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lgn="ctr">
              <a:spcBef>
                <a:spcPts val="0"/>
              </a:spcBef>
              <a:buNone/>
            </a:pPr>
            <a:r>
              <a:rPr lang="en"/>
              <a:t>Curbe eliptice</a:t>
            </a:r>
          </a:p>
        </p:txBody>
      </p:sp>
      <p:sp>
        <p:nvSpPr>
          <p:cNvPr id="86" name="Shape 86"/>
          <p:cNvSpPr txBox="1"/>
          <p:nvPr>
            <p:ph idx="1" type="subTitle"/>
          </p:nvPr>
        </p:nvSpPr>
        <p:spPr>
          <a:xfrm>
            <a:off x="598100" y="2989425"/>
            <a:ext cx="8222100" cy="457500"/>
          </a:xfrm>
          <a:prstGeom prst="rect">
            <a:avLst/>
          </a:prstGeom>
        </p:spPr>
        <p:txBody>
          <a:bodyPr anchorCtr="0" anchor="t" bIns="91425" lIns="91425" rIns="91425" tIns="91425">
            <a:noAutofit/>
          </a:bodyPr>
          <a:lstStyle/>
          <a:p>
            <a:pPr lvl="0" algn="ctr">
              <a:spcBef>
                <a:spcPts val="0"/>
              </a:spcBef>
              <a:buNone/>
            </a:pPr>
            <a:r>
              <a:rPr lang="en" sz="2400"/>
              <a:t>Cieri Alberto Alexandru</a:t>
            </a:r>
          </a:p>
        </p:txBody>
      </p:sp>
      <p:sp>
        <p:nvSpPr>
          <p:cNvPr id="87" name="Shape 87"/>
          <p:cNvSpPr txBox="1"/>
          <p:nvPr/>
        </p:nvSpPr>
        <p:spPr>
          <a:xfrm>
            <a:off x="2513175" y="41400"/>
            <a:ext cx="3976800" cy="8424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3F3F3"/>
                </a:solidFill>
              </a:rPr>
              <a:t>Universitatea Alexandru Ioan Cuza Iași</a:t>
            </a:r>
          </a:p>
          <a:p>
            <a:pPr lvl="0" algn="ctr">
              <a:spcBef>
                <a:spcPts val="0"/>
              </a:spcBef>
              <a:buNone/>
            </a:pPr>
            <a:r>
              <a:rPr lang="en">
                <a:solidFill>
                  <a:srgbClr val="F3F3F3"/>
                </a:solidFill>
              </a:rPr>
              <a:t>             Facultatea de Informatică</a:t>
            </a:r>
          </a:p>
        </p:txBody>
      </p:sp>
      <p:sp>
        <p:nvSpPr>
          <p:cNvPr id="88" name="Shape 88"/>
          <p:cNvSpPr txBox="1"/>
          <p:nvPr/>
        </p:nvSpPr>
        <p:spPr>
          <a:xfrm>
            <a:off x="2513175" y="1394625"/>
            <a:ext cx="3976800" cy="1533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3F3F3"/>
                </a:solidFill>
              </a:rPr>
              <a:t>Lucrare de Licență</a:t>
            </a:r>
          </a:p>
        </p:txBody>
      </p:sp>
      <p:sp>
        <p:nvSpPr>
          <p:cNvPr id="89" name="Shape 89"/>
          <p:cNvSpPr txBox="1"/>
          <p:nvPr/>
        </p:nvSpPr>
        <p:spPr>
          <a:xfrm>
            <a:off x="2547575" y="4453100"/>
            <a:ext cx="3976800" cy="5679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Coordonator științific</a:t>
            </a:r>
          </a:p>
          <a:p>
            <a:pPr lvl="0" algn="ctr">
              <a:spcBef>
                <a:spcPts val="0"/>
              </a:spcBef>
              <a:buNone/>
            </a:pPr>
            <a:r>
              <a:rPr lang="en">
                <a:solidFill>
                  <a:srgbClr val="FFFFFF"/>
                </a:solidFill>
              </a:rPr>
              <a:t>Lect. Sorin Iftene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39325" y="258125"/>
            <a:ext cx="8520600" cy="607800"/>
          </a:xfrm>
          <a:prstGeom prst="rect">
            <a:avLst/>
          </a:prstGeom>
        </p:spPr>
        <p:txBody>
          <a:bodyPr anchorCtr="0" anchor="t" bIns="91425" lIns="91425" rIns="91425" tIns="91425">
            <a:noAutofit/>
          </a:bodyPr>
          <a:lstStyle/>
          <a:p>
            <a:pPr lvl="0" rtl="0">
              <a:spcBef>
                <a:spcPts val="0"/>
              </a:spcBef>
              <a:buNone/>
            </a:pPr>
            <a:r>
              <a:rPr lang="en"/>
              <a:t>ECDSA</a:t>
            </a:r>
          </a:p>
        </p:txBody>
      </p:sp>
      <p:sp>
        <p:nvSpPr>
          <p:cNvPr id="145" name="Shape 145"/>
          <p:cNvSpPr txBox="1"/>
          <p:nvPr>
            <p:ph idx="1" type="body"/>
          </p:nvPr>
        </p:nvSpPr>
        <p:spPr>
          <a:xfrm>
            <a:off x="212550" y="1630425"/>
            <a:ext cx="8718900" cy="2587800"/>
          </a:xfrm>
          <a:prstGeom prst="rect">
            <a:avLst/>
          </a:prstGeom>
          <a:solidFill>
            <a:schemeClr val="lt1"/>
          </a:solidFill>
        </p:spPr>
        <p:txBody>
          <a:bodyPr anchorCtr="0" anchor="t" bIns="91425" lIns="91425" rIns="91425" tIns="91425">
            <a:noAutofit/>
          </a:bodyPr>
          <a:lstStyle/>
          <a:p>
            <a:pPr lvl="0">
              <a:spcBef>
                <a:spcPts val="0"/>
              </a:spcBef>
              <a:buNone/>
            </a:pPr>
            <a:r>
              <a:rPr lang="en"/>
              <a:t>Echivalentul protocolului DSA. Este alcătuit din 4 etape:</a:t>
            </a:r>
          </a:p>
          <a:p>
            <a:pPr indent="-228600" lvl="0" marL="457200" rtl="0">
              <a:spcBef>
                <a:spcPts val="0"/>
              </a:spcBef>
              <a:buAutoNum type="arabicPeriod"/>
            </a:pPr>
            <a:r>
              <a:rPr lang="en"/>
              <a:t>Alegerea parametrilor → Aici de obicei se alege una din curbele recomandate de către o autoritate de încredere</a:t>
            </a:r>
          </a:p>
          <a:p>
            <a:pPr indent="-228600" lvl="0" marL="457200" rtl="0">
              <a:spcBef>
                <a:spcPts val="0"/>
              </a:spcBef>
              <a:buAutoNum type="arabicPeriod"/>
            </a:pPr>
            <a:r>
              <a:rPr lang="en"/>
              <a:t>Generarea cheilor</a:t>
            </a:r>
          </a:p>
          <a:p>
            <a:pPr indent="-228600" lvl="0" marL="457200" rtl="0">
              <a:spcBef>
                <a:spcPts val="0"/>
              </a:spcBef>
              <a:buAutoNum type="arabicPeriod"/>
            </a:pPr>
            <a:r>
              <a:rPr lang="en"/>
              <a:t>Semnarea mesajului</a:t>
            </a:r>
          </a:p>
          <a:p>
            <a:pPr indent="-228600" lvl="0" marL="457200" rtl="0">
              <a:spcBef>
                <a:spcPts val="0"/>
              </a:spcBef>
              <a:buAutoNum type="arabicPeriod"/>
            </a:pPr>
            <a:r>
              <a:rPr lang="en"/>
              <a:t>Verificarea semnăturii</a:t>
            </a:r>
          </a:p>
          <a:p>
            <a:pPr lvl="0" rtl="0">
              <a:spcBef>
                <a:spcPts val="0"/>
              </a:spcBef>
              <a:buNone/>
            </a:pPr>
            <a:r>
              <a:rPr lang="en"/>
              <a:t>Demo live aplicație</a:t>
            </a:r>
          </a:p>
          <a:p>
            <a:pPr lvl="0" rtl="0">
              <a:spcBef>
                <a:spcPts val="0"/>
              </a:spcBef>
              <a:buNone/>
            </a:pPr>
            <a:r>
              <a:t/>
            </a:r>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39325" y="258125"/>
            <a:ext cx="8520600" cy="607800"/>
          </a:xfrm>
          <a:prstGeom prst="rect">
            <a:avLst/>
          </a:prstGeom>
        </p:spPr>
        <p:txBody>
          <a:bodyPr anchorCtr="0" anchor="t" bIns="91425" lIns="91425" rIns="91425" tIns="91425">
            <a:noAutofit/>
          </a:bodyPr>
          <a:lstStyle/>
          <a:p>
            <a:pPr lvl="0" rtl="0" algn="ctr">
              <a:spcBef>
                <a:spcPts val="0"/>
              </a:spcBef>
              <a:buNone/>
            </a:pPr>
            <a:r>
              <a:rPr lang="en"/>
              <a:t>Implementare</a:t>
            </a:r>
          </a:p>
        </p:txBody>
      </p:sp>
      <p:pic>
        <p:nvPicPr>
          <p:cNvPr descr="Arhitectura1.png" id="151" name="Shape 151"/>
          <p:cNvPicPr preferRelativeResize="0"/>
          <p:nvPr/>
        </p:nvPicPr>
        <p:blipFill>
          <a:blip r:embed="rId3">
            <a:alphaModFix/>
          </a:blip>
          <a:stretch>
            <a:fillRect/>
          </a:stretch>
        </p:blipFill>
        <p:spPr>
          <a:xfrm>
            <a:off x="152400" y="1062650"/>
            <a:ext cx="8656574" cy="397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4294967295" type="title"/>
          </p:nvPr>
        </p:nvSpPr>
        <p:spPr>
          <a:xfrm>
            <a:off x="773700" y="1951000"/>
            <a:ext cx="7596600" cy="886500"/>
          </a:xfrm>
          <a:prstGeom prst="rect">
            <a:avLst/>
          </a:prstGeom>
        </p:spPr>
        <p:txBody>
          <a:bodyPr anchorCtr="0" anchor="ctr" bIns="91425" lIns="91425" rIns="91425" tIns="91425">
            <a:noAutofit/>
          </a:bodyPr>
          <a:lstStyle/>
          <a:p>
            <a:pPr lvl="0" algn="ctr">
              <a:spcBef>
                <a:spcPts val="0"/>
              </a:spcBef>
              <a:buNone/>
            </a:pPr>
            <a:r>
              <a:rPr lang="en">
                <a:solidFill>
                  <a:schemeClr val="lt2"/>
                </a:solidFill>
              </a:rPr>
              <a:t>Demo Aplicație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4294967295" type="title"/>
          </p:nvPr>
        </p:nvSpPr>
        <p:spPr>
          <a:xfrm>
            <a:off x="603700" y="51725"/>
            <a:ext cx="7596600" cy="886500"/>
          </a:xfrm>
          <a:prstGeom prst="rect">
            <a:avLst/>
          </a:prstGeom>
        </p:spPr>
        <p:txBody>
          <a:bodyPr anchorCtr="0" anchor="ctr" bIns="91425" lIns="91425" rIns="91425" tIns="91425">
            <a:noAutofit/>
          </a:bodyPr>
          <a:lstStyle/>
          <a:p>
            <a:pPr lvl="0" rtl="0" algn="ctr">
              <a:spcBef>
                <a:spcPts val="0"/>
              </a:spcBef>
              <a:buNone/>
            </a:pPr>
            <a:r>
              <a:rPr lang="en">
                <a:solidFill>
                  <a:schemeClr val="lt2"/>
                </a:solidFill>
              </a:rPr>
              <a:t>Studiu comparativ</a:t>
            </a:r>
          </a:p>
        </p:txBody>
      </p:sp>
      <p:sp>
        <p:nvSpPr>
          <p:cNvPr id="162" name="Shape 162"/>
          <p:cNvSpPr txBox="1"/>
          <p:nvPr/>
        </p:nvSpPr>
        <p:spPr>
          <a:xfrm>
            <a:off x="953325" y="2209625"/>
            <a:ext cx="4256700" cy="496500"/>
          </a:xfrm>
          <a:prstGeom prst="rect">
            <a:avLst/>
          </a:prstGeom>
          <a:noFill/>
          <a:ln>
            <a:noFill/>
          </a:ln>
        </p:spPr>
        <p:txBody>
          <a:bodyPr anchorCtr="0" anchor="t" bIns="91425" lIns="91425" rIns="91425" tIns="91425">
            <a:noAutofit/>
          </a:bodyPr>
          <a:lstStyle/>
          <a:p>
            <a:pPr lvl="0">
              <a:spcBef>
                <a:spcPts val="0"/>
              </a:spcBef>
              <a:buNone/>
            </a:pPr>
            <a:r>
              <a:rPr lang="en"/>
              <a:t>Urmează să adaug Grafice aici</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536875" y="526350"/>
            <a:ext cx="5618700" cy="4090800"/>
          </a:xfrm>
          <a:prstGeom prst="rect">
            <a:avLst/>
          </a:prstGeom>
        </p:spPr>
        <p:txBody>
          <a:bodyPr anchorCtr="0" anchor="ctr" bIns="91425" lIns="91425" rIns="91425" tIns="91425">
            <a:noAutofit/>
          </a:bodyPr>
          <a:lstStyle/>
          <a:p>
            <a:pPr lvl="0">
              <a:spcBef>
                <a:spcPts val="0"/>
              </a:spcBef>
              <a:buNone/>
            </a:pPr>
            <a:r>
              <a:rPr lang="en"/>
              <a:t>Concluzie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895550"/>
            <a:ext cx="2808000" cy="755700"/>
          </a:xfrm>
          <a:prstGeom prst="rect">
            <a:avLst/>
          </a:prstGeom>
        </p:spPr>
        <p:txBody>
          <a:bodyPr anchorCtr="0" anchor="b" bIns="91425" lIns="91425" rIns="91425" tIns="91425">
            <a:noAutofit/>
          </a:bodyPr>
          <a:lstStyle/>
          <a:p>
            <a:pPr lvl="0">
              <a:spcBef>
                <a:spcPts val="0"/>
              </a:spcBef>
              <a:buNone/>
            </a:pPr>
            <a:r>
              <a:rPr lang="en" sz="3000"/>
              <a:t>Direcții în care poate fi extinsă aplicația</a:t>
            </a:r>
          </a:p>
        </p:txBody>
      </p:sp>
      <p:pic>
        <p:nvPicPr>
          <p:cNvPr descr="hacks.jpg" id="173" name="Shape 173"/>
          <p:cNvPicPr preferRelativeResize="0"/>
          <p:nvPr/>
        </p:nvPicPr>
        <p:blipFill>
          <a:blip r:embed="rId3">
            <a:alphaModFix/>
          </a:blip>
          <a:stretch>
            <a:fillRect/>
          </a:stretch>
        </p:blipFill>
        <p:spPr>
          <a:xfrm>
            <a:off x="3368175" y="549162"/>
            <a:ext cx="5719499" cy="404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117350" y="55225"/>
            <a:ext cx="8222100" cy="5060700"/>
          </a:xfrm>
          <a:prstGeom prst="rect">
            <a:avLst/>
          </a:prstGeom>
        </p:spPr>
        <p:txBody>
          <a:bodyPr anchorCtr="0" anchor="ctr" bIns="91425" lIns="91425" rIns="91425" tIns="91425">
            <a:noAutofit/>
          </a:bodyPr>
          <a:lstStyle/>
          <a:p>
            <a:pPr lvl="0">
              <a:spcBef>
                <a:spcPts val="0"/>
              </a:spcBef>
              <a:buNone/>
            </a:pPr>
            <a:r>
              <a:rPr lang="en" sz="1800"/>
              <a:t>Concepte importante</a:t>
            </a:r>
          </a:p>
          <a:p>
            <a:pPr lvl="0">
              <a:spcBef>
                <a:spcPts val="0"/>
              </a:spcBef>
              <a:buNone/>
            </a:pPr>
            <a:r>
              <a:t/>
            </a:r>
            <a:endParaRPr sz="1800"/>
          </a:p>
          <a:p>
            <a:pPr lvl="0">
              <a:spcBef>
                <a:spcPts val="0"/>
              </a:spcBef>
              <a:buNone/>
            </a:pPr>
            <a:r>
              <a:rPr lang="en" sz="1800"/>
              <a:t>Introducere</a:t>
            </a:r>
          </a:p>
          <a:p>
            <a:pPr lvl="0">
              <a:spcBef>
                <a:spcPts val="0"/>
              </a:spcBef>
              <a:buNone/>
            </a:pPr>
            <a:r>
              <a:t/>
            </a:r>
            <a:endParaRPr sz="1800"/>
          </a:p>
          <a:p>
            <a:pPr lvl="0">
              <a:spcBef>
                <a:spcPts val="0"/>
              </a:spcBef>
              <a:buNone/>
            </a:pPr>
            <a:r>
              <a:rPr lang="en" sz="1800"/>
              <a:t>Aspecte teoretice </a:t>
            </a:r>
          </a:p>
          <a:p>
            <a:pPr indent="457200" lvl="0">
              <a:spcBef>
                <a:spcPts val="0"/>
              </a:spcBef>
              <a:buNone/>
            </a:pPr>
            <a:r>
              <a:rPr lang="en" sz="1800"/>
              <a:t>Curbe eliptice, Structura de grup</a:t>
            </a:r>
          </a:p>
          <a:p>
            <a:pPr lvl="0">
              <a:spcBef>
                <a:spcPts val="0"/>
              </a:spcBef>
              <a:buNone/>
            </a:pPr>
            <a:r>
              <a:rPr lang="en" sz="1800"/>
              <a:t>	Reprezentari ale punctelor</a:t>
            </a:r>
          </a:p>
          <a:p>
            <a:pPr lvl="0">
              <a:spcBef>
                <a:spcPts val="0"/>
              </a:spcBef>
              <a:buNone/>
            </a:pPr>
            <a:r>
              <a:rPr lang="en" sz="1800"/>
              <a:t>	Aritmetică specială</a:t>
            </a:r>
          </a:p>
          <a:p>
            <a:pPr lvl="0">
              <a:spcBef>
                <a:spcPts val="0"/>
              </a:spcBef>
              <a:buNone/>
            </a:pPr>
            <a:r>
              <a:t/>
            </a:r>
            <a:endParaRPr sz="1800"/>
          </a:p>
          <a:p>
            <a:pPr lvl="0">
              <a:spcBef>
                <a:spcPts val="0"/>
              </a:spcBef>
              <a:buNone/>
            </a:pPr>
            <a:r>
              <a:rPr lang="en" sz="1800"/>
              <a:t>Aplicații în criptografie</a:t>
            </a:r>
          </a:p>
          <a:p>
            <a:pPr lvl="0">
              <a:spcBef>
                <a:spcPts val="0"/>
              </a:spcBef>
              <a:buNone/>
            </a:pPr>
            <a:r>
              <a:rPr lang="en" sz="1800"/>
              <a:t>	ECDSA</a:t>
            </a:r>
          </a:p>
          <a:p>
            <a:pPr lvl="0">
              <a:spcBef>
                <a:spcPts val="0"/>
              </a:spcBef>
              <a:buNone/>
            </a:pPr>
            <a:r>
              <a:rPr lang="en" sz="1800"/>
              <a:t>	ECDH</a:t>
            </a:r>
          </a:p>
          <a:p>
            <a:pPr lvl="0">
              <a:spcBef>
                <a:spcPts val="0"/>
              </a:spcBef>
              <a:buNone/>
            </a:pPr>
            <a:r>
              <a:t/>
            </a:r>
            <a:endParaRPr sz="1800"/>
          </a:p>
          <a:p>
            <a:pPr lvl="0">
              <a:spcBef>
                <a:spcPts val="0"/>
              </a:spcBef>
              <a:buNone/>
            </a:pPr>
            <a:r>
              <a:rPr lang="en" sz="1800"/>
              <a:t>Implemetare</a:t>
            </a:r>
          </a:p>
          <a:p>
            <a:pPr lvl="0">
              <a:spcBef>
                <a:spcPts val="0"/>
              </a:spcBef>
              <a:buNone/>
            </a:pPr>
            <a:r>
              <a:t/>
            </a:r>
            <a:endParaRPr sz="1800"/>
          </a:p>
          <a:p>
            <a:pPr lvl="0">
              <a:spcBef>
                <a:spcPts val="0"/>
              </a:spcBef>
              <a:buNone/>
            </a:pPr>
            <a:r>
              <a:rPr lang="en" sz="1800"/>
              <a:t>Studiu Comparativ</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Concepte importante</a:t>
            </a:r>
          </a:p>
        </p:txBody>
      </p:sp>
      <p:sp>
        <p:nvSpPr>
          <p:cNvPr id="100" name="Shape 100"/>
          <p:cNvSpPr txBox="1"/>
          <p:nvPr>
            <p:ph idx="1" type="body"/>
          </p:nvPr>
        </p:nvSpPr>
        <p:spPr>
          <a:xfrm>
            <a:off x="460950" y="1946700"/>
            <a:ext cx="8222100" cy="2710200"/>
          </a:xfrm>
          <a:prstGeom prst="rect">
            <a:avLst/>
          </a:prstGeom>
        </p:spPr>
        <p:txBody>
          <a:bodyPr anchorCtr="0" anchor="t" bIns="91425" lIns="91425" rIns="91425" tIns="91425">
            <a:noAutofit/>
          </a:bodyPr>
          <a:lstStyle/>
          <a:p>
            <a:pPr lvl="0">
              <a:spcBef>
                <a:spcPts val="0"/>
              </a:spcBef>
              <a:buNone/>
            </a:pPr>
            <a:r>
              <a:rPr lang="en"/>
              <a:t>Suport teoretic: Grupuri, Corpuri, Corpuri finite; Curbe eliptice, grupul punctelor de pe o curbă eliptică; </a:t>
            </a:r>
          </a:p>
          <a:p>
            <a:pPr lvl="0">
              <a:spcBef>
                <a:spcPts val="0"/>
              </a:spcBef>
              <a:buNone/>
            </a:pPr>
            <a:r>
              <a:rPr lang="en"/>
              <a:t>Reprezentări: Coordonate afine/jacobiene; </a:t>
            </a:r>
          </a:p>
          <a:p>
            <a:pPr lvl="0">
              <a:spcBef>
                <a:spcPts val="0"/>
              </a:spcBef>
              <a:buNone/>
            </a:pPr>
            <a:r>
              <a:rPr lang="en"/>
              <a:t>Aritmetică specială: înmulțirea cu un scalar, înmulțirea multiplă; </a:t>
            </a:r>
          </a:p>
          <a:p>
            <a:pPr lvl="0">
              <a:spcBef>
                <a:spcPts val="0"/>
              </a:spcBef>
              <a:buNone/>
            </a:pPr>
            <a:r>
              <a:rPr lang="en"/>
              <a:t>Aplicații în criptografie: ECDSA, ECDH; </a:t>
            </a:r>
          </a:p>
          <a:p>
            <a:pPr lvl="0">
              <a:spcBef>
                <a:spcPts val="0"/>
              </a:spcBef>
              <a:buNone/>
            </a:pPr>
            <a:r>
              <a:rPr lang="en"/>
              <a:t>Implementare: Python, Studiu Comparativ</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Introducere</a:t>
            </a:r>
          </a:p>
        </p:txBody>
      </p:sp>
      <p:sp>
        <p:nvSpPr>
          <p:cNvPr id="106" name="Shape 106"/>
          <p:cNvSpPr txBox="1"/>
          <p:nvPr>
            <p:ph idx="1" type="body"/>
          </p:nvPr>
        </p:nvSpPr>
        <p:spPr>
          <a:xfrm>
            <a:off x="460950" y="1946700"/>
            <a:ext cx="8222100" cy="2710200"/>
          </a:xfrm>
          <a:prstGeom prst="rect">
            <a:avLst/>
          </a:prstGeom>
        </p:spPr>
        <p:txBody>
          <a:bodyPr anchorCtr="0" anchor="t" bIns="91425" lIns="91425" rIns="91425" tIns="91425">
            <a:noAutofit/>
          </a:bodyPr>
          <a:lstStyle/>
          <a:p>
            <a:pPr lvl="0">
              <a:spcBef>
                <a:spcPts val="0"/>
              </a:spcBef>
              <a:buNone/>
            </a:pPr>
            <a:r>
              <a:rPr lang="en"/>
              <a:t>Scopul lucrării: </a:t>
            </a:r>
          </a:p>
          <a:p>
            <a:pPr indent="457200" lvl="0">
              <a:spcBef>
                <a:spcPts val="0"/>
              </a:spcBef>
              <a:buNone/>
            </a:pPr>
            <a:r>
              <a:rPr lang="en"/>
              <a:t>-prezentare generală a curbelor eliptice </a:t>
            </a:r>
          </a:p>
          <a:p>
            <a:pPr indent="457200" lvl="0" rtl="0">
              <a:spcBef>
                <a:spcPts val="0"/>
              </a:spcBef>
              <a:buNone/>
            </a:pPr>
            <a:r>
              <a:rPr lang="en"/>
              <a:t>-implementarea eficientă a aritmeticii pe curbe eliptice</a:t>
            </a:r>
          </a:p>
          <a:p>
            <a:pPr indent="457200" lvl="0" rtl="0">
              <a:spcBef>
                <a:spcPts val="0"/>
              </a:spcBef>
              <a:buNone/>
            </a:pPr>
            <a:r>
              <a:rPr lang="en"/>
              <a:t>-Studiul comparativ</a:t>
            </a:r>
          </a:p>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Aspecte Teoretice</a:t>
            </a:r>
          </a:p>
        </p:txBody>
      </p:sp>
      <p:sp>
        <p:nvSpPr>
          <p:cNvPr id="112" name="Shape 112"/>
          <p:cNvSpPr txBox="1"/>
          <p:nvPr>
            <p:ph idx="1" type="body"/>
          </p:nvPr>
        </p:nvSpPr>
        <p:spPr>
          <a:xfrm>
            <a:off x="311700" y="1229975"/>
            <a:ext cx="4445100" cy="3339000"/>
          </a:xfrm>
          <a:prstGeom prst="rect">
            <a:avLst/>
          </a:prstGeom>
        </p:spPr>
        <p:txBody>
          <a:bodyPr anchorCtr="0" anchor="t" bIns="91425" lIns="91425" rIns="91425" tIns="91425">
            <a:noAutofit/>
          </a:bodyPr>
          <a:lstStyle/>
          <a:p>
            <a:pPr lvl="0">
              <a:spcBef>
                <a:spcPts val="0"/>
              </a:spcBef>
              <a:buNone/>
            </a:pPr>
            <a:r>
              <a:rPr lang="en"/>
              <a:t>O curbă eliptică se definește peste un corp finit, prin ecuația, în formă simplificată Weierstrass.</a:t>
            </a:r>
          </a:p>
          <a:p>
            <a:pPr lvl="0">
              <a:spcBef>
                <a:spcPts val="0"/>
              </a:spcBef>
              <a:buNone/>
            </a:pPr>
            <a:r>
              <a:rPr lang="en"/>
              <a:t>Punctele de pe o curbă eliptică formează o structură de Grup Abelian.</a:t>
            </a:r>
          </a:p>
          <a:p>
            <a:pPr lvl="0">
              <a:spcBef>
                <a:spcPts val="0"/>
              </a:spcBef>
              <a:buNone/>
            </a:pPr>
            <a:r>
              <a:rPr lang="en"/>
              <a:t>Operațiile de grup, adunarea, inversul.</a:t>
            </a:r>
          </a:p>
          <a:p>
            <a:pPr lvl="0">
              <a:spcBef>
                <a:spcPts val="0"/>
              </a:spcBef>
              <a:buNone/>
            </a:pPr>
            <a:r>
              <a:rPr lang="en"/>
              <a:t>Înmulțirea cu un scalar: algoritmul binar, reprezentare cu semn,  metodele cu fereastră statică, respectiv glisantă</a:t>
            </a:r>
          </a:p>
          <a:p>
            <a:pPr lvl="0" rtl="0">
              <a:spcBef>
                <a:spcPts val="0"/>
              </a:spcBef>
              <a:buNone/>
            </a:pPr>
            <a:r>
              <a:rPr lang="en"/>
              <a:t>Înmulțirea multiplă: algoritm brut, reprezentarea JSF, metoda cu fereastră intercalată                                                                                                                                                                                 </a:t>
            </a:r>
          </a:p>
        </p:txBody>
      </p:sp>
      <p:pic>
        <p:nvPicPr>
          <p:cNvPr descr="Addition.png" id="113" name="Shape 113"/>
          <p:cNvPicPr preferRelativeResize="0"/>
          <p:nvPr/>
        </p:nvPicPr>
        <p:blipFill>
          <a:blip r:embed="rId3">
            <a:alphaModFix/>
          </a:blip>
          <a:stretch>
            <a:fillRect/>
          </a:stretch>
        </p:blipFill>
        <p:spPr>
          <a:xfrm>
            <a:off x="4544374" y="1170199"/>
            <a:ext cx="4527600" cy="1878754"/>
          </a:xfrm>
          <a:prstGeom prst="rect">
            <a:avLst/>
          </a:prstGeom>
          <a:noFill/>
          <a:ln>
            <a:noFill/>
          </a:ln>
        </p:spPr>
      </p:pic>
      <p:sp>
        <p:nvSpPr>
          <p:cNvPr id="114" name="Shape 114"/>
          <p:cNvSpPr txBox="1"/>
          <p:nvPr/>
        </p:nvSpPr>
        <p:spPr>
          <a:xfrm>
            <a:off x="5095175" y="3201350"/>
            <a:ext cx="3976800" cy="471000"/>
          </a:xfrm>
          <a:prstGeom prst="rect">
            <a:avLst/>
          </a:prstGeom>
          <a:noFill/>
          <a:ln>
            <a:noFill/>
          </a:ln>
        </p:spPr>
        <p:txBody>
          <a:bodyPr anchorCtr="0" anchor="t" bIns="91425" lIns="91425" rIns="91425" tIns="91425">
            <a:noAutofit/>
          </a:bodyPr>
          <a:lstStyle/>
          <a:p>
            <a:pPr lvl="0">
              <a:spcBef>
                <a:spcPts val="0"/>
              </a:spcBef>
              <a:buNone/>
            </a:pPr>
            <a:r>
              <a:rPr lang="en"/>
              <a:t>Adunarea punctelor pe o curbă eliptică</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250650" y="507250"/>
            <a:ext cx="8642700" cy="755700"/>
          </a:xfrm>
          <a:prstGeom prst="rect">
            <a:avLst/>
          </a:prstGeom>
        </p:spPr>
        <p:txBody>
          <a:bodyPr anchorCtr="0" anchor="b" bIns="91425" lIns="91425" rIns="91425" tIns="91425">
            <a:noAutofit/>
          </a:bodyPr>
          <a:lstStyle/>
          <a:p>
            <a:pPr lvl="0">
              <a:spcBef>
                <a:spcPts val="0"/>
              </a:spcBef>
              <a:buNone/>
            </a:pPr>
            <a:r>
              <a:rPr lang="en"/>
              <a:t>Exemplu înmulțire cu un scalar</a:t>
            </a:r>
          </a:p>
        </p:txBody>
      </p:sp>
      <p:sp>
        <p:nvSpPr>
          <p:cNvPr id="120" name="Shape 120"/>
          <p:cNvSpPr txBox="1"/>
          <p:nvPr>
            <p:ph idx="1" type="body"/>
          </p:nvPr>
        </p:nvSpPr>
        <p:spPr>
          <a:xfrm>
            <a:off x="311700" y="1465800"/>
            <a:ext cx="7586400" cy="3103200"/>
          </a:xfrm>
          <a:prstGeom prst="rect">
            <a:avLst/>
          </a:prstGeom>
        </p:spPr>
        <p:txBody>
          <a:bodyPr anchorCtr="0" anchor="t" bIns="91425" lIns="91425" rIns="91425" tIns="91425">
            <a:noAutofit/>
          </a:bodyPr>
          <a:lstStyle/>
          <a:p>
            <a:pPr lvl="0">
              <a:spcBef>
                <a:spcPts val="0"/>
              </a:spcBef>
              <a:buNone/>
            </a:pPr>
            <a:r>
              <a:rPr lang="en"/>
              <a:t>Fie E o curbă eliptică și P(x, y) un punct. Vrem să calculăm 31P. Vom aplica metoda binara/reprezentarea cu semn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1249225"/>
            <a:ext cx="8520599" cy="1890600"/>
          </a:xfrm>
          <a:prstGeom prst="rect">
            <a:avLst/>
          </a:prstGeom>
        </p:spPr>
        <p:txBody>
          <a:bodyPr anchorCtr="0" anchor="b" bIns="91425" lIns="91425" rIns="91425" tIns="91425">
            <a:noAutofit/>
          </a:bodyPr>
          <a:lstStyle/>
          <a:p>
            <a:pPr lvl="0">
              <a:spcBef>
                <a:spcPts val="0"/>
              </a:spcBef>
              <a:buNone/>
            </a:pPr>
            <a:r>
              <a:rPr lang="en"/>
              <a:t>xx%</a:t>
            </a:r>
          </a:p>
        </p:txBody>
      </p:sp>
      <p:sp>
        <p:nvSpPr>
          <p:cNvPr id="126" name="Shape 126"/>
          <p:cNvSpPr txBox="1"/>
          <p:nvPr>
            <p:ph idx="1" type="body"/>
          </p:nvPr>
        </p:nvSpPr>
        <p:spPr>
          <a:xfrm>
            <a:off x="221950" y="3369200"/>
            <a:ext cx="8520600" cy="1281900"/>
          </a:xfrm>
          <a:prstGeom prst="rect">
            <a:avLst/>
          </a:prstGeom>
        </p:spPr>
        <p:txBody>
          <a:bodyPr anchorCtr="0" anchor="t" bIns="91425" lIns="91425" rIns="91425" tIns="91425">
            <a:noAutofit/>
          </a:bodyPr>
          <a:lstStyle/>
          <a:p>
            <a:pPr lvl="0">
              <a:spcBef>
                <a:spcPts val="0"/>
              </a:spcBef>
              <a:buNone/>
            </a:pPr>
            <a:r>
              <a:rPr lang="en"/>
              <a:t>Mai optim algoritmul care folosește reprezentarea cu semn, fața de metoda binară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Aplicații în criptografie</a:t>
            </a:r>
          </a:p>
        </p:txBody>
      </p:sp>
      <p:sp>
        <p:nvSpPr>
          <p:cNvPr id="132" name="Shape 132"/>
          <p:cNvSpPr txBox="1"/>
          <p:nvPr>
            <p:ph idx="1" type="body"/>
          </p:nvPr>
        </p:nvSpPr>
        <p:spPr>
          <a:xfrm>
            <a:off x="212550" y="2265600"/>
            <a:ext cx="8718900" cy="1559400"/>
          </a:xfrm>
          <a:prstGeom prst="rect">
            <a:avLst/>
          </a:prstGeom>
          <a:solidFill>
            <a:schemeClr val="lt1"/>
          </a:solidFill>
        </p:spPr>
        <p:txBody>
          <a:bodyPr anchorCtr="0" anchor="t" bIns="91425" lIns="91425" rIns="91425" tIns="91425">
            <a:noAutofit/>
          </a:bodyPr>
          <a:lstStyle/>
          <a:p>
            <a:pPr lvl="0">
              <a:spcBef>
                <a:spcPts val="0"/>
              </a:spcBef>
              <a:buNone/>
            </a:pPr>
            <a:r>
              <a:rPr lang="en"/>
              <a:t>Curbele eliptice reprezintă o alternativă la metodele clasice din criptografie, care se bazează pe probleme dificile într-un corp de ordin foarte mare.  Avantajul major care pe îl aduce criptografia pe curbe eliptice este mărimea cheilor. O cheie de 256 de biți în ECC este echivalentul unei chei RSA de 3072 biți. Aceast lucru face folosirea curbelor eliptice ideală, de exemplu, în situațiile în care există constrângeri hardware.</a:t>
            </a:r>
          </a:p>
          <a:p>
            <a:pPr lvl="0">
              <a:spcBef>
                <a:spcPts val="0"/>
              </a:spcBef>
              <a:buNone/>
            </a:pPr>
            <a:r>
              <a:t/>
            </a:r>
            <a:endParaRP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39325" y="258125"/>
            <a:ext cx="8520600" cy="607800"/>
          </a:xfrm>
          <a:prstGeom prst="rect">
            <a:avLst/>
          </a:prstGeom>
        </p:spPr>
        <p:txBody>
          <a:bodyPr anchorCtr="0" anchor="t" bIns="91425" lIns="91425" rIns="91425" tIns="91425">
            <a:noAutofit/>
          </a:bodyPr>
          <a:lstStyle/>
          <a:p>
            <a:pPr lvl="0" rtl="0">
              <a:spcBef>
                <a:spcPts val="0"/>
              </a:spcBef>
              <a:buNone/>
            </a:pPr>
            <a:r>
              <a:rPr lang="en"/>
              <a:t>ECDH</a:t>
            </a:r>
          </a:p>
        </p:txBody>
      </p:sp>
      <p:sp>
        <p:nvSpPr>
          <p:cNvPr id="138" name="Shape 138"/>
          <p:cNvSpPr txBox="1"/>
          <p:nvPr>
            <p:ph idx="1" type="body"/>
          </p:nvPr>
        </p:nvSpPr>
        <p:spPr>
          <a:xfrm>
            <a:off x="212550" y="1114325"/>
            <a:ext cx="8718900" cy="737400"/>
          </a:xfrm>
          <a:prstGeom prst="rect">
            <a:avLst/>
          </a:prstGeom>
          <a:solidFill>
            <a:schemeClr val="lt1"/>
          </a:solidFill>
        </p:spPr>
        <p:txBody>
          <a:bodyPr anchorCtr="0" anchor="t" bIns="91425" lIns="91425" rIns="91425" tIns="91425">
            <a:noAutofit/>
          </a:bodyPr>
          <a:lstStyle/>
          <a:p>
            <a:pPr lvl="0" rtl="0">
              <a:spcBef>
                <a:spcPts val="0"/>
              </a:spcBef>
              <a:buNone/>
            </a:pPr>
            <a:r>
              <a:rPr lang="en"/>
              <a:t>Este un protocol care permite împărțirea unui secret între două entități, Alice și Bob.</a:t>
            </a:r>
          </a:p>
          <a:p>
            <a:pPr lvl="0" rtl="0">
              <a:spcBef>
                <a:spcPts val="0"/>
              </a:spcBef>
              <a:buNone/>
            </a:pPr>
            <a:r>
              <a:t/>
            </a:r>
            <a:endParaRPr/>
          </a:p>
          <a:p>
            <a:pPr lvl="0" rtl="0">
              <a:spcBef>
                <a:spcPts val="0"/>
              </a:spcBef>
              <a:buNone/>
            </a:pPr>
            <a:r>
              <a:t/>
            </a:r>
            <a:endParaRPr/>
          </a:p>
        </p:txBody>
      </p:sp>
      <p:pic>
        <p:nvPicPr>
          <p:cNvPr descr="ECDH.jpg" id="139" name="Shape 139"/>
          <p:cNvPicPr preferRelativeResize="0"/>
          <p:nvPr/>
        </p:nvPicPr>
        <p:blipFill>
          <a:blip r:embed="rId3">
            <a:alphaModFix/>
          </a:blip>
          <a:stretch>
            <a:fillRect/>
          </a:stretch>
        </p:blipFill>
        <p:spPr>
          <a:xfrm>
            <a:off x="2266350" y="1851725"/>
            <a:ext cx="3980124" cy="2986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