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Lst>
  <p:sldSz cy="5143500" cx="9144000"/>
  <p:notesSz cx="6858000" cy="9144000"/>
  <p:embeddedFontLst>
    <p:embeddedFont>
      <p:font typeface="Roboto"/>
      <p:regular r:id="rId117"/>
      <p:bold r:id="rId118"/>
      <p:italic r:id="rId119"/>
      <p:boldItalic r:id="rId1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120" Type="http://schemas.openxmlformats.org/officeDocument/2006/relationships/font" Target="fonts/Roboto-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font" Target="fonts/Roboto-bold.fntdata"/><Relationship Id="rId117" Type="http://schemas.openxmlformats.org/officeDocument/2006/relationships/font" Target="fonts/Roboto-regular.fntdata"/><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font" Target="fonts/Roboto-italic.fntdata"/><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e614f39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e614f39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e614f394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e614f394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1"/>
              </a:solidFill>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a03ce8b5a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a03ce8b5a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a03ce8b5a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a03ce8b5a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a03ce8b5a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a03ce8b5a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a03ce8b5a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a03ce8b5a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a03ce8b5a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a03ce8b5a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a03ce8b5a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a03ce8b5a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a03ce8b5a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a03ce8b5a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a03ce8b5a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a03ce8b5a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a03ce8b5a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a03ce8b5a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a03ce8b5a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a03ce8b5a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e614f3949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e614f3949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a03ce8b5a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a03ce8b5a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a03ce8b5a9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a03ce8b5a9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e614f3949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e614f3949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e614f3949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e614f3949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e614f3949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e614f3949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e614f3949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e614f3949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e614f3949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e614f3949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e614f3949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e614f3949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e614f3949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e614f3949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e614f3949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e614f3949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e614f3949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e614f3949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e614f3949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e614f3949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e614f3949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e614f3949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e614f3949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9e614f3949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e614f3949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e614f3949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9e614f3949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9e614f3949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e614f3949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e614f3949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9e614f3949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9e614f3949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e614f3949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9e614f3949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9e614f3949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9e614f3949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9e614f3949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9e614f3949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e614f394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e614f394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9e614f3949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9e614f3949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9e614f3949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9e614f3949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e614f3949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9e614f3949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9e614f3949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9e614f3949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e614f3949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9e614f3949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9e614f3949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9e614f3949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9e614f3949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9e614f3949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9e614f3949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9e614f3949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9e614f3949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9e614f3949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9e614f3949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9e614f3949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e614f394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e614f394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9e614f3949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9e614f3949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9e614f3949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9e614f3949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9e614f3949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9e614f3949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9e614f3949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9e614f3949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9e614f3949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9e614f3949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1400">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9e614f3949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9e614f3949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9e614f3949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9e614f3949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9e614f3949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9e614f3949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9e614f3949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9e614f3949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9e614f3949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9e614f3949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9e614f394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9e614f394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9e614f3949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9e614f3949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9e614f3949_0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9e614f3949_0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9e614f3949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9e614f3949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9e614f3949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9e614f3949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9e614f3949_0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9e614f3949_0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9e614f3949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9e614f3949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9e614f3949_0_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9e614f3949_0_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9e614f3949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9e614f3949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9e614f3949_0_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9e614f3949_0_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9e614f3949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9e614f3949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e614f394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e614f394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9e614f3949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9e614f3949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9e614f3949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9e614f3949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9e614f3949_0_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9e614f3949_0_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9e614f3949_0_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9e614f3949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9e614f3949_0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9e614f3949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9e614f3949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9e614f3949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9e614f3949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9e614f3949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9e614f3949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9e614f3949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9e614f3949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9e614f3949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9b9a4dd92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9b9a4dd92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e614f394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e614f394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9b9a4dd92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9b9a4dd92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9b9a4dd92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9b9a4dd92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9b9a4dd92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9b9a4dd92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9b9a4dd92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9b9a4dd92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9b9a4dd92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9b9a4dd92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9b9a4dd92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9b9a4dd92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9b9a4dd92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9b9a4dd92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9b9a4dd92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9b9a4dd92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9b9a4dd92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9b9a4dd92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9b9a4dd92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9b9a4dd92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e614f394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e614f394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9b9a4dd92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9b9a4dd92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9b9a4dd92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9b9a4dd92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9b9a4dd92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9b9a4dd92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9b9a4dd92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9b9a4dd92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9b9a4dd92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9b9a4dd92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9b9a4dd92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9b9a4dd92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9b9a4dd92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9b9a4dd92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9b9a4dd92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9b9a4dd92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9b9a4dd923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9b9a4dd92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9b9a4dd92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9b9a4dd92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e614f394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e614f394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a03ce8b5a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a03ce8b5a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a03ce8b5a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a03ce8b5a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a03ce8b5a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a03ce8b5a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a03ce8b5a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a03ce8b5a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a03ce8b5a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a03ce8b5a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a03ce8b5a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a03ce8b5a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a03ce8b5a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a03ce8b5a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a03ce8b5a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a03ce8b5a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a03ce8b5a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a03ce8b5a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a03ce8b5a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a03ce8b5a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3.jpg"/><Relationship Id="rId4" Type="http://schemas.openxmlformats.org/officeDocument/2006/relationships/image" Target="../media/image2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3.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3.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3.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3.jpg"/><Relationship Id="rId4" Type="http://schemas.openxmlformats.org/officeDocument/2006/relationships/image" Target="../media/image20.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3.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3.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3.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3.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3.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hyperlink" Target="https://docs.spring.io/spring-framework/docs/current/javadoc-api/org/springframework/util/AntPathMatcher.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hyperlink" Target="http://configured.in" TargetMode="External"/><Relationship Id="rId5" Type="http://schemas.openxmlformats.org/officeDocument/2006/relationships/hyperlink" Target="http://configured.in" TargetMode="External"/><Relationship Id="rId6" Type="http://schemas.openxmlformats.org/officeDocument/2006/relationships/hyperlink" Target="http://enabled.as" TargetMode="External"/><Relationship Id="rId7" Type="http://schemas.openxmlformats.org/officeDocument/2006/relationships/hyperlink" Target="http://enabled.a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jp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jp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hyperlink" Target="https://spring.io/projects/spring-security" TargetMode="External"/><Relationship Id="rId5" Type="http://schemas.openxmlformats.org/officeDocument/2006/relationships/hyperlink" Target="https://www.marcobehler.com/guides/spring-framework"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jp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jpg"/><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hyperlink" Target="https://www.marcobehler.com/guides/spring-boot"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jpg"/><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jpg"/><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jpg"/><Relationship Id="rId4" Type="http://schemas.openxmlformats.org/officeDocument/2006/relationships/image" Target="../media/image1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jp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jpg"/><Relationship Id="rId4" Type="http://schemas.openxmlformats.org/officeDocument/2006/relationships/image" Target="../media/image1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jpg"/><Relationship Id="rId4" Type="http://schemas.openxmlformats.org/officeDocument/2006/relationships/image" Target="../media/image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3.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3.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3.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3.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3.jpg"/><Relationship Id="rId4" Type="http://schemas.openxmlformats.org/officeDocument/2006/relationships/image" Target="../media/image7.gi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3.jpg"/><Relationship Id="rId4" Type="http://schemas.openxmlformats.org/officeDocument/2006/relationships/image" Target="../media/image9.gi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3.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3.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3.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3.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3.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3.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3.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3.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3.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3.jpg"/><Relationship Id="rId4" Type="http://schemas.openxmlformats.org/officeDocument/2006/relationships/hyperlink" Target="https://cwiki.apache.org/confluence/display/ACTIVEMQ/Cross+Language+Clients" TargetMode="External"/><Relationship Id="rId11" Type="http://schemas.openxmlformats.org/officeDocument/2006/relationships/hyperlink" Target="https://cwiki.apache.org/confluence/display/ACTIVEMQ/Persistence" TargetMode="External"/><Relationship Id="rId10" Type="http://schemas.openxmlformats.org/officeDocument/2006/relationships/hyperlink" Target="https://cwiki.apache.org/confluence/display/ACTIVEMQ/How+do+I+use+ActiveMQ+using+in+JVM+messaging" TargetMode="External"/><Relationship Id="rId12" Type="http://schemas.openxmlformats.org/officeDocument/2006/relationships/hyperlink" Target="https://cwiki.apache.org/confluence/display/ACTIVEMQ/REST" TargetMode="External"/><Relationship Id="rId9" Type="http://schemas.openxmlformats.org/officeDocument/2006/relationships/hyperlink" Target="https://cwiki.apache.org/confluence/display/ACTIVEMQ/URI+Protocols" TargetMode="External"/><Relationship Id="rId5" Type="http://schemas.openxmlformats.org/officeDocument/2006/relationships/hyperlink" Target="https://cwiki.apache.org/confluence/display/ACTIVEMQ/OpenWire" TargetMode="External"/><Relationship Id="rId6" Type="http://schemas.openxmlformats.org/officeDocument/2006/relationships/hyperlink" Target="https://cwiki.apache.org/confluence/display/ACTIVEMQ/AMQP" TargetMode="External"/><Relationship Id="rId7" Type="http://schemas.openxmlformats.org/officeDocument/2006/relationships/hyperlink" Target="https://cwiki.apache.org/confluence/display/ACTIVEMQ/MQTT" TargetMode="External"/><Relationship Id="rId8" Type="http://schemas.openxmlformats.org/officeDocument/2006/relationships/hyperlink" Target="https://cwiki.apache.org/confluence/display/ACTIVEMQ/Spring+Suppor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3.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3.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3.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3.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3.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3.jpg"/><Relationship Id="rId4" Type="http://schemas.openxmlformats.org/officeDocument/2006/relationships/image" Target="../media/image1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3.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3.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3.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3.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3.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3.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3.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3.jpg"/><Relationship Id="rId4" Type="http://schemas.openxmlformats.org/officeDocument/2006/relationships/image" Target="../media/image6.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3.jpg"/><Relationship Id="rId4" Type="http://schemas.openxmlformats.org/officeDocument/2006/relationships/image" Target="../media/image18.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3.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3.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3.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1916" y="999"/>
            <a:ext cx="9137061" cy="5143501"/>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
        <p:nvSpPr>
          <p:cNvPr id="55" name="Google Shape;55;p13"/>
          <p:cNvSpPr txBox="1"/>
          <p:nvPr/>
        </p:nvSpPr>
        <p:spPr>
          <a:xfrm>
            <a:off x="564450" y="536225"/>
            <a:ext cx="3936900" cy="82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000">
                <a:solidFill>
                  <a:schemeClr val="lt1"/>
                </a:solidFill>
              </a:rPr>
              <a:t>Spring Advance</a:t>
            </a:r>
            <a:endParaRPr sz="40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descr="ppt4-01.jpg" id="116" name="Google Shape;116;p22"/>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117" name="Google Shape;117;p22"/>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Web Application Security</a:t>
            </a:r>
            <a:endParaRPr/>
          </a:p>
        </p:txBody>
      </p:sp>
      <p:sp>
        <p:nvSpPr>
          <p:cNvPr id="118" name="Google Shape;118;p22"/>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There are three important concepts to understand</a:t>
            </a:r>
            <a:endParaRPr/>
          </a:p>
          <a:p>
            <a:pPr indent="-298450" lvl="0" marL="457200" rtl="0" algn="l">
              <a:lnSpc>
                <a:spcPct val="115000"/>
              </a:lnSpc>
              <a:spcBef>
                <a:spcPts val="1200"/>
              </a:spcBef>
              <a:spcAft>
                <a:spcPts val="0"/>
              </a:spcAft>
              <a:buClr>
                <a:schemeClr val="dk1"/>
              </a:buClr>
              <a:buSzPts val="1100"/>
              <a:buChar char="●"/>
            </a:pPr>
            <a:r>
              <a:rPr lang="en-GB"/>
              <a:t>Authentication</a:t>
            </a:r>
            <a:endParaRPr/>
          </a:p>
          <a:p>
            <a:pPr indent="-298450" lvl="0" marL="457200" rtl="0" algn="l">
              <a:lnSpc>
                <a:spcPct val="115000"/>
              </a:lnSpc>
              <a:spcBef>
                <a:spcPts val="0"/>
              </a:spcBef>
              <a:spcAft>
                <a:spcPts val="0"/>
              </a:spcAft>
              <a:buClr>
                <a:schemeClr val="dk1"/>
              </a:buClr>
              <a:buSzPts val="1100"/>
              <a:buChar char="●"/>
            </a:pPr>
            <a:r>
              <a:rPr lang="en-GB"/>
              <a:t>Authorization</a:t>
            </a:r>
            <a:endParaRPr/>
          </a:p>
          <a:p>
            <a:pPr indent="-298450" lvl="0" marL="457200" rtl="0" algn="l">
              <a:lnSpc>
                <a:spcPct val="115000"/>
              </a:lnSpc>
              <a:spcBef>
                <a:spcPts val="0"/>
              </a:spcBef>
              <a:spcAft>
                <a:spcPts val="0"/>
              </a:spcAft>
              <a:buClr>
                <a:schemeClr val="dk1"/>
              </a:buClr>
              <a:buSzPts val="1100"/>
              <a:buChar char="●"/>
            </a:pPr>
            <a:r>
              <a:rPr lang="en-GB"/>
              <a:t>Servlet Filters</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pic>
        <p:nvPicPr>
          <p:cNvPr descr="ppt4-01.jpg" id="767" name="Google Shape;767;p112"/>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768" name="Google Shape;768;p112"/>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9" name="Google Shape;769;p112"/>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0" name="Google Shape;770;p112"/>
          <p:cNvPicPr preferRelativeResize="0"/>
          <p:nvPr/>
        </p:nvPicPr>
        <p:blipFill>
          <a:blip r:embed="rId4">
            <a:alphaModFix/>
          </a:blip>
          <a:stretch>
            <a:fillRect/>
          </a:stretch>
        </p:blipFill>
        <p:spPr>
          <a:xfrm>
            <a:off x="1666875" y="1090613"/>
            <a:ext cx="5810250" cy="296227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pic>
        <p:nvPicPr>
          <p:cNvPr descr="ppt4-01.jpg" id="775" name="Google Shape;775;p113"/>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776" name="Google Shape;776;p113"/>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Principles of Microservices</a:t>
            </a:r>
            <a:endParaRPr/>
          </a:p>
        </p:txBody>
      </p:sp>
      <p:sp>
        <p:nvSpPr>
          <p:cNvPr id="777" name="Google Shape;777;p113"/>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317500" lvl="0" marL="457200" rtl="0" algn="l">
              <a:lnSpc>
                <a:spcPct val="125000"/>
              </a:lnSpc>
              <a:spcBef>
                <a:spcPts val="2300"/>
              </a:spcBef>
              <a:spcAft>
                <a:spcPts val="0"/>
              </a:spcAft>
              <a:buSzPts val="1400"/>
              <a:buChar char="-"/>
            </a:pPr>
            <a:r>
              <a:rPr lang="en-GB">
                <a:solidFill>
                  <a:schemeClr val="accent2"/>
                </a:solidFill>
                <a:highlight>
                  <a:srgbClr val="FFFFFF"/>
                </a:highlight>
              </a:rPr>
              <a:t>Single responsibility principle</a:t>
            </a:r>
            <a:endParaRPr>
              <a:solidFill>
                <a:schemeClr val="accent2"/>
              </a:solidFill>
              <a:highlight>
                <a:srgbClr val="FFFFFF"/>
              </a:highlight>
            </a:endParaRPr>
          </a:p>
          <a:p>
            <a:pPr indent="-317500" lvl="0" marL="457200" rtl="0" algn="l">
              <a:lnSpc>
                <a:spcPct val="125000"/>
              </a:lnSpc>
              <a:spcBef>
                <a:spcPts val="0"/>
              </a:spcBef>
              <a:spcAft>
                <a:spcPts val="0"/>
              </a:spcAft>
              <a:buSzPts val="1400"/>
              <a:buChar char="-"/>
            </a:pPr>
            <a:r>
              <a:rPr lang="en-GB">
                <a:solidFill>
                  <a:schemeClr val="accent2"/>
                </a:solidFill>
                <a:highlight>
                  <a:srgbClr val="FFFFFF"/>
                </a:highlight>
              </a:rPr>
              <a:t>Built around business capabilities</a:t>
            </a:r>
            <a:endParaRPr>
              <a:solidFill>
                <a:schemeClr val="accent2"/>
              </a:solidFill>
              <a:highlight>
                <a:srgbClr val="FFFFFF"/>
              </a:highlight>
            </a:endParaRPr>
          </a:p>
          <a:p>
            <a:pPr indent="-317500" lvl="0" marL="457200" rtl="0" algn="l">
              <a:lnSpc>
                <a:spcPct val="125000"/>
              </a:lnSpc>
              <a:spcBef>
                <a:spcPts val="0"/>
              </a:spcBef>
              <a:spcAft>
                <a:spcPts val="0"/>
              </a:spcAft>
              <a:buSzPts val="1400"/>
              <a:buChar char="-"/>
            </a:pPr>
            <a:r>
              <a:rPr lang="en-GB">
                <a:solidFill>
                  <a:schemeClr val="accent2"/>
                </a:solidFill>
                <a:highlight>
                  <a:srgbClr val="FFFFFF"/>
                </a:highlight>
              </a:rPr>
              <a:t>You build it, you own it!</a:t>
            </a:r>
            <a:endParaRPr>
              <a:solidFill>
                <a:schemeClr val="accent2"/>
              </a:solidFill>
              <a:highlight>
                <a:srgbClr val="FFFFFF"/>
              </a:highlight>
            </a:endParaRPr>
          </a:p>
          <a:p>
            <a:pPr indent="-317500" lvl="0" marL="457200" rtl="0" algn="l">
              <a:lnSpc>
                <a:spcPct val="125000"/>
              </a:lnSpc>
              <a:spcBef>
                <a:spcPts val="0"/>
              </a:spcBef>
              <a:spcAft>
                <a:spcPts val="0"/>
              </a:spcAft>
              <a:buSzPts val="1400"/>
              <a:buChar char="-"/>
            </a:pPr>
            <a:r>
              <a:rPr lang="en-GB">
                <a:solidFill>
                  <a:schemeClr val="accent2"/>
                </a:solidFill>
                <a:highlight>
                  <a:srgbClr val="FFFFFF"/>
                </a:highlight>
              </a:rPr>
              <a:t>Infrastructure Automation</a:t>
            </a:r>
            <a:endParaRPr>
              <a:solidFill>
                <a:schemeClr val="accent2"/>
              </a:solidFill>
              <a:highlight>
                <a:srgbClr val="FFFFFF"/>
              </a:highlight>
            </a:endParaRPr>
          </a:p>
          <a:p>
            <a:pPr indent="-317500" lvl="0" marL="457200" rtl="0" algn="l">
              <a:lnSpc>
                <a:spcPct val="125000"/>
              </a:lnSpc>
              <a:spcBef>
                <a:spcPts val="0"/>
              </a:spcBef>
              <a:spcAft>
                <a:spcPts val="0"/>
              </a:spcAft>
              <a:buSzPts val="1400"/>
              <a:buChar char="-"/>
            </a:pPr>
            <a:r>
              <a:rPr lang="en-GB">
                <a:solidFill>
                  <a:schemeClr val="accent2"/>
                </a:solidFill>
                <a:highlight>
                  <a:srgbClr val="FFFFFF"/>
                </a:highlight>
              </a:rPr>
              <a:t>Design for Failure</a:t>
            </a:r>
            <a:endParaRPr>
              <a:solidFill>
                <a:schemeClr val="accent2"/>
              </a:solidFill>
              <a:highlight>
                <a:srgbClr val="FFFFFF"/>
              </a:highlight>
            </a:endParaRPr>
          </a:p>
          <a:p>
            <a:pPr indent="0" lvl="0" marL="457200" rtl="0" algn="l">
              <a:spcBef>
                <a:spcPts val="1400"/>
              </a:spcBef>
              <a:spcAft>
                <a:spcPts val="0"/>
              </a:spcAft>
              <a:buNone/>
            </a:pPr>
            <a:r>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pic>
        <p:nvPicPr>
          <p:cNvPr descr="ppt4-01.jpg" id="782" name="Google Shape;782;p114"/>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783" name="Google Shape;783;p114"/>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Benefits of Microservices</a:t>
            </a:r>
            <a:endParaRPr/>
          </a:p>
        </p:txBody>
      </p:sp>
      <p:sp>
        <p:nvSpPr>
          <p:cNvPr id="784" name="Google Shape;784;p114"/>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GB"/>
              <a:t>With microservices, architects and developers can choose fit for purpose architectures and technologies</a:t>
            </a:r>
            <a:endParaRPr/>
          </a:p>
          <a:p>
            <a:pPr indent="-317500" lvl="0" marL="457200" rtl="0" algn="l">
              <a:spcBef>
                <a:spcPts val="0"/>
              </a:spcBef>
              <a:spcAft>
                <a:spcPts val="0"/>
              </a:spcAft>
              <a:buSzPts val="1400"/>
              <a:buChar char="-"/>
            </a:pPr>
            <a:r>
              <a:rPr lang="en-GB"/>
              <a:t>As services are fairly simple and smaller in size, enterprises can afford to experiment with new processes, algorithms, business logic, and so on.</a:t>
            </a:r>
            <a:endParaRPr/>
          </a:p>
          <a:p>
            <a:pPr indent="-317500" lvl="0" marL="457200" rtl="0" algn="l">
              <a:spcBef>
                <a:spcPts val="0"/>
              </a:spcBef>
              <a:spcAft>
                <a:spcPts val="0"/>
              </a:spcAft>
              <a:buSzPts val="1400"/>
              <a:buChar char="-"/>
            </a:pPr>
            <a:r>
              <a:rPr lang="en-GB"/>
              <a:t>Microservices enable to implement selective scalability i.e. each service could be independently scaled up or down and cost of scaling is comparatively less than monolithic approach.</a:t>
            </a:r>
            <a:endParaRPr/>
          </a:p>
          <a:p>
            <a:pPr indent="-317500" lvl="0" marL="457200" rtl="0" algn="l">
              <a:spcBef>
                <a:spcPts val="0"/>
              </a:spcBef>
              <a:spcAft>
                <a:spcPts val="0"/>
              </a:spcAft>
              <a:buSzPts val="1400"/>
              <a:buChar char="-"/>
            </a:pPr>
            <a:r>
              <a:rPr lang="en-GB"/>
              <a:t>Microservices are self-contained, independent deployment modules enabling the substitution of one microservice with another similar microservice, when the second one is not performing as per our need. </a:t>
            </a:r>
            <a:endParaRPr/>
          </a:p>
          <a:p>
            <a:pPr indent="-317500" lvl="0" marL="457200" rtl="0" algn="l">
              <a:spcBef>
                <a:spcPts val="0"/>
              </a:spcBef>
              <a:spcAft>
                <a:spcPts val="0"/>
              </a:spcAft>
              <a:buSzPts val="1400"/>
              <a:buChar char="-"/>
            </a:pPr>
            <a:r>
              <a:rPr lang="en-GB"/>
              <a:t>Microservices help us build systems that are organic in nature (Organic systems are systems that grow laterally over a period of time by adding more and more functions to it). </a:t>
            </a:r>
            <a:endParaRPr/>
          </a:p>
          <a:p>
            <a:pPr indent="-317500" lvl="0" marL="457200" rtl="0" algn="l">
              <a:spcBef>
                <a:spcPts val="0"/>
              </a:spcBef>
              <a:spcAft>
                <a:spcPts val="0"/>
              </a:spcAft>
              <a:buSzPts val="1400"/>
              <a:buChar char="-"/>
            </a:pPr>
            <a:r>
              <a:rPr lang="en-GB"/>
              <a:t>Technology changes are one of the barriers in software development. With microservices, it is possible to change or upgrade technology for each service individually rather than upgrading an entire application.</a:t>
            </a:r>
            <a:endParaRPr/>
          </a:p>
          <a:p>
            <a:pPr indent="-317500" lvl="0" marL="457200" rtl="0" algn="l">
              <a:spcBef>
                <a:spcPts val="0"/>
              </a:spcBef>
              <a:spcAft>
                <a:spcPts val="0"/>
              </a:spcAft>
              <a:buSzPts val="1400"/>
              <a:buChar char="-"/>
            </a:pPr>
            <a:r>
              <a:rPr lang="en-GB"/>
              <a:t>As microservices package the service runtime environment along with the service itself, this enables having multiple versions of the service to coexist in the same environment.</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pic>
        <p:nvPicPr>
          <p:cNvPr descr="ppt4-01.jpg" id="789" name="Google Shape;789;p115"/>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790" name="Google Shape;790;p115"/>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How we build microservice in Spring</a:t>
            </a:r>
            <a:endParaRPr/>
          </a:p>
        </p:txBody>
      </p:sp>
      <p:sp>
        <p:nvSpPr>
          <p:cNvPr id="791" name="Google Shape;791;p115"/>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For Spring a microservice is just another application that follows the Microservice Principles. To be able to get the most of the spring eco-system we have a few modules that will help us with the development: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Spring Cloud Configuration Server</a:t>
            </a:r>
            <a:endParaRPr/>
          </a:p>
          <a:p>
            <a:pPr indent="-317500" lvl="0" marL="457200" rtl="0" algn="l">
              <a:spcBef>
                <a:spcPts val="0"/>
              </a:spcBef>
              <a:spcAft>
                <a:spcPts val="0"/>
              </a:spcAft>
              <a:buSzPts val="1400"/>
              <a:buChar char="-"/>
            </a:pPr>
            <a:r>
              <a:rPr lang="en-GB"/>
              <a:t>Spring Cloud Eureka</a:t>
            </a:r>
            <a:endParaRPr/>
          </a:p>
          <a:p>
            <a:pPr indent="-317500" lvl="0" marL="457200" rtl="0" algn="l">
              <a:spcBef>
                <a:spcPts val="0"/>
              </a:spcBef>
              <a:spcAft>
                <a:spcPts val="0"/>
              </a:spcAft>
              <a:buSzPts val="1400"/>
              <a:buChar char="-"/>
            </a:pPr>
            <a:r>
              <a:rPr lang="en-GB"/>
              <a:t>Spring Cloud Hystrix</a:t>
            </a:r>
            <a:endParaRPr/>
          </a:p>
          <a:p>
            <a:pPr indent="-317500" lvl="0" marL="457200" rtl="0" algn="l">
              <a:spcBef>
                <a:spcPts val="0"/>
              </a:spcBef>
              <a:spcAft>
                <a:spcPts val="0"/>
              </a:spcAft>
              <a:buSzPts val="1400"/>
              <a:buChar char="-"/>
            </a:pPr>
            <a:r>
              <a:rPr lang="en-GB"/>
              <a:t>Spring Cloud Ribbon </a:t>
            </a:r>
            <a:endParaRPr/>
          </a:p>
          <a:p>
            <a:pPr indent="-317500" lvl="0" marL="457200" rtl="0" algn="l">
              <a:spcBef>
                <a:spcPts val="0"/>
              </a:spcBef>
              <a:spcAft>
                <a:spcPts val="0"/>
              </a:spcAft>
              <a:buSzPts val="1400"/>
              <a:buChar char="-"/>
            </a:pPr>
            <a:r>
              <a:rPr lang="en-GB"/>
              <a:t>Spring Cloud Sleuth and Zipkin </a:t>
            </a:r>
            <a:endParaRPr/>
          </a:p>
          <a:p>
            <a:pPr indent="-317500" lvl="0" marL="457200" rtl="0" algn="l">
              <a:spcBef>
                <a:spcPts val="0"/>
              </a:spcBef>
              <a:spcAft>
                <a:spcPts val="0"/>
              </a:spcAft>
              <a:buSzPts val="1400"/>
              <a:buChar char="-"/>
            </a:pPr>
            <a:r>
              <a:rPr lang="en-GB"/>
              <a:t>Spring Cloud Zuul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pic>
        <p:nvPicPr>
          <p:cNvPr descr="ppt4-01.jpg" id="796" name="Google Shape;796;p116"/>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797" name="Google Shape;797;p116"/>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8" name="Google Shape;798;p116"/>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9" name="Google Shape;799;p116"/>
          <p:cNvPicPr preferRelativeResize="0"/>
          <p:nvPr/>
        </p:nvPicPr>
        <p:blipFill>
          <a:blip r:embed="rId4">
            <a:alphaModFix/>
          </a:blip>
          <a:stretch>
            <a:fillRect/>
          </a:stretch>
        </p:blipFill>
        <p:spPr>
          <a:xfrm>
            <a:off x="1934224" y="345600"/>
            <a:ext cx="5275538" cy="4622099"/>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pic>
        <p:nvPicPr>
          <p:cNvPr descr="ppt4-01.jpg" id="804" name="Google Shape;804;p117"/>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805" name="Google Shape;805;p117"/>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Spring Cloud Configuration Server</a:t>
            </a:r>
            <a:endParaRPr/>
          </a:p>
        </p:txBody>
      </p:sp>
      <p:sp>
        <p:nvSpPr>
          <p:cNvPr id="806" name="Google Shape;806;p117"/>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Spring Cloud Configuration Server is a centralized application that manages all the application related configuration properties.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pic>
        <p:nvPicPr>
          <p:cNvPr descr="ppt4-01.jpg" id="811" name="Google Shape;811;p118"/>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812" name="Google Shape;812;p118"/>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Spring Cloud Eureka (Service Discovery)</a:t>
            </a:r>
            <a:endParaRPr/>
          </a:p>
        </p:txBody>
      </p:sp>
      <p:sp>
        <p:nvSpPr>
          <p:cNvPr id="813" name="Google Shape;813;p118"/>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Client-side service discovery allows services to find and communicate with each other without hard-coding hostname and port. The only ‘fixed point' in such an architecture consists of a service registry with which each service has to register.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A drawback is that all clients must implement a certain logic to interact with this fixed point. This assumes an additional network round trip before the actual request.</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pic>
        <p:nvPicPr>
          <p:cNvPr descr="ppt4-01.jpg" id="818" name="Google Shape;818;p119"/>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819" name="Google Shape;819;p119"/>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Spring Cloud Hystrix (Circuit Breaker)</a:t>
            </a:r>
            <a:endParaRPr/>
          </a:p>
        </p:txBody>
      </p:sp>
      <p:sp>
        <p:nvSpPr>
          <p:cNvPr id="820" name="Google Shape;820;p119"/>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Spring Cloud Netflix Hystrix. It is a fault tolerance library, which implements the Circuit Breaker enterprise pattern - a pattern designed to prevent cascading failures.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In a typical microservice architecture we have many small applications running separately. It's quite common that one service calls another service (may be more than one) to complete a particular request. There is always a possibility that one of these downstream services won't respond correctly or simply fails completely.</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pic>
        <p:nvPicPr>
          <p:cNvPr descr="ppt4-01.jpg" id="825" name="Google Shape;825;p120"/>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826" name="Google Shape;826;p120"/>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Spring Cloud Ribbon (Load Balancing) </a:t>
            </a:r>
            <a:endParaRPr/>
          </a:p>
        </p:txBody>
      </p:sp>
      <p:sp>
        <p:nvSpPr>
          <p:cNvPr id="827" name="Google Shape;827;p120"/>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33400"/>
              </a:lnSpc>
              <a:spcBef>
                <a:spcPts val="0"/>
              </a:spcBef>
              <a:spcAft>
                <a:spcPts val="0"/>
              </a:spcAft>
              <a:buNone/>
            </a:pPr>
            <a:r>
              <a:rPr lang="en-GB" sz="1350">
                <a:solidFill>
                  <a:srgbClr val="333333"/>
                </a:solidFill>
                <a:highlight>
                  <a:srgbClr val="FFFFFF"/>
                </a:highlight>
              </a:rPr>
              <a:t>Ribbon is a client-side load balancer that gives you a lot of control over the behavior of HTTP and TCP clients. </a:t>
            </a:r>
            <a:endParaRPr sz="1350">
              <a:solidFill>
                <a:srgbClr val="333333"/>
              </a:solidFill>
              <a:highlight>
                <a:srgbClr val="FFFFFF"/>
              </a:highlight>
            </a:endParaRPr>
          </a:p>
          <a:p>
            <a:pPr indent="0" lvl="0" marL="0" rtl="0" algn="l">
              <a:lnSpc>
                <a:spcPct val="133400"/>
              </a:lnSpc>
              <a:spcBef>
                <a:spcPts val="800"/>
              </a:spcBef>
              <a:spcAft>
                <a:spcPts val="0"/>
              </a:spcAft>
              <a:buNone/>
            </a:pPr>
            <a:r>
              <a:rPr lang="en-GB" sz="1350">
                <a:solidFill>
                  <a:srgbClr val="333333"/>
                </a:solidFill>
                <a:highlight>
                  <a:srgbClr val="FFFFFF"/>
                </a:highlight>
              </a:rPr>
              <a:t>A central concept in Ribbon is that of the named client. Each load balancer is part of an ensemble of components that work together to contact a remote server on demand, and the ensemble has a name that you give it as an application developer. On demand, Spring Cloud creates a new ensemble as an ApplicationContext for each named client by using RibbonClientConfiguration. This contains (amongst other things) an LoadBalancer, a RestClient, and a ServerListFilter.</a:t>
            </a:r>
            <a:endParaRPr sz="1350">
              <a:solidFill>
                <a:srgbClr val="333333"/>
              </a:solidFill>
              <a:highlight>
                <a:srgbClr val="FFFFFF"/>
              </a:highlight>
            </a:endParaRPr>
          </a:p>
          <a:p>
            <a:pPr indent="0" lvl="0" marL="0" rtl="0" algn="l">
              <a:lnSpc>
                <a:spcPct val="133400"/>
              </a:lnSpc>
              <a:spcBef>
                <a:spcPts val="800"/>
              </a:spcBef>
              <a:spcAft>
                <a:spcPts val="800"/>
              </a:spcAft>
              <a:buClr>
                <a:schemeClr val="dk1"/>
              </a:buClr>
              <a:buSzPts val="1100"/>
              <a:buFont typeface="Arial"/>
              <a:buNone/>
            </a:pPr>
            <a:r>
              <a:t/>
            </a:r>
            <a:endParaRPr sz="1350">
              <a:solidFill>
                <a:srgbClr val="333333"/>
              </a:solidFill>
              <a:highlight>
                <a:srgbClr val="FFFFFF"/>
              </a:highlight>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pic>
        <p:nvPicPr>
          <p:cNvPr descr="ppt4-01.jpg" id="832" name="Google Shape;832;p121"/>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833" name="Google Shape;833;p121"/>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Spring Cloud Sleuth and Zipkin </a:t>
            </a:r>
            <a:endParaRPr/>
          </a:p>
        </p:txBody>
      </p:sp>
      <p:sp>
        <p:nvSpPr>
          <p:cNvPr id="834" name="Google Shape;834;p121"/>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GB"/>
              <a:t>Zipkin is very efficient tool for distributed tracing in microservices ecosystem. Distributed tracing, in general, is latency measurement of each component in a distributed transaction where multiple microservices are invoked to serve a single business usecase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Sleuth is a tool from Spring cloud family. It is used to generate the trace id, span id and add these information to the service calls in the headers and MDC, so that It can be used by tools like Zipkin and ELK etc. to store, index and process log files.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descr="ppt4-01.jpg" id="123" name="Google Shape;123;p23"/>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124" name="Google Shape;124;p23"/>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SecurityFilter </a:t>
            </a:r>
            <a:endParaRPr/>
          </a:p>
        </p:txBody>
      </p:sp>
      <p:sp>
        <p:nvSpPr>
          <p:cNvPr id="125" name="Google Shape;125;p23"/>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In the Java web world: you can put filters </a:t>
            </a:r>
            <a:r>
              <a:rPr i="1" lang="en-GB">
                <a:solidFill>
                  <a:schemeClr val="dk1"/>
                </a:solidFill>
              </a:rPr>
              <a:t>in front</a:t>
            </a:r>
            <a:r>
              <a:rPr lang="en-GB">
                <a:solidFill>
                  <a:schemeClr val="dk1"/>
                </a:solidFill>
              </a:rPr>
              <a:t> of servlets, which means you could think about writing a SecurityFilter and configure it in your Tomcat (servlet container/application server) to filter every incoming HTTP request before it hits your servlet.</a:t>
            </a:r>
            <a:endParaRPr/>
          </a:p>
        </p:txBody>
      </p:sp>
      <p:pic>
        <p:nvPicPr>
          <p:cNvPr descr="https://www.marcobehler.com/images/servletfilter-1a.png" id="126" name="Google Shape;126;p23"/>
          <p:cNvPicPr preferRelativeResize="0"/>
          <p:nvPr/>
        </p:nvPicPr>
        <p:blipFill>
          <a:blip r:embed="rId4">
            <a:alphaModFix/>
          </a:blip>
          <a:stretch>
            <a:fillRect/>
          </a:stretch>
        </p:blipFill>
        <p:spPr>
          <a:xfrm>
            <a:off x="37838" y="1766888"/>
            <a:ext cx="9144000" cy="1609725"/>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pic>
        <p:nvPicPr>
          <p:cNvPr descr="ppt4-01.jpg" id="839" name="Google Shape;839;p122"/>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840" name="Google Shape;840;p122"/>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Spring Cloud Zuul (Routing)</a:t>
            </a:r>
            <a:endParaRPr/>
          </a:p>
        </p:txBody>
      </p:sp>
      <p:sp>
        <p:nvSpPr>
          <p:cNvPr id="841" name="Google Shape;841;p122"/>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In a typical microservice architecture we have many small applications running on different hosts and ports. The problem in this type of architecture is how clients (Web Applications in browsers, Mobile apps, Third-party apps making a web service call, etc.) can access these end microservices without knowing their hosts and ports.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What we need is a common entry point to our microservices. Using this, we not only free the clients from knowing deployment details about all of the backend services, but also reduce development effort on the server side. At the same time, if an end microservice has multiple instances running, we can do load balancing at this entry point.</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pic>
        <p:nvPicPr>
          <p:cNvPr descr="ppt4-01.jpg" id="846" name="Google Shape;846;p123"/>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847" name="Google Shape;847;p123"/>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Thank You</a:t>
            </a:r>
            <a:endParaRPr/>
          </a:p>
        </p:txBody>
      </p:sp>
      <p:sp>
        <p:nvSpPr>
          <p:cNvPr id="848" name="Google Shape;848;p123"/>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000"/>
              <a:t>Q&amp;A</a:t>
            </a:r>
            <a:endParaRPr sz="4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descr="ppt4-01.jpg" id="131" name="Google Shape;131;p24"/>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132" name="Google Shape;132;p24"/>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GB"/>
              <a:t>A naive SecurityFilter</a:t>
            </a:r>
            <a:endParaRPr/>
          </a:p>
        </p:txBody>
      </p:sp>
      <p:sp>
        <p:nvSpPr>
          <p:cNvPr id="133" name="Google Shape;133;p24"/>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A SecurityFilter has roughly 4 tasks and a naive and overly-simplified implementation could look like this:</a:t>
            </a:r>
            <a:endParaRPr/>
          </a:p>
          <a:p>
            <a:pPr indent="-317500" lvl="0" marL="457200" rtl="0" algn="l">
              <a:lnSpc>
                <a:spcPct val="115000"/>
              </a:lnSpc>
              <a:spcBef>
                <a:spcPts val="1200"/>
              </a:spcBef>
              <a:spcAft>
                <a:spcPts val="0"/>
              </a:spcAft>
              <a:buClr>
                <a:schemeClr val="dk1"/>
              </a:buClr>
              <a:buSzPts val="1400"/>
              <a:buAutoNum type="arabicPeriod"/>
            </a:pPr>
            <a:r>
              <a:rPr lang="en-GB">
                <a:solidFill>
                  <a:schemeClr val="dk1"/>
                </a:solidFill>
              </a:rPr>
              <a:t>First, the filter needs to extract a username/password from the request. It could be via a Basic Auth HTTP Header, or form fields, or a cookie, etc.</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GB">
                <a:solidFill>
                  <a:schemeClr val="dk1"/>
                </a:solidFill>
              </a:rPr>
              <a:t>Then the filter needs to validate that username/password combination against </a:t>
            </a:r>
            <a:r>
              <a:rPr i="1" lang="en-GB">
                <a:solidFill>
                  <a:schemeClr val="dk1"/>
                </a:solidFill>
              </a:rPr>
              <a:t>something</a:t>
            </a:r>
            <a:r>
              <a:rPr lang="en-GB">
                <a:solidFill>
                  <a:schemeClr val="dk1"/>
                </a:solidFill>
              </a:rPr>
              <a:t>, like a database.</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GB">
                <a:solidFill>
                  <a:schemeClr val="dk1"/>
                </a:solidFill>
              </a:rPr>
              <a:t>The filter needs to check, after successful authentication, that the user is authorized to access the requested URI.</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GB">
                <a:solidFill>
                  <a:schemeClr val="dk1"/>
                </a:solidFill>
              </a:rPr>
              <a:t>If the request </a:t>
            </a:r>
            <a:r>
              <a:rPr i="1" lang="en-GB">
                <a:solidFill>
                  <a:schemeClr val="dk1"/>
                </a:solidFill>
              </a:rPr>
              <a:t>survives</a:t>
            </a:r>
            <a:r>
              <a:rPr lang="en-GB">
                <a:solidFill>
                  <a:schemeClr val="dk1"/>
                </a:solidFill>
              </a:rPr>
              <a:t> all these checks, then the filter can let the request go through to your DispatcherServlet, i.e. your @Controllers.</a:t>
            </a:r>
            <a:endParaRPr>
              <a:solidFill>
                <a:schemeClr val="dk1"/>
              </a:solidFill>
            </a:endParaRPr>
          </a:p>
          <a:p>
            <a:pPr indent="0" lvl="0" marL="0" rtl="0" algn="l">
              <a:spcBef>
                <a:spcPts val="12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descr="ppt4-01.jpg" id="138" name="Google Shape;138;p25"/>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139" name="Google Shape;139;p25"/>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FilterChains</a:t>
            </a:r>
            <a:endParaRPr/>
          </a:p>
        </p:txBody>
      </p:sp>
      <p:sp>
        <p:nvSpPr>
          <p:cNvPr id="140" name="Google Shape;140;p25"/>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ttps://www.marcobehler.com/images/filterchain-1a.png" id="141" name="Google Shape;141;p25"/>
          <p:cNvPicPr preferRelativeResize="0"/>
          <p:nvPr/>
        </p:nvPicPr>
        <p:blipFill>
          <a:blip r:embed="rId4">
            <a:alphaModFix/>
          </a:blip>
          <a:stretch>
            <a:fillRect/>
          </a:stretch>
        </p:blipFill>
        <p:spPr>
          <a:xfrm>
            <a:off x="-8050" y="941450"/>
            <a:ext cx="9052200" cy="3260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descr="ppt4-01.jpg" id="146" name="Google Shape;146;p26"/>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147" name="Google Shape;147;p26"/>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Analyzing Spring’s FilterChain</a:t>
            </a:r>
            <a:endParaRPr/>
          </a:p>
        </p:txBody>
      </p:sp>
      <p:sp>
        <p:nvSpPr>
          <p:cNvPr id="148" name="Google Shape;148;p26"/>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It would go too far to have a detailed look at every filter of this chain, but here’s the explanations for a few of those filters.</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GB">
                <a:solidFill>
                  <a:schemeClr val="dk1"/>
                </a:solidFill>
              </a:rPr>
              <a:t>BasicAuthenticationFilter</a:t>
            </a:r>
            <a:r>
              <a:rPr lang="en-GB">
                <a:solidFill>
                  <a:schemeClr val="dk1"/>
                </a:solidFill>
              </a:rPr>
              <a:t>: Tries to find a Basic Auth HTTP Header on the request and if found, tries to authenticate the user with the header’s username and password.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UsernamePasswordAuthenticationFilter</a:t>
            </a:r>
            <a:r>
              <a:rPr lang="en-GB">
                <a:solidFill>
                  <a:schemeClr val="dk1"/>
                </a:solidFill>
              </a:rPr>
              <a:t>: Tries to find a username/password request parameter/POST body and if found, tries to authenticate the user with those values.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DefaultLoginPageGeneratingFilter</a:t>
            </a:r>
            <a:r>
              <a:rPr lang="en-GB">
                <a:solidFill>
                  <a:schemeClr val="dk1"/>
                </a:solidFill>
              </a:rPr>
              <a:t>: Generates a login page for you, if you don’t explicitly disable that feature. THIS filter is why you get a default login page when enabling Spring Security.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DefaultLogoutPageGeneratingFilter</a:t>
            </a:r>
            <a:r>
              <a:rPr lang="en-GB">
                <a:solidFill>
                  <a:schemeClr val="dk1"/>
                </a:solidFill>
              </a:rPr>
              <a:t>: Generates a logout page for you, if you don’t explicitly disable that feature.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FilterSecurityInterceptor</a:t>
            </a:r>
            <a:r>
              <a:rPr lang="en-GB">
                <a:solidFill>
                  <a:schemeClr val="dk1"/>
                </a:solidFill>
              </a:rPr>
              <a:t>: Does your authorization.</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descr="ppt4-01.jpg" id="153" name="Google Shape;153;p27"/>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154" name="Google Shape;154;p27"/>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How to configure Spring Security: WebSecurityConfigurerAdapter</a:t>
            </a:r>
            <a:endParaRPr/>
          </a:p>
        </p:txBody>
      </p:sp>
      <p:sp>
        <p:nvSpPr>
          <p:cNvPr id="155" name="Google Shape;155;p27"/>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With the latest Spring Security and/or Spring Boot versions, the way to configure Spring Security is by having a class that:</a:t>
            </a:r>
            <a:endParaRPr/>
          </a:p>
          <a:p>
            <a:pPr indent="0" lvl="0" marL="0" rtl="0" algn="l">
              <a:lnSpc>
                <a:spcPct val="115000"/>
              </a:lnSpc>
              <a:spcBef>
                <a:spcPts val="1200"/>
              </a:spcBef>
              <a:spcAft>
                <a:spcPts val="1200"/>
              </a:spcAft>
              <a:buClr>
                <a:schemeClr val="dk1"/>
              </a:buClr>
              <a:buSzPts val="1100"/>
              <a:buFont typeface="Arial"/>
              <a:buNone/>
            </a:pPr>
            <a:r>
              <a:rPr lang="en-GB"/>
              <a:t>Is annotated with @EnableWebSecurity.Extends WebSecurityConfigurer, which basically offers you a configuration DSL/methods. With those methods, you can specify what URIs in your application to protect or what exploit protections to enable/disable.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descr="ppt4-01.jpg" id="160" name="Google Shape;160;p28"/>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161" name="Google Shape;161;p28"/>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WebSecurityConfigurerAdapter</a:t>
            </a:r>
            <a:endParaRPr/>
          </a:p>
        </p:txBody>
      </p:sp>
      <p:sp>
        <p:nvSpPr>
          <p:cNvPr id="162" name="Google Shape;162;p28"/>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28"/>
          <p:cNvPicPr preferRelativeResize="0"/>
          <p:nvPr/>
        </p:nvPicPr>
        <p:blipFill>
          <a:blip r:embed="rId4">
            <a:alphaModFix/>
          </a:blip>
          <a:stretch>
            <a:fillRect/>
          </a:stretch>
        </p:blipFill>
        <p:spPr>
          <a:xfrm>
            <a:off x="1744550" y="485775"/>
            <a:ext cx="5638800" cy="4171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descr="ppt4-01.jpg" id="168" name="Google Shape;168;p29"/>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169" name="Google Shape;169;p29"/>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29"/>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AutoNum type="arabicPeriod"/>
            </a:pPr>
            <a:r>
              <a:rPr lang="en-GB">
                <a:solidFill>
                  <a:schemeClr val="dk1"/>
                </a:solidFill>
              </a:rPr>
              <a:t>A normal Spring @Configuration with the @EnableWebSecurity annotation, extending from WebSecurityConfigurerAdapter.</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GB">
                <a:solidFill>
                  <a:schemeClr val="dk1"/>
                </a:solidFill>
              </a:rPr>
              <a:t>By overriding the adapter’s configure(HttpSecurity) method, you get a nice little DSL with which you can configure your FilterChain.</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GB">
                <a:solidFill>
                  <a:schemeClr val="dk1"/>
                </a:solidFill>
              </a:rPr>
              <a:t>All requests going to </a:t>
            </a:r>
            <a:r>
              <a:rPr i="1" lang="en-GB">
                <a:solidFill>
                  <a:schemeClr val="dk1"/>
                </a:solidFill>
              </a:rPr>
              <a:t>/</a:t>
            </a:r>
            <a:r>
              <a:rPr lang="en-GB">
                <a:solidFill>
                  <a:schemeClr val="dk1"/>
                </a:solidFill>
              </a:rPr>
              <a:t> and </a:t>
            </a:r>
            <a:r>
              <a:rPr i="1" lang="en-GB">
                <a:solidFill>
                  <a:schemeClr val="dk1"/>
                </a:solidFill>
              </a:rPr>
              <a:t>/home</a:t>
            </a:r>
            <a:r>
              <a:rPr lang="en-GB">
                <a:solidFill>
                  <a:schemeClr val="dk1"/>
                </a:solidFill>
              </a:rPr>
              <a:t> are allowed (permitted) - the user does </a:t>
            </a:r>
            <a:r>
              <a:rPr i="1" lang="en-GB">
                <a:solidFill>
                  <a:schemeClr val="dk1"/>
                </a:solidFill>
              </a:rPr>
              <a:t>not</a:t>
            </a:r>
            <a:r>
              <a:rPr lang="en-GB">
                <a:solidFill>
                  <a:schemeClr val="dk1"/>
                </a:solidFill>
              </a:rPr>
              <a:t> have to authenticate. You are using an </a:t>
            </a:r>
            <a:r>
              <a:rPr lang="en-GB" u="sng">
                <a:solidFill>
                  <a:schemeClr val="hlink"/>
                </a:solidFill>
                <a:hlinkClick r:id="rId4"/>
              </a:rPr>
              <a:t>antMatcher</a:t>
            </a:r>
            <a:r>
              <a:rPr lang="en-GB">
                <a:solidFill>
                  <a:schemeClr val="dk1"/>
                </a:solidFill>
              </a:rPr>
              <a:t>, which means you could have also used wildcards (</a:t>
            </a:r>
            <a:r>
              <a:rPr i="1" lang="en-GB">
                <a:solidFill>
                  <a:schemeClr val="dk1"/>
                </a:solidFill>
              </a:rPr>
              <a:t>, \</a:t>
            </a:r>
            <a:r>
              <a:rPr lang="en-GB">
                <a:solidFill>
                  <a:schemeClr val="dk1"/>
                </a:solidFill>
              </a:rPr>
              <a:t>\*, ?) in the string.</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GB">
                <a:solidFill>
                  <a:schemeClr val="dk1"/>
                </a:solidFill>
              </a:rPr>
              <a:t>Any other request needs the user to be authenticated </a:t>
            </a:r>
            <a:r>
              <a:rPr i="1" lang="en-GB">
                <a:solidFill>
                  <a:schemeClr val="dk1"/>
                </a:solidFill>
              </a:rPr>
              <a:t>first</a:t>
            </a:r>
            <a:r>
              <a:rPr lang="en-GB">
                <a:solidFill>
                  <a:schemeClr val="dk1"/>
                </a:solidFill>
              </a:rPr>
              <a:t>, i.e. the user needs to login.</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GB">
                <a:solidFill>
                  <a:schemeClr val="dk1"/>
                </a:solidFill>
              </a:rPr>
              <a:t>You are allowing form login (username/password in a form), with a custom loginPage (</a:t>
            </a:r>
            <a:r>
              <a:rPr i="1" lang="en-GB">
                <a:solidFill>
                  <a:schemeClr val="dk1"/>
                </a:solidFill>
              </a:rPr>
              <a:t>/login</a:t>
            </a:r>
            <a:r>
              <a:rPr lang="en-GB">
                <a:solidFill>
                  <a:schemeClr val="dk1"/>
                </a:solidFill>
              </a:rPr>
              <a:t>, i.e. not Spring Security’s auto-generated one). Anyone should be able to access the login page, without having to log in first (permitAll; otherwise we would have a Catch-22!).</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GB">
                <a:solidFill>
                  <a:schemeClr val="dk1"/>
                </a:solidFill>
              </a:rPr>
              <a:t>The same goes for the logout page</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GB">
                <a:solidFill>
                  <a:schemeClr val="dk1"/>
                </a:solidFill>
              </a:rPr>
              <a:t>On top of that, you are also allowing Basic Auth, i.e. sending in an HTTP Basic Auth Header to authenticate.</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descr="ppt4-01.jpg" id="175" name="Google Shape;175;p30"/>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176" name="Google Shape;176;p30"/>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30"/>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What is important for now, is that </a:t>
            </a:r>
            <a:r>
              <a:rPr i="1" lang="en-GB">
                <a:solidFill>
                  <a:schemeClr val="dk1"/>
                </a:solidFill>
              </a:rPr>
              <a:t>THIS</a:t>
            </a:r>
            <a:r>
              <a:rPr lang="en-GB">
                <a:solidFill>
                  <a:schemeClr val="dk1"/>
                </a:solidFill>
              </a:rPr>
              <a:t> </a:t>
            </a:r>
            <a:r>
              <a:rPr i="1" lang="en-GB">
                <a:solidFill>
                  <a:schemeClr val="dk1"/>
                </a:solidFill>
              </a:rPr>
              <a:t>configure</a:t>
            </a:r>
            <a:r>
              <a:rPr lang="en-GB">
                <a:solidFill>
                  <a:schemeClr val="dk1"/>
                </a:solidFill>
              </a:rPr>
              <a:t> method is where you specify:</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What URLs to protect (authenticated()) and which ones are allowed (permitAll()).Which authentication methods are allowed (formLogin(), httpBasic()) and how they are</a:t>
            </a:r>
            <a:r>
              <a:rPr lang="en-GB">
                <a:solidFill>
                  <a:schemeClr val="dk1"/>
                </a:solidFill>
                <a:uFill>
                  <a:noFill/>
                </a:uFill>
                <a:hlinkClick r:id="rId4">
                  <a:extLst>
                    <a:ext uri="{A12FA001-AC4F-418D-AE19-62706E023703}">
                      <ahyp:hlinkClr val="tx"/>
                    </a:ext>
                  </a:extLst>
                </a:hlinkClick>
              </a:rPr>
              <a:t> </a:t>
            </a:r>
            <a:r>
              <a:rPr lang="en-GB" u="sng">
                <a:solidFill>
                  <a:schemeClr val="hlink"/>
                </a:solidFill>
                <a:hlinkClick r:id="rId5"/>
              </a:rPr>
              <a:t>configured.In</a:t>
            </a:r>
            <a:r>
              <a:rPr lang="en-GB">
                <a:solidFill>
                  <a:schemeClr val="dk1"/>
                </a:solidFill>
              </a:rPr>
              <a:t> short: your application’s complete security configuration.</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To access </a:t>
            </a:r>
            <a:r>
              <a:rPr i="1" lang="en-GB">
                <a:solidFill>
                  <a:schemeClr val="dk1"/>
                </a:solidFill>
              </a:rPr>
              <a:t>any</a:t>
            </a:r>
            <a:r>
              <a:rPr lang="en-GB">
                <a:solidFill>
                  <a:schemeClr val="dk1"/>
                </a:solidFill>
              </a:rPr>
              <a:t> URI (</a:t>
            </a:r>
            <a:r>
              <a:rPr i="1" lang="en-GB">
                <a:solidFill>
                  <a:schemeClr val="dk1"/>
                </a:solidFill>
              </a:rPr>
              <a:t>anyRequest()</a:t>
            </a:r>
            <a:r>
              <a:rPr lang="en-GB">
                <a:solidFill>
                  <a:schemeClr val="dk1"/>
                </a:solidFill>
              </a:rPr>
              <a:t>) on your application, you need to authenticate (authenticated()).Form Login (</a:t>
            </a:r>
            <a:r>
              <a:rPr i="1" lang="en-GB">
                <a:solidFill>
                  <a:schemeClr val="dk1"/>
                </a:solidFill>
              </a:rPr>
              <a:t>formLogin()</a:t>
            </a:r>
            <a:r>
              <a:rPr lang="en-GB">
                <a:solidFill>
                  <a:schemeClr val="dk1"/>
                </a:solidFill>
              </a:rPr>
              <a:t>) with default settings is</a:t>
            </a:r>
            <a:r>
              <a:rPr lang="en-GB">
                <a:solidFill>
                  <a:schemeClr val="dk1"/>
                </a:solidFill>
                <a:uFill>
                  <a:noFill/>
                </a:uFill>
                <a:hlinkClick r:id="rId6">
                  <a:extLst>
                    <a:ext uri="{A12FA001-AC4F-418D-AE19-62706E023703}">
                      <ahyp:hlinkClr val="tx"/>
                    </a:ext>
                  </a:extLst>
                </a:hlinkClick>
              </a:rPr>
              <a:t> </a:t>
            </a:r>
            <a:r>
              <a:rPr lang="en-GB" u="sng">
                <a:solidFill>
                  <a:schemeClr val="hlink"/>
                </a:solidFill>
                <a:hlinkClick r:id="rId7"/>
              </a:rPr>
              <a:t>enabled.As</a:t>
            </a:r>
            <a:r>
              <a:rPr lang="en-GB">
                <a:solidFill>
                  <a:schemeClr val="dk1"/>
                </a:solidFill>
              </a:rPr>
              <a:t> is HTTP Basic authentication (</a:t>
            </a:r>
            <a:r>
              <a:rPr i="1" lang="en-GB">
                <a:solidFill>
                  <a:schemeClr val="dk1"/>
                </a:solidFill>
              </a:rPr>
              <a:t>httpBasic()</a:t>
            </a:r>
            <a:r>
              <a:rPr lang="en-GB">
                <a:solidFill>
                  <a:schemeClr val="dk1"/>
                </a:solidFill>
              </a:rPr>
              <a:t>).</a:t>
            </a:r>
            <a:endParaRPr>
              <a:solidFill>
                <a:schemeClr val="dk1"/>
              </a:solidFill>
            </a:endParaRPr>
          </a:p>
          <a:p>
            <a:pPr indent="0" lvl="0" marL="0" rtl="0" algn="l">
              <a:lnSpc>
                <a:spcPct val="115000"/>
              </a:lnSpc>
              <a:spcBef>
                <a:spcPts val="1200"/>
              </a:spcBef>
              <a:spcAft>
                <a:spcPts val="0"/>
              </a:spcAft>
              <a:buNone/>
            </a:pPr>
            <a:r>
              <a:rPr i="1" lang="en-GB">
                <a:solidFill>
                  <a:schemeClr val="dk1"/>
                </a:solidFill>
              </a:rPr>
              <a:t>This</a:t>
            </a:r>
            <a:r>
              <a:rPr lang="en-GB">
                <a:solidFill>
                  <a:schemeClr val="dk1"/>
                </a:solidFill>
              </a:rPr>
              <a:t> default configuration is why your application is on lock-down, as soon as you add Spring Security to it.</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descr="ppt4-01.jpg" id="182" name="Google Shape;182;p31"/>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183" name="Google Shape;183;p31"/>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Authentication with Spring Security</a:t>
            </a:r>
            <a:endParaRPr/>
          </a:p>
        </p:txBody>
      </p:sp>
      <p:sp>
        <p:nvSpPr>
          <p:cNvPr id="184" name="Google Shape;184;p31"/>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When it comes to authentication and Spring Security you have roughly three scenarios:</a:t>
            </a:r>
            <a:endParaRPr>
              <a:solidFill>
                <a:schemeClr val="dk1"/>
              </a:solidFill>
            </a:endParaRPr>
          </a:p>
          <a:p>
            <a:pPr indent="-317500" lvl="0" marL="457200" rtl="0" algn="l">
              <a:lnSpc>
                <a:spcPct val="115000"/>
              </a:lnSpc>
              <a:spcBef>
                <a:spcPts val="1200"/>
              </a:spcBef>
              <a:spcAft>
                <a:spcPts val="0"/>
              </a:spcAft>
              <a:buClr>
                <a:schemeClr val="dk1"/>
              </a:buClr>
              <a:buSzPts val="1400"/>
              <a:buAutoNum type="arabicPeriod"/>
            </a:pPr>
            <a:r>
              <a:rPr lang="en-GB">
                <a:solidFill>
                  <a:schemeClr val="dk1"/>
                </a:solidFill>
              </a:rPr>
              <a:t>The </a:t>
            </a:r>
            <a:r>
              <a:rPr b="1" lang="en-GB">
                <a:solidFill>
                  <a:schemeClr val="dk1"/>
                </a:solidFill>
              </a:rPr>
              <a:t>default</a:t>
            </a:r>
            <a:r>
              <a:rPr lang="en-GB">
                <a:solidFill>
                  <a:schemeClr val="dk1"/>
                </a:solidFill>
              </a:rPr>
              <a:t>: You </a:t>
            </a:r>
            <a:r>
              <a:rPr i="1" lang="en-GB">
                <a:solidFill>
                  <a:schemeClr val="dk1"/>
                </a:solidFill>
              </a:rPr>
              <a:t>can</a:t>
            </a:r>
            <a:r>
              <a:rPr lang="en-GB">
                <a:solidFill>
                  <a:schemeClr val="dk1"/>
                </a:solidFill>
              </a:rPr>
              <a:t> access the (hashed) password of the user, because you have his details (username, password) saved in e.g. a database table.</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GB">
                <a:solidFill>
                  <a:schemeClr val="dk1"/>
                </a:solidFill>
              </a:rPr>
              <a:t>Less common</a:t>
            </a:r>
            <a:r>
              <a:rPr lang="en-GB">
                <a:solidFill>
                  <a:schemeClr val="dk1"/>
                </a:solidFill>
              </a:rPr>
              <a:t>: You </a:t>
            </a:r>
            <a:r>
              <a:rPr i="1" lang="en-GB">
                <a:solidFill>
                  <a:schemeClr val="dk1"/>
                </a:solidFill>
              </a:rPr>
              <a:t>cannot</a:t>
            </a:r>
            <a:r>
              <a:rPr lang="en-GB">
                <a:solidFill>
                  <a:schemeClr val="dk1"/>
                </a:solidFill>
              </a:rPr>
              <a:t> access the (hashed) password of the user. This is the case if your users and passwords are stored </a:t>
            </a:r>
            <a:r>
              <a:rPr i="1" lang="en-GB">
                <a:solidFill>
                  <a:schemeClr val="dk1"/>
                </a:solidFill>
              </a:rPr>
              <a:t>somewhere</a:t>
            </a:r>
            <a:r>
              <a:rPr lang="en-GB">
                <a:solidFill>
                  <a:schemeClr val="dk1"/>
                </a:solidFill>
              </a:rPr>
              <a:t> else, like in a 3rd party identity management product offering REST services for authentication. </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GB">
                <a:solidFill>
                  <a:schemeClr val="dk1"/>
                </a:solidFill>
              </a:rPr>
              <a:t>Also popular</a:t>
            </a:r>
            <a:r>
              <a:rPr lang="en-GB">
                <a:solidFill>
                  <a:schemeClr val="dk1"/>
                </a:solidFill>
              </a:rPr>
              <a:t>: You want to use OAuth2 or "Login with Google/Twitter/etc." (OpenID), likely in combination with JWT.</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ppt4-01.jpg" id="60" name="Google Shape;60;p14"/>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61" name="Google Shape;61;p14"/>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4"/>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000"/>
              <a:t>SPRING SECURITY</a:t>
            </a:r>
            <a:endParaRPr sz="4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descr="ppt4-01.jpg" id="189" name="Google Shape;189;p32"/>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190" name="Google Shape;190;p32"/>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Secenario 1: UserDetailsService: Having access to the user’s password</a:t>
            </a:r>
            <a:endParaRPr/>
          </a:p>
        </p:txBody>
      </p:sp>
      <p:sp>
        <p:nvSpPr>
          <p:cNvPr id="191" name="Google Shape;191;p32"/>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Imagine you have a database table where you store your users. It has a couple of columns, but most importantly it has a username and password column, where you store the user’s hashed(!) password.</a:t>
            </a:r>
            <a:endParaRPr/>
          </a:p>
          <a:p>
            <a:pPr indent="0" lvl="0" marL="0" rtl="0" algn="l">
              <a:lnSpc>
                <a:spcPct val="115000"/>
              </a:lnSpc>
              <a:spcBef>
                <a:spcPts val="1200"/>
              </a:spcBef>
              <a:spcAft>
                <a:spcPts val="0"/>
              </a:spcAft>
              <a:buClr>
                <a:schemeClr val="dk1"/>
              </a:buClr>
              <a:buSzPts val="1100"/>
              <a:buFont typeface="Arial"/>
              <a:buNone/>
            </a:pPr>
            <a:r>
              <a:rPr lang="en-GB"/>
              <a:t>In this case Spring Security needs you to define two beans to get authentication up and running.</a:t>
            </a:r>
            <a:endParaRPr/>
          </a:p>
          <a:p>
            <a:pPr indent="-298450" lvl="0" marL="457200" rtl="0" algn="l">
              <a:lnSpc>
                <a:spcPct val="115000"/>
              </a:lnSpc>
              <a:spcBef>
                <a:spcPts val="1200"/>
              </a:spcBef>
              <a:spcAft>
                <a:spcPts val="0"/>
              </a:spcAft>
              <a:buClr>
                <a:schemeClr val="dk1"/>
              </a:buClr>
              <a:buSzPts val="1100"/>
              <a:buAutoNum type="arabicPeriod"/>
            </a:pPr>
            <a:r>
              <a:rPr lang="en-GB"/>
              <a:t>A UserDetailsService.</a:t>
            </a:r>
            <a:endParaRPr/>
          </a:p>
          <a:p>
            <a:pPr indent="-298450" lvl="0" marL="457200" rtl="0" algn="l">
              <a:lnSpc>
                <a:spcPct val="115000"/>
              </a:lnSpc>
              <a:spcBef>
                <a:spcPts val="0"/>
              </a:spcBef>
              <a:spcAft>
                <a:spcPts val="0"/>
              </a:spcAft>
              <a:buClr>
                <a:schemeClr val="dk1"/>
              </a:buClr>
              <a:buSzPts val="1100"/>
              <a:buAutoNum type="arabicPeriod"/>
            </a:pPr>
            <a:r>
              <a:rPr lang="en-GB"/>
              <a:t>A PasswordEncoder.</a:t>
            </a:r>
            <a:endParaRPr/>
          </a:p>
          <a:p>
            <a:pPr indent="0" lvl="0" marL="0" rtl="0" algn="l">
              <a:spcBef>
                <a:spcPts val="12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descr="ppt4-01.jpg" id="196" name="Google Shape;196;p33"/>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197" name="Google Shape;197;p33"/>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 name="Google Shape;198;p33"/>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p33"/>
          <p:cNvPicPr preferRelativeResize="0"/>
          <p:nvPr/>
        </p:nvPicPr>
        <p:blipFill>
          <a:blip r:embed="rId4">
            <a:alphaModFix/>
          </a:blip>
          <a:stretch>
            <a:fillRect/>
          </a:stretch>
        </p:blipFill>
        <p:spPr>
          <a:xfrm>
            <a:off x="695663" y="345600"/>
            <a:ext cx="7752676" cy="47978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descr="ppt4-01.jpg" id="204" name="Google Shape;204;p34"/>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205" name="Google Shape;205;p34"/>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 name="Google Shape;206;p34"/>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AutoNum type="arabicPeriod"/>
            </a:pPr>
            <a:r>
              <a:rPr lang="en-GB">
                <a:solidFill>
                  <a:schemeClr val="dk1"/>
                </a:solidFill>
              </a:rPr>
              <a:t>A UserDetailsService loads UserDetails via the user’s username. Note that the method takes </a:t>
            </a:r>
            <a:r>
              <a:rPr b="1" lang="en-GB">
                <a:solidFill>
                  <a:schemeClr val="dk1"/>
                </a:solidFill>
              </a:rPr>
              <a:t>only</a:t>
            </a:r>
            <a:r>
              <a:rPr lang="en-GB">
                <a:solidFill>
                  <a:schemeClr val="dk1"/>
                </a:solidFill>
              </a:rPr>
              <a:t> one parameter: username (not the password).</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GB">
                <a:solidFill>
                  <a:schemeClr val="dk1"/>
                </a:solidFill>
              </a:rPr>
              <a:t>The UserDetails interface has methods to get the (hashed!) password and one to get the username.</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GB">
                <a:solidFill>
                  <a:schemeClr val="dk1"/>
                </a:solidFill>
              </a:rPr>
              <a:t>UserDetails has even more methods, like is the account active or blocked, have the credentials expired or what permissions the user has - but we won’t cover them here.</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descr="ppt4-01.jpg" id="211" name="Google Shape;211;p35"/>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212" name="Google Shape;212;p35"/>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Off-The-Shelf Implementations</a:t>
            </a:r>
            <a:endParaRPr/>
          </a:p>
        </p:txBody>
      </p:sp>
      <p:sp>
        <p:nvSpPr>
          <p:cNvPr id="213" name="Google Shape;213;p35"/>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You can always implement the UserDetailsService and UserDetails interfaces yourself.</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But, you’ll also find off-the-shelf implementations by Spring Security that you can use/configure/extend/override instead.</a:t>
            </a:r>
            <a:endParaRPr>
              <a:solidFill>
                <a:schemeClr val="dk1"/>
              </a:solidFill>
            </a:endParaRPr>
          </a:p>
          <a:p>
            <a:pPr indent="-317500" lvl="0" marL="457200" rtl="0" algn="l">
              <a:lnSpc>
                <a:spcPct val="115000"/>
              </a:lnSpc>
              <a:spcBef>
                <a:spcPts val="1200"/>
              </a:spcBef>
              <a:spcAft>
                <a:spcPts val="0"/>
              </a:spcAft>
              <a:buClr>
                <a:schemeClr val="dk1"/>
              </a:buClr>
              <a:buSzPts val="1400"/>
              <a:buAutoNum type="arabicPeriod"/>
            </a:pPr>
            <a:r>
              <a:rPr b="1" lang="en-GB">
                <a:solidFill>
                  <a:schemeClr val="dk1"/>
                </a:solidFill>
              </a:rPr>
              <a:t>JdbcUserDetailsManager</a:t>
            </a:r>
            <a:r>
              <a:rPr lang="en-GB">
                <a:solidFill>
                  <a:schemeClr val="dk1"/>
                </a:solidFill>
              </a:rPr>
              <a:t>, which is a JDBC(database)-based UserDetailsService. You can configure it to match your </a:t>
            </a:r>
            <a:r>
              <a:rPr i="1" lang="en-GB">
                <a:solidFill>
                  <a:schemeClr val="dk1"/>
                </a:solidFill>
              </a:rPr>
              <a:t>user</a:t>
            </a:r>
            <a:r>
              <a:rPr lang="en-GB">
                <a:solidFill>
                  <a:schemeClr val="dk1"/>
                </a:solidFill>
              </a:rPr>
              <a:t> table/column structure.</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GB">
                <a:solidFill>
                  <a:schemeClr val="dk1"/>
                </a:solidFill>
              </a:rPr>
              <a:t>InMemoryUserDetailsManager</a:t>
            </a:r>
            <a:r>
              <a:rPr lang="en-GB">
                <a:solidFill>
                  <a:schemeClr val="dk1"/>
                </a:solidFill>
              </a:rPr>
              <a:t>, which keeps all userdetails in-memory and is great for testing.</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GB">
                <a:solidFill>
                  <a:schemeClr val="dk1"/>
                </a:solidFill>
              </a:rPr>
              <a:t>org.springframework.security.core.userdetail.User</a:t>
            </a:r>
            <a:r>
              <a:rPr lang="en-GB">
                <a:solidFill>
                  <a:schemeClr val="dk1"/>
                </a:solidFill>
              </a:rPr>
              <a:t>, which is a sensible, default UserDetails implementation that you could use. That would mean potentially mapping/copying between your entities/database tables and this user class. Alternatively, you could simply make your entities implement the UserDetails interface.</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descr="ppt4-01.jpg" id="218" name="Google Shape;218;p36"/>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219" name="Google Shape;219;p36"/>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PasswordEncoders</a:t>
            </a:r>
            <a:endParaRPr/>
          </a:p>
        </p:txBody>
      </p:sp>
      <p:sp>
        <p:nvSpPr>
          <p:cNvPr id="220" name="Google Shape;220;p36"/>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Spring Security cannot magically guess your preferred password hashing algorithm. That’s why you need to specify another @Bean, a </a:t>
            </a:r>
            <a:r>
              <a:rPr i="1" lang="en-GB">
                <a:solidFill>
                  <a:schemeClr val="dk1"/>
                </a:solidFill>
              </a:rPr>
              <a:t>PasswordEncoder</a:t>
            </a:r>
            <a:r>
              <a:rPr lang="en-GB">
                <a:solidFill>
                  <a:schemeClr val="dk1"/>
                </a:solidFill>
              </a:rPr>
              <a:t>. If you want to, say, use the BCrypt password hashing function (Spring Security’s default) for </a:t>
            </a:r>
            <a:r>
              <a:rPr i="1" lang="en-GB">
                <a:solidFill>
                  <a:schemeClr val="dk1"/>
                </a:solidFill>
              </a:rPr>
              <a:t>all your passwords</a:t>
            </a:r>
            <a:r>
              <a:rPr lang="en-GB">
                <a:solidFill>
                  <a:schemeClr val="dk1"/>
                </a:solidFill>
              </a:rPr>
              <a:t>, you would specify this @Bean in your SecurityConfig.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GB">
                <a:solidFill>
                  <a:schemeClr val="dk1"/>
                </a:solidFill>
                <a:latin typeface="Courier New"/>
                <a:ea typeface="Courier New"/>
                <a:cs typeface="Courier New"/>
                <a:sym typeface="Courier New"/>
              </a:rPr>
              <a:t>@Bean </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GB">
                <a:solidFill>
                  <a:schemeClr val="dk1"/>
                </a:solidFill>
                <a:latin typeface="Courier New"/>
                <a:ea typeface="Courier New"/>
                <a:cs typeface="Courier New"/>
                <a:sym typeface="Courier New"/>
              </a:rPr>
              <a:t>public BCryptPasswordEncoder bCryptPasswordEncoder() { </a:t>
            </a:r>
            <a:endParaRPr b="1">
              <a:solidFill>
                <a:schemeClr val="dk1"/>
              </a:solidFill>
              <a:latin typeface="Courier New"/>
              <a:ea typeface="Courier New"/>
              <a:cs typeface="Courier New"/>
              <a:sym typeface="Courier New"/>
            </a:endParaRPr>
          </a:p>
          <a:p>
            <a:pPr indent="457200" lvl="0" marL="0" rtl="0" algn="l">
              <a:spcBef>
                <a:spcPts val="0"/>
              </a:spcBef>
              <a:spcAft>
                <a:spcPts val="0"/>
              </a:spcAft>
              <a:buNone/>
            </a:pPr>
            <a:r>
              <a:rPr b="1" lang="en-GB">
                <a:solidFill>
                  <a:schemeClr val="dk1"/>
                </a:solidFill>
                <a:latin typeface="Courier New"/>
                <a:ea typeface="Courier New"/>
                <a:cs typeface="Courier New"/>
                <a:sym typeface="Courier New"/>
              </a:rPr>
              <a:t>return new BCryptPasswordEncoder(); </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GB">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descr="ppt4-01.jpg" id="225" name="Google Shape;225;p37"/>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226" name="Google Shape;226;p37"/>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Full UserDetails Workflow: HTTP Basic Authentication</a:t>
            </a:r>
            <a:endParaRPr/>
          </a:p>
        </p:txBody>
      </p:sp>
      <p:sp>
        <p:nvSpPr>
          <p:cNvPr id="227" name="Google Shape;227;p37"/>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Now think back to your HTTP Basic Authentication, that means you are securing your application with Spring Security and Basic Auth. This is what happens when you specify a UserDetailsService and try to login:</a:t>
            </a:r>
            <a:endParaRPr>
              <a:solidFill>
                <a:schemeClr val="dk1"/>
              </a:solidFill>
            </a:endParaRPr>
          </a:p>
          <a:p>
            <a:pPr indent="-317500" lvl="0" marL="457200" rtl="0" algn="l">
              <a:lnSpc>
                <a:spcPct val="115000"/>
              </a:lnSpc>
              <a:spcBef>
                <a:spcPts val="1200"/>
              </a:spcBef>
              <a:spcAft>
                <a:spcPts val="0"/>
              </a:spcAft>
              <a:buClr>
                <a:schemeClr val="dk1"/>
              </a:buClr>
              <a:buSzPts val="1400"/>
              <a:buAutoNum type="arabicPeriod"/>
            </a:pPr>
            <a:r>
              <a:rPr lang="en-GB">
                <a:solidFill>
                  <a:schemeClr val="dk1"/>
                </a:solidFill>
              </a:rPr>
              <a:t>Extract the username/password combination from the HTTP Basic Auth header in a filter. You don’t have to do anything for that, it will happen under the hood.</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GB">
                <a:solidFill>
                  <a:schemeClr val="dk1"/>
                </a:solidFill>
              </a:rPr>
              <a:t>Call </a:t>
            </a:r>
            <a:r>
              <a:rPr i="1" lang="en-GB">
                <a:solidFill>
                  <a:schemeClr val="dk1"/>
                </a:solidFill>
              </a:rPr>
              <a:t>your</a:t>
            </a:r>
            <a:r>
              <a:rPr lang="en-GB">
                <a:solidFill>
                  <a:schemeClr val="dk1"/>
                </a:solidFill>
              </a:rPr>
              <a:t> MyDatabaseUserDetailsService to load the corresponding user from the database, wrapped as a UserDetails object, which exposes the user’s hashed password.</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GB">
                <a:solidFill>
                  <a:schemeClr val="dk1"/>
                </a:solidFill>
              </a:rPr>
              <a:t>Take the extracted password from the HTTP Basic Auth header, hash it </a:t>
            </a:r>
            <a:r>
              <a:rPr i="1" lang="en-GB">
                <a:solidFill>
                  <a:schemeClr val="dk1"/>
                </a:solidFill>
              </a:rPr>
              <a:t>automatically</a:t>
            </a:r>
            <a:r>
              <a:rPr lang="en-GB">
                <a:solidFill>
                  <a:schemeClr val="dk1"/>
                </a:solidFill>
              </a:rPr>
              <a:t> and compare it with the hashed password from your UserDetails object. If both match, the user is successfully authenticated.</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descr="ppt4-01.jpg" id="232" name="Google Shape;232;p38"/>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233" name="Google Shape;233;p38"/>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Summary: Having access to the user’s password</a:t>
            </a:r>
            <a:endParaRPr/>
          </a:p>
        </p:txBody>
      </p:sp>
      <p:sp>
        <p:nvSpPr>
          <p:cNvPr id="234" name="Google Shape;234;p38"/>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The takeaway for this section is: if you are using Spring Security and have access to the user’s password, then:</a:t>
            </a:r>
            <a:endParaRPr/>
          </a:p>
          <a:p>
            <a:pPr indent="-298450" lvl="0" marL="457200" rtl="0" algn="l">
              <a:lnSpc>
                <a:spcPct val="115000"/>
              </a:lnSpc>
              <a:spcBef>
                <a:spcPts val="1200"/>
              </a:spcBef>
              <a:spcAft>
                <a:spcPts val="0"/>
              </a:spcAft>
              <a:buClr>
                <a:schemeClr val="dk1"/>
              </a:buClr>
              <a:buSzPts val="1100"/>
              <a:buAutoNum type="arabicPeriod"/>
            </a:pPr>
            <a:r>
              <a:rPr lang="en-GB"/>
              <a:t>Specify a UserDetailsService. Either a custom implementation or use and configure one that Spring Security offers.</a:t>
            </a:r>
            <a:endParaRPr/>
          </a:p>
          <a:p>
            <a:pPr indent="-298450" lvl="0" marL="457200" rtl="0" algn="l">
              <a:lnSpc>
                <a:spcPct val="115000"/>
              </a:lnSpc>
              <a:spcBef>
                <a:spcPts val="0"/>
              </a:spcBef>
              <a:spcAft>
                <a:spcPts val="0"/>
              </a:spcAft>
              <a:buClr>
                <a:schemeClr val="dk1"/>
              </a:buClr>
              <a:buSzPts val="1100"/>
              <a:buAutoNum type="arabicPeriod"/>
            </a:pPr>
            <a:r>
              <a:rPr lang="en-GB"/>
              <a:t>Specify a PasswordEncoder.</a:t>
            </a:r>
            <a:endParaRPr/>
          </a:p>
          <a:p>
            <a:pPr indent="0" lvl="0" marL="0" rtl="0" algn="l">
              <a:lnSpc>
                <a:spcPct val="115000"/>
              </a:lnSpc>
              <a:spcBef>
                <a:spcPts val="1200"/>
              </a:spcBef>
              <a:spcAft>
                <a:spcPts val="1200"/>
              </a:spcAft>
              <a:buClr>
                <a:schemeClr val="dk1"/>
              </a:buClr>
              <a:buSzPts val="1100"/>
              <a:buFont typeface="Arial"/>
              <a:buNone/>
            </a:pPr>
            <a:r>
              <a:rPr lang="en-GB"/>
              <a:t>That is Spring Security authentication in a nutshell.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descr="ppt4-01.jpg" id="239" name="Google Shape;239;p39"/>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240" name="Google Shape;240;p39"/>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Secenario 2: AuthenticationProvider: Not having access to the user’s password</a:t>
            </a:r>
            <a:endParaRPr/>
          </a:p>
        </p:txBody>
      </p:sp>
      <p:sp>
        <p:nvSpPr>
          <p:cNvPr id="241" name="Google Shape;241;p39"/>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Now, imagine that you are using Atlassian Crowd for centralized identity management. That means all your users and passwords for all your applications are stored in Atlassian Crowd and not in your database table anymore.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This has two implications:</a:t>
            </a:r>
            <a:endParaRPr>
              <a:solidFill>
                <a:schemeClr val="dk1"/>
              </a:solidFill>
            </a:endParaRPr>
          </a:p>
          <a:p>
            <a:pPr indent="-317500" lvl="0" marL="457200" rtl="0" algn="l">
              <a:lnSpc>
                <a:spcPct val="115000"/>
              </a:lnSpc>
              <a:spcBef>
                <a:spcPts val="1200"/>
              </a:spcBef>
              <a:spcAft>
                <a:spcPts val="0"/>
              </a:spcAft>
              <a:buClr>
                <a:schemeClr val="dk1"/>
              </a:buClr>
              <a:buSzPts val="1400"/>
              <a:buAutoNum type="arabicPeriod"/>
            </a:pPr>
            <a:r>
              <a:rPr lang="en-GB">
                <a:solidFill>
                  <a:schemeClr val="dk1"/>
                </a:solidFill>
              </a:rPr>
              <a:t>You do </a:t>
            </a:r>
            <a:r>
              <a:rPr i="1" lang="en-GB">
                <a:solidFill>
                  <a:schemeClr val="dk1"/>
                </a:solidFill>
              </a:rPr>
              <a:t>not have</a:t>
            </a:r>
            <a:r>
              <a:rPr lang="en-GB">
                <a:solidFill>
                  <a:schemeClr val="dk1"/>
                </a:solidFill>
              </a:rPr>
              <a:t> the user passwords anymore in your application, as you cannot ask Crowd to just give you those passwords.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GB">
                <a:solidFill>
                  <a:schemeClr val="dk1"/>
                </a:solidFill>
              </a:rPr>
              <a:t>You do, however, have a REST API that you can login against, with your username and password. (A POST request to the </a:t>
            </a:r>
            <a:r>
              <a:rPr i="1" lang="en-GB">
                <a:solidFill>
                  <a:schemeClr val="dk1"/>
                </a:solidFill>
              </a:rPr>
              <a:t>/rest/usermanagement/1/authentication</a:t>
            </a:r>
            <a:r>
              <a:rPr lang="en-GB">
                <a:solidFill>
                  <a:schemeClr val="dk1"/>
                </a:solidFill>
              </a:rPr>
              <a:t> REST endpoint).</a:t>
            </a:r>
            <a:endParaRPr>
              <a:solidFill>
                <a:schemeClr val="dk1"/>
              </a:solidFill>
            </a:endParaRPr>
          </a:p>
          <a:p>
            <a:pPr indent="0" lvl="0" marL="0" rtl="0" algn="l">
              <a:lnSpc>
                <a:spcPct val="115000"/>
              </a:lnSpc>
              <a:spcBef>
                <a:spcPts val="1200"/>
              </a:spcBef>
              <a:spcAft>
                <a:spcPts val="1200"/>
              </a:spcAft>
              <a:buNone/>
            </a:pPr>
            <a:r>
              <a:rPr lang="en-GB">
                <a:solidFill>
                  <a:schemeClr val="dk1"/>
                </a:solidFill>
              </a:rPr>
              <a:t>If that is the case, you cannot use a UserDetailsService anymore, instead you need to implement and provide an AuthenticationProvider @Bean.</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descr="ppt4-01.jpg" id="246" name="Google Shape;246;p40"/>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247" name="Google Shape;247;p40"/>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8" name="Google Shape;248;p40"/>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9" name="Google Shape;249;p40"/>
          <p:cNvPicPr preferRelativeResize="0"/>
          <p:nvPr/>
        </p:nvPicPr>
        <p:blipFill>
          <a:blip r:embed="rId4">
            <a:alphaModFix/>
          </a:blip>
          <a:stretch>
            <a:fillRect/>
          </a:stretch>
        </p:blipFill>
        <p:spPr>
          <a:xfrm>
            <a:off x="0" y="364810"/>
            <a:ext cx="9144000" cy="441389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descr="ppt4-01.jpg" id="254" name="Google Shape;254;p41"/>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255" name="Google Shape;255;p41"/>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6" name="Google Shape;256;p41"/>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AutoNum type="arabicPeriod"/>
            </a:pPr>
            <a:r>
              <a:rPr lang="en-GB">
                <a:solidFill>
                  <a:schemeClr val="dk1"/>
                </a:solidFill>
              </a:rPr>
              <a:t>Compared to the UserDetails load() method, where you only had access to the username, you now have access to the complete authentication attempt, </a:t>
            </a:r>
            <a:r>
              <a:rPr i="1" lang="en-GB">
                <a:solidFill>
                  <a:schemeClr val="dk1"/>
                </a:solidFill>
              </a:rPr>
              <a:t>usually</a:t>
            </a:r>
            <a:r>
              <a:rPr lang="en-GB">
                <a:solidFill>
                  <a:schemeClr val="dk1"/>
                </a:solidFill>
              </a:rPr>
              <a:t> containing a username and password.</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GB">
                <a:solidFill>
                  <a:schemeClr val="dk1"/>
                </a:solidFill>
              </a:rPr>
              <a:t>You can do whatever you want to authenticate the user, e.g. call a REST-service.</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GB">
                <a:solidFill>
                  <a:schemeClr val="dk1"/>
                </a:solidFill>
              </a:rPr>
              <a:t>If authentication failed, you need to throw an exception.</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GB">
                <a:solidFill>
                  <a:schemeClr val="dk1"/>
                </a:solidFill>
              </a:rPr>
              <a:t>If authentication succeeded, you need to return a fully initialized UsernamePasswordAuthenticationToken. It is an implementation of the Authentication interface and needs to have the field authenticated be set to true (which the constructor used above will automatically set). We’ll cover authorities in the next chapter.</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descr="ppt4-01.jpg" id="67" name="Google Shape;67;p15"/>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68" name="Google Shape;68;p15"/>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Spring </a:t>
            </a:r>
            <a:r>
              <a:rPr lang="en-GB"/>
              <a:t>Security</a:t>
            </a:r>
            <a:endParaRPr/>
          </a:p>
        </p:txBody>
      </p:sp>
      <p:sp>
        <p:nvSpPr>
          <p:cNvPr id="69" name="Google Shape;69;p15"/>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Sooner or later everyone needs to add security to his project and in the Spring ecosystem you do that with the help of the </a:t>
            </a:r>
            <a:r>
              <a:rPr lang="en-GB" sz="1100" u="sng">
                <a:solidFill>
                  <a:schemeClr val="hlink"/>
                </a:solidFill>
                <a:hlinkClick r:id="rId4"/>
              </a:rPr>
              <a:t>Spring Security</a:t>
            </a:r>
            <a:r>
              <a:rPr lang="en-GB" sz="1100">
                <a:solidFill>
                  <a:schemeClr val="dk1"/>
                </a:solidFill>
              </a:rPr>
              <a:t> library.</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So you go along, add Spring Security to your Spring Boot (or plain </a:t>
            </a:r>
            <a:r>
              <a:rPr lang="en-GB" sz="1100" u="sng">
                <a:solidFill>
                  <a:schemeClr val="hlink"/>
                </a:solidFill>
                <a:hlinkClick r:id="rId5"/>
              </a:rPr>
              <a:t>Spring</a:t>
            </a:r>
            <a:r>
              <a:rPr lang="en-GB" sz="1100">
                <a:solidFill>
                  <a:schemeClr val="dk1"/>
                </a:solidFill>
              </a:rPr>
              <a:t>) project and suddenly…</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…you have auto-generated login-pages.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…you cannot execute POST requests anymore.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…your whole application is on lockdown and prompts you to enter a username and password.</a:t>
            </a:r>
            <a:endParaRPr sz="11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descr="ppt4-01.jpg" id="261" name="Google Shape;261;p42"/>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262" name="Google Shape;262;p42"/>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Full AuthenticationProvider Workflow: HTTP Basic Authentication</a:t>
            </a:r>
            <a:endParaRPr/>
          </a:p>
        </p:txBody>
      </p:sp>
      <p:sp>
        <p:nvSpPr>
          <p:cNvPr id="263" name="Google Shape;263;p42"/>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Now think back to your HTTP Basic Authentication, that means you are securing your application with Spring Security and Basic Auth. This is what happens when you specify an AuthenticationProvider and try to login:</a:t>
            </a:r>
            <a:endParaRPr>
              <a:solidFill>
                <a:schemeClr val="dk1"/>
              </a:solidFill>
            </a:endParaRPr>
          </a:p>
          <a:p>
            <a:pPr indent="-317500" lvl="0" marL="457200" rtl="0" algn="l">
              <a:lnSpc>
                <a:spcPct val="115000"/>
              </a:lnSpc>
              <a:spcBef>
                <a:spcPts val="1200"/>
              </a:spcBef>
              <a:spcAft>
                <a:spcPts val="0"/>
              </a:spcAft>
              <a:buClr>
                <a:schemeClr val="dk1"/>
              </a:buClr>
              <a:buSzPts val="1400"/>
              <a:buAutoNum type="arabicPeriod"/>
            </a:pPr>
            <a:r>
              <a:rPr lang="en-GB">
                <a:solidFill>
                  <a:schemeClr val="dk1"/>
                </a:solidFill>
              </a:rPr>
              <a:t>Extract the username/password combination from the HTTP Basic Auth header in a filter. You don’t have to do anything for that, it will happen under the hood.</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GB">
                <a:solidFill>
                  <a:schemeClr val="dk1"/>
                </a:solidFill>
              </a:rPr>
              <a:t>Call </a:t>
            </a:r>
            <a:r>
              <a:rPr i="1" lang="en-GB">
                <a:solidFill>
                  <a:schemeClr val="dk1"/>
                </a:solidFill>
              </a:rPr>
              <a:t>your</a:t>
            </a:r>
            <a:r>
              <a:rPr lang="en-GB">
                <a:solidFill>
                  <a:schemeClr val="dk1"/>
                </a:solidFill>
              </a:rPr>
              <a:t> AuthenticationProvider (e.g. AtlassianCrowdAuthenticationProvider) with that username and password for you to do the authentication (e.g. REST call) yourself.</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GB">
                <a:solidFill>
                  <a:schemeClr val="dk1"/>
                </a:solidFill>
              </a:rPr>
              <a:t>There is no password hashing or similar going on, as you are essentially delegating to a third-party to do the actual username/password check. That’s AuthenticationProvider authentication in a nutshell!</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descr="ppt4-01.jpg" id="268" name="Google Shape;268;p43"/>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269" name="Google Shape;269;p43"/>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Summary: AuthenticationProvider</a:t>
            </a:r>
            <a:endParaRPr/>
          </a:p>
        </p:txBody>
      </p:sp>
      <p:sp>
        <p:nvSpPr>
          <p:cNvPr id="270" name="Google Shape;270;p43"/>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The takeaway for this section is: if you are using Spring Security and </a:t>
            </a:r>
            <a:r>
              <a:rPr i="1" lang="en-GB">
                <a:solidFill>
                  <a:schemeClr val="dk1"/>
                </a:solidFill>
              </a:rPr>
              <a:t>do not</a:t>
            </a:r>
            <a:r>
              <a:rPr lang="en-GB">
                <a:solidFill>
                  <a:schemeClr val="dk1"/>
                </a:solidFill>
              </a:rPr>
              <a:t> have access to the user’s password, then </a:t>
            </a:r>
            <a:r>
              <a:rPr i="1" lang="en-GB">
                <a:solidFill>
                  <a:schemeClr val="dk1"/>
                </a:solidFill>
              </a:rPr>
              <a:t>implement and provide an AuthenticationProvider @Bean</a:t>
            </a:r>
            <a:r>
              <a:rPr lang="en-GB">
                <a:solidFill>
                  <a:schemeClr val="dk1"/>
                </a:solidFill>
              </a:rPr>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descr="ppt4-01.jpg" id="275" name="Google Shape;275;p44"/>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276" name="Google Shape;276;p44"/>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Authorization with Spring Security</a:t>
            </a:r>
            <a:endParaRPr/>
          </a:p>
        </p:txBody>
      </p:sp>
      <p:sp>
        <p:nvSpPr>
          <p:cNvPr id="277" name="Google Shape;277;p44"/>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Take your typical e-commerce web-shop. It likely consists of the following pieces:</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lang="en-GB">
                <a:solidFill>
                  <a:schemeClr val="dk1"/>
                </a:solidFill>
              </a:rPr>
              <a:t>The web-shop itself. Let’s assume its URL is </a:t>
            </a:r>
            <a:r>
              <a:rPr i="1" lang="en-GB">
                <a:solidFill>
                  <a:schemeClr val="dk1"/>
                </a:solidFill>
              </a:rPr>
              <a:t>www.youramazinshop.com</a:t>
            </a:r>
            <a:r>
              <a:rPr lang="en-GB">
                <a:solidFill>
                  <a:schemeClr val="dk1"/>
                </a:solidFill>
              </a:rPr>
              <a: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Maybe an area for callcenter agents, where they can login and see what a customer recently bought or where their parcel is. Its URL could be </a:t>
            </a:r>
            <a:r>
              <a:rPr i="1" lang="en-GB">
                <a:solidFill>
                  <a:schemeClr val="dk1"/>
                </a:solidFill>
              </a:rPr>
              <a:t>www.youramazinshop.com/callcenter</a:t>
            </a:r>
            <a:r>
              <a:rPr lang="en-GB">
                <a:solidFill>
                  <a:schemeClr val="dk1"/>
                </a:solidFill>
              </a:rPr>
              <a: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A separate admin area, where administrators can login and manage callcenter agents or other technical aspects (like themes, performance, etc.) of the web-shop. Its URL could be </a:t>
            </a:r>
            <a:r>
              <a:rPr i="1" lang="en-GB">
                <a:solidFill>
                  <a:schemeClr val="dk1"/>
                </a:solidFill>
              </a:rPr>
              <a:t>www.youramazinshop.com/admin</a:t>
            </a:r>
            <a:r>
              <a:rPr lang="en-GB">
                <a:solidFill>
                  <a:schemeClr val="dk1"/>
                </a:solidFill>
              </a:rPr>
              <a:t>.</a:t>
            </a:r>
            <a:endParaRPr>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descr="ppt4-01.jpg" id="282" name="Google Shape;282;p45"/>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283" name="Google Shape;283;p45"/>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What are Authorities? What are Roles?</a:t>
            </a:r>
            <a:endParaRPr/>
          </a:p>
        </p:txBody>
      </p:sp>
      <p:sp>
        <p:nvSpPr>
          <p:cNvPr id="284" name="Google Shape;284;p45"/>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GB">
                <a:solidFill>
                  <a:schemeClr val="dk1"/>
                </a:solidFill>
              </a:rPr>
              <a:t>An authority (in its simplest form) is just a string, it can be anything like: user, ADMIN, ROLE_ADMIN or 53cr37_r0l3.</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A role is an authority with a </a:t>
            </a:r>
            <a:r>
              <a:rPr i="1" lang="en-GB">
                <a:solidFill>
                  <a:schemeClr val="dk1"/>
                </a:solidFill>
              </a:rPr>
              <a:t>ROLE_</a:t>
            </a:r>
            <a:r>
              <a:rPr lang="en-GB">
                <a:solidFill>
                  <a:schemeClr val="dk1"/>
                </a:solidFill>
              </a:rPr>
              <a:t> prefix. So a role called </a:t>
            </a:r>
            <a:r>
              <a:rPr i="1" lang="en-GB">
                <a:solidFill>
                  <a:schemeClr val="dk1"/>
                </a:solidFill>
              </a:rPr>
              <a:t>ADMIN</a:t>
            </a:r>
            <a:r>
              <a:rPr lang="en-GB">
                <a:solidFill>
                  <a:schemeClr val="dk1"/>
                </a:solidFill>
              </a:rPr>
              <a:t> is the same as an authority called </a:t>
            </a:r>
            <a:r>
              <a:rPr i="1" lang="en-GB">
                <a:solidFill>
                  <a:schemeClr val="dk1"/>
                </a:solidFill>
              </a:rPr>
              <a:t>ROLE_ADMIN</a:t>
            </a:r>
            <a:r>
              <a:rPr lang="en-GB">
                <a:solidFill>
                  <a:schemeClr val="dk1"/>
                </a:solidFill>
              </a:rPr>
              <a:t>.</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GB">
                <a:solidFill>
                  <a:schemeClr val="dk1"/>
                </a:solidFill>
              </a:rPr>
              <a:t>The distinction between roles and authorities is purely conceptual and something that often bewilders people new to Spring Security.</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descr="ppt4-01.jpg" id="289" name="Google Shape;289;p46"/>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290" name="Google Shape;290;p46"/>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Why is there a distinction between roles and authorities?</a:t>
            </a:r>
            <a:endParaRPr/>
          </a:p>
        </p:txBody>
      </p:sp>
      <p:sp>
        <p:nvSpPr>
          <p:cNvPr id="291" name="Google Shape;291;p46"/>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Honestly, I’ve read the Spring Security documentation as well as a couple of related StackOverflow threads on this very question and I can’t give you a definitive, </a:t>
            </a:r>
            <a:r>
              <a:rPr i="1" lang="en-GB">
                <a:solidFill>
                  <a:schemeClr val="dk1"/>
                </a:solidFill>
              </a:rPr>
              <a:t>good</a:t>
            </a:r>
            <a:r>
              <a:rPr lang="en-GB">
                <a:solidFill>
                  <a:schemeClr val="dk1"/>
                </a:solidFill>
              </a:rPr>
              <a:t> answer.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descr="ppt4-01.jpg" id="296" name="Google Shape;296;p47"/>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297" name="Google Shape;297;p47"/>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UserDetailsService: Where to store and get authorities?</a:t>
            </a:r>
            <a:endParaRPr/>
          </a:p>
        </p:txBody>
      </p:sp>
      <p:sp>
        <p:nvSpPr>
          <p:cNvPr id="298" name="Google Shape;298;p47"/>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Assuming you are storing the users in your own application (think: UserDetailsService), you are going to have a Users table.</a:t>
            </a:r>
            <a:endParaRPr/>
          </a:p>
          <a:p>
            <a:pPr indent="0" lvl="0" marL="0" rtl="0" algn="l">
              <a:lnSpc>
                <a:spcPct val="115000"/>
              </a:lnSpc>
              <a:spcBef>
                <a:spcPts val="1200"/>
              </a:spcBef>
              <a:spcAft>
                <a:spcPts val="1200"/>
              </a:spcAft>
              <a:buClr>
                <a:schemeClr val="dk1"/>
              </a:buClr>
              <a:buSzPts val="1100"/>
              <a:buFont typeface="Arial"/>
              <a:buNone/>
            </a:pPr>
            <a:r>
              <a:rPr lang="en-GB"/>
              <a:t>Now, you would simply add a column called "authorities" to it. I chose a simple string column here, though it could contain multiple, comma-separated values. Alternatively I could also have a completely separate table AUTHORITIES.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descr="ppt4-01.jpg" id="303" name="Google Shape;303;p48"/>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304" name="Google Shape;304;p48"/>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DatabaseUserDetailsService </a:t>
            </a:r>
            <a:endParaRPr/>
          </a:p>
        </p:txBody>
      </p:sp>
      <p:sp>
        <p:nvSpPr>
          <p:cNvPr id="305" name="Google Shape;305;p48"/>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lang="en-GB"/>
              <a:t>You simply map whatever is inside your database column to a list of SimpleGrantedAuthorities. Done.</a:t>
            </a:r>
            <a:endParaRPr/>
          </a:p>
          <a:p>
            <a:pPr indent="-298450" lvl="0" marL="457200" rtl="0" algn="l">
              <a:lnSpc>
                <a:spcPct val="115000"/>
              </a:lnSpc>
              <a:spcBef>
                <a:spcPts val="0"/>
              </a:spcBef>
              <a:spcAft>
                <a:spcPts val="0"/>
              </a:spcAft>
              <a:buClr>
                <a:schemeClr val="dk1"/>
              </a:buClr>
              <a:buSzPts val="1100"/>
              <a:buAutoNum type="arabicPeriod"/>
            </a:pPr>
            <a:r>
              <a:rPr lang="en-GB"/>
              <a:t>Again, we’re using Spring Security’s base implementation of UserDetails here. You could also use your own class implementing UserDetails here and might not even have to map then.</a:t>
            </a:r>
            <a:endParaRPr/>
          </a:p>
        </p:txBody>
      </p:sp>
      <p:pic>
        <p:nvPicPr>
          <p:cNvPr id="306" name="Google Shape;306;p48"/>
          <p:cNvPicPr preferRelativeResize="0"/>
          <p:nvPr/>
        </p:nvPicPr>
        <p:blipFill>
          <a:blip r:embed="rId4">
            <a:alphaModFix/>
          </a:blip>
          <a:stretch>
            <a:fillRect/>
          </a:stretch>
        </p:blipFill>
        <p:spPr>
          <a:xfrm>
            <a:off x="0" y="2313947"/>
            <a:ext cx="9144001" cy="250102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descr="ppt4-01.jpg" id="311" name="Google Shape;311;p49"/>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312" name="Google Shape;312;p49"/>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AuthenticationManager: Where to store and get authorities?</a:t>
            </a:r>
            <a:endParaRPr/>
          </a:p>
        </p:txBody>
      </p:sp>
      <p:sp>
        <p:nvSpPr>
          <p:cNvPr id="313" name="Google Shape;313;p49"/>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When the users comes from a third-party application, like Atlassian Cloud, you’ll need to find out what concept they are using to support authorities. Atlassian Crowd had the concepts of "roles", but deprecated it in favour of "groups".</a:t>
            </a:r>
            <a:endParaRPr/>
          </a:p>
          <a:p>
            <a:pPr indent="0" lvl="0" marL="0" rtl="0" algn="l">
              <a:lnSpc>
                <a:spcPct val="115000"/>
              </a:lnSpc>
              <a:spcBef>
                <a:spcPts val="1200"/>
              </a:spcBef>
              <a:spcAft>
                <a:spcPts val="1200"/>
              </a:spcAft>
              <a:buClr>
                <a:schemeClr val="dk1"/>
              </a:buClr>
              <a:buSzPts val="1100"/>
              <a:buFont typeface="Arial"/>
              <a:buNone/>
            </a:pPr>
            <a:r>
              <a:rPr lang="en-GB"/>
              <a:t>So, depending on the actual product you are using, you need to map this to a Spring Security authority, in your AuthenticationProvider.</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descr="ppt4-01.jpg" id="318" name="Google Shape;318;p50"/>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319" name="Google Shape;319;p50"/>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0" name="Google Shape;320;p50"/>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1" name="Google Shape;321;p50"/>
          <p:cNvPicPr preferRelativeResize="0"/>
          <p:nvPr/>
        </p:nvPicPr>
        <p:blipFill>
          <a:blip r:embed="rId4">
            <a:alphaModFix/>
          </a:blip>
          <a:stretch>
            <a:fillRect/>
          </a:stretch>
        </p:blipFill>
        <p:spPr>
          <a:xfrm>
            <a:off x="45900" y="673800"/>
            <a:ext cx="9052200" cy="408728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descr="ppt4-01.jpg" id="326" name="Google Shape;326;p51"/>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327" name="Google Shape;327;p51"/>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hasAccess and SpEL</a:t>
            </a:r>
            <a:endParaRPr/>
          </a:p>
        </p:txBody>
      </p:sp>
      <p:sp>
        <p:nvSpPr>
          <p:cNvPr id="328" name="Google Shape;328;p51"/>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We can also use Spring Expression Language (SpEL) in our configure authorization: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latin typeface="Courier New"/>
                <a:ea typeface="Courier New"/>
                <a:cs typeface="Courier New"/>
                <a:sym typeface="Courier New"/>
              </a:rPr>
              <a:t>http.authorizeRequests() </a:t>
            </a:r>
            <a:endParaRPr>
              <a:latin typeface="Courier New"/>
              <a:ea typeface="Courier New"/>
              <a:cs typeface="Courier New"/>
              <a:sym typeface="Courier New"/>
            </a:endParaRPr>
          </a:p>
          <a:p>
            <a:pPr indent="457200" lvl="0" marL="0" rtl="0" algn="l">
              <a:spcBef>
                <a:spcPts val="0"/>
              </a:spcBef>
              <a:spcAft>
                <a:spcPts val="0"/>
              </a:spcAft>
              <a:buNone/>
            </a:pPr>
            <a:r>
              <a:rPr lang="en-GB">
                <a:latin typeface="Courier New"/>
                <a:ea typeface="Courier New"/>
                <a:cs typeface="Courier New"/>
                <a:sym typeface="Courier New"/>
              </a:rPr>
              <a:t>.antMatchers("/admin").access("</a:t>
            </a:r>
            <a:endParaRPr>
              <a:latin typeface="Courier New"/>
              <a:ea typeface="Courier New"/>
              <a:cs typeface="Courier New"/>
              <a:sym typeface="Courier New"/>
            </a:endParaRPr>
          </a:p>
          <a:p>
            <a:pPr indent="457200" lvl="0" marL="457200" rtl="0" algn="l">
              <a:spcBef>
                <a:spcPts val="0"/>
              </a:spcBef>
              <a:spcAft>
                <a:spcPts val="0"/>
              </a:spcAft>
              <a:buNone/>
            </a:pPr>
            <a:r>
              <a:rPr lang="en-GB">
                <a:latin typeface="Courier New"/>
                <a:ea typeface="Courier New"/>
                <a:cs typeface="Courier New"/>
                <a:sym typeface="Courier New"/>
              </a:rPr>
              <a:t> hasRole('admin')</a:t>
            </a:r>
            <a:endParaRPr>
              <a:latin typeface="Courier New"/>
              <a:ea typeface="Courier New"/>
              <a:cs typeface="Courier New"/>
              <a:sym typeface="Courier New"/>
            </a:endParaRPr>
          </a:p>
          <a:p>
            <a:pPr indent="457200" lvl="0" marL="457200" rtl="0" algn="l">
              <a:spcBef>
                <a:spcPts val="0"/>
              </a:spcBef>
              <a:spcAft>
                <a:spcPts val="0"/>
              </a:spcAft>
              <a:buNone/>
            </a:pPr>
            <a:r>
              <a:rPr lang="en-GB">
                <a:latin typeface="Courier New"/>
                <a:ea typeface="Courier New"/>
                <a:cs typeface="Courier New"/>
                <a:sym typeface="Courier New"/>
              </a:rPr>
              <a:t> and hasIpAddress('192.168.1.0/24') </a:t>
            </a:r>
            <a:endParaRPr>
              <a:latin typeface="Courier New"/>
              <a:ea typeface="Courier New"/>
              <a:cs typeface="Courier New"/>
              <a:sym typeface="Courier New"/>
            </a:endParaRPr>
          </a:p>
          <a:p>
            <a:pPr indent="0" lvl="0" marL="914400" rtl="0" algn="l">
              <a:spcBef>
                <a:spcPts val="0"/>
              </a:spcBef>
              <a:spcAft>
                <a:spcPts val="0"/>
              </a:spcAft>
              <a:buNone/>
            </a:pPr>
            <a:r>
              <a:rPr lang="en-GB">
                <a:latin typeface="Courier New"/>
                <a:ea typeface="Courier New"/>
                <a:cs typeface="Courier New"/>
                <a:sym typeface="Courier New"/>
              </a:rPr>
              <a:t> and @myCustomBean.checkAccess(authentication,request)</a:t>
            </a:r>
            <a:endParaRPr>
              <a:latin typeface="Courier New"/>
              <a:ea typeface="Courier New"/>
              <a:cs typeface="Courier New"/>
              <a:sym typeface="Courier New"/>
            </a:endParaRPr>
          </a:p>
          <a:p>
            <a:pPr indent="0" lvl="0" marL="914400" rtl="0" algn="l">
              <a:spcBef>
                <a:spcPts val="0"/>
              </a:spcBef>
              <a:spcAft>
                <a:spcPts val="0"/>
              </a:spcAft>
              <a:buNone/>
            </a:pPr>
            <a:r>
              <a:rPr lang="en-GB">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descr="ppt4-01.jpg" id="74" name="Google Shape;74;p16"/>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75" name="Google Shape;75;p16"/>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Spring Security</a:t>
            </a:r>
            <a:endParaRPr/>
          </a:p>
        </p:txBody>
      </p:sp>
      <p:sp>
        <p:nvSpPr>
          <p:cNvPr id="76" name="Google Shape;76;p16"/>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At its core, Spring Security is really just a bunch of servlet filters that help you add authentication and authorization to your web application.</a:t>
            </a:r>
            <a:endParaRPr sz="1100">
              <a:solidFill>
                <a:schemeClr val="dk1"/>
              </a:solidFill>
            </a:endParaRPr>
          </a:p>
          <a:p>
            <a:pPr indent="0" lvl="0" marL="0" rtl="0" algn="l">
              <a:lnSpc>
                <a:spcPct val="115000"/>
              </a:lnSpc>
              <a:spcBef>
                <a:spcPts val="1200"/>
              </a:spcBef>
              <a:spcAft>
                <a:spcPts val="0"/>
              </a:spcAft>
              <a:buNone/>
            </a:pPr>
            <a:r>
              <a:rPr lang="en-GB" sz="1100">
                <a:solidFill>
                  <a:schemeClr val="dk1"/>
                </a:solidFill>
              </a:rPr>
              <a:t>It also integrates well with frameworks like Spring Web MVC (or </a:t>
            </a:r>
            <a:r>
              <a:rPr lang="en-GB" sz="1100" u="sng">
                <a:solidFill>
                  <a:schemeClr val="hlink"/>
                </a:solidFill>
                <a:hlinkClick r:id="rId4"/>
              </a:rPr>
              <a:t>Spring Boot</a:t>
            </a:r>
            <a:r>
              <a:rPr lang="en-GB" sz="1100">
                <a:solidFill>
                  <a:schemeClr val="dk1"/>
                </a:solidFill>
              </a:rPr>
              <a:t>), as well as with standards like OAuth2 or SAML. And it auto-generates login/logout pages and protects against common exploits like CSRF.</a:t>
            </a:r>
            <a:endParaRPr sz="1100">
              <a:solidFill>
                <a:schemeClr val="dk1"/>
              </a:solidFill>
            </a:endParaRPr>
          </a:p>
          <a:p>
            <a:pPr indent="0" lvl="0" marL="0" rtl="0" algn="l">
              <a:lnSpc>
                <a:spcPct val="115000"/>
              </a:lnSpc>
              <a:spcBef>
                <a:spcPts val="1200"/>
              </a:spcBef>
              <a:spcAft>
                <a:spcPts val="0"/>
              </a:spcAft>
              <a:buNone/>
            </a:pPr>
            <a:r>
              <a:rPr lang="en-GB" sz="1100">
                <a:solidFill>
                  <a:schemeClr val="dk1"/>
                </a:solidFill>
              </a:rPr>
              <a:t>Spring Security is a framework which provides various security features like: authentication, authorization to create secure Java Enterprise Applications.</a:t>
            </a:r>
            <a:endParaRPr sz="1100">
              <a:solidFill>
                <a:schemeClr val="dk1"/>
              </a:solidFill>
            </a:endParaRPr>
          </a:p>
          <a:p>
            <a:pPr indent="0" lvl="0" marL="0" rtl="0" algn="l">
              <a:lnSpc>
                <a:spcPct val="115000"/>
              </a:lnSpc>
              <a:spcBef>
                <a:spcPts val="1200"/>
              </a:spcBef>
              <a:spcAft>
                <a:spcPts val="0"/>
              </a:spcAft>
              <a:buNone/>
            </a:pPr>
            <a:r>
              <a:rPr lang="en-GB" sz="1100">
                <a:solidFill>
                  <a:schemeClr val="dk1"/>
                </a:solidFill>
              </a:rPr>
              <a:t>It is a sub-project of Spring framework which was started in 2003 by Ben Alex. Later on, in 2004, It was released under the Apache License as Spring Security 2.0.0.</a:t>
            </a:r>
            <a:endParaRPr sz="1100">
              <a:solidFill>
                <a:schemeClr val="dk1"/>
              </a:solidFill>
            </a:endParaRPr>
          </a:p>
          <a:p>
            <a:pPr indent="0" lvl="0" marL="0" rtl="0" algn="l">
              <a:lnSpc>
                <a:spcPct val="115000"/>
              </a:lnSpc>
              <a:spcBef>
                <a:spcPts val="1200"/>
              </a:spcBef>
              <a:spcAft>
                <a:spcPts val="0"/>
              </a:spcAft>
              <a:buNone/>
            </a:pPr>
            <a:r>
              <a:rPr lang="en-GB" sz="1100">
                <a:solidFill>
                  <a:schemeClr val="dk1"/>
                </a:solidFill>
              </a:rPr>
              <a:t>It overcomes all the problems that come during creating non spring security applications and manage new server environment for the application.</a:t>
            </a:r>
            <a:endParaRPr sz="11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11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descr="ppt4-01.jpg" id="333" name="Google Shape;333;p52"/>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334" name="Google Shape;334;p52"/>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Common Exploit Protections</a:t>
            </a:r>
            <a:endParaRPr/>
          </a:p>
        </p:txBody>
      </p:sp>
      <p:sp>
        <p:nvSpPr>
          <p:cNvPr id="335" name="Google Shape;335;p52"/>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There is a variety of common attacks that Spring Security helps you to protect against. It starts with timing attacks (i.e. Spring Security will always hash the supplied password on login, even if the user does not exist) and ends up with protections against cache control attacks, content sniffing, click jacking, cross-site scripting and more.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descr="ppt4-01.jpg" id="340" name="Google Shape;340;p53"/>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341" name="Google Shape;341;p53"/>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Method Security</a:t>
            </a:r>
            <a:endParaRPr/>
          </a:p>
        </p:txBody>
      </p:sp>
      <p:sp>
        <p:nvSpPr>
          <p:cNvPr id="342" name="Google Shape;342;p53"/>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works through annotations that you can basically put on any public method of your Spring beans. You also need to explicitly enable method security by putting the @EnableGlobalMethodSecurity annotation on your ApplicationContextConfiguration.</a:t>
            </a:r>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GB">
                <a:latin typeface="Courier New"/>
                <a:ea typeface="Courier New"/>
                <a:cs typeface="Courier New"/>
                <a:sym typeface="Courier New"/>
              </a:rPr>
              <a:t>@Configuration </a:t>
            </a:r>
            <a:endParaRPr b="1">
              <a:latin typeface="Courier New"/>
              <a:ea typeface="Courier New"/>
              <a:cs typeface="Courier New"/>
              <a:sym typeface="Courier New"/>
            </a:endParaRPr>
          </a:p>
          <a:p>
            <a:pPr indent="0" lvl="0" marL="0" rtl="0" algn="l">
              <a:spcBef>
                <a:spcPts val="0"/>
              </a:spcBef>
              <a:spcAft>
                <a:spcPts val="0"/>
              </a:spcAft>
              <a:buNone/>
            </a:pPr>
            <a:r>
              <a:rPr b="1" lang="en-GB">
                <a:latin typeface="Courier New"/>
                <a:ea typeface="Courier New"/>
                <a:cs typeface="Courier New"/>
                <a:sym typeface="Courier New"/>
              </a:rPr>
              <a:t>@EnableGlobalMethodSecurity( </a:t>
            </a:r>
            <a:endParaRPr b="1">
              <a:latin typeface="Courier New"/>
              <a:ea typeface="Courier New"/>
              <a:cs typeface="Courier New"/>
              <a:sym typeface="Courier New"/>
            </a:endParaRPr>
          </a:p>
          <a:p>
            <a:pPr indent="457200" lvl="0" marL="0" rtl="0" algn="l">
              <a:spcBef>
                <a:spcPts val="0"/>
              </a:spcBef>
              <a:spcAft>
                <a:spcPts val="0"/>
              </a:spcAft>
              <a:buNone/>
            </a:pPr>
            <a:r>
              <a:rPr b="1" lang="en-GB">
                <a:latin typeface="Courier New"/>
                <a:ea typeface="Courier New"/>
                <a:cs typeface="Courier New"/>
                <a:sym typeface="Courier New"/>
              </a:rPr>
              <a:t>prePostEnabled = true, // (1) </a:t>
            </a:r>
            <a:endParaRPr b="1">
              <a:latin typeface="Courier New"/>
              <a:ea typeface="Courier New"/>
              <a:cs typeface="Courier New"/>
              <a:sym typeface="Courier New"/>
            </a:endParaRPr>
          </a:p>
          <a:p>
            <a:pPr indent="457200" lvl="0" marL="0" rtl="0" algn="l">
              <a:spcBef>
                <a:spcPts val="0"/>
              </a:spcBef>
              <a:spcAft>
                <a:spcPts val="0"/>
              </a:spcAft>
              <a:buNone/>
            </a:pPr>
            <a:r>
              <a:rPr b="1" lang="en-GB">
                <a:latin typeface="Courier New"/>
                <a:ea typeface="Courier New"/>
                <a:cs typeface="Courier New"/>
                <a:sym typeface="Courier New"/>
              </a:rPr>
              <a:t>securedEnabled = true, // (2) </a:t>
            </a:r>
            <a:endParaRPr b="1">
              <a:latin typeface="Courier New"/>
              <a:ea typeface="Courier New"/>
              <a:cs typeface="Courier New"/>
              <a:sym typeface="Courier New"/>
            </a:endParaRPr>
          </a:p>
          <a:p>
            <a:pPr indent="457200" lvl="0" marL="0" rtl="0" algn="l">
              <a:spcBef>
                <a:spcPts val="0"/>
              </a:spcBef>
              <a:spcAft>
                <a:spcPts val="0"/>
              </a:spcAft>
              <a:buNone/>
            </a:pPr>
            <a:r>
              <a:rPr b="1" lang="en-GB">
                <a:latin typeface="Courier New"/>
                <a:ea typeface="Courier New"/>
                <a:cs typeface="Courier New"/>
                <a:sym typeface="Courier New"/>
              </a:rPr>
              <a:t>jsr250Enabled = true)  // (3) </a:t>
            </a:r>
            <a:endParaRPr b="1">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rPr b="1" lang="en-GB">
                <a:latin typeface="Courier New"/>
                <a:ea typeface="Courier New"/>
                <a:cs typeface="Courier New"/>
                <a:sym typeface="Courier New"/>
              </a:rPr>
              <a:t>public class YourSecurityConfig extends WebSecurityConfigurerAdapter{ }</a:t>
            </a:r>
            <a:endParaRPr b="1">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descr="ppt4-01.jpg" id="347" name="Google Shape;347;p54"/>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348" name="Google Shape;348;p54"/>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9" name="Google Shape;349;p54"/>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AutoNum type="arabicPeriod"/>
            </a:pPr>
            <a:r>
              <a:rPr lang="en-GB">
                <a:solidFill>
                  <a:schemeClr val="dk1"/>
                </a:solidFill>
              </a:rPr>
              <a:t>The prePostEnabled property enables support for Spring’s </a:t>
            </a:r>
            <a:r>
              <a:rPr i="1" lang="en-GB">
                <a:solidFill>
                  <a:schemeClr val="dk1"/>
                </a:solidFill>
              </a:rPr>
              <a:t>@PreAuthorize</a:t>
            </a:r>
            <a:r>
              <a:rPr lang="en-GB">
                <a:solidFill>
                  <a:schemeClr val="dk1"/>
                </a:solidFill>
              </a:rPr>
              <a:t> and </a:t>
            </a:r>
            <a:r>
              <a:rPr i="1" lang="en-GB">
                <a:solidFill>
                  <a:schemeClr val="dk1"/>
                </a:solidFill>
              </a:rPr>
              <a:t>@PostAuthorize</a:t>
            </a:r>
            <a:r>
              <a:rPr lang="en-GB">
                <a:solidFill>
                  <a:schemeClr val="dk1"/>
                </a:solidFill>
              </a:rPr>
              <a:t> annotations. Support means, that Spring will ignore this annotation unless you set the flag to true.</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GB">
                <a:solidFill>
                  <a:schemeClr val="dk1"/>
                </a:solidFill>
              </a:rPr>
              <a:t>The securedEnabled property enables support for the </a:t>
            </a:r>
            <a:r>
              <a:rPr i="1" lang="en-GB">
                <a:solidFill>
                  <a:schemeClr val="dk1"/>
                </a:solidFill>
              </a:rPr>
              <a:t>@Secured</a:t>
            </a:r>
            <a:r>
              <a:rPr lang="en-GB">
                <a:solidFill>
                  <a:schemeClr val="dk1"/>
                </a:solidFill>
              </a:rPr>
              <a:t> annotation. Support means, that Spring will ignore this annotation unless you set the flag to true.</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GB">
                <a:solidFill>
                  <a:schemeClr val="dk1"/>
                </a:solidFill>
              </a:rPr>
              <a:t>The jsr250Enabled property enables support for the </a:t>
            </a:r>
            <a:r>
              <a:rPr i="1" lang="en-GB">
                <a:solidFill>
                  <a:schemeClr val="dk1"/>
                </a:solidFill>
              </a:rPr>
              <a:t>@RolesAllowed</a:t>
            </a:r>
            <a:r>
              <a:rPr lang="en-GB">
                <a:solidFill>
                  <a:schemeClr val="dk1"/>
                </a:solidFill>
              </a:rPr>
              <a:t> annotation. Support means, that Spring will ignore this annotation unless you set the flag to true.</a:t>
            </a:r>
            <a:endParaRPr>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descr="ppt4-01.jpg" id="354" name="Google Shape;354;p55"/>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355" name="Google Shape;355;p55"/>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What is the difference between @PreAuthorize, @Secured and @RolesAllowed?</a:t>
            </a:r>
            <a:endParaRPr/>
          </a:p>
        </p:txBody>
      </p:sp>
      <p:sp>
        <p:nvSpPr>
          <p:cNvPr id="356" name="Google Shape;356;p55"/>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a:t>
            </a:r>
            <a:r>
              <a:rPr b="1" lang="en-GB">
                <a:solidFill>
                  <a:schemeClr val="dk1"/>
                </a:solidFill>
              </a:rPr>
              <a:t>Secured</a:t>
            </a:r>
            <a:r>
              <a:rPr lang="en-GB">
                <a:solidFill>
                  <a:schemeClr val="dk1"/>
                </a:solidFill>
              </a:rPr>
              <a:t> and @</a:t>
            </a:r>
            <a:r>
              <a:rPr b="1" lang="en-GB">
                <a:solidFill>
                  <a:schemeClr val="dk1"/>
                </a:solidFill>
              </a:rPr>
              <a:t>RolesAllowed</a:t>
            </a:r>
            <a:r>
              <a:rPr lang="en-GB">
                <a:solidFill>
                  <a:schemeClr val="dk1"/>
                </a:solidFill>
              </a:rPr>
              <a:t> are basically the same, though @Secured is a Spring-specific annotation coming with the spring-security-core dependency and @RolesAllowed is a standardised annotation, living in the javax.annotation-api dependency. Both annotations take in an authority/role string as value.</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GB">
                <a:solidFill>
                  <a:schemeClr val="dk1"/>
                </a:solidFill>
              </a:rPr>
              <a:t>@</a:t>
            </a:r>
            <a:r>
              <a:rPr b="1" lang="en-GB">
                <a:solidFill>
                  <a:schemeClr val="dk1"/>
                </a:solidFill>
              </a:rPr>
              <a:t>PreAuthorize</a:t>
            </a:r>
            <a:r>
              <a:rPr lang="en-GB">
                <a:solidFill>
                  <a:schemeClr val="dk1"/>
                </a:solidFill>
              </a:rPr>
              <a:t>/@</a:t>
            </a:r>
            <a:r>
              <a:rPr b="1" lang="en-GB">
                <a:solidFill>
                  <a:schemeClr val="dk1"/>
                </a:solidFill>
              </a:rPr>
              <a:t>PostAuthorize</a:t>
            </a:r>
            <a:r>
              <a:rPr lang="en-GB">
                <a:solidFill>
                  <a:schemeClr val="dk1"/>
                </a:solidFill>
              </a:rPr>
              <a:t> are also (newer) Spring specific annotations and more powerful than the above annotations, as they can contain not only authorities/roles, but also </a:t>
            </a:r>
            <a:r>
              <a:rPr i="1" lang="en-GB">
                <a:solidFill>
                  <a:schemeClr val="dk1"/>
                </a:solidFill>
              </a:rPr>
              <a:t>any</a:t>
            </a:r>
            <a:r>
              <a:rPr lang="en-GB">
                <a:solidFill>
                  <a:schemeClr val="dk1"/>
                </a:solidFill>
              </a:rPr>
              <a:t> valid SpEL expression.</a:t>
            </a:r>
            <a:endParaRPr>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descr="ppt4-01.jpg" id="361" name="Google Shape;361;p56"/>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362" name="Google Shape;362;p56"/>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3" name="Google Shape;363;p56"/>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4" name="Google Shape;364;p56"/>
          <p:cNvPicPr preferRelativeResize="0"/>
          <p:nvPr/>
        </p:nvPicPr>
        <p:blipFill>
          <a:blip r:embed="rId4">
            <a:alphaModFix/>
          </a:blip>
          <a:stretch>
            <a:fillRect/>
          </a:stretch>
        </p:blipFill>
        <p:spPr>
          <a:xfrm>
            <a:off x="1938642" y="593877"/>
            <a:ext cx="5266733" cy="39557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descr="ppt4-01.jpg" id="369" name="Google Shape;369;p57"/>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370" name="Google Shape;370;p57"/>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Spring Security &amp; Spring Web MVC</a:t>
            </a:r>
            <a:endParaRPr/>
          </a:p>
        </p:txBody>
      </p:sp>
      <p:sp>
        <p:nvSpPr>
          <p:cNvPr id="371" name="Google Shape;371;p57"/>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As for the integration with Spring WebMVC, Spring Security allows you to do a couple of things:</a:t>
            </a:r>
            <a:endParaRPr>
              <a:solidFill>
                <a:schemeClr val="dk1"/>
              </a:solidFill>
            </a:endParaRPr>
          </a:p>
          <a:p>
            <a:pPr indent="-317500" lvl="0" marL="457200" rtl="0" algn="l">
              <a:lnSpc>
                <a:spcPct val="115000"/>
              </a:lnSpc>
              <a:spcBef>
                <a:spcPts val="1200"/>
              </a:spcBef>
              <a:spcAft>
                <a:spcPts val="0"/>
              </a:spcAft>
              <a:buClr>
                <a:schemeClr val="dk1"/>
              </a:buClr>
              <a:buSzPts val="1400"/>
              <a:buAutoNum type="arabicPeriod"/>
            </a:pPr>
            <a:r>
              <a:rPr lang="en-GB">
                <a:solidFill>
                  <a:schemeClr val="dk1"/>
                </a:solidFill>
              </a:rPr>
              <a:t>In addition to antMatchers and regexMatchers, you can also use mvcMatchers. The difference is, that while antMatchers and regexMatchers basically match URI strings with wildcards, mvcMatchers behave </a:t>
            </a:r>
            <a:r>
              <a:rPr i="1" lang="en-GB">
                <a:solidFill>
                  <a:schemeClr val="dk1"/>
                </a:solidFill>
              </a:rPr>
              <a:t>exactly</a:t>
            </a:r>
            <a:r>
              <a:rPr lang="en-GB">
                <a:solidFill>
                  <a:schemeClr val="dk1"/>
                </a:solidFill>
              </a:rPr>
              <a:t> like @RequestMappings.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GB">
                <a:solidFill>
                  <a:schemeClr val="dk1"/>
                </a:solidFill>
              </a:rPr>
              <a:t>Injection of your currently authenticated principal into a @Controller/@RestController method.</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GB">
                <a:solidFill>
                  <a:schemeClr val="dk1"/>
                </a:solidFill>
              </a:rPr>
              <a:t>Injection of your current session CSRFToken into a @Controller/@RestController method.</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lang="en-GB">
                <a:solidFill>
                  <a:schemeClr val="dk1"/>
                </a:solidFill>
              </a:rPr>
              <a:t>Correct handling of security for async request processing.</a:t>
            </a:r>
            <a:endParaRPr>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descr="ppt4-01.jpg" id="376" name="Google Shape;376;p58"/>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377" name="Google Shape;377;p58"/>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Spring Security &amp; Thymeleaf</a:t>
            </a:r>
            <a:endParaRPr/>
          </a:p>
        </p:txBody>
      </p:sp>
      <p:sp>
        <p:nvSpPr>
          <p:cNvPr id="378" name="Google Shape;378;p58"/>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Spring Security integrates well with Thymeleaf. It offers a special Spring Security Thymeleaf dialect, which allows you to put security expressions directly into your Thymeleaf HTML templates.</a:t>
            </a:r>
            <a:endParaRPr/>
          </a:p>
        </p:txBody>
      </p:sp>
      <p:pic>
        <p:nvPicPr>
          <p:cNvPr id="379" name="Google Shape;379;p58"/>
          <p:cNvPicPr preferRelativeResize="0"/>
          <p:nvPr/>
        </p:nvPicPr>
        <p:blipFill>
          <a:blip r:embed="rId4">
            <a:alphaModFix/>
          </a:blip>
          <a:stretch>
            <a:fillRect/>
          </a:stretch>
        </p:blipFill>
        <p:spPr>
          <a:xfrm>
            <a:off x="872376" y="1509451"/>
            <a:ext cx="7399250" cy="35159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descr="ppt4-01.jpg" id="384" name="Google Shape;384;p59"/>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385" name="Google Shape;385;p59"/>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6" name="Google Shape;386;p59"/>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4000"/>
              <a:t>DEMO</a:t>
            </a:r>
            <a:endParaRPr b="1" sz="40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pic>
        <p:nvPicPr>
          <p:cNvPr descr="ppt4-01.jpg" id="391" name="Google Shape;391;p60"/>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392" name="Google Shape;392;p60"/>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OAuth concepts</a:t>
            </a:r>
            <a:endParaRPr/>
          </a:p>
        </p:txBody>
      </p:sp>
      <p:sp>
        <p:nvSpPr>
          <p:cNvPr id="393" name="Google Shape;393;p60"/>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b="1" lang="en-GB">
                <a:solidFill>
                  <a:schemeClr val="dk1"/>
                </a:solidFill>
              </a:rPr>
              <a:t>Resource owner</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OAuth client</a:t>
            </a:r>
            <a:r>
              <a:rPr lang="en-GB">
                <a:solidFill>
                  <a:schemeClr val="dk1"/>
                </a:solidFill>
              </a:rPr>
              <a:t>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OAuth server</a:t>
            </a:r>
            <a:r>
              <a:rPr lang="en-GB">
                <a:solidFill>
                  <a:schemeClr val="dk1"/>
                </a:solidFill>
              </a:rPr>
              <a:t> Known as the </a:t>
            </a:r>
            <a:r>
              <a:rPr b="1" lang="en-GB">
                <a:solidFill>
                  <a:schemeClr val="dk1"/>
                </a:solidFill>
              </a:rPr>
              <a:t>Authorization server</a:t>
            </a:r>
            <a:r>
              <a:rPr lang="en-GB">
                <a:solidFill>
                  <a:schemeClr val="dk1"/>
                </a:solidFill>
              </a:rPr>
              <a:t> in OAuth 2.0.</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Scope</a:t>
            </a:r>
            <a:r>
              <a:rPr lang="en-GB">
                <a:solidFill>
                  <a:schemeClr val="dk1"/>
                </a:solidFill>
              </a:rPr>
              <a:t>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Access token</a:t>
            </a:r>
            <a:r>
              <a:rPr lang="en-GB">
                <a:solidFill>
                  <a:schemeClr val="dk1"/>
                </a:solidFill>
              </a:rPr>
              <a:t>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Bearer token</a:t>
            </a:r>
            <a:r>
              <a:rPr lang="en-GB">
                <a:solidFill>
                  <a:schemeClr val="dk1"/>
                </a:solidFill>
              </a:rPr>
              <a:t>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Protected resource</a:t>
            </a:r>
            <a:r>
              <a:rPr lang="en-GB">
                <a:solidFill>
                  <a:schemeClr val="dk1"/>
                </a:solidFill>
              </a:rPr>
              <a:t>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Resource server</a:t>
            </a:r>
            <a:r>
              <a:rPr lang="en-GB">
                <a:solidFill>
                  <a:schemeClr val="dk1"/>
                </a:solidFill>
              </a:rPr>
              <a:t>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Authorization grant</a:t>
            </a:r>
            <a:r>
              <a:rPr lang="en-GB">
                <a:solidFill>
                  <a:schemeClr val="dk1"/>
                </a:solidFill>
              </a:rPr>
              <a:t>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Authorization code</a:t>
            </a:r>
            <a:r>
              <a:rPr lang="en-GB">
                <a:solidFill>
                  <a:schemeClr val="dk1"/>
                </a:solidFill>
              </a:rPr>
              <a:t>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Refresh token</a:t>
            </a:r>
            <a:r>
              <a:rPr lang="en-GB">
                <a:solidFill>
                  <a:schemeClr val="dk1"/>
                </a:solidFill>
              </a:rPr>
              <a:t> </a:t>
            </a:r>
            <a:endParaRPr>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descr="ppt4-01.jpg" id="398" name="Google Shape;398;p61"/>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399" name="Google Shape;399;p61"/>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JWT</a:t>
            </a:r>
            <a:endParaRPr/>
          </a:p>
        </p:txBody>
      </p:sp>
      <p:sp>
        <p:nvSpPr>
          <p:cNvPr id="400" name="Google Shape;400;p61"/>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GB">
                <a:solidFill>
                  <a:schemeClr val="dk1"/>
                </a:solidFill>
              </a:rPr>
              <a:t>JWT(Json Web Token)</a:t>
            </a:r>
            <a:r>
              <a:rPr lang="en-GB">
                <a:solidFill>
                  <a:schemeClr val="dk1"/>
                </a:solidFill>
              </a:rPr>
              <a:t> is a token format. It is digitally-signed, self-contained, and compact. It provides a convenient mechanism for transferring data. JWT is not inherently secure, but the use of JWT can ensure the authenticity of the message so long as the signature is verified and the integrity of the payload can be guaranteed. JWT is often used for stateless authentication in simple use cases involving non-complex systems.</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GB">
                <a:solidFill>
                  <a:schemeClr val="dk1"/>
                </a:solidFill>
              </a:rPr>
              <a:t>Although JWTs can be encrypted to also provide secrecy between parties, we will focus on </a:t>
            </a:r>
            <a:r>
              <a:rPr i="1" lang="en-GB">
                <a:solidFill>
                  <a:schemeClr val="dk1"/>
                </a:solidFill>
              </a:rPr>
              <a:t>signed</a:t>
            </a:r>
            <a:r>
              <a:rPr lang="en-GB">
                <a:solidFill>
                  <a:schemeClr val="dk1"/>
                </a:solidFill>
              </a:rPr>
              <a:t> tokens. Signed tokens can verify the </a:t>
            </a:r>
            <a:r>
              <a:rPr i="1" lang="en-GB">
                <a:solidFill>
                  <a:schemeClr val="dk1"/>
                </a:solidFill>
              </a:rPr>
              <a:t>integrity</a:t>
            </a:r>
            <a:r>
              <a:rPr lang="en-GB">
                <a:solidFill>
                  <a:schemeClr val="dk1"/>
                </a:solidFill>
              </a:rPr>
              <a:t> of the claims contained within it, while encrypted tokens </a:t>
            </a:r>
            <a:r>
              <a:rPr i="1" lang="en-GB">
                <a:solidFill>
                  <a:schemeClr val="dk1"/>
                </a:solidFill>
              </a:rPr>
              <a:t>hide</a:t>
            </a:r>
            <a:r>
              <a:rPr lang="en-GB">
                <a:solidFill>
                  <a:schemeClr val="dk1"/>
                </a:solidFill>
              </a:rPr>
              <a:t> those claims from other parties. When tokens are signed using public/private key pairs, the signature also certifies that only the party holding the private key is the one that signed it.</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descr="ppt4-01.jpg" id="81" name="Google Shape;81;p17"/>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82" name="Google Shape;82;p17"/>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 name="Google Shape;83;p17"/>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This framework targets two major areas of application are authentication and authorization: </a:t>
            </a:r>
            <a:endParaRPr/>
          </a:p>
          <a:p>
            <a:pPr indent="-317500" lvl="0" marL="457200" rtl="0" algn="l">
              <a:spcBef>
                <a:spcPts val="0"/>
              </a:spcBef>
              <a:spcAft>
                <a:spcPts val="0"/>
              </a:spcAft>
              <a:buSzPts val="1400"/>
              <a:buChar char="-"/>
            </a:pPr>
            <a:r>
              <a:rPr b="1" lang="en-GB"/>
              <a:t>Authentication </a:t>
            </a:r>
            <a:r>
              <a:rPr lang="en-GB"/>
              <a:t>is the process of knowing and identifying the user that wants to access</a:t>
            </a:r>
            <a:endParaRPr/>
          </a:p>
          <a:p>
            <a:pPr indent="-317500" lvl="0" marL="457200" rtl="0" algn="l">
              <a:spcBef>
                <a:spcPts val="0"/>
              </a:spcBef>
              <a:spcAft>
                <a:spcPts val="0"/>
              </a:spcAft>
              <a:buSzPts val="1400"/>
              <a:buChar char="-"/>
            </a:pPr>
            <a:r>
              <a:rPr b="1" lang="en-GB"/>
              <a:t>Authorization </a:t>
            </a:r>
            <a:r>
              <a:rPr lang="en-GB"/>
              <a:t>is the process to allow authority to perform actions in the application.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descr="ppt4-01.jpg" id="405" name="Google Shape;405;p62"/>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406" name="Google Shape;406;p62"/>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When should you use JSON Web Tokens?</a:t>
            </a:r>
            <a:endParaRPr/>
          </a:p>
        </p:txBody>
      </p:sp>
      <p:sp>
        <p:nvSpPr>
          <p:cNvPr id="407" name="Google Shape;407;p62"/>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Here are some scenarios where JSON Web Tokens are useful:</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sz="1100">
                <a:solidFill>
                  <a:schemeClr val="dk1"/>
                </a:solidFill>
              </a:rPr>
              <a:t>Authorization</a:t>
            </a:r>
            <a:r>
              <a:rPr lang="en-GB" sz="1100">
                <a:solidFill>
                  <a:schemeClr val="dk1"/>
                </a:solidFill>
              </a:rPr>
              <a:t>: This is the most common scenario for using JWT. Once the user is logged in, each subsequent request will include the JWT, allowing the user to access routes, services, and resources that are permitted with that token. Single Sign On is a feature that widely uses JWT nowadays, because of its small overhead and its ability to be easily used across different domains.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rPr>
              <a:t>Information Exchange</a:t>
            </a:r>
            <a:r>
              <a:rPr lang="en-GB" sz="1100">
                <a:solidFill>
                  <a:schemeClr val="dk1"/>
                </a:solidFill>
              </a:rPr>
              <a:t>: JSON Web Tokens are a good way of securely transmitting information between parties. Because JWTs can be signed—for example, using public/private key pairs—you can be sure the senders are who they say they are. Additionally, as the signature is calculated using the header and the payload, you can also verify that the content hasn't been tampered with.</a:t>
            </a:r>
            <a:endParaRPr sz="1100">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descr="ppt4-01.jpg" id="412" name="Google Shape;412;p63"/>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413" name="Google Shape;413;p63"/>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What is the JSON Web Token structure?</a:t>
            </a:r>
            <a:endParaRPr/>
          </a:p>
        </p:txBody>
      </p:sp>
      <p:sp>
        <p:nvSpPr>
          <p:cNvPr id="414" name="Google Shape;414;p63"/>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In its compact form, JSON Web Tokens consist of three parts separated by dots (.), which are:</a:t>
            </a:r>
            <a:endParaRPr/>
          </a:p>
          <a:p>
            <a:pPr indent="-298450" lvl="0" marL="457200" rtl="0" algn="l">
              <a:lnSpc>
                <a:spcPct val="115000"/>
              </a:lnSpc>
              <a:spcBef>
                <a:spcPts val="1200"/>
              </a:spcBef>
              <a:spcAft>
                <a:spcPts val="0"/>
              </a:spcAft>
              <a:buClr>
                <a:schemeClr val="dk1"/>
              </a:buClr>
              <a:buSzPts val="1100"/>
              <a:buChar char="●"/>
            </a:pPr>
            <a:r>
              <a:rPr lang="en-GB"/>
              <a:t>Header</a:t>
            </a:r>
            <a:endParaRPr/>
          </a:p>
          <a:p>
            <a:pPr indent="-298450" lvl="0" marL="457200" rtl="0" algn="l">
              <a:lnSpc>
                <a:spcPct val="115000"/>
              </a:lnSpc>
              <a:spcBef>
                <a:spcPts val="0"/>
              </a:spcBef>
              <a:spcAft>
                <a:spcPts val="0"/>
              </a:spcAft>
              <a:buClr>
                <a:schemeClr val="dk1"/>
              </a:buClr>
              <a:buSzPts val="1100"/>
              <a:buChar char="●"/>
            </a:pPr>
            <a:r>
              <a:rPr lang="en-GB"/>
              <a:t>Payload</a:t>
            </a:r>
            <a:endParaRPr/>
          </a:p>
          <a:p>
            <a:pPr indent="-298450" lvl="0" marL="457200" rtl="0" algn="l">
              <a:lnSpc>
                <a:spcPct val="115000"/>
              </a:lnSpc>
              <a:spcBef>
                <a:spcPts val="0"/>
              </a:spcBef>
              <a:spcAft>
                <a:spcPts val="0"/>
              </a:spcAft>
              <a:buClr>
                <a:schemeClr val="dk1"/>
              </a:buClr>
              <a:buSzPts val="1100"/>
              <a:buChar char="●"/>
            </a:pPr>
            <a:r>
              <a:rPr lang="en-GB"/>
              <a:t>Signature</a:t>
            </a:r>
            <a:endParaRPr/>
          </a:p>
          <a:p>
            <a:pPr indent="0" lvl="0" marL="0" rtl="0" algn="l">
              <a:lnSpc>
                <a:spcPct val="115000"/>
              </a:lnSpc>
              <a:spcBef>
                <a:spcPts val="1200"/>
              </a:spcBef>
              <a:spcAft>
                <a:spcPts val="0"/>
              </a:spcAft>
              <a:buClr>
                <a:schemeClr val="dk1"/>
              </a:buClr>
              <a:buSzPts val="1100"/>
              <a:buFont typeface="Arial"/>
              <a:buNone/>
            </a:pPr>
            <a:r>
              <a:rPr lang="en-GB"/>
              <a:t>Therefore, a JWT typically looks like the following.</a:t>
            </a:r>
            <a:endParaRPr/>
          </a:p>
          <a:p>
            <a:pPr indent="0" lvl="0" marL="0" rtl="0" algn="l">
              <a:lnSpc>
                <a:spcPct val="115000"/>
              </a:lnSpc>
              <a:spcBef>
                <a:spcPts val="1200"/>
              </a:spcBef>
              <a:spcAft>
                <a:spcPts val="1200"/>
              </a:spcAft>
              <a:buClr>
                <a:schemeClr val="dk1"/>
              </a:buClr>
              <a:buSzPts val="1100"/>
              <a:buFont typeface="Arial"/>
              <a:buNone/>
            </a:pPr>
            <a:r>
              <a:rPr b="1" lang="en-GB"/>
              <a:t>xxxxx.yyyyy.zzzzz</a:t>
            </a:r>
            <a:endParaRPr b="1"/>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pic>
        <p:nvPicPr>
          <p:cNvPr descr="ppt4-01.jpg" id="419" name="Google Shape;419;p64"/>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420" name="Google Shape;420;p64"/>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Spring Security JWT implementation</a:t>
            </a:r>
            <a:endParaRPr/>
          </a:p>
        </p:txBody>
      </p:sp>
      <p:sp>
        <p:nvSpPr>
          <p:cNvPr id="421" name="Google Shape;421;p64"/>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4000"/>
              <a:t>DEMO</a:t>
            </a:r>
            <a:endParaRPr b="1" sz="4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descr="ppt4-01.jpg" id="426" name="Google Shape;426;p65"/>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427" name="Google Shape;427;p65"/>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 Single Sign On</a:t>
            </a:r>
            <a:endParaRPr/>
          </a:p>
        </p:txBody>
      </p:sp>
      <p:sp>
        <p:nvSpPr>
          <p:cNvPr id="428" name="Google Shape;428;p65"/>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Single sign-on (SSO) is an authentication scheme that allows a user to log in with a single ID and password to any of several related, yet independent, software systems. It is often accomplished by using the Lightweight Directory Access Protocol (LDAP) and stored LDAP databases on (directory) servers. A simple version of single sign-on can be achieved over IP networks using cookies but only if the sites share a common DNS parent domain.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descr="ppt4-01.jpg" id="433" name="Google Shape;433;p66"/>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434" name="Google Shape;434;p66"/>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Benefits</a:t>
            </a:r>
            <a:endParaRPr/>
          </a:p>
        </p:txBody>
      </p:sp>
      <p:sp>
        <p:nvSpPr>
          <p:cNvPr id="435" name="Google Shape;435;p66"/>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lang="en-GB">
                <a:solidFill>
                  <a:schemeClr val="dk1"/>
                </a:solidFill>
              </a:rPr>
              <a:t>Mitigate risk for access to 3rd-party sites (user passwords not stored or managed externally)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Reduce password fatigue from different username and password combinations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Reduce time spent re-entering passwords for the same identity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Reduce IT costs due to lower number of IT help desk calls about passwords</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GB">
                <a:solidFill>
                  <a:schemeClr val="dk1"/>
                </a:solidFill>
              </a:rPr>
              <a:t>SSO shares centralized authentication servers that all other applications and systems use for authentication purposes and combines this with techniques to ensure that users do not have to actively enter their credentials more than once.</a:t>
            </a:r>
            <a:endParaRPr>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pic>
        <p:nvPicPr>
          <p:cNvPr descr="ppt4-01.jpg" id="440" name="Google Shape;440;p67"/>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441" name="Google Shape;441;p67"/>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Criticism</a:t>
            </a:r>
            <a:endParaRPr/>
          </a:p>
        </p:txBody>
      </p:sp>
      <p:sp>
        <p:nvSpPr>
          <p:cNvPr id="442" name="Google Shape;442;p67"/>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The term reduced sign-on (RSO) has been used by some to reflect the fact that single sign-on is impractical in addressing the need for different levels of secure access in the enterprise, and as such more than one authentication server may be necessary.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As single sign-on provides access to many resources once the user is initially authenticated ("keys to the castle"), it increases the negative impact in case the credentials are available to other people and misused. Therefore, single sign-on requires an increased focus on the protection of the user credentials, and should ideally be combined with strong authentication methods like smart cards and one-time password tokens.</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GB">
                <a:solidFill>
                  <a:schemeClr val="dk1"/>
                </a:solidFill>
              </a:rPr>
              <a:t>Single sign-on also makes the authentication systems highly critical; a loss of their availability can result in denial of access to all systems unified under the SSO. SSO can be configured with session failover capabilities in order to maintain the system operation. Nonetheless, the risk of system failure may make single sign-on undesirable for systems to which access must be guaranteed at all times, such as security or plant-floor systems.</a:t>
            </a:r>
            <a:endParaRPr>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pic>
        <p:nvPicPr>
          <p:cNvPr descr="ppt4-01.jpg" id="447" name="Google Shape;447;p68"/>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448" name="Google Shape;448;p68"/>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9" name="Google Shape;449;p68"/>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000"/>
              <a:t>Event Driven Architecture</a:t>
            </a:r>
            <a:endParaRPr sz="40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descr="ppt4-01.jpg" id="454" name="Google Shape;454;p69"/>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455" name="Google Shape;455;p69"/>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Event Driven Architecture</a:t>
            </a:r>
            <a:endParaRPr/>
          </a:p>
        </p:txBody>
      </p:sp>
      <p:sp>
        <p:nvSpPr>
          <p:cNvPr id="456" name="Google Shape;456;p69"/>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The event-driven architecture pattern is a popular distributed asynchronous architecture pattern used to produce highly scalable applications. It is also highly adaptable and can be used for small applications and as well as large, complex ones. The event-driven architecture is made up of highly decoupled, single-purpose event processing components that asynchronously receive and process events.</a:t>
            </a:r>
            <a:endParaRPr/>
          </a:p>
          <a:p>
            <a:pPr indent="0" lvl="0" marL="0" rtl="0" algn="l">
              <a:lnSpc>
                <a:spcPct val="115000"/>
              </a:lnSpc>
              <a:spcBef>
                <a:spcPts val="1200"/>
              </a:spcBef>
              <a:spcAft>
                <a:spcPts val="1200"/>
              </a:spcAft>
              <a:buClr>
                <a:schemeClr val="dk1"/>
              </a:buClr>
              <a:buSzPts val="1100"/>
              <a:buFont typeface="Arial"/>
              <a:buNone/>
            </a:pPr>
            <a:r>
              <a:rPr lang="en-GB"/>
              <a:t>The event-driven architecture pattern consists of two main topologies, the mediator and the broker. The mediator topology is commonly used when you need to orchestrate multiple steps within an event through a central mediator, whereas the broker topology is used when you want to chain events together without the use of a central mediator. Because the architecture characteristics and implementation strategies differ between these two topologies, it is important to understand each one to know which is best suited for your particular situation.</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pic>
        <p:nvPicPr>
          <p:cNvPr descr="ppt4-01.jpg" id="461" name="Google Shape;461;p70"/>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462" name="Google Shape;462;p70"/>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Mediator Topology</a:t>
            </a:r>
            <a:endParaRPr/>
          </a:p>
        </p:txBody>
      </p:sp>
      <p:sp>
        <p:nvSpPr>
          <p:cNvPr id="463" name="Google Shape;463;p70"/>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ttps://www.oreilly.com/library/view/software-architecture-patterns/9781491971437/assets/sapr_0201.png" id="464" name="Google Shape;464;p70"/>
          <p:cNvPicPr preferRelativeResize="0"/>
          <p:nvPr/>
        </p:nvPicPr>
        <p:blipFill>
          <a:blip r:embed="rId4">
            <a:alphaModFix/>
          </a:blip>
          <a:stretch>
            <a:fillRect/>
          </a:stretch>
        </p:blipFill>
        <p:spPr>
          <a:xfrm>
            <a:off x="853428" y="345600"/>
            <a:ext cx="7437151" cy="4743251"/>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descr="ppt4-01.jpg" id="469" name="Google Shape;469;p71"/>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470" name="Google Shape;470;p71"/>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Example Mediator Topology </a:t>
            </a:r>
            <a:endParaRPr/>
          </a:p>
        </p:txBody>
      </p:sp>
      <p:sp>
        <p:nvSpPr>
          <p:cNvPr id="471" name="Google Shape;471;p71"/>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ttps://www.oreilly.com/library/view/software-architecture-patterns/9781491971437/assets/sapr_0202.png" id="472" name="Google Shape;472;p71"/>
          <p:cNvPicPr preferRelativeResize="0"/>
          <p:nvPr/>
        </p:nvPicPr>
        <p:blipFill>
          <a:blip r:embed="rId4">
            <a:alphaModFix/>
          </a:blip>
          <a:stretch>
            <a:fillRect/>
          </a:stretch>
        </p:blipFill>
        <p:spPr>
          <a:xfrm>
            <a:off x="396938" y="345600"/>
            <a:ext cx="8350125" cy="4805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ppt4-01.jpg" id="88" name="Google Shape;88;p18"/>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89" name="Google Shape;89;p18"/>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Spring Security Authentication</a:t>
            </a:r>
            <a:endParaRPr/>
          </a:p>
        </p:txBody>
      </p:sp>
      <p:sp>
        <p:nvSpPr>
          <p:cNvPr id="90" name="Google Shape;90;p18"/>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Spring Security framework supports wide range of authentication models. These models either provided by third parties or framework itself: HTTP BASIC authentication headers</a:t>
            </a:r>
            <a:endParaRPr/>
          </a:p>
          <a:p>
            <a:pPr indent="-298450" lvl="0" marL="457200" rtl="0" algn="l">
              <a:lnSpc>
                <a:spcPct val="115000"/>
              </a:lnSpc>
              <a:spcBef>
                <a:spcPts val="1200"/>
              </a:spcBef>
              <a:spcAft>
                <a:spcPts val="0"/>
              </a:spcAft>
              <a:buClr>
                <a:schemeClr val="dk1"/>
              </a:buClr>
              <a:buSzPts val="1100"/>
              <a:buChar char="●"/>
            </a:pPr>
            <a:r>
              <a:rPr lang="en-GB"/>
              <a:t>HTTP Digest authentication headers</a:t>
            </a:r>
            <a:endParaRPr/>
          </a:p>
          <a:p>
            <a:pPr indent="-298450" lvl="0" marL="457200" rtl="0" algn="l">
              <a:lnSpc>
                <a:spcPct val="115000"/>
              </a:lnSpc>
              <a:spcBef>
                <a:spcPts val="0"/>
              </a:spcBef>
              <a:spcAft>
                <a:spcPts val="0"/>
              </a:spcAft>
              <a:buClr>
                <a:schemeClr val="dk1"/>
              </a:buClr>
              <a:buSzPts val="1100"/>
              <a:buChar char="●"/>
            </a:pPr>
            <a:r>
              <a:rPr lang="en-GB"/>
              <a:t>HTTP X.509 client certificate exchange</a:t>
            </a:r>
            <a:endParaRPr/>
          </a:p>
          <a:p>
            <a:pPr indent="-298450" lvl="0" marL="457200" rtl="0" algn="l">
              <a:lnSpc>
                <a:spcPct val="115000"/>
              </a:lnSpc>
              <a:spcBef>
                <a:spcPts val="0"/>
              </a:spcBef>
              <a:spcAft>
                <a:spcPts val="0"/>
              </a:spcAft>
              <a:buClr>
                <a:schemeClr val="dk1"/>
              </a:buClr>
              <a:buSzPts val="1100"/>
              <a:buChar char="●"/>
            </a:pPr>
            <a:r>
              <a:rPr lang="en-GB"/>
              <a:t>LDAP (Lighweight Directory Access Protocol)</a:t>
            </a:r>
            <a:endParaRPr/>
          </a:p>
          <a:p>
            <a:pPr indent="-298450" lvl="0" marL="457200" rtl="0" algn="l">
              <a:lnSpc>
                <a:spcPct val="115000"/>
              </a:lnSpc>
              <a:spcBef>
                <a:spcPts val="0"/>
              </a:spcBef>
              <a:spcAft>
                <a:spcPts val="0"/>
              </a:spcAft>
              <a:buClr>
                <a:schemeClr val="dk1"/>
              </a:buClr>
              <a:buSzPts val="1100"/>
              <a:buChar char="●"/>
            </a:pPr>
            <a:r>
              <a:rPr lang="en-GB"/>
              <a:t>Form-based authentication</a:t>
            </a:r>
            <a:endParaRPr/>
          </a:p>
          <a:p>
            <a:pPr indent="-298450" lvl="0" marL="457200" rtl="0" algn="l">
              <a:lnSpc>
                <a:spcPct val="115000"/>
              </a:lnSpc>
              <a:spcBef>
                <a:spcPts val="0"/>
              </a:spcBef>
              <a:spcAft>
                <a:spcPts val="0"/>
              </a:spcAft>
              <a:buClr>
                <a:schemeClr val="dk1"/>
              </a:buClr>
              <a:buSzPts val="1100"/>
              <a:buChar char="●"/>
            </a:pPr>
            <a:r>
              <a:rPr lang="en-GB"/>
              <a:t>OpenID authentication</a:t>
            </a:r>
            <a:endParaRPr/>
          </a:p>
          <a:p>
            <a:pPr indent="-298450" lvl="0" marL="457200" rtl="0" algn="l">
              <a:lnSpc>
                <a:spcPct val="115000"/>
              </a:lnSpc>
              <a:spcBef>
                <a:spcPts val="0"/>
              </a:spcBef>
              <a:spcAft>
                <a:spcPts val="0"/>
              </a:spcAft>
              <a:buClr>
                <a:schemeClr val="dk1"/>
              </a:buClr>
              <a:buSzPts val="1100"/>
              <a:buChar char="●"/>
            </a:pPr>
            <a:r>
              <a:rPr lang="en-GB"/>
              <a:t>Automatic remember-me authentication</a:t>
            </a:r>
            <a:endParaRPr/>
          </a:p>
          <a:p>
            <a:pPr indent="-298450" lvl="0" marL="457200" rtl="0" algn="l">
              <a:lnSpc>
                <a:spcPct val="115000"/>
              </a:lnSpc>
              <a:spcBef>
                <a:spcPts val="0"/>
              </a:spcBef>
              <a:spcAft>
                <a:spcPts val="0"/>
              </a:spcAft>
              <a:buClr>
                <a:schemeClr val="dk1"/>
              </a:buClr>
              <a:buSzPts val="1100"/>
              <a:buChar char="●"/>
            </a:pPr>
            <a:r>
              <a:rPr lang="en-GB"/>
              <a:t>Kerberos</a:t>
            </a:r>
            <a:endParaRPr/>
          </a:p>
          <a:p>
            <a:pPr indent="-298450" lvl="0" marL="457200" rtl="0" algn="l">
              <a:lnSpc>
                <a:spcPct val="115000"/>
              </a:lnSpc>
              <a:spcBef>
                <a:spcPts val="0"/>
              </a:spcBef>
              <a:spcAft>
                <a:spcPts val="0"/>
              </a:spcAft>
              <a:buClr>
                <a:schemeClr val="dk1"/>
              </a:buClr>
              <a:buSzPts val="1100"/>
              <a:buChar char="●"/>
            </a:pPr>
            <a:r>
              <a:rPr lang="en-GB"/>
              <a:t>JOSSO (Java Open Source Single Sign-On)</a:t>
            </a:r>
            <a:endParaRPr/>
          </a:p>
          <a:p>
            <a:pPr indent="-298450" lvl="0" marL="457200" rtl="0" algn="l">
              <a:lnSpc>
                <a:spcPct val="115000"/>
              </a:lnSpc>
              <a:spcBef>
                <a:spcPts val="0"/>
              </a:spcBef>
              <a:spcAft>
                <a:spcPts val="0"/>
              </a:spcAft>
              <a:buClr>
                <a:schemeClr val="dk1"/>
              </a:buClr>
              <a:buSzPts val="1100"/>
              <a:buChar char="●"/>
            </a:pPr>
            <a:r>
              <a:rPr lang="en-GB"/>
              <a:t>AppFuse</a:t>
            </a:r>
            <a:endParaRPr/>
          </a:p>
          <a:p>
            <a:pPr indent="-298450" lvl="0" marL="457200" rtl="0" algn="l">
              <a:lnSpc>
                <a:spcPct val="115000"/>
              </a:lnSpc>
              <a:spcBef>
                <a:spcPts val="0"/>
              </a:spcBef>
              <a:spcAft>
                <a:spcPts val="0"/>
              </a:spcAft>
              <a:buClr>
                <a:schemeClr val="dk1"/>
              </a:buClr>
              <a:buSzPts val="1100"/>
              <a:buChar char="●"/>
            </a:pPr>
            <a:r>
              <a:rPr lang="en-GB"/>
              <a:t>AndroMDA</a:t>
            </a:r>
            <a:endParaRPr/>
          </a:p>
          <a:p>
            <a:pPr indent="-298450" lvl="0" marL="457200" rtl="0" algn="l">
              <a:lnSpc>
                <a:spcPct val="115000"/>
              </a:lnSpc>
              <a:spcBef>
                <a:spcPts val="0"/>
              </a:spcBef>
              <a:spcAft>
                <a:spcPts val="0"/>
              </a:spcAft>
              <a:buClr>
                <a:schemeClr val="dk1"/>
              </a:buClr>
              <a:buSzPts val="1100"/>
              <a:buChar char="●"/>
            </a:pPr>
            <a:r>
              <a:rPr lang="en-GB"/>
              <a:t>Mule ESB</a:t>
            </a:r>
            <a:endParaRPr/>
          </a:p>
          <a:p>
            <a:pPr indent="-298450" lvl="0" marL="457200" rtl="0" algn="l">
              <a:lnSpc>
                <a:spcPct val="115000"/>
              </a:lnSpc>
              <a:spcBef>
                <a:spcPts val="0"/>
              </a:spcBef>
              <a:spcAft>
                <a:spcPts val="0"/>
              </a:spcAft>
              <a:buClr>
                <a:schemeClr val="dk1"/>
              </a:buClr>
              <a:buSzPts val="1100"/>
              <a:buChar char="●"/>
            </a:pPr>
            <a:r>
              <a:rPr lang="en-GB"/>
              <a:t>DWR(Direct Web Request)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pic>
        <p:nvPicPr>
          <p:cNvPr descr="ppt4-01.jpg" id="477" name="Google Shape;477;p72"/>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478" name="Google Shape;478;p72"/>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Broker Topology</a:t>
            </a:r>
            <a:endParaRPr/>
          </a:p>
        </p:txBody>
      </p:sp>
      <p:sp>
        <p:nvSpPr>
          <p:cNvPr id="479" name="Google Shape;479;p72"/>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ttps://www.oreilly.com/library/view/software-architecture-patterns/9781491971437/assets/sapr_0203.png" id="480" name="Google Shape;480;p72"/>
          <p:cNvPicPr preferRelativeResize="0"/>
          <p:nvPr/>
        </p:nvPicPr>
        <p:blipFill>
          <a:blip r:embed="rId4">
            <a:alphaModFix/>
          </a:blip>
          <a:stretch>
            <a:fillRect/>
          </a:stretch>
        </p:blipFill>
        <p:spPr>
          <a:xfrm>
            <a:off x="-8050" y="372850"/>
            <a:ext cx="9135876" cy="47706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pic>
        <p:nvPicPr>
          <p:cNvPr descr="ppt4-01.jpg" id="485" name="Google Shape;485;p73"/>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486" name="Google Shape;486;p73"/>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Broker Topology Example</a:t>
            </a:r>
            <a:endParaRPr/>
          </a:p>
        </p:txBody>
      </p:sp>
      <p:sp>
        <p:nvSpPr>
          <p:cNvPr id="487" name="Google Shape;487;p73"/>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ttps://www.oreilly.com/library/view/software-architecture-patterns/9781491971437/assets/sapr_0204.png" id="488" name="Google Shape;488;p73"/>
          <p:cNvPicPr preferRelativeResize="0"/>
          <p:nvPr/>
        </p:nvPicPr>
        <p:blipFill>
          <a:blip r:embed="rId4">
            <a:alphaModFix/>
          </a:blip>
          <a:stretch>
            <a:fillRect/>
          </a:stretch>
        </p:blipFill>
        <p:spPr>
          <a:xfrm>
            <a:off x="1779538" y="345600"/>
            <a:ext cx="5568825" cy="46935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pic>
        <p:nvPicPr>
          <p:cNvPr descr="ppt4-01.jpg" id="493" name="Google Shape;493;p74"/>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494" name="Google Shape;494;p74"/>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Considerations</a:t>
            </a:r>
            <a:endParaRPr/>
          </a:p>
        </p:txBody>
      </p:sp>
      <p:sp>
        <p:nvSpPr>
          <p:cNvPr id="495" name="Google Shape;495;p74"/>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GB"/>
              <a:t>The event-driven architecture pattern is a relatively complex pattern to implement, primarily due to its asynchronous distributed nature. When implementing this pattern, you must address various distributed architecture issues, such as remote process availability, lack of responsiveness, and broker reconnection logic in the event of a broker or mediator failure.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pic>
        <p:nvPicPr>
          <p:cNvPr descr="ppt4-01.jpg" id="500" name="Google Shape;500;p75"/>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501" name="Google Shape;501;p75"/>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Pattern Analysis</a:t>
            </a:r>
            <a:endParaRPr/>
          </a:p>
        </p:txBody>
      </p:sp>
      <p:sp>
        <p:nvSpPr>
          <p:cNvPr id="502" name="Google Shape;502;p75"/>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GB">
                <a:solidFill>
                  <a:schemeClr val="dk1"/>
                </a:solidFill>
              </a:rPr>
              <a:t>Overall agility</a:t>
            </a:r>
            <a:r>
              <a:rPr lang="en-GB">
                <a:solidFill>
                  <a:schemeClr val="dk1"/>
                </a:solidFill>
              </a:rPr>
              <a:t> </a:t>
            </a:r>
            <a:r>
              <a:rPr i="1" lang="en-GB">
                <a:solidFill>
                  <a:schemeClr val="dk1"/>
                </a:solidFill>
              </a:rPr>
              <a:t>Rating:</a:t>
            </a:r>
            <a:r>
              <a:rPr lang="en-GB">
                <a:solidFill>
                  <a:schemeClr val="dk1"/>
                </a:solidFill>
              </a:rPr>
              <a:t> High </a:t>
            </a:r>
            <a:endParaRPr i="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a:solidFill>
                  <a:schemeClr val="dk1"/>
                </a:solidFill>
              </a:rPr>
              <a:t>Ease of deployment</a:t>
            </a:r>
            <a:r>
              <a:rPr lang="en-GB">
                <a:solidFill>
                  <a:schemeClr val="dk1"/>
                </a:solidFill>
              </a:rPr>
              <a:t> </a:t>
            </a:r>
            <a:r>
              <a:rPr i="1" lang="en-GB">
                <a:solidFill>
                  <a:schemeClr val="dk1"/>
                </a:solidFill>
              </a:rPr>
              <a:t>Rating:</a:t>
            </a:r>
            <a:r>
              <a:rPr lang="en-GB">
                <a:solidFill>
                  <a:schemeClr val="dk1"/>
                </a:solidFill>
              </a:rPr>
              <a:t> High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a:solidFill>
                  <a:schemeClr val="dk1"/>
                </a:solidFill>
              </a:rPr>
              <a:t>Testability</a:t>
            </a:r>
            <a:r>
              <a:rPr lang="en-GB">
                <a:solidFill>
                  <a:schemeClr val="dk1"/>
                </a:solidFill>
              </a:rPr>
              <a:t> </a:t>
            </a:r>
            <a:r>
              <a:rPr i="1" lang="en-GB">
                <a:solidFill>
                  <a:schemeClr val="dk1"/>
                </a:solidFill>
              </a:rPr>
              <a:t>Rating:</a:t>
            </a:r>
            <a:r>
              <a:rPr lang="en-GB">
                <a:solidFill>
                  <a:schemeClr val="dk1"/>
                </a:solidFill>
              </a:rPr>
              <a:t> Low.</a:t>
            </a:r>
            <a:endParaRPr>
              <a:solidFill>
                <a:schemeClr val="dk1"/>
              </a:solidFill>
            </a:endParaRPr>
          </a:p>
          <a:p>
            <a:pPr indent="0" lvl="0" marL="0" rtl="0" algn="l">
              <a:lnSpc>
                <a:spcPct val="115000"/>
              </a:lnSpc>
              <a:spcBef>
                <a:spcPts val="1200"/>
              </a:spcBef>
              <a:spcAft>
                <a:spcPts val="0"/>
              </a:spcAft>
              <a:buNone/>
            </a:pPr>
            <a:r>
              <a:rPr b="1" lang="en-GB">
                <a:solidFill>
                  <a:schemeClr val="dk1"/>
                </a:solidFill>
              </a:rPr>
              <a:t>Performance</a:t>
            </a:r>
            <a:r>
              <a:rPr lang="en-GB">
                <a:solidFill>
                  <a:schemeClr val="dk1"/>
                </a:solidFill>
              </a:rPr>
              <a:t> </a:t>
            </a:r>
            <a:r>
              <a:rPr i="1" lang="en-GB">
                <a:solidFill>
                  <a:schemeClr val="dk1"/>
                </a:solidFill>
              </a:rPr>
              <a:t>Rating:</a:t>
            </a:r>
            <a:r>
              <a:rPr lang="en-GB">
                <a:solidFill>
                  <a:schemeClr val="dk1"/>
                </a:solidFill>
              </a:rPr>
              <a:t> High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a:solidFill>
                  <a:schemeClr val="dk1"/>
                </a:solidFill>
              </a:rPr>
              <a:t>Scalability</a:t>
            </a:r>
            <a:r>
              <a:rPr lang="en-GB">
                <a:solidFill>
                  <a:schemeClr val="dk1"/>
                </a:solidFill>
              </a:rPr>
              <a:t> </a:t>
            </a:r>
            <a:r>
              <a:rPr i="1" lang="en-GB">
                <a:solidFill>
                  <a:schemeClr val="dk1"/>
                </a:solidFill>
              </a:rPr>
              <a:t>Rating:</a:t>
            </a:r>
            <a:r>
              <a:rPr lang="en-GB">
                <a:solidFill>
                  <a:schemeClr val="dk1"/>
                </a:solidFill>
              </a:rPr>
              <a:t> High </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b="1" lang="en-GB">
                <a:solidFill>
                  <a:schemeClr val="dk1"/>
                </a:solidFill>
              </a:rPr>
              <a:t>Ease of development</a:t>
            </a:r>
            <a:r>
              <a:rPr lang="en-GB">
                <a:solidFill>
                  <a:schemeClr val="dk1"/>
                </a:solidFill>
              </a:rPr>
              <a:t> </a:t>
            </a:r>
            <a:r>
              <a:rPr i="1" lang="en-GB">
                <a:solidFill>
                  <a:schemeClr val="dk1"/>
                </a:solidFill>
              </a:rPr>
              <a:t>Rating:</a:t>
            </a:r>
            <a:r>
              <a:rPr lang="en-GB">
                <a:solidFill>
                  <a:schemeClr val="dk1"/>
                </a:solidFill>
              </a:rPr>
              <a:t> Low </a:t>
            </a:r>
            <a:endParaRPr>
              <a:solidFill>
                <a:schemeClr val="dk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pic>
        <p:nvPicPr>
          <p:cNvPr descr="ppt4-01.jpg" id="507" name="Google Shape;507;p76"/>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508" name="Google Shape;508;p76"/>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JMS (Java Message Service)</a:t>
            </a:r>
            <a:endParaRPr/>
          </a:p>
        </p:txBody>
      </p:sp>
      <p:sp>
        <p:nvSpPr>
          <p:cNvPr id="509" name="Google Shape;509;p76"/>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JMS (Java Message Service) is an API that provides the facility to create, send and read messages. It provides loosely coupled, reliable and asynchronous communication.</a:t>
            </a:r>
            <a:endParaRPr/>
          </a:p>
          <a:p>
            <a:pPr indent="0" lvl="0" marL="0" rtl="0" algn="l">
              <a:lnSpc>
                <a:spcPct val="115000"/>
              </a:lnSpc>
              <a:spcBef>
                <a:spcPts val="1200"/>
              </a:spcBef>
              <a:spcAft>
                <a:spcPts val="1200"/>
              </a:spcAft>
              <a:buClr>
                <a:schemeClr val="dk1"/>
              </a:buClr>
              <a:buSzPts val="1100"/>
              <a:buFont typeface="Arial"/>
              <a:buNone/>
            </a:pPr>
            <a:r>
              <a:rPr lang="en-GB"/>
              <a:t>JMS is also known as a messaging service.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pic>
        <p:nvPicPr>
          <p:cNvPr descr="ppt4-01.jpg" id="514" name="Google Shape;514;p77"/>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515" name="Google Shape;515;p77"/>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6" name="Google Shape;516;p77"/>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JMS application consists of :</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GB">
                <a:solidFill>
                  <a:schemeClr val="dk1"/>
                </a:solidFill>
              </a:rPr>
              <a:t>JMS Provider:</a:t>
            </a:r>
            <a:r>
              <a:rPr lang="en-GB">
                <a:solidFill>
                  <a:schemeClr val="dk1"/>
                </a:solidFill>
              </a:rPr>
              <a:t> A JMS provider is a communications system that uses JMS interfaces that offers monitoring and control capabilities. Implementation of Java EE application requires a JMS provider.</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JMS Clients:</a:t>
            </a:r>
            <a:r>
              <a:rPr lang="en-GB">
                <a:solidFill>
                  <a:schemeClr val="dk1"/>
                </a:solidFill>
              </a:rPr>
              <a:t> They are the programs or components that generate and consume messages, written in Java. Every part of the Java EE framework may serve as a client of JMS.</a:t>
            </a:r>
            <a:endParaRPr>
              <a:solidFill>
                <a:schemeClr val="dk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pic>
        <p:nvPicPr>
          <p:cNvPr descr="ppt4-01.jpg" id="521" name="Google Shape;521;p78"/>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522" name="Google Shape;522;p78"/>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Messaging Domains</a:t>
            </a:r>
            <a:endParaRPr/>
          </a:p>
        </p:txBody>
      </p:sp>
      <p:sp>
        <p:nvSpPr>
          <p:cNvPr id="523" name="Google Shape;523;p78"/>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There are two types of messaging domains in JMS.</a:t>
            </a:r>
            <a:endParaRPr/>
          </a:p>
          <a:p>
            <a:pPr indent="-298450" lvl="0" marL="457200" rtl="0" algn="l">
              <a:lnSpc>
                <a:spcPct val="115000"/>
              </a:lnSpc>
              <a:spcBef>
                <a:spcPts val="1200"/>
              </a:spcBef>
              <a:spcAft>
                <a:spcPts val="0"/>
              </a:spcAft>
              <a:buClr>
                <a:schemeClr val="dk1"/>
              </a:buClr>
              <a:buSzPts val="1100"/>
              <a:buAutoNum type="arabicPeriod"/>
            </a:pPr>
            <a:r>
              <a:rPr lang="en-GB"/>
              <a:t>Point-to-Point Messaging Domain</a:t>
            </a:r>
            <a:endParaRPr/>
          </a:p>
          <a:p>
            <a:pPr indent="-298450" lvl="0" marL="457200" rtl="0" algn="l">
              <a:lnSpc>
                <a:spcPct val="115000"/>
              </a:lnSpc>
              <a:spcBef>
                <a:spcPts val="0"/>
              </a:spcBef>
              <a:spcAft>
                <a:spcPts val="0"/>
              </a:spcAft>
              <a:buClr>
                <a:schemeClr val="dk1"/>
              </a:buClr>
              <a:buSzPts val="1100"/>
              <a:buAutoNum type="arabicPeriod"/>
            </a:pPr>
            <a:r>
              <a:rPr lang="en-GB"/>
              <a:t>Publisher/Subscriber Messaging Domain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pic>
        <p:nvPicPr>
          <p:cNvPr descr="ppt4-01.jpg" id="528" name="Google Shape;528;p79"/>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529" name="Google Shape;529;p79"/>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Point-to-Point (PTP) Messaging Domain</a:t>
            </a:r>
            <a:endParaRPr/>
          </a:p>
        </p:txBody>
      </p:sp>
      <p:sp>
        <p:nvSpPr>
          <p:cNvPr id="530" name="Google Shape;530;p79"/>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In PTP model, one message is </a:t>
            </a:r>
            <a:r>
              <a:rPr b="1" lang="en-GB">
                <a:solidFill>
                  <a:schemeClr val="dk1"/>
                </a:solidFill>
              </a:rPr>
              <a:t>delivered to one receiver</a:t>
            </a:r>
            <a:r>
              <a:rPr lang="en-GB">
                <a:solidFill>
                  <a:schemeClr val="dk1"/>
                </a:solidFill>
              </a:rPr>
              <a:t> only. Here, </a:t>
            </a:r>
            <a:r>
              <a:rPr b="1" lang="en-GB">
                <a:solidFill>
                  <a:schemeClr val="dk1"/>
                </a:solidFill>
              </a:rPr>
              <a:t>Queue</a:t>
            </a:r>
            <a:r>
              <a:rPr lang="en-GB">
                <a:solidFill>
                  <a:schemeClr val="dk1"/>
                </a:solidFill>
              </a:rPr>
              <a:t> is used as a message oriented middleware (MOM).</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The Queue is responsible to hold the message until receiver is ready.</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GB">
                <a:solidFill>
                  <a:schemeClr val="dk1"/>
                </a:solidFill>
              </a:rPr>
              <a:t>In PTP model, there is </a:t>
            </a:r>
            <a:r>
              <a:rPr b="1" lang="en-GB">
                <a:solidFill>
                  <a:schemeClr val="dk1"/>
                </a:solidFill>
              </a:rPr>
              <a:t>no timing dependency</a:t>
            </a:r>
            <a:r>
              <a:rPr lang="en-GB">
                <a:solidFill>
                  <a:schemeClr val="dk1"/>
                </a:solidFill>
              </a:rPr>
              <a:t> between sender and receiver.</a:t>
            </a:r>
            <a:endParaRPr>
              <a:solidFill>
                <a:schemeClr val="dk1"/>
              </a:solidFill>
            </a:endParaRPr>
          </a:p>
        </p:txBody>
      </p:sp>
      <p:pic>
        <p:nvPicPr>
          <p:cNvPr descr="https://www.javatpoint.com/ejbpages/images/jms-point-to-point-model.png" id="531" name="Google Shape;531;p79"/>
          <p:cNvPicPr preferRelativeResize="0"/>
          <p:nvPr/>
        </p:nvPicPr>
        <p:blipFill>
          <a:blip r:embed="rId4">
            <a:alphaModFix/>
          </a:blip>
          <a:stretch>
            <a:fillRect/>
          </a:stretch>
        </p:blipFill>
        <p:spPr>
          <a:xfrm>
            <a:off x="298838" y="2916325"/>
            <a:ext cx="8546325" cy="19705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pic>
        <p:nvPicPr>
          <p:cNvPr descr="ppt4-01.jpg" id="536" name="Google Shape;536;p80"/>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537" name="Google Shape;537;p80"/>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Publisher/Subscriber (Pub/Sub) Messaging Domain</a:t>
            </a:r>
            <a:endParaRPr/>
          </a:p>
        </p:txBody>
      </p:sp>
      <p:sp>
        <p:nvSpPr>
          <p:cNvPr id="538" name="Google Shape;538;p80"/>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In Pub/Sub model, one message is </a:t>
            </a:r>
            <a:r>
              <a:rPr b="1" lang="en-GB">
                <a:solidFill>
                  <a:schemeClr val="dk1"/>
                </a:solidFill>
              </a:rPr>
              <a:t>delivered to all the subscribers</a:t>
            </a:r>
            <a:r>
              <a:rPr lang="en-GB">
                <a:solidFill>
                  <a:schemeClr val="dk1"/>
                </a:solidFill>
              </a:rPr>
              <a:t>. It is like broadcasting. Here, </a:t>
            </a:r>
            <a:r>
              <a:rPr b="1" lang="en-GB">
                <a:solidFill>
                  <a:schemeClr val="dk1"/>
                </a:solidFill>
              </a:rPr>
              <a:t>Topic</a:t>
            </a:r>
            <a:r>
              <a:rPr lang="en-GB">
                <a:solidFill>
                  <a:schemeClr val="dk1"/>
                </a:solidFill>
              </a:rPr>
              <a:t> is used as a message oriented middleware that is responsible to hold and deliver messages.</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GB">
                <a:solidFill>
                  <a:schemeClr val="dk1"/>
                </a:solidFill>
              </a:rPr>
              <a:t>In PTP model, there is </a:t>
            </a:r>
            <a:r>
              <a:rPr b="1" lang="en-GB">
                <a:solidFill>
                  <a:schemeClr val="dk1"/>
                </a:solidFill>
              </a:rPr>
              <a:t>timing dependency</a:t>
            </a:r>
            <a:r>
              <a:rPr lang="en-GB">
                <a:solidFill>
                  <a:schemeClr val="dk1"/>
                </a:solidFill>
              </a:rPr>
              <a:t> between publisher and subscriber.</a:t>
            </a:r>
            <a:endParaRPr>
              <a:solidFill>
                <a:schemeClr val="dk1"/>
              </a:solidFill>
            </a:endParaRPr>
          </a:p>
        </p:txBody>
      </p:sp>
      <p:pic>
        <p:nvPicPr>
          <p:cNvPr descr="https://www.javatpoint.com/ejbpages/images/jms-publisher-subscriber-model.png" id="539" name="Google Shape;539;p80"/>
          <p:cNvPicPr preferRelativeResize="0"/>
          <p:nvPr/>
        </p:nvPicPr>
        <p:blipFill>
          <a:blip r:embed="rId4">
            <a:alphaModFix/>
          </a:blip>
          <a:stretch>
            <a:fillRect/>
          </a:stretch>
        </p:blipFill>
        <p:spPr>
          <a:xfrm>
            <a:off x="610100" y="2146825"/>
            <a:ext cx="7907700" cy="28450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pic>
        <p:nvPicPr>
          <p:cNvPr descr="ppt4-01.jpg" id="544" name="Google Shape;544;p81"/>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545" name="Google Shape;545;p81"/>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AMQP (Advanced Message Queuing Protocol)</a:t>
            </a:r>
            <a:endParaRPr/>
          </a:p>
        </p:txBody>
      </p:sp>
      <p:sp>
        <p:nvSpPr>
          <p:cNvPr id="546" name="Google Shape;546;p81"/>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he Advanced Message Queuing Protocol (AMQP) is an open standard for passing business messages between applications or organizations. It connects systems, feeds business processes with the information they need and reliably transmits onward the instructions that achieve their goals.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descr="ppt4-01.jpg" id="95" name="Google Shape;95;p19"/>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96" name="Google Shape;96;p19"/>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1"/>
                </a:solidFill>
              </a:rPr>
              <a:t>Spring Security </a:t>
            </a:r>
            <a:r>
              <a:rPr lang="en-GB"/>
              <a:t>Advantages</a:t>
            </a:r>
            <a:endParaRPr/>
          </a:p>
        </p:txBody>
      </p:sp>
      <p:sp>
        <p:nvSpPr>
          <p:cNvPr id="97" name="Google Shape;97;p19"/>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Spring Security advantages:</a:t>
            </a:r>
            <a:endParaRPr/>
          </a:p>
          <a:p>
            <a:pPr indent="-298450" lvl="0" marL="457200" rtl="0" algn="l">
              <a:lnSpc>
                <a:spcPct val="115000"/>
              </a:lnSpc>
              <a:spcBef>
                <a:spcPts val="1200"/>
              </a:spcBef>
              <a:spcAft>
                <a:spcPts val="0"/>
              </a:spcAft>
              <a:buClr>
                <a:schemeClr val="dk1"/>
              </a:buClr>
              <a:buSzPts val="1100"/>
              <a:buChar char="●"/>
            </a:pPr>
            <a:r>
              <a:rPr lang="en-GB"/>
              <a:t>Comprehensive support for authentication and authorization.</a:t>
            </a:r>
            <a:endParaRPr/>
          </a:p>
          <a:p>
            <a:pPr indent="-298450" lvl="0" marL="457200" rtl="0" algn="l">
              <a:lnSpc>
                <a:spcPct val="115000"/>
              </a:lnSpc>
              <a:spcBef>
                <a:spcPts val="0"/>
              </a:spcBef>
              <a:spcAft>
                <a:spcPts val="0"/>
              </a:spcAft>
              <a:buClr>
                <a:schemeClr val="dk1"/>
              </a:buClr>
              <a:buSzPts val="1100"/>
              <a:buChar char="●"/>
            </a:pPr>
            <a:r>
              <a:rPr lang="en-GB"/>
              <a:t>Protection against common tasks</a:t>
            </a:r>
            <a:endParaRPr/>
          </a:p>
          <a:p>
            <a:pPr indent="-298450" lvl="0" marL="457200" rtl="0" algn="l">
              <a:lnSpc>
                <a:spcPct val="115000"/>
              </a:lnSpc>
              <a:spcBef>
                <a:spcPts val="0"/>
              </a:spcBef>
              <a:spcAft>
                <a:spcPts val="0"/>
              </a:spcAft>
              <a:buClr>
                <a:schemeClr val="dk1"/>
              </a:buClr>
              <a:buSzPts val="1100"/>
              <a:buChar char="●"/>
            </a:pPr>
            <a:r>
              <a:rPr lang="en-GB"/>
              <a:t>Servlet API integration</a:t>
            </a:r>
            <a:endParaRPr/>
          </a:p>
          <a:p>
            <a:pPr indent="-298450" lvl="0" marL="457200" rtl="0" algn="l">
              <a:lnSpc>
                <a:spcPct val="115000"/>
              </a:lnSpc>
              <a:spcBef>
                <a:spcPts val="0"/>
              </a:spcBef>
              <a:spcAft>
                <a:spcPts val="0"/>
              </a:spcAft>
              <a:buClr>
                <a:schemeClr val="dk1"/>
              </a:buClr>
              <a:buSzPts val="1100"/>
              <a:buChar char="●"/>
            </a:pPr>
            <a:r>
              <a:rPr lang="en-GB"/>
              <a:t>Integration with Spring MVC</a:t>
            </a:r>
            <a:endParaRPr/>
          </a:p>
          <a:p>
            <a:pPr indent="-298450" lvl="0" marL="457200" rtl="0" algn="l">
              <a:lnSpc>
                <a:spcPct val="115000"/>
              </a:lnSpc>
              <a:spcBef>
                <a:spcPts val="0"/>
              </a:spcBef>
              <a:spcAft>
                <a:spcPts val="0"/>
              </a:spcAft>
              <a:buClr>
                <a:schemeClr val="dk1"/>
              </a:buClr>
              <a:buSzPts val="1100"/>
              <a:buChar char="●"/>
            </a:pPr>
            <a:r>
              <a:rPr lang="en-GB"/>
              <a:t>Portability</a:t>
            </a:r>
            <a:endParaRPr/>
          </a:p>
          <a:p>
            <a:pPr indent="-298450" lvl="0" marL="457200" rtl="0" algn="l">
              <a:lnSpc>
                <a:spcPct val="115000"/>
              </a:lnSpc>
              <a:spcBef>
                <a:spcPts val="0"/>
              </a:spcBef>
              <a:spcAft>
                <a:spcPts val="0"/>
              </a:spcAft>
              <a:buClr>
                <a:schemeClr val="dk1"/>
              </a:buClr>
              <a:buSzPts val="1100"/>
              <a:buChar char="●"/>
            </a:pPr>
            <a:r>
              <a:rPr lang="en-GB"/>
              <a:t>CSRF protection</a:t>
            </a:r>
            <a:endParaRPr/>
          </a:p>
          <a:p>
            <a:pPr indent="-298450" lvl="0" marL="457200" rtl="0" algn="l">
              <a:lnSpc>
                <a:spcPct val="115000"/>
              </a:lnSpc>
              <a:spcBef>
                <a:spcPts val="0"/>
              </a:spcBef>
              <a:spcAft>
                <a:spcPts val="0"/>
              </a:spcAft>
              <a:buClr>
                <a:schemeClr val="dk1"/>
              </a:buClr>
              <a:buSzPts val="1100"/>
              <a:buChar char="●"/>
            </a:pPr>
            <a:r>
              <a:rPr lang="en-GB"/>
              <a:t>Java Configuration support</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pic>
        <p:nvPicPr>
          <p:cNvPr descr="ppt4-01.jpg" id="551" name="Google Shape;551;p82"/>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552" name="Google Shape;552;p82"/>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Key Capabilities</a:t>
            </a:r>
            <a:endParaRPr/>
          </a:p>
        </p:txBody>
      </p:sp>
      <p:sp>
        <p:nvSpPr>
          <p:cNvPr id="553" name="Google Shape;553;p82"/>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AMQP connects across:</a:t>
            </a:r>
            <a:endParaRPr/>
          </a:p>
          <a:p>
            <a:pPr indent="-298450" lvl="0" marL="457200" rtl="0" algn="l">
              <a:lnSpc>
                <a:spcPct val="115000"/>
              </a:lnSpc>
              <a:spcBef>
                <a:spcPts val="1200"/>
              </a:spcBef>
              <a:spcAft>
                <a:spcPts val="0"/>
              </a:spcAft>
              <a:buClr>
                <a:schemeClr val="dk1"/>
              </a:buClr>
              <a:buSzPts val="1100"/>
              <a:buChar char="●"/>
            </a:pPr>
            <a:r>
              <a:rPr lang="en-GB"/>
              <a:t>Organizations – applications in different organizations</a:t>
            </a:r>
            <a:endParaRPr/>
          </a:p>
          <a:p>
            <a:pPr indent="-298450" lvl="0" marL="457200" rtl="0" algn="l">
              <a:lnSpc>
                <a:spcPct val="115000"/>
              </a:lnSpc>
              <a:spcBef>
                <a:spcPts val="0"/>
              </a:spcBef>
              <a:spcAft>
                <a:spcPts val="0"/>
              </a:spcAft>
              <a:buClr>
                <a:schemeClr val="dk1"/>
              </a:buClr>
              <a:buSzPts val="1100"/>
              <a:buChar char="●"/>
            </a:pPr>
            <a:r>
              <a:rPr lang="en-GB"/>
              <a:t>Technologies – applications on different platforms</a:t>
            </a:r>
            <a:endParaRPr/>
          </a:p>
          <a:p>
            <a:pPr indent="-298450" lvl="0" marL="457200" rtl="0" algn="l">
              <a:lnSpc>
                <a:spcPct val="115000"/>
              </a:lnSpc>
              <a:spcBef>
                <a:spcPts val="0"/>
              </a:spcBef>
              <a:spcAft>
                <a:spcPts val="0"/>
              </a:spcAft>
              <a:buClr>
                <a:schemeClr val="dk1"/>
              </a:buClr>
              <a:buSzPts val="1100"/>
              <a:buChar char="●"/>
            </a:pPr>
            <a:r>
              <a:rPr lang="en-GB"/>
              <a:t>Time – systems don’t need to be available simultaneously</a:t>
            </a:r>
            <a:endParaRPr/>
          </a:p>
          <a:p>
            <a:pPr indent="-298450" lvl="0" marL="457200" rtl="0" algn="l">
              <a:lnSpc>
                <a:spcPct val="115000"/>
              </a:lnSpc>
              <a:spcBef>
                <a:spcPts val="0"/>
              </a:spcBef>
              <a:spcAft>
                <a:spcPts val="0"/>
              </a:spcAft>
              <a:buClr>
                <a:schemeClr val="dk1"/>
              </a:buClr>
              <a:buSzPts val="1100"/>
              <a:buChar char="●"/>
            </a:pPr>
            <a:r>
              <a:rPr lang="en-GB"/>
              <a:t>Space – reliably operate at a distance, or over poor networks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pic>
        <p:nvPicPr>
          <p:cNvPr descr="ppt4-01.jpg" id="558" name="Google Shape;558;p83"/>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559" name="Google Shape;559;p83"/>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Key Features</a:t>
            </a:r>
            <a:endParaRPr/>
          </a:p>
        </p:txBody>
      </p:sp>
      <p:sp>
        <p:nvSpPr>
          <p:cNvPr id="560" name="Google Shape;560;p83"/>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GB">
                <a:solidFill>
                  <a:schemeClr val="dk1"/>
                </a:solidFill>
              </a:rPr>
              <a:t>Key Features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AMQP was designed with the following main characteristics as goals:</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lang="en-GB">
                <a:solidFill>
                  <a:schemeClr val="dk1"/>
                </a:solidFill>
              </a:rPr>
              <a:t>Security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Reliability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Interoperability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Standard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Open</a:t>
            </a:r>
            <a:endParaRPr>
              <a:solidFill>
                <a:schemeClr val="dk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pic>
        <p:nvPicPr>
          <p:cNvPr descr="ppt4-01.jpg" id="565" name="Google Shape;565;p84"/>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566" name="Google Shape;566;p84"/>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Differences between AMQP and JMS</a:t>
            </a:r>
            <a:endParaRPr/>
          </a:p>
        </p:txBody>
      </p:sp>
      <p:sp>
        <p:nvSpPr>
          <p:cNvPr id="567" name="Google Shape;567;p84"/>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GB"/>
              <a:t>JMS is a standard Java API for communicating with Message Oriented Middleware (MOM).</a:t>
            </a:r>
            <a:endParaRPr/>
          </a:p>
          <a:p>
            <a:pPr indent="-317500" lvl="0" marL="457200" rtl="0" algn="l">
              <a:spcBef>
                <a:spcPts val="0"/>
              </a:spcBef>
              <a:spcAft>
                <a:spcPts val="0"/>
              </a:spcAft>
              <a:buSzPts val="1400"/>
              <a:buChar char="-"/>
            </a:pPr>
            <a:r>
              <a:rPr lang="en-GB"/>
              <a:t>JMS is a part of the Java J2EE, and it's defined by JSR 914. It's considered to be robust and mature.JMS allows two different Java applications to communicate</a:t>
            </a:r>
            <a:endParaRPr/>
          </a:p>
          <a:p>
            <a:pPr indent="-317500" lvl="0" marL="457200" rtl="0" algn="l">
              <a:spcBef>
                <a:spcPts val="0"/>
              </a:spcBef>
              <a:spcAft>
                <a:spcPts val="0"/>
              </a:spcAft>
              <a:buSzPts val="1400"/>
              <a:buChar char="-"/>
            </a:pPr>
            <a:r>
              <a:rPr lang="en-GB"/>
              <a:t>JMS is a part of the Java J2EE, and it's defined by JSR 914. It's considered to be robust and mature.JMS allows two different Java applications to communicate</a:t>
            </a:r>
            <a:endParaRPr/>
          </a:p>
          <a:p>
            <a:pPr indent="-317500" lvl="0" marL="457200" rtl="0" algn="l">
              <a:spcBef>
                <a:spcPts val="0"/>
              </a:spcBef>
              <a:spcAft>
                <a:spcPts val="0"/>
              </a:spcAft>
              <a:buSzPts val="1400"/>
              <a:buChar char="-"/>
            </a:pPr>
            <a:r>
              <a:rPr lang="en-GB"/>
              <a:t>One can replace any JMS broker with another with minimal or even non changes in your code.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pic>
        <p:nvPicPr>
          <p:cNvPr descr="ppt4-01.jpg" id="572" name="Google Shape;572;p85"/>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573" name="Google Shape;573;p85"/>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solidFill>
                  <a:schemeClr val="dk1"/>
                </a:solidFill>
              </a:rPr>
              <a:t>Differences between AMQP and JMS</a:t>
            </a:r>
            <a:endParaRPr>
              <a:solidFill>
                <a:schemeClr val="dk1"/>
              </a:solidFill>
            </a:endParaRPr>
          </a:p>
        </p:txBody>
      </p:sp>
      <p:sp>
        <p:nvSpPr>
          <p:cNvPr id="574" name="Google Shape;574;p85"/>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GB"/>
              <a:t>AMQP (which stands for 'Advanced Message Queuing Protocol') is kind of an open standard application layer protocol for delivering messages that was initially development by O'Hara from JPMorgan.</a:t>
            </a:r>
            <a:endParaRPr/>
          </a:p>
          <a:p>
            <a:pPr indent="-317500" lvl="0" marL="457200" rtl="0" algn="l">
              <a:spcBef>
                <a:spcPts val="0"/>
              </a:spcBef>
              <a:spcAft>
                <a:spcPts val="0"/>
              </a:spcAft>
              <a:buSzPts val="1400"/>
              <a:buChar char="●"/>
            </a:pPr>
            <a:r>
              <a:rPr lang="en-GB"/>
              <a:t>AMQP can queue and rout messages. It can go P-2-P (One-2-One), publish/subscribe, and some more, in a manner of reliability and secured way.</a:t>
            </a:r>
            <a:endParaRPr/>
          </a:p>
          <a:p>
            <a:pPr indent="-317500" lvl="0" marL="457200" rtl="0" algn="l">
              <a:spcBef>
                <a:spcPts val="0"/>
              </a:spcBef>
              <a:spcAft>
                <a:spcPts val="0"/>
              </a:spcAft>
              <a:buSzPts val="1400"/>
              <a:buChar char="●"/>
            </a:pPr>
            <a:r>
              <a:rPr lang="en-GB"/>
              <a:t>If you want AMQP you probably go for RabbitMQ, Qpid or StormMQ.</a:t>
            </a:r>
            <a:endParaRPr/>
          </a:p>
          <a:p>
            <a:pPr indent="-317500" lvl="0" marL="457200" rtl="0" algn="l">
              <a:spcBef>
                <a:spcPts val="0"/>
              </a:spcBef>
              <a:spcAft>
                <a:spcPts val="0"/>
              </a:spcAft>
              <a:buSzPts val="1400"/>
              <a:buChar char="●"/>
            </a:pPr>
            <a:r>
              <a:rPr lang="en-GB"/>
              <a:t>AMQP provides a description on how a message should be constructed. It doesn't provide an API on how the message should be sent.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pic>
        <p:nvPicPr>
          <p:cNvPr descr="ppt4-01.jpg" id="579" name="Google Shape;579;p86"/>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580" name="Google Shape;580;p86"/>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JMS Queues, Topics, Durable; </a:t>
            </a:r>
            <a:endParaRPr/>
          </a:p>
        </p:txBody>
      </p:sp>
      <p:sp>
        <p:nvSpPr>
          <p:cNvPr id="581" name="Google Shape;581;p86"/>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Durable queues keep messages around persistently for any suitable consumer to consume them. Durable queues do not need to concern themselves with which consumer is going to consume the messages at some point in the future. There is just one copy of a message that any consumer in the future can consume.</a:t>
            </a:r>
            <a:endParaRPr/>
          </a:p>
          <a:p>
            <a:pPr indent="0" lvl="0" marL="0" rtl="0" algn="l">
              <a:lnSpc>
                <a:spcPct val="115000"/>
              </a:lnSpc>
              <a:spcBef>
                <a:spcPts val="1200"/>
              </a:spcBef>
              <a:spcAft>
                <a:spcPts val="1200"/>
              </a:spcAft>
              <a:buClr>
                <a:schemeClr val="dk1"/>
              </a:buClr>
              <a:buSzPts val="1100"/>
              <a:buFont typeface="Arial"/>
              <a:buNone/>
            </a:pPr>
            <a:r>
              <a:rPr lang="en-GB"/>
              <a:t>Durable topics however are different as they must logically persist an instance of each suitable message for every durable consumer - since each durable consumer gets their own copy of the message.</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pic>
        <p:nvPicPr>
          <p:cNvPr descr="ppt4-01.jpg" id="586" name="Google Shape;586;p87"/>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587" name="Google Shape;587;p87"/>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Different types of message brokers</a:t>
            </a:r>
            <a:endParaRPr/>
          </a:p>
        </p:txBody>
      </p:sp>
      <p:sp>
        <p:nvSpPr>
          <p:cNvPr id="588" name="Google Shape;588;p87"/>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There are three types of message brokers – point-to-point, publish-subscribe, and a hybrid of both. The purpose of a broker is to:</a:t>
            </a:r>
            <a:endParaRPr/>
          </a:p>
          <a:p>
            <a:pPr indent="-298450" lvl="0" marL="457200" rtl="0" algn="l">
              <a:lnSpc>
                <a:spcPct val="115000"/>
              </a:lnSpc>
              <a:spcBef>
                <a:spcPts val="1200"/>
              </a:spcBef>
              <a:spcAft>
                <a:spcPts val="0"/>
              </a:spcAft>
              <a:buClr>
                <a:schemeClr val="dk1"/>
              </a:buClr>
              <a:buSzPts val="1100"/>
              <a:buChar char="●"/>
            </a:pPr>
            <a:r>
              <a:rPr lang="en-GB"/>
              <a:t>Route or transfer messages to one or more destinations with an alternative representation.</a:t>
            </a:r>
            <a:endParaRPr/>
          </a:p>
          <a:p>
            <a:pPr indent="-298450" lvl="0" marL="457200" rtl="0" algn="l">
              <a:lnSpc>
                <a:spcPct val="115000"/>
              </a:lnSpc>
              <a:spcBef>
                <a:spcPts val="0"/>
              </a:spcBef>
              <a:spcAft>
                <a:spcPts val="0"/>
              </a:spcAft>
              <a:buClr>
                <a:schemeClr val="dk1"/>
              </a:buClr>
              <a:buSzPts val="1100"/>
              <a:buChar char="●"/>
            </a:pPr>
            <a:r>
              <a:rPr lang="en-GB"/>
              <a:t>Perform message aggregation, and to decompose them to multiple messages</a:t>
            </a:r>
            <a:endParaRPr/>
          </a:p>
          <a:p>
            <a:pPr indent="-298450" lvl="0" marL="457200" rtl="0" algn="l">
              <a:lnSpc>
                <a:spcPct val="115000"/>
              </a:lnSpc>
              <a:spcBef>
                <a:spcPts val="0"/>
              </a:spcBef>
              <a:spcAft>
                <a:spcPts val="0"/>
              </a:spcAft>
              <a:buClr>
                <a:schemeClr val="dk1"/>
              </a:buClr>
              <a:buSzPts val="1100"/>
              <a:buChar char="●"/>
            </a:pPr>
            <a:r>
              <a:rPr lang="en-GB"/>
              <a:t>Sending messages to their destination</a:t>
            </a:r>
            <a:endParaRPr/>
          </a:p>
          <a:p>
            <a:pPr indent="-298450" lvl="0" marL="457200" rtl="0" algn="l">
              <a:lnSpc>
                <a:spcPct val="115000"/>
              </a:lnSpc>
              <a:spcBef>
                <a:spcPts val="0"/>
              </a:spcBef>
              <a:spcAft>
                <a:spcPts val="0"/>
              </a:spcAft>
              <a:buClr>
                <a:schemeClr val="dk1"/>
              </a:buClr>
              <a:buSzPts val="1100"/>
              <a:buChar char="●"/>
            </a:pPr>
            <a:r>
              <a:rPr lang="en-GB"/>
              <a:t>Recomposing the responses into one message</a:t>
            </a:r>
            <a:endParaRPr/>
          </a:p>
          <a:p>
            <a:pPr indent="-298450" lvl="0" marL="457200" rtl="0" algn="l">
              <a:lnSpc>
                <a:spcPct val="115000"/>
              </a:lnSpc>
              <a:spcBef>
                <a:spcPts val="0"/>
              </a:spcBef>
              <a:spcAft>
                <a:spcPts val="0"/>
              </a:spcAft>
              <a:buClr>
                <a:schemeClr val="dk1"/>
              </a:buClr>
              <a:buSzPts val="1100"/>
              <a:buChar char="●"/>
            </a:pPr>
            <a:r>
              <a:rPr lang="en-GB"/>
              <a:t>Respond to the messages received / errors</a:t>
            </a:r>
            <a:endParaRPr/>
          </a:p>
          <a:p>
            <a:pPr indent="-298450" lvl="0" marL="457200" rtl="0" algn="l">
              <a:lnSpc>
                <a:spcPct val="115000"/>
              </a:lnSpc>
              <a:spcBef>
                <a:spcPts val="0"/>
              </a:spcBef>
              <a:spcAft>
                <a:spcPts val="0"/>
              </a:spcAft>
              <a:buClr>
                <a:schemeClr val="dk1"/>
              </a:buClr>
              <a:buSzPts val="1100"/>
              <a:buChar char="●"/>
            </a:pPr>
            <a:r>
              <a:rPr lang="en-GB"/>
              <a:t>Communicate with external repository to augment a message</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pic>
        <p:nvPicPr>
          <p:cNvPr descr="ppt4-01.jpg" id="593" name="Google Shape;593;p88"/>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594" name="Google Shape;594;p88"/>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RabbitMQ</a:t>
            </a:r>
            <a:endParaRPr/>
          </a:p>
        </p:txBody>
      </p:sp>
      <p:sp>
        <p:nvSpPr>
          <p:cNvPr id="595" name="Google Shape;595;p88"/>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RabbitMQ is the most widely deployed open source message broker. Often termed as message-oriented middleware, this open source software was originally implemented in AMQP (Advanced Message Queuing Protocol) for message orientation, queuing, routing, reliability and security. Later RabbitMQ was extended with a plug-in architecture to support MQTT (Message Queuing Telemetry Transport), STOMP (Streaming Text Oriented Messaging Protocol) and other protocols.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pic>
        <p:nvPicPr>
          <p:cNvPr descr="ppt4-01.jpg" id="600" name="Google Shape;600;p89"/>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601" name="Google Shape;601;p89"/>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RabbitMQ Features </a:t>
            </a:r>
            <a:endParaRPr/>
          </a:p>
        </p:txBody>
      </p:sp>
      <p:sp>
        <p:nvSpPr>
          <p:cNvPr id="602" name="Google Shape;602;p89"/>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GB"/>
              <a:t>Asynchronous Messaging – RabbitMQ can support multiple messaging protocols.</a:t>
            </a:r>
            <a:endParaRPr/>
          </a:p>
          <a:p>
            <a:pPr indent="-298450" lvl="0" marL="457200" rtl="0" algn="l">
              <a:lnSpc>
                <a:spcPct val="115000"/>
              </a:lnSpc>
              <a:spcBef>
                <a:spcPts val="0"/>
              </a:spcBef>
              <a:spcAft>
                <a:spcPts val="0"/>
              </a:spcAft>
              <a:buClr>
                <a:schemeClr val="dk1"/>
              </a:buClr>
              <a:buSzPts val="1100"/>
              <a:buChar char="●"/>
            </a:pPr>
            <a:r>
              <a:rPr lang="en-GB"/>
              <a:t>Developer Experience – Develop cross-language messaging with languages like PHP, Python, .NET, Java etc.</a:t>
            </a:r>
            <a:endParaRPr/>
          </a:p>
          <a:p>
            <a:pPr indent="-298450" lvl="0" marL="457200" rtl="0" algn="l">
              <a:lnSpc>
                <a:spcPct val="115000"/>
              </a:lnSpc>
              <a:spcBef>
                <a:spcPts val="0"/>
              </a:spcBef>
              <a:spcAft>
                <a:spcPts val="0"/>
              </a:spcAft>
              <a:buClr>
                <a:schemeClr val="dk1"/>
              </a:buClr>
              <a:buSzPts val="1100"/>
              <a:buChar char="●"/>
            </a:pPr>
            <a:r>
              <a:rPr lang="en-GB"/>
              <a:t>Distributed Deployment – Deploy as clusters or collection of nodes for high availability and throughput.</a:t>
            </a:r>
            <a:endParaRPr/>
          </a:p>
          <a:p>
            <a:pPr indent="-298450" lvl="0" marL="457200" rtl="0" algn="l">
              <a:lnSpc>
                <a:spcPct val="115000"/>
              </a:lnSpc>
              <a:spcBef>
                <a:spcPts val="0"/>
              </a:spcBef>
              <a:spcAft>
                <a:spcPts val="0"/>
              </a:spcAft>
              <a:buClr>
                <a:schemeClr val="dk1"/>
              </a:buClr>
              <a:buSzPts val="1100"/>
              <a:buChar char="●"/>
            </a:pPr>
            <a:r>
              <a:rPr lang="en-GB"/>
              <a:t>Tools &amp; Plugins – Consists diverse array of tools and plugins which supports continuous integration, operational metrics, and integration etc.</a:t>
            </a:r>
            <a:br>
              <a:rPr lang="en-GB"/>
            </a:b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pic>
        <p:nvPicPr>
          <p:cNvPr descr="ppt4-01.jpg" id="607" name="Google Shape;607;p90"/>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608" name="Google Shape;608;p90"/>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ActiveMQ</a:t>
            </a:r>
            <a:endParaRPr/>
          </a:p>
        </p:txBody>
      </p:sp>
      <p:sp>
        <p:nvSpPr>
          <p:cNvPr id="609" name="Google Shape;609;p90"/>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This open source message broker is written in Java and Java Message Service (JMS) client. It consists of Enterprise Features fostering the communication from more than one client or server. Along with other “cross language” clients, it also supports Java via JMS 1.1.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pic>
        <p:nvPicPr>
          <p:cNvPr descr="ppt4-01.jpg" id="614" name="Google Shape;614;p91"/>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615" name="Google Shape;615;p91"/>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ActiveMQ Features</a:t>
            </a:r>
            <a:endParaRPr/>
          </a:p>
        </p:txBody>
      </p:sp>
      <p:sp>
        <p:nvSpPr>
          <p:cNvPr id="616" name="Google Shape;616;p91"/>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en-GB">
                <a:solidFill>
                  <a:schemeClr val="dk1"/>
                </a:solidFill>
              </a:rPr>
              <a:t>Supports a variety of </a:t>
            </a:r>
            <a:r>
              <a:rPr lang="en-GB" u="sng">
                <a:solidFill>
                  <a:schemeClr val="hlink"/>
                </a:solidFill>
                <a:hlinkClick r:id="rId4"/>
              </a:rPr>
              <a:t>Cross Language Clients and Protocols</a:t>
            </a:r>
            <a:r>
              <a:rPr lang="en-GB">
                <a:solidFill>
                  <a:schemeClr val="dk1"/>
                </a:solidFill>
              </a:rPr>
              <a:t> from Java, C, C++, C#, Ruby, Perl, Python, PHP</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GB" u="sng">
                <a:solidFill>
                  <a:schemeClr val="hlink"/>
                </a:solidFill>
                <a:hlinkClick r:id="rId5"/>
              </a:rPr>
              <a:t>OpenWire</a:t>
            </a:r>
            <a:r>
              <a:rPr lang="en-GB">
                <a:solidFill>
                  <a:schemeClr val="dk1"/>
                </a:solidFill>
              </a:rPr>
              <a:t> for high performance clients in Java, C, C++, C#</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GB" u="sng">
                <a:solidFill>
                  <a:schemeClr val="hlink"/>
                </a:solidFill>
                <a:hlinkClick r:id="rId6"/>
              </a:rPr>
              <a:t>AMQP</a:t>
            </a:r>
            <a:r>
              <a:rPr lang="en-GB">
                <a:solidFill>
                  <a:schemeClr val="dk1"/>
                </a:solidFill>
              </a:rPr>
              <a:t> v1.0 support</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GB" u="sng">
                <a:solidFill>
                  <a:schemeClr val="hlink"/>
                </a:solidFill>
                <a:hlinkClick r:id="rId7"/>
              </a:rPr>
              <a:t>MQTT</a:t>
            </a:r>
            <a:r>
              <a:rPr lang="en-GB">
                <a:solidFill>
                  <a:schemeClr val="dk1"/>
                </a:solidFill>
              </a:rPr>
              <a:t> v3.1 support allowing for connections in an IoT environment.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u="sng">
                <a:solidFill>
                  <a:schemeClr val="hlink"/>
                </a:solidFill>
                <a:hlinkClick r:id="rId8"/>
              </a:rPr>
              <a:t>Spring Support</a:t>
            </a:r>
            <a:r>
              <a:rPr lang="en-GB">
                <a:solidFill>
                  <a:schemeClr val="dk1"/>
                </a:solidFill>
              </a:rPr>
              <a:t> so that ActiveMQ can be easily embedded into Spring applications and configured using Spring's XML configuration mechanism</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Supports pluggable </a:t>
            </a:r>
            <a:r>
              <a:rPr lang="en-GB" u="sng">
                <a:solidFill>
                  <a:schemeClr val="hlink"/>
                </a:solidFill>
                <a:hlinkClick r:id="rId9"/>
              </a:rPr>
              <a:t>transport protocols</a:t>
            </a:r>
            <a:r>
              <a:rPr lang="en-GB">
                <a:solidFill>
                  <a:schemeClr val="dk1"/>
                </a:solidFill>
              </a:rPr>
              <a:t> such as </a:t>
            </a:r>
            <a:r>
              <a:rPr lang="en-GB" u="sng">
                <a:solidFill>
                  <a:schemeClr val="hlink"/>
                </a:solidFill>
                <a:hlinkClick r:id="rId10"/>
              </a:rPr>
              <a:t>in-VM</a:t>
            </a:r>
            <a:r>
              <a:rPr lang="en-GB">
                <a:solidFill>
                  <a:schemeClr val="dk1"/>
                </a:solidFill>
              </a:rPr>
              <a:t>, TCP, SSL, NIO, UDP, multicast, JGroups and JXTA transports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Supports very fast </a:t>
            </a:r>
            <a:r>
              <a:rPr lang="en-GB" u="sng">
                <a:solidFill>
                  <a:schemeClr val="hlink"/>
                </a:solidFill>
                <a:hlinkClick r:id="rId11"/>
              </a:rPr>
              <a:t>persistence</a:t>
            </a:r>
            <a:r>
              <a:rPr lang="en-GB">
                <a:solidFill>
                  <a:schemeClr val="dk1"/>
                </a:solidFill>
              </a:rPr>
              <a:t> using JDBC along with a high performance journal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a:solidFill>
                  <a:schemeClr val="dk1"/>
                </a:solidFill>
              </a:rPr>
              <a:t>Designed for high performance clustering, client-server, peer based communication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GB" u="sng">
                <a:solidFill>
                  <a:schemeClr val="hlink"/>
                </a:solidFill>
                <a:hlinkClick r:id="rId12"/>
              </a:rPr>
              <a:t>REST</a:t>
            </a:r>
            <a:r>
              <a:rPr lang="en-GB">
                <a:solidFill>
                  <a:schemeClr val="dk1"/>
                </a:solidFill>
              </a:rPr>
              <a:t> API to provide technology agnostic and language neutral web based API to messaging</a:t>
            </a:r>
            <a:endParaRPr>
              <a:solidFill>
                <a:schemeClr val="dk1"/>
              </a:solidFill>
            </a:endParaRPr>
          </a:p>
          <a:p>
            <a:pPr indent="0" lvl="0" marL="457200" rtl="0" algn="l">
              <a:lnSpc>
                <a:spcPct val="115000"/>
              </a:lnSpc>
              <a:spcBef>
                <a:spcPts val="1200"/>
              </a:spcBef>
              <a:spcAft>
                <a:spcPts val="1200"/>
              </a:spcAft>
              <a:buNone/>
            </a:pPr>
            <a:r>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descr="ppt4-01.jpg" id="102" name="Google Shape;102;p20"/>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103" name="Google Shape;103;p20"/>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Spring Security Features</a:t>
            </a:r>
            <a:endParaRPr/>
          </a:p>
        </p:txBody>
      </p:sp>
      <p:sp>
        <p:nvSpPr>
          <p:cNvPr id="104" name="Google Shape;104;p20"/>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GB"/>
              <a:t>LDAP (Lightweight Directory Access Protocol)</a:t>
            </a:r>
            <a:endParaRPr/>
          </a:p>
          <a:p>
            <a:pPr indent="-298450" lvl="0" marL="457200" rtl="0" algn="l">
              <a:lnSpc>
                <a:spcPct val="115000"/>
              </a:lnSpc>
              <a:spcBef>
                <a:spcPts val="0"/>
              </a:spcBef>
              <a:spcAft>
                <a:spcPts val="0"/>
              </a:spcAft>
              <a:buClr>
                <a:schemeClr val="dk1"/>
              </a:buClr>
              <a:buSzPts val="1100"/>
              <a:buChar char="●"/>
            </a:pPr>
            <a:r>
              <a:rPr lang="en-GB"/>
              <a:t>Single sign-on</a:t>
            </a:r>
            <a:endParaRPr/>
          </a:p>
          <a:p>
            <a:pPr indent="-298450" lvl="0" marL="457200" rtl="0" algn="l">
              <a:lnSpc>
                <a:spcPct val="115000"/>
              </a:lnSpc>
              <a:spcBef>
                <a:spcPts val="0"/>
              </a:spcBef>
              <a:spcAft>
                <a:spcPts val="0"/>
              </a:spcAft>
              <a:buClr>
                <a:schemeClr val="dk1"/>
              </a:buClr>
              <a:buSzPts val="1100"/>
              <a:buChar char="●"/>
            </a:pPr>
            <a:r>
              <a:rPr lang="en-GB"/>
              <a:t>JAAS (Java Authentication and Authorization Service) LoginModule</a:t>
            </a:r>
            <a:endParaRPr/>
          </a:p>
          <a:p>
            <a:pPr indent="-298450" lvl="0" marL="457200" rtl="0" algn="l">
              <a:lnSpc>
                <a:spcPct val="115000"/>
              </a:lnSpc>
              <a:spcBef>
                <a:spcPts val="0"/>
              </a:spcBef>
              <a:spcAft>
                <a:spcPts val="0"/>
              </a:spcAft>
              <a:buClr>
                <a:schemeClr val="dk1"/>
              </a:buClr>
              <a:buSzPts val="1100"/>
              <a:buChar char="●"/>
            </a:pPr>
            <a:r>
              <a:rPr lang="en-GB"/>
              <a:t>Basic Access Authentication</a:t>
            </a:r>
            <a:endParaRPr/>
          </a:p>
          <a:p>
            <a:pPr indent="-298450" lvl="0" marL="457200" rtl="0" algn="l">
              <a:lnSpc>
                <a:spcPct val="115000"/>
              </a:lnSpc>
              <a:spcBef>
                <a:spcPts val="0"/>
              </a:spcBef>
              <a:spcAft>
                <a:spcPts val="0"/>
              </a:spcAft>
              <a:buClr>
                <a:schemeClr val="dk1"/>
              </a:buClr>
              <a:buSzPts val="1100"/>
              <a:buChar char="●"/>
            </a:pPr>
            <a:r>
              <a:rPr lang="en-GB"/>
              <a:t>Digest Access Authentication</a:t>
            </a:r>
            <a:endParaRPr/>
          </a:p>
          <a:p>
            <a:pPr indent="-298450" lvl="0" marL="457200" rtl="0" algn="l">
              <a:lnSpc>
                <a:spcPct val="115000"/>
              </a:lnSpc>
              <a:spcBef>
                <a:spcPts val="0"/>
              </a:spcBef>
              <a:spcAft>
                <a:spcPts val="0"/>
              </a:spcAft>
              <a:buClr>
                <a:schemeClr val="dk1"/>
              </a:buClr>
              <a:buSzPts val="1100"/>
              <a:buChar char="●"/>
            </a:pPr>
            <a:r>
              <a:rPr lang="en-GB"/>
              <a:t>Remember-me</a:t>
            </a:r>
            <a:endParaRPr/>
          </a:p>
          <a:p>
            <a:pPr indent="-298450" lvl="0" marL="457200" rtl="0" algn="l">
              <a:lnSpc>
                <a:spcPct val="115000"/>
              </a:lnSpc>
              <a:spcBef>
                <a:spcPts val="0"/>
              </a:spcBef>
              <a:spcAft>
                <a:spcPts val="0"/>
              </a:spcAft>
              <a:buClr>
                <a:schemeClr val="dk1"/>
              </a:buClr>
              <a:buSzPts val="1100"/>
              <a:buChar char="●"/>
            </a:pPr>
            <a:r>
              <a:rPr lang="en-GB"/>
              <a:t>Web Form Authentication</a:t>
            </a:r>
            <a:endParaRPr/>
          </a:p>
          <a:p>
            <a:pPr indent="-298450" lvl="0" marL="457200" rtl="0" algn="l">
              <a:lnSpc>
                <a:spcPct val="115000"/>
              </a:lnSpc>
              <a:spcBef>
                <a:spcPts val="0"/>
              </a:spcBef>
              <a:spcAft>
                <a:spcPts val="0"/>
              </a:spcAft>
              <a:buClr>
                <a:schemeClr val="dk1"/>
              </a:buClr>
              <a:buSzPts val="1100"/>
              <a:buChar char="●"/>
            </a:pPr>
            <a:r>
              <a:rPr lang="en-GB"/>
              <a:t>Authorization</a:t>
            </a:r>
            <a:endParaRPr/>
          </a:p>
          <a:p>
            <a:pPr indent="-298450" lvl="0" marL="457200" rtl="0" algn="l">
              <a:lnSpc>
                <a:spcPct val="115000"/>
              </a:lnSpc>
              <a:spcBef>
                <a:spcPts val="0"/>
              </a:spcBef>
              <a:spcAft>
                <a:spcPts val="0"/>
              </a:spcAft>
              <a:buClr>
                <a:schemeClr val="dk1"/>
              </a:buClr>
              <a:buSzPts val="1100"/>
              <a:buChar char="●"/>
            </a:pPr>
            <a:r>
              <a:rPr lang="en-GB"/>
              <a:t>Software Localization</a:t>
            </a:r>
            <a:endParaRPr/>
          </a:p>
          <a:p>
            <a:pPr indent="-298450" lvl="0" marL="457200" rtl="0" algn="l">
              <a:lnSpc>
                <a:spcPct val="115000"/>
              </a:lnSpc>
              <a:spcBef>
                <a:spcPts val="0"/>
              </a:spcBef>
              <a:spcAft>
                <a:spcPts val="0"/>
              </a:spcAft>
              <a:buClr>
                <a:schemeClr val="dk1"/>
              </a:buClr>
              <a:buSzPts val="1100"/>
              <a:buChar char="●"/>
            </a:pPr>
            <a:r>
              <a:rPr lang="en-GB"/>
              <a:t>HTTP Authorization</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pic>
        <p:nvPicPr>
          <p:cNvPr descr="ppt4-01.jpg" id="621" name="Google Shape;621;p92"/>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622" name="Google Shape;622;p92"/>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 Spring Cloud Stream</a:t>
            </a:r>
            <a:endParaRPr/>
          </a:p>
        </p:txBody>
      </p:sp>
      <p:sp>
        <p:nvSpPr>
          <p:cNvPr id="623" name="Google Shape;623;p92"/>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Spring Cloud Stream is a framework for building highly scalable event-driven microservices connected with shared messaging systems.</a:t>
            </a:r>
            <a:endParaRPr/>
          </a:p>
          <a:p>
            <a:pPr indent="0" lvl="0" marL="0" rtl="0" algn="l">
              <a:lnSpc>
                <a:spcPct val="115000"/>
              </a:lnSpc>
              <a:spcBef>
                <a:spcPts val="1200"/>
              </a:spcBef>
              <a:spcAft>
                <a:spcPts val="1200"/>
              </a:spcAft>
              <a:buClr>
                <a:schemeClr val="dk1"/>
              </a:buClr>
              <a:buSzPts val="1100"/>
              <a:buFont typeface="Arial"/>
              <a:buNone/>
            </a:pPr>
            <a:r>
              <a:rPr lang="en-GB"/>
              <a:t>The framework provides a flexible programming model built on already established and familiar Spring idioms and best practices, including support for persistent pub/sub semantics, consumer groups, and stateful partitions.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pic>
        <p:nvPicPr>
          <p:cNvPr descr="ppt4-01.jpg" id="628" name="Google Shape;628;p93"/>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629" name="Google Shape;629;p93"/>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The core building blocks of Spring Cloud Stream are:</a:t>
            </a:r>
            <a:endParaRPr/>
          </a:p>
        </p:txBody>
      </p:sp>
      <p:sp>
        <p:nvSpPr>
          <p:cNvPr id="630" name="Google Shape;630;p93"/>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b="1" lang="en-GB">
                <a:solidFill>
                  <a:schemeClr val="dk1"/>
                </a:solidFill>
              </a:rPr>
              <a:t>Destination Binders</a:t>
            </a:r>
            <a:r>
              <a:rPr lang="en-GB">
                <a:solidFill>
                  <a:schemeClr val="dk1"/>
                </a:solidFill>
              </a:rPr>
              <a:t>: Components responsible to provide integration with the external messaging systems.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Destination Bindings</a:t>
            </a:r>
            <a:r>
              <a:rPr lang="en-GB">
                <a:solidFill>
                  <a:schemeClr val="dk1"/>
                </a:solidFill>
              </a:rPr>
              <a:t>: Bridge between the external messaging systems and application provided Producers and Consumers of messages (created by the Destination Binders).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Message</a:t>
            </a:r>
            <a:r>
              <a:rPr lang="en-GB">
                <a:solidFill>
                  <a:schemeClr val="dk1"/>
                </a:solidFill>
              </a:rPr>
              <a:t>: The canonical data structure used by producers and consumers to communicate with Destination Binders (and thus other applications via external messaging systems).</a:t>
            </a:r>
            <a:endParaRPr>
              <a:solidFill>
                <a:schemeClr val="dk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pic>
        <p:nvPicPr>
          <p:cNvPr descr="ppt4-01.jpg" id="635" name="Google Shape;635;p94"/>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636" name="Google Shape;636;p94"/>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7" name="Google Shape;637;p94"/>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Typically, a streaming data pipeline includes consuming events from external systems, data processing, and polyglot persistence. These phases are commonly referred to as </a:t>
            </a:r>
            <a:r>
              <a:rPr i="1" lang="en-GB">
                <a:solidFill>
                  <a:schemeClr val="dk1"/>
                </a:solidFill>
              </a:rPr>
              <a:t>Source</a:t>
            </a:r>
            <a:r>
              <a:rPr lang="en-GB">
                <a:solidFill>
                  <a:schemeClr val="dk1"/>
                </a:solidFill>
              </a:rPr>
              <a:t>, </a:t>
            </a:r>
            <a:r>
              <a:rPr i="1" lang="en-GB">
                <a:solidFill>
                  <a:schemeClr val="dk1"/>
                </a:solidFill>
              </a:rPr>
              <a:t>Processor</a:t>
            </a:r>
            <a:r>
              <a:rPr lang="en-GB">
                <a:solidFill>
                  <a:schemeClr val="dk1"/>
                </a:solidFill>
              </a:rPr>
              <a:t>, and </a:t>
            </a:r>
            <a:r>
              <a:rPr i="1" lang="en-GB">
                <a:solidFill>
                  <a:schemeClr val="dk1"/>
                </a:solidFill>
              </a:rPr>
              <a:t>Sink</a:t>
            </a:r>
            <a:r>
              <a:rPr lang="en-GB">
                <a:solidFill>
                  <a:schemeClr val="dk1"/>
                </a:solidFill>
              </a:rPr>
              <a:t> in </a:t>
            </a:r>
            <a:r>
              <a:rPr i="1" lang="en-GB">
                <a:solidFill>
                  <a:schemeClr val="dk1"/>
                </a:solidFill>
              </a:rPr>
              <a:t>Spring Cloud</a:t>
            </a:r>
            <a:r>
              <a:rPr lang="en-GB">
                <a:solidFill>
                  <a:schemeClr val="dk1"/>
                </a:solidFill>
              </a:rPr>
              <a:t> terminology:</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GB">
                <a:solidFill>
                  <a:schemeClr val="dk1"/>
                </a:solidFill>
              </a:rPr>
              <a:t>Source:</a:t>
            </a:r>
            <a:r>
              <a:rPr lang="en-GB">
                <a:solidFill>
                  <a:schemeClr val="dk1"/>
                </a:solidFill>
              </a:rPr>
              <a:t> is the application that consumes events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Processor:</a:t>
            </a:r>
            <a:r>
              <a:rPr lang="en-GB">
                <a:solidFill>
                  <a:schemeClr val="dk1"/>
                </a:solidFill>
              </a:rPr>
              <a:t> consumes data from the </a:t>
            </a:r>
            <a:r>
              <a:rPr i="1" lang="en-GB">
                <a:solidFill>
                  <a:schemeClr val="dk1"/>
                </a:solidFill>
              </a:rPr>
              <a:t>Source</a:t>
            </a:r>
            <a:r>
              <a:rPr lang="en-GB">
                <a:solidFill>
                  <a:schemeClr val="dk1"/>
                </a:solidFill>
              </a:rPr>
              <a:t>, does some processing on it, and emits the processed data to the next application in the pipeline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Sink:</a:t>
            </a:r>
            <a:r>
              <a:rPr lang="en-GB">
                <a:solidFill>
                  <a:schemeClr val="dk1"/>
                </a:solidFill>
              </a:rPr>
              <a:t> either consumes from a </a:t>
            </a:r>
            <a:r>
              <a:rPr i="1" lang="en-GB">
                <a:solidFill>
                  <a:schemeClr val="dk1"/>
                </a:solidFill>
              </a:rPr>
              <a:t>Source</a:t>
            </a:r>
            <a:r>
              <a:rPr lang="en-GB">
                <a:solidFill>
                  <a:schemeClr val="dk1"/>
                </a:solidFill>
              </a:rPr>
              <a:t> or </a:t>
            </a:r>
            <a:r>
              <a:rPr i="1" lang="en-GB">
                <a:solidFill>
                  <a:schemeClr val="dk1"/>
                </a:solidFill>
              </a:rPr>
              <a:t>Processor</a:t>
            </a:r>
            <a:r>
              <a:rPr lang="en-GB">
                <a:solidFill>
                  <a:schemeClr val="dk1"/>
                </a:solidFill>
              </a:rPr>
              <a:t> and writes the data to the desired persistence layer</a:t>
            </a:r>
            <a:endParaRPr>
              <a:solidFill>
                <a:schemeClr val="dk1"/>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pic>
        <p:nvPicPr>
          <p:cNvPr descr="ppt4-01.jpg" id="642" name="Google Shape;642;p95"/>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643" name="Google Shape;643;p95"/>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4" name="Google Shape;644;p95"/>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The annotation </a:t>
            </a:r>
            <a:r>
              <a:rPr i="1" lang="en-GB">
                <a:solidFill>
                  <a:schemeClr val="dk1"/>
                </a:solidFill>
              </a:rPr>
              <a:t>@EnableBinding</a:t>
            </a:r>
            <a:r>
              <a:rPr lang="en-GB">
                <a:solidFill>
                  <a:schemeClr val="dk1"/>
                </a:solidFill>
              </a:rPr>
              <a:t> configures the application to bind the channels </a:t>
            </a:r>
            <a:r>
              <a:rPr i="1" lang="en-GB">
                <a:solidFill>
                  <a:schemeClr val="dk1"/>
                </a:solidFill>
              </a:rPr>
              <a:t>INPUT</a:t>
            </a:r>
            <a:r>
              <a:rPr lang="en-GB">
                <a:solidFill>
                  <a:schemeClr val="dk1"/>
                </a:solidFill>
              </a:rPr>
              <a:t> and </a:t>
            </a:r>
            <a:r>
              <a:rPr i="1" lang="en-GB">
                <a:solidFill>
                  <a:schemeClr val="dk1"/>
                </a:solidFill>
              </a:rPr>
              <a:t>OUTPUT</a:t>
            </a:r>
            <a:r>
              <a:rPr lang="en-GB">
                <a:solidFill>
                  <a:schemeClr val="dk1"/>
                </a:solidFill>
              </a:rPr>
              <a:t> defined within the interface </a:t>
            </a:r>
            <a:r>
              <a:rPr i="1" lang="en-GB">
                <a:solidFill>
                  <a:schemeClr val="dk1"/>
                </a:solidFill>
              </a:rPr>
              <a:t>Processor</a:t>
            </a:r>
            <a:r>
              <a:rPr lang="en-GB">
                <a:solidFill>
                  <a:schemeClr val="dk1"/>
                </a:solidFill>
              </a:rPr>
              <a:t>. </a:t>
            </a:r>
            <a:r>
              <a:rPr b="1" lang="en-GB">
                <a:solidFill>
                  <a:schemeClr val="dk1"/>
                </a:solidFill>
              </a:rPr>
              <a:t>Both channels are bindings that can be configured to use a concrete messaging-middleware or binder.</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Let's take a look at the definition of all these concepts:</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i="1" lang="en-GB">
                <a:solidFill>
                  <a:schemeClr val="dk1"/>
                </a:solidFill>
              </a:rPr>
              <a:t>Bindings</a:t>
            </a:r>
            <a:r>
              <a:rPr lang="en-GB">
                <a:solidFill>
                  <a:schemeClr val="dk1"/>
                </a:solidFill>
              </a:rPr>
              <a:t> — a collection of interfaces that identify the input and output channels declaratively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i="1" lang="en-GB">
                <a:solidFill>
                  <a:schemeClr val="dk1"/>
                </a:solidFill>
              </a:rPr>
              <a:t>Binder</a:t>
            </a:r>
            <a:r>
              <a:rPr lang="en-GB">
                <a:solidFill>
                  <a:schemeClr val="dk1"/>
                </a:solidFill>
              </a:rPr>
              <a:t> — messaging-middleware implementation such as Kafka or RabbitMQ</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i="1" lang="en-GB">
                <a:solidFill>
                  <a:schemeClr val="dk1"/>
                </a:solidFill>
              </a:rPr>
              <a:t>Channel</a:t>
            </a:r>
            <a:r>
              <a:rPr lang="en-GB">
                <a:solidFill>
                  <a:schemeClr val="dk1"/>
                </a:solidFill>
              </a:rPr>
              <a:t> — represents the communication pipe between messaging-middleware and the application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i="1" lang="en-GB">
                <a:solidFill>
                  <a:schemeClr val="dk1"/>
                </a:solidFill>
              </a:rPr>
              <a:t>StreamListeners</a:t>
            </a:r>
            <a:r>
              <a:rPr lang="en-GB">
                <a:solidFill>
                  <a:schemeClr val="dk1"/>
                </a:solidFill>
              </a:rPr>
              <a:t> — message-handling methods in beans that will be automatically invoked on a message from the channel after the </a:t>
            </a:r>
            <a:r>
              <a:rPr i="1" lang="en-GB">
                <a:solidFill>
                  <a:schemeClr val="dk1"/>
                </a:solidFill>
              </a:rPr>
              <a:t>MessageConverter</a:t>
            </a:r>
            <a:r>
              <a:rPr lang="en-GB">
                <a:solidFill>
                  <a:schemeClr val="dk1"/>
                </a:solidFill>
              </a:rPr>
              <a:t> does the serialization/deserialization between middleware-specific events and domain object types / POJOs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i="1" lang="en-GB">
                <a:solidFill>
                  <a:schemeClr val="dk1"/>
                </a:solidFill>
              </a:rPr>
              <a:t>Message Schemas</a:t>
            </a:r>
            <a:r>
              <a:rPr lang="en-GB">
                <a:solidFill>
                  <a:schemeClr val="dk1"/>
                </a:solidFill>
              </a:rPr>
              <a:t> — used for serialization and deserialization of messages, these schemas can be statically read from a location or loaded dynamically, supporting the evolution of domain object types</a:t>
            </a:r>
            <a:endParaRPr>
              <a:solidFill>
                <a:schemeClr val="dk1"/>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pic>
        <p:nvPicPr>
          <p:cNvPr descr="ppt4-01.jpg" id="649" name="Google Shape;649;p96"/>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650" name="Google Shape;650;p96"/>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Dockerize Spring Applications</a:t>
            </a:r>
            <a:endParaRPr/>
          </a:p>
        </p:txBody>
      </p:sp>
      <p:sp>
        <p:nvSpPr>
          <p:cNvPr id="651" name="Google Shape;651;p96"/>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GB"/>
              <a:t>Docker is a technology where developers or DevOps teams can build, deploy, and manage applications by using containers. Docker is an open source software so that everyone can run this on their own operating system, which should support virtualization and Docker for Mac/Windows/Linux.</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pic>
        <p:nvPicPr>
          <p:cNvPr descr="ppt4-01.jpg" id="656" name="Google Shape;656;p97"/>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657" name="Google Shape;657;p97"/>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Basic Concepts</a:t>
            </a:r>
            <a:endParaRPr/>
          </a:p>
        </p:txBody>
      </p:sp>
      <p:sp>
        <p:nvSpPr>
          <p:cNvPr id="658" name="Google Shape;658;p97"/>
          <p:cNvSpPr txBox="1"/>
          <p:nvPr/>
        </p:nvSpPr>
        <p:spPr>
          <a:xfrm>
            <a:off x="37850" y="673800"/>
            <a:ext cx="9052200" cy="37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Docker Engine works as a client-server architecture. Docker daemon works as a server, which is the core part of Docker and is run on the host operating system. This service exposes some rest APIs that can be used by the client. A command line interface (CLI) client uses the services provided by Docker daemon with Docker command.</a:t>
            </a:r>
            <a:endParaRPr/>
          </a:p>
        </p:txBody>
      </p:sp>
      <p:pic>
        <p:nvPicPr>
          <p:cNvPr descr="https://dzone.com/storage/temp/12484137-docker-engine.png" id="659" name="Google Shape;659;p97"/>
          <p:cNvPicPr preferRelativeResize="0"/>
          <p:nvPr/>
        </p:nvPicPr>
        <p:blipFill>
          <a:blip r:embed="rId4">
            <a:alphaModFix/>
          </a:blip>
          <a:stretch>
            <a:fillRect/>
          </a:stretch>
        </p:blipFill>
        <p:spPr>
          <a:xfrm>
            <a:off x="2135150" y="1476375"/>
            <a:ext cx="4686300" cy="366712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pic>
        <p:nvPicPr>
          <p:cNvPr descr="ppt4-01.jpg" id="664" name="Google Shape;664;p98"/>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665" name="Google Shape;665;p98"/>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Important Terms</a:t>
            </a:r>
            <a:endParaRPr/>
          </a:p>
        </p:txBody>
      </p:sp>
      <p:sp>
        <p:nvSpPr>
          <p:cNvPr id="666" name="Google Shape;666;p98"/>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i="1" lang="en-GB">
                <a:solidFill>
                  <a:schemeClr val="dk1"/>
                </a:solidFill>
              </a:rPr>
              <a:t>Image</a:t>
            </a:r>
            <a:r>
              <a:rPr lang="en-GB">
                <a:solidFill>
                  <a:schemeClr val="dk1"/>
                </a:solidFill>
              </a:rPr>
              <a:t>: Image is the executable application package file inside Docker. It contains everything needed to run an application, including libraries, config files, runtime, etc. It's a snapshot of a container.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i="1" lang="en-GB">
                <a:solidFill>
                  <a:schemeClr val="dk1"/>
                </a:solidFill>
              </a:rPr>
              <a:t>Container</a:t>
            </a:r>
            <a:r>
              <a:rPr lang="en-GB">
                <a:solidFill>
                  <a:schemeClr val="dk1"/>
                </a:solidFill>
              </a:rPr>
              <a:t>: An instance of an image is called a container. When an image is executed and takes place in memory, then the instance of this image is called a container. It executes in a completely isolated environment.</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GB">
                <a:solidFill>
                  <a:schemeClr val="dk1"/>
                </a:solidFill>
              </a:rPr>
              <a:t>In OOP terms, Image is a class, and a container is an instance of this class — a runtime object.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i="1" lang="en-GB">
                <a:solidFill>
                  <a:schemeClr val="dk1"/>
                </a:solidFill>
              </a:rPr>
              <a:t>Registry:</a:t>
            </a:r>
            <a:r>
              <a:rPr lang="en-GB">
                <a:solidFill>
                  <a:schemeClr val="dk1"/>
                </a:solidFill>
              </a:rPr>
              <a:t> A registry is a storage and content delivery system that stores Docker images. Docker Hub is a popular Docker registry. We can store different versions of images with different tag numbers to Docker Hub.</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i="1" lang="en-GB">
                <a:solidFill>
                  <a:schemeClr val="dk1"/>
                </a:solidFill>
              </a:rPr>
              <a:t>Dockerfile:</a:t>
            </a:r>
            <a:r>
              <a:rPr lang="en-GB">
                <a:solidFill>
                  <a:schemeClr val="dk1"/>
                </a:solidFill>
              </a:rPr>
              <a:t> It's a text file that contains all the commands to assemble an image.</a:t>
            </a:r>
            <a:endParaRPr>
              <a:solidFill>
                <a:schemeClr val="dk1"/>
              </a:solidFill>
            </a:endParaRPr>
          </a:p>
          <a:p>
            <a:pPr indent="0" lvl="0" marL="381000" marR="381000" rtl="0" algn="l">
              <a:lnSpc>
                <a:spcPct val="115000"/>
              </a:lnSpc>
              <a:spcBef>
                <a:spcPts val="1200"/>
              </a:spcBef>
              <a:spcAft>
                <a:spcPts val="1200"/>
              </a:spcAft>
              <a:buClr>
                <a:schemeClr val="dk1"/>
              </a:buClr>
              <a:buSzPts val="1100"/>
              <a:buFont typeface="Arial"/>
              <a:buNone/>
            </a:pPr>
            <a:r>
              <a:rPr lang="en-GB">
                <a:solidFill>
                  <a:schemeClr val="dk1"/>
                </a:solidFill>
              </a:rPr>
              <a:t>Dockerfile &gt; (Build) &gt; Image &gt; (Run) &gt; Container</a:t>
            </a:r>
            <a:endParaRPr>
              <a:solidFill>
                <a:schemeClr val="dk1"/>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pic>
        <p:nvPicPr>
          <p:cNvPr descr="ppt4-01.jpg" id="671" name="Google Shape;671;p99"/>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672" name="Google Shape;672;p99"/>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Monitoring Spring Applications</a:t>
            </a:r>
            <a:endParaRPr/>
          </a:p>
        </p:txBody>
      </p:sp>
      <p:sp>
        <p:nvSpPr>
          <p:cNvPr id="673" name="Google Shape;673;p99"/>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500"/>
              <a:t>Spring Boot Actuator</a:t>
            </a:r>
            <a:endParaRPr sz="1500"/>
          </a:p>
          <a:p>
            <a:pPr indent="0" lvl="0" marL="0" rtl="0" algn="l">
              <a:lnSpc>
                <a:spcPct val="115000"/>
              </a:lnSpc>
              <a:spcBef>
                <a:spcPts val="1200"/>
              </a:spcBef>
              <a:spcAft>
                <a:spcPts val="0"/>
              </a:spcAft>
              <a:buClr>
                <a:schemeClr val="dk1"/>
              </a:buClr>
              <a:buSzPts val="1100"/>
              <a:buFont typeface="Arial"/>
              <a:buNone/>
            </a:pPr>
            <a:r>
              <a:rPr lang="en-GB" sz="1200">
                <a:solidFill>
                  <a:schemeClr val="dk1"/>
                </a:solidFill>
              </a:rPr>
              <a:t>In essence, Actuator brings production-ready features to our application.</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200">
                <a:solidFill>
                  <a:schemeClr val="dk1"/>
                </a:solidFill>
              </a:rPr>
              <a:t>Monitoring our app, gathering metrics, understanding traffic, or the state of our database becomes trivial with this dependency.</a:t>
            </a:r>
            <a:endParaRPr b="1"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200">
                <a:solidFill>
                  <a:schemeClr val="dk1"/>
                </a:solidFill>
              </a:rPr>
              <a:t>The main benefit of this library is that we can get production-grade tools without having to actually implement these features ourselves.</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200">
                <a:solidFill>
                  <a:schemeClr val="dk1"/>
                </a:solidFill>
              </a:rPr>
              <a:t>Actuator is mainly used to </a:t>
            </a:r>
            <a:r>
              <a:rPr b="1" lang="en-GB" sz="1200">
                <a:solidFill>
                  <a:schemeClr val="dk1"/>
                </a:solidFill>
              </a:rPr>
              <a:t>expose operational information about the running application</a:t>
            </a:r>
            <a:r>
              <a:rPr lang="en-GB" sz="1200">
                <a:solidFill>
                  <a:schemeClr val="dk1"/>
                </a:solidFill>
              </a:rPr>
              <a:t> – health, metrics, info, dump, env, etc. It uses HTTP endpoints or JMX beans to enable us to interact with it.</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200">
                <a:solidFill>
                  <a:schemeClr val="dk1"/>
                </a:solidFill>
              </a:rPr>
              <a:t>Once this dependency is on the classpath several endpoints are available for us out of the box. As with most Spring modules, we can easily configure or extend it in many ways.</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pic>
        <p:nvPicPr>
          <p:cNvPr descr="ppt4-01.jpg" id="678" name="Google Shape;678;p100"/>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679" name="Google Shape;679;p100"/>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0" name="Google Shape;680;p100"/>
          <p:cNvSpPr txBox="1"/>
          <p:nvPr/>
        </p:nvSpPr>
        <p:spPr>
          <a:xfrm>
            <a:off x="37850" y="673800"/>
            <a:ext cx="9052200" cy="168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000"/>
              <a:t>Spring Framework 5</a:t>
            </a:r>
            <a:endParaRPr sz="4000"/>
          </a:p>
        </p:txBody>
      </p:sp>
      <p:sp>
        <p:nvSpPr>
          <p:cNvPr id="681" name="Google Shape;681;p100"/>
          <p:cNvSpPr txBox="1"/>
          <p:nvPr/>
        </p:nvSpPr>
        <p:spPr>
          <a:xfrm>
            <a:off x="937800" y="2927100"/>
            <a:ext cx="7268400" cy="123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200">
                <a:solidFill>
                  <a:schemeClr val="accent2"/>
                </a:solidFill>
                <a:highlight>
                  <a:srgbClr val="FFFFFF"/>
                </a:highlight>
                <a:latin typeface="Roboto"/>
                <a:ea typeface="Roboto"/>
                <a:cs typeface="Roboto"/>
                <a:sym typeface="Roboto"/>
              </a:rPr>
              <a:t>Spring 5 is the first major release, almost four years after Spring Framework 4.0. During this time, most of the enhancements were done in Spring boot project. </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pic>
        <p:nvPicPr>
          <p:cNvPr descr="ppt4-01.jpg" id="686" name="Google Shape;686;p101"/>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687" name="Google Shape;687;p101"/>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solidFill>
                  <a:schemeClr val="dk1"/>
                </a:solidFill>
              </a:rPr>
              <a:t>Baseline upgrades</a:t>
            </a:r>
            <a:endParaRPr>
              <a:solidFill>
                <a:schemeClr val="dk1"/>
              </a:solidFill>
            </a:endParaRPr>
          </a:p>
        </p:txBody>
      </p:sp>
      <p:sp>
        <p:nvSpPr>
          <p:cNvPr id="688" name="Google Shape;688;p101"/>
          <p:cNvSpPr txBox="1"/>
          <p:nvPr/>
        </p:nvSpPr>
        <p:spPr>
          <a:xfrm>
            <a:off x="37850" y="673800"/>
            <a:ext cx="27555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800"/>
              </a:spcBef>
              <a:spcAft>
                <a:spcPts val="0"/>
              </a:spcAft>
              <a:buClr>
                <a:schemeClr val="dk1"/>
              </a:buClr>
              <a:buSzPts val="1100"/>
              <a:buFont typeface="Arial"/>
              <a:buNone/>
            </a:pPr>
            <a:r>
              <a:rPr lang="en-GB" sz="1100">
                <a:solidFill>
                  <a:schemeClr val="accent2"/>
                </a:solidFill>
                <a:highlight>
                  <a:srgbClr val="FFFFFF"/>
                </a:highlight>
              </a:rPr>
              <a:t>To build and run Spring 5 application, you will need minimum JDK 8 and Java EE 7. Previous JDK and Java EE versions are not supported anymore. To elaborate, Java EE 7 includes –</a:t>
            </a:r>
            <a:endParaRPr sz="1100">
              <a:solidFill>
                <a:schemeClr val="accent2"/>
              </a:solidFill>
              <a:highlight>
                <a:srgbClr val="FFFFFF"/>
              </a:highlight>
            </a:endParaRPr>
          </a:p>
          <a:p>
            <a:pPr indent="-298450" lvl="0" marL="838200" rtl="0" algn="l">
              <a:lnSpc>
                <a:spcPct val="115000"/>
              </a:lnSpc>
              <a:spcBef>
                <a:spcPts val="2200"/>
              </a:spcBef>
              <a:spcAft>
                <a:spcPts val="0"/>
              </a:spcAft>
              <a:buClr>
                <a:schemeClr val="accent2"/>
              </a:buClr>
              <a:buSzPts val="1100"/>
              <a:buFont typeface="Arial"/>
              <a:buChar char="●"/>
            </a:pPr>
            <a:r>
              <a:rPr lang="en-GB" sz="1100">
                <a:solidFill>
                  <a:schemeClr val="accent2"/>
                </a:solidFill>
                <a:highlight>
                  <a:srgbClr val="FFFFFF"/>
                </a:highlight>
              </a:rPr>
              <a:t>Servlet 3.1</a:t>
            </a:r>
            <a:endParaRPr sz="1100">
              <a:solidFill>
                <a:schemeClr val="accent2"/>
              </a:solidFill>
              <a:highlight>
                <a:srgbClr val="FFFFFF"/>
              </a:highlight>
            </a:endParaRPr>
          </a:p>
          <a:p>
            <a:pPr indent="-298450" lvl="0" marL="838200" rtl="0" algn="l">
              <a:lnSpc>
                <a:spcPct val="115000"/>
              </a:lnSpc>
              <a:spcBef>
                <a:spcPts val="0"/>
              </a:spcBef>
              <a:spcAft>
                <a:spcPts val="0"/>
              </a:spcAft>
              <a:buClr>
                <a:schemeClr val="accent2"/>
              </a:buClr>
              <a:buSzPts val="1100"/>
              <a:buFont typeface="Arial"/>
              <a:buChar char="●"/>
            </a:pPr>
            <a:r>
              <a:rPr lang="en-GB" sz="1100">
                <a:solidFill>
                  <a:schemeClr val="accent2"/>
                </a:solidFill>
                <a:highlight>
                  <a:srgbClr val="FFFFFF"/>
                </a:highlight>
              </a:rPr>
              <a:t>JMS 2.0</a:t>
            </a:r>
            <a:endParaRPr sz="1100">
              <a:solidFill>
                <a:srgbClr val="0556F3"/>
              </a:solidFill>
              <a:highlight>
                <a:srgbClr val="FFFFFF"/>
              </a:highlight>
            </a:endParaRPr>
          </a:p>
          <a:p>
            <a:pPr indent="-298450" lvl="0" marL="838200" rtl="0" algn="l">
              <a:lnSpc>
                <a:spcPct val="115000"/>
              </a:lnSpc>
              <a:spcBef>
                <a:spcPts val="0"/>
              </a:spcBef>
              <a:spcAft>
                <a:spcPts val="0"/>
              </a:spcAft>
              <a:buClr>
                <a:srgbClr val="000000"/>
              </a:buClr>
              <a:buSzPts val="1100"/>
              <a:buFont typeface="Arial"/>
              <a:buChar char="●"/>
            </a:pPr>
            <a:r>
              <a:rPr lang="en-GB" sz="1100">
                <a:highlight>
                  <a:srgbClr val="FFFFFF"/>
                </a:highlight>
              </a:rPr>
              <a:t>JPA 2.1</a:t>
            </a:r>
            <a:endParaRPr sz="1100">
              <a:highlight>
                <a:srgbClr val="FFFFFF"/>
              </a:highlight>
            </a:endParaRPr>
          </a:p>
          <a:p>
            <a:pPr indent="-298450" lvl="0" marL="838200" rtl="0" algn="l">
              <a:lnSpc>
                <a:spcPct val="115000"/>
              </a:lnSpc>
              <a:spcBef>
                <a:spcPts val="0"/>
              </a:spcBef>
              <a:spcAft>
                <a:spcPts val="0"/>
              </a:spcAft>
              <a:buClr>
                <a:srgbClr val="000000"/>
              </a:buClr>
              <a:buSzPts val="1100"/>
              <a:buFont typeface="Arial"/>
              <a:buChar char="●"/>
            </a:pPr>
            <a:r>
              <a:rPr lang="en-GB" sz="1100">
                <a:highlight>
                  <a:srgbClr val="FFFFFF"/>
                </a:highlight>
              </a:rPr>
              <a:t>JAX-RS 2.0</a:t>
            </a:r>
            <a:endParaRPr sz="1100">
              <a:highlight>
                <a:srgbClr val="FFFFFF"/>
              </a:highlight>
            </a:endParaRPr>
          </a:p>
          <a:p>
            <a:pPr indent="-298450" lvl="0" marL="838200" rtl="0" algn="l">
              <a:lnSpc>
                <a:spcPct val="115000"/>
              </a:lnSpc>
              <a:spcBef>
                <a:spcPts val="0"/>
              </a:spcBef>
              <a:spcAft>
                <a:spcPts val="0"/>
              </a:spcAft>
              <a:buClr>
                <a:srgbClr val="000000"/>
              </a:buClr>
              <a:buSzPts val="1100"/>
              <a:buFont typeface="Arial"/>
              <a:buChar char="●"/>
            </a:pPr>
            <a:r>
              <a:rPr lang="en-GB" sz="1100">
                <a:highlight>
                  <a:srgbClr val="FFFFFF"/>
                </a:highlight>
              </a:rPr>
              <a:t>Bean Validation 1.1</a:t>
            </a:r>
            <a:endParaRPr sz="1100">
              <a:highlight>
                <a:srgbClr val="FFFFFF"/>
              </a:highlight>
            </a:endParaRPr>
          </a:p>
        </p:txBody>
      </p:sp>
      <p:sp>
        <p:nvSpPr>
          <p:cNvPr id="689" name="Google Shape;689;p101"/>
          <p:cNvSpPr txBox="1"/>
          <p:nvPr/>
        </p:nvSpPr>
        <p:spPr>
          <a:xfrm>
            <a:off x="3186200" y="805100"/>
            <a:ext cx="27555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800"/>
              </a:spcBef>
              <a:spcAft>
                <a:spcPts val="0"/>
              </a:spcAft>
              <a:buClr>
                <a:schemeClr val="dk1"/>
              </a:buClr>
              <a:buSzPts val="1100"/>
              <a:buFont typeface="Arial"/>
              <a:buNone/>
            </a:pPr>
            <a:r>
              <a:rPr lang="en-GB" sz="1200">
                <a:solidFill>
                  <a:schemeClr val="accent2"/>
                </a:solidFill>
                <a:highlight>
                  <a:srgbClr val="FFFFFF"/>
                </a:highlight>
                <a:latin typeface="Roboto"/>
                <a:ea typeface="Roboto"/>
                <a:cs typeface="Roboto"/>
                <a:sym typeface="Roboto"/>
              </a:rPr>
              <a:t>Similar to Java baseline, there are changes in baselines of many other frameworks as well. e.g.</a:t>
            </a:r>
            <a:endParaRPr sz="1200">
              <a:solidFill>
                <a:schemeClr val="accent2"/>
              </a:solidFill>
              <a:highlight>
                <a:srgbClr val="FFFFFF"/>
              </a:highlight>
              <a:latin typeface="Roboto"/>
              <a:ea typeface="Roboto"/>
              <a:cs typeface="Roboto"/>
              <a:sym typeface="Roboto"/>
            </a:endParaRPr>
          </a:p>
          <a:p>
            <a:pPr indent="-304800" lvl="0" marL="838200" rtl="0" algn="l">
              <a:lnSpc>
                <a:spcPct val="115000"/>
              </a:lnSpc>
              <a:spcBef>
                <a:spcPts val="220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Hibernate 5</a:t>
            </a:r>
            <a:endParaRPr sz="1200">
              <a:solidFill>
                <a:schemeClr val="accent2"/>
              </a:solidFill>
              <a:highlight>
                <a:srgbClr val="FFFFFF"/>
              </a:highlight>
              <a:latin typeface="Roboto"/>
              <a:ea typeface="Roboto"/>
              <a:cs typeface="Roboto"/>
              <a:sym typeface="Roboto"/>
            </a:endParaRPr>
          </a:p>
          <a:p>
            <a:pPr indent="-304800" lvl="0" marL="838200" rtl="0" algn="l">
              <a:lnSpc>
                <a:spcPct val="115000"/>
              </a:lnSpc>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Jackson 2.6</a:t>
            </a:r>
            <a:endParaRPr sz="1200">
              <a:solidFill>
                <a:schemeClr val="accent2"/>
              </a:solidFill>
              <a:highlight>
                <a:srgbClr val="FFFFFF"/>
              </a:highlight>
              <a:latin typeface="Roboto"/>
              <a:ea typeface="Roboto"/>
              <a:cs typeface="Roboto"/>
              <a:sym typeface="Roboto"/>
            </a:endParaRPr>
          </a:p>
          <a:p>
            <a:pPr indent="-304800" lvl="0" marL="838200" rtl="0" algn="l">
              <a:lnSpc>
                <a:spcPct val="115000"/>
              </a:lnSpc>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EhCache 2.10</a:t>
            </a:r>
            <a:endParaRPr sz="1200">
              <a:solidFill>
                <a:schemeClr val="accent2"/>
              </a:solidFill>
              <a:highlight>
                <a:srgbClr val="FFFFFF"/>
              </a:highlight>
              <a:latin typeface="Roboto"/>
              <a:ea typeface="Roboto"/>
              <a:cs typeface="Roboto"/>
              <a:sym typeface="Roboto"/>
            </a:endParaRPr>
          </a:p>
          <a:p>
            <a:pPr indent="-304800" lvl="0" marL="838200" rtl="0" algn="l">
              <a:lnSpc>
                <a:spcPct val="115000"/>
              </a:lnSpc>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JUnit 5</a:t>
            </a:r>
            <a:endParaRPr sz="1200">
              <a:solidFill>
                <a:srgbClr val="0556F3"/>
              </a:solidFill>
              <a:highlight>
                <a:srgbClr val="FFFFFF"/>
              </a:highlight>
              <a:latin typeface="Roboto"/>
              <a:ea typeface="Roboto"/>
              <a:cs typeface="Roboto"/>
              <a:sym typeface="Roboto"/>
            </a:endParaRPr>
          </a:p>
          <a:p>
            <a:pPr indent="-304800" lvl="0" marL="838200" rtl="0" algn="l">
              <a:lnSpc>
                <a:spcPct val="115000"/>
              </a:lnSpc>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Tiles 3</a:t>
            </a:r>
            <a:endParaRPr sz="1200">
              <a:solidFill>
                <a:schemeClr val="accent2"/>
              </a:solidFill>
              <a:highlight>
                <a:srgbClr val="FFFFFF"/>
              </a:highlight>
              <a:latin typeface="Roboto"/>
              <a:ea typeface="Roboto"/>
              <a:cs typeface="Roboto"/>
              <a:sym typeface="Roboto"/>
            </a:endParaRPr>
          </a:p>
        </p:txBody>
      </p:sp>
      <p:sp>
        <p:nvSpPr>
          <p:cNvPr id="690" name="Google Shape;690;p101"/>
          <p:cNvSpPr txBox="1"/>
          <p:nvPr/>
        </p:nvSpPr>
        <p:spPr>
          <a:xfrm>
            <a:off x="6246050" y="805100"/>
            <a:ext cx="27555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800"/>
              </a:spcBef>
              <a:spcAft>
                <a:spcPts val="0"/>
              </a:spcAft>
              <a:buClr>
                <a:schemeClr val="dk1"/>
              </a:buClr>
              <a:buSzPts val="1100"/>
              <a:buFont typeface="Arial"/>
              <a:buNone/>
            </a:pPr>
            <a:r>
              <a:rPr lang="en-GB" sz="1200">
                <a:solidFill>
                  <a:schemeClr val="accent2"/>
                </a:solidFill>
                <a:highlight>
                  <a:srgbClr val="FFFFFF"/>
                </a:highlight>
                <a:latin typeface="Roboto"/>
                <a:ea typeface="Roboto"/>
                <a:cs typeface="Roboto"/>
                <a:sym typeface="Roboto"/>
              </a:rPr>
              <a:t>Also, note down the minimum supported versions of various servers.</a:t>
            </a:r>
            <a:endParaRPr sz="1200">
              <a:solidFill>
                <a:schemeClr val="accent2"/>
              </a:solidFill>
              <a:highlight>
                <a:srgbClr val="FFFFFF"/>
              </a:highlight>
              <a:latin typeface="Roboto"/>
              <a:ea typeface="Roboto"/>
              <a:cs typeface="Roboto"/>
              <a:sym typeface="Roboto"/>
            </a:endParaRPr>
          </a:p>
          <a:p>
            <a:pPr indent="-304800" lvl="0" marL="838200" rtl="0" algn="l">
              <a:lnSpc>
                <a:spcPct val="115000"/>
              </a:lnSpc>
              <a:spcBef>
                <a:spcPts val="220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Tomcat 8.5+</a:t>
            </a:r>
            <a:endParaRPr sz="1200">
              <a:solidFill>
                <a:schemeClr val="accent2"/>
              </a:solidFill>
              <a:highlight>
                <a:srgbClr val="FFFFFF"/>
              </a:highlight>
              <a:latin typeface="Roboto"/>
              <a:ea typeface="Roboto"/>
              <a:cs typeface="Roboto"/>
              <a:sym typeface="Roboto"/>
            </a:endParaRPr>
          </a:p>
          <a:p>
            <a:pPr indent="-304800" lvl="0" marL="838200" rtl="0" algn="l">
              <a:lnSpc>
                <a:spcPct val="115000"/>
              </a:lnSpc>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Jetty 9.4+</a:t>
            </a:r>
            <a:endParaRPr sz="1200">
              <a:solidFill>
                <a:schemeClr val="accent2"/>
              </a:solidFill>
              <a:highlight>
                <a:srgbClr val="FFFFFF"/>
              </a:highlight>
              <a:latin typeface="Roboto"/>
              <a:ea typeface="Roboto"/>
              <a:cs typeface="Roboto"/>
              <a:sym typeface="Roboto"/>
            </a:endParaRPr>
          </a:p>
          <a:p>
            <a:pPr indent="-304800" lvl="0" marL="838200" rtl="0" algn="l">
              <a:lnSpc>
                <a:spcPct val="115000"/>
              </a:lnSpc>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WildFly 10+</a:t>
            </a:r>
            <a:endParaRPr sz="1200">
              <a:solidFill>
                <a:schemeClr val="accent2"/>
              </a:solidFill>
              <a:highlight>
                <a:srgbClr val="FFFFFF"/>
              </a:highlight>
              <a:latin typeface="Roboto"/>
              <a:ea typeface="Roboto"/>
              <a:cs typeface="Roboto"/>
              <a:sym typeface="Roboto"/>
            </a:endParaRPr>
          </a:p>
          <a:p>
            <a:pPr indent="-304800" lvl="0" marL="838200" rtl="0" algn="l">
              <a:lnSpc>
                <a:spcPct val="115000"/>
              </a:lnSpc>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Netty 4.1+</a:t>
            </a:r>
            <a:endParaRPr sz="1200">
              <a:solidFill>
                <a:schemeClr val="accent2"/>
              </a:solidFill>
              <a:highlight>
                <a:srgbClr val="FFFFFF"/>
              </a:highlight>
              <a:latin typeface="Roboto"/>
              <a:ea typeface="Roboto"/>
              <a:cs typeface="Roboto"/>
              <a:sym typeface="Roboto"/>
            </a:endParaRPr>
          </a:p>
          <a:p>
            <a:pPr indent="-304800" lvl="0" marL="838200" rtl="0" algn="l">
              <a:lnSpc>
                <a:spcPct val="115000"/>
              </a:lnSpc>
              <a:spcBef>
                <a:spcPts val="0"/>
              </a:spcBef>
              <a:spcAft>
                <a:spcPts val="0"/>
              </a:spcAft>
              <a:buClr>
                <a:schemeClr val="accent2"/>
              </a:buClr>
              <a:buSzPts val="1200"/>
              <a:buFont typeface="Roboto"/>
              <a:buChar char="●"/>
            </a:pPr>
            <a:r>
              <a:rPr lang="en-GB" sz="1200">
                <a:solidFill>
                  <a:schemeClr val="accent2"/>
                </a:solidFill>
                <a:highlight>
                  <a:srgbClr val="FFFFFF"/>
                </a:highlight>
                <a:latin typeface="Roboto"/>
                <a:ea typeface="Roboto"/>
                <a:cs typeface="Roboto"/>
                <a:sym typeface="Roboto"/>
              </a:rPr>
              <a:t>Undertow 1.4+</a:t>
            </a:r>
            <a:endParaRPr sz="120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descr="ppt4-01.jpg" id="109" name="Google Shape;109;p21"/>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110" name="Google Shape;110;p21"/>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Hashing Algorithms</a:t>
            </a:r>
            <a:endParaRPr/>
          </a:p>
        </p:txBody>
      </p:sp>
      <p:sp>
        <p:nvSpPr>
          <p:cNvPr id="111" name="Google Shape;111;p21"/>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n-GB" sz="1200"/>
              <a:t>SHA-256 hash – With cryptographic hashing algorithms, similar inputs produce vastly different outputs. Using the SHA-256 hash generator creates an entirely different hashed output even if only one character is changed.</a:t>
            </a:r>
            <a:endParaRPr sz="1200"/>
          </a:p>
          <a:p>
            <a:pPr indent="-304800" lvl="0" marL="457200" rtl="0" algn="l">
              <a:spcBef>
                <a:spcPts val="0"/>
              </a:spcBef>
              <a:spcAft>
                <a:spcPts val="0"/>
              </a:spcAft>
              <a:buSzPts val="1200"/>
              <a:buChar char="-"/>
            </a:pPr>
            <a:r>
              <a:rPr lang="en-GB" sz="1200"/>
              <a:t>MD5 (Message Digest Algorithm) – MD5 is a cryptographic algorithm that will always produce an output of 128 bits (typically expressed as a 32 digit hexadecimal number) no matter the length of the input. It was one of the most widely used hashing algorithms but is now no longer recommended. </a:t>
            </a:r>
            <a:endParaRPr sz="1200"/>
          </a:p>
          <a:p>
            <a:pPr indent="-304800" lvl="0" marL="457200" rtl="0" algn="l">
              <a:spcBef>
                <a:spcPts val="0"/>
              </a:spcBef>
              <a:spcAft>
                <a:spcPts val="0"/>
              </a:spcAft>
              <a:buSzPts val="1200"/>
              <a:buChar char="-"/>
            </a:pPr>
            <a:r>
              <a:rPr lang="en-GB" sz="1200">
                <a:solidFill>
                  <a:schemeClr val="dk1"/>
                </a:solidFill>
              </a:rPr>
              <a:t>MD5Crypt – MD5Crypt added extra functionality to MD5 to make it more resistant to brute force attacks. However, in 2012, the author of MD5Crypt, Poul-Hennin Kamp, declared it as insecure due to the speed of modern hardware.</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SHA-1 – SHA-1 suffers from many of the same problems as MD5; it’s very fast, it’s also experienced collision attacks, and is now considered unsafe. Faster computations result in faster brute force attacks, making SHA-1 inherently insecure for storing passwords.</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BCrypt – Unlike SHA-1 and MD5, Bcrypt is intentionally slow, which is a good thing when it comes to password security as it limits the attacker’s ability to perform successful brute force attacks. A key aspect of hashing is that it should be a one-way form of encryption. </a:t>
            </a:r>
            <a:endParaRPr sz="1200">
              <a:solidFill>
                <a:schemeClr val="dk1"/>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pic>
        <p:nvPicPr>
          <p:cNvPr descr="ppt4-01.jpg" id="695" name="Google Shape;695;p102"/>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696" name="Google Shape;696;p102"/>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Functional Programming with Kotlin</a:t>
            </a:r>
            <a:endParaRPr/>
          </a:p>
        </p:txBody>
      </p:sp>
      <p:sp>
        <p:nvSpPr>
          <p:cNvPr id="697" name="Google Shape;697;p102"/>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Spring Framework 5.0 introduces support for JetBrains Kotlin language. Kotlin is an object-oriented language supporting functional programming style.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Kotlin runs on top of the JVM, but not limited to it. With Kotlin support, developers can dive into functional Spring programming, in particular for functional Web endpoints and bean registration.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pic>
        <p:nvPicPr>
          <p:cNvPr descr="ppt4-01.jpg" id="702" name="Google Shape;702;p103"/>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703" name="Google Shape;703;p103"/>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A functional web framework</a:t>
            </a:r>
            <a:endParaRPr/>
          </a:p>
        </p:txBody>
      </p:sp>
      <p:sp>
        <p:nvSpPr>
          <p:cNvPr id="704" name="Google Shape;704;p103"/>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Building on top of the reactive features, Spring 5 also provides a functional web framework. It provides features to define endpoints using functional programming style. This framework introduces two fundamental components: HandlerFunction and RouterFunction.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The HandlerFunction represents a function that handles incoming requests and generates responses. RouterFunction serves as an alternative to the @RequestMapping annotation. It’s used for routing incoming requests to handler functions. e.g.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RouterFunction&lt;String&gt; route =</a:t>
            </a:r>
            <a:endParaRPr/>
          </a:p>
          <a:p>
            <a:pPr indent="0" lvl="0" marL="0" rtl="0" algn="l">
              <a:spcBef>
                <a:spcPts val="0"/>
              </a:spcBef>
              <a:spcAft>
                <a:spcPts val="0"/>
              </a:spcAft>
              <a:buClr>
                <a:schemeClr val="dk1"/>
              </a:buClr>
              <a:buSzPts val="1100"/>
              <a:buFont typeface="Arial"/>
              <a:buNone/>
            </a:pPr>
            <a:r>
              <a:rPr lang="en-GB"/>
              <a:t>    route(GET("/hello-world"),</a:t>
            </a:r>
            <a:endParaRPr/>
          </a:p>
          <a:p>
            <a:pPr indent="0" lvl="0" marL="0" rtl="0" algn="l">
              <a:spcBef>
                <a:spcPts val="0"/>
              </a:spcBef>
              <a:spcAft>
                <a:spcPts val="0"/>
              </a:spcAft>
              <a:buClr>
                <a:schemeClr val="dk1"/>
              </a:buClr>
              <a:buSzPts val="1100"/>
              <a:buFont typeface="Arial"/>
              <a:buNone/>
            </a:pPr>
            <a:r>
              <a:rPr lang="en-GB"/>
              <a:t>    request -&gt; Response.ok().body(fromObject("Hello World")))</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pic>
        <p:nvPicPr>
          <p:cNvPr descr="ppt4-01.jpg" id="709" name="Google Shape;709;p104"/>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710" name="Google Shape;710;p104"/>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Reactive programming support</a:t>
            </a:r>
            <a:endParaRPr/>
          </a:p>
        </p:txBody>
      </p:sp>
      <p:sp>
        <p:nvSpPr>
          <p:cNvPr id="711" name="Google Shape;711;p104"/>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Reactive programming is one of the most important features of Spring Framework 5.0. Reactive programming provides an alternate style of programming focused on building applications that react to events. Spring Framework 5 embraces Reactive Streams (language-neutral attempt to define reactive APIs) and Reactor (java implementation of Reactive Streams provided by the Spring Pivotal team) for its own reactive use as well as in many of its core APIs.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Spring Web Reactive lives in the new spring-web-reactive module next to the existing Spring Web MVC that lives in the spring-webmvc module.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pic>
        <p:nvPicPr>
          <p:cNvPr descr="ppt4-01.jpg" id="716" name="Google Shape;716;p105"/>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717" name="Google Shape;717;p105"/>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What is reactive programming?</a:t>
            </a:r>
            <a:endParaRPr/>
          </a:p>
        </p:txBody>
      </p:sp>
      <p:sp>
        <p:nvSpPr>
          <p:cNvPr id="718" name="Google Shape;718;p105"/>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The term, “reactive,” refers to programming models that are built around reacting to changes. It is build around publisher-subscriber pattern (observer pattern). In reactive style of programming, we make a request for resource and start performing other things. When the data is available, we get the notification along with data inform of call back function. In callback function, we handle the response as per application/user needs.</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pic>
        <p:nvPicPr>
          <p:cNvPr descr="ppt4-01.jpg" id="723" name="Google Shape;723;p106"/>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724" name="Google Shape;724;p106"/>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Blocking vs non-blocking (async) request processing</a:t>
            </a:r>
            <a:endParaRPr/>
          </a:p>
        </p:txBody>
      </p:sp>
      <p:sp>
        <p:nvSpPr>
          <p:cNvPr id="725" name="Google Shape;725;p106"/>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ttps://howtodoinjava.com/wp-content/uploads/2019/02/Blocking-request-processing.png" id="726" name="Google Shape;726;p106"/>
          <p:cNvPicPr preferRelativeResize="0"/>
          <p:nvPr/>
        </p:nvPicPr>
        <p:blipFill>
          <a:blip r:embed="rId4">
            <a:alphaModFix/>
          </a:blip>
          <a:stretch>
            <a:fillRect/>
          </a:stretch>
        </p:blipFill>
        <p:spPr>
          <a:xfrm>
            <a:off x="-8050" y="1102275"/>
            <a:ext cx="9144000" cy="304800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pic>
        <p:nvPicPr>
          <p:cNvPr descr="ppt4-01.jpg" id="731" name="Google Shape;731;p107"/>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732" name="Google Shape;732;p107"/>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Non-blocking request processing</a:t>
            </a:r>
            <a:endParaRPr/>
          </a:p>
        </p:txBody>
      </p:sp>
      <p:sp>
        <p:nvSpPr>
          <p:cNvPr id="733" name="Google Shape;733;p107"/>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ttps://howtodoinjava.com/wp-content/uploads/2019/02/Non-blocking-request-processing.png" id="734" name="Google Shape;734;p107"/>
          <p:cNvPicPr preferRelativeResize="0"/>
          <p:nvPr/>
        </p:nvPicPr>
        <p:blipFill>
          <a:blip r:embed="rId4">
            <a:alphaModFix/>
          </a:blip>
          <a:stretch>
            <a:fillRect/>
          </a:stretch>
        </p:blipFill>
        <p:spPr>
          <a:xfrm>
            <a:off x="-12" y="900113"/>
            <a:ext cx="9144000" cy="3343275"/>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pic>
        <p:nvPicPr>
          <p:cNvPr descr="ppt4-01.jpg" id="739" name="Google Shape;739;p108"/>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740" name="Google Shape;740;p108"/>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Reactive Streams API</a:t>
            </a:r>
            <a:endParaRPr/>
          </a:p>
        </p:txBody>
      </p:sp>
      <p:sp>
        <p:nvSpPr>
          <p:cNvPr id="741" name="Google Shape;741;p108"/>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GB"/>
              <a:t>Reactive Streams is a small specification intended to be implemented by the reactive libraries built for the JVM. It specifies the types to implement to achieve interoperability between different implementations. The specification defines the interaction between asynchronous components with back pressure. Reactive Streams was adopted in Java 9, by the Flow API. The purpose of the Flow API is to act as an interoperation specification and not an end-user API like RxJava.</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pic>
        <p:nvPicPr>
          <p:cNvPr descr="ppt4-01.jpg" id="746" name="Google Shape;746;p109"/>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747" name="Google Shape;747;p109"/>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solidFill>
                  <a:schemeClr val="dk1"/>
                </a:solidFill>
              </a:rPr>
              <a:t>Reactive Streams API Interfaces</a:t>
            </a:r>
            <a:endParaRPr>
              <a:solidFill>
                <a:schemeClr val="dk1"/>
              </a:solidFill>
            </a:endParaRPr>
          </a:p>
        </p:txBody>
      </p:sp>
      <p:sp>
        <p:nvSpPr>
          <p:cNvPr id="748" name="Google Shape;748;p109"/>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336550" lvl="0" marL="457200" rtl="0" algn="l">
              <a:spcBef>
                <a:spcPts val="0"/>
              </a:spcBef>
              <a:spcAft>
                <a:spcPts val="0"/>
              </a:spcAft>
              <a:buSzPts val="1700"/>
              <a:buChar char="●"/>
            </a:pPr>
            <a:r>
              <a:rPr lang="en-GB">
                <a:solidFill>
                  <a:schemeClr val="dk1"/>
                </a:solidFill>
              </a:rPr>
              <a:t>Publisher: Emits a sequence of events to subscribers according to the demand received from its subscribers. A publisher can serve multiple subscribers.</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Subscriber: Receives and processes events emitted by a Publisher. Please note that no notifications will be received until Subscription#request(long) is called to signal the demand.</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Subscriber: Receives and processes events emitted by a Publisher. Please note that no notifications will be received until Subscription#request(long) is called to signal the demand.</a:t>
            </a:r>
            <a:endParaRPr>
              <a:solidFill>
                <a:schemeClr val="dk1"/>
              </a:solidFill>
            </a:endParaRPr>
          </a:p>
          <a:p>
            <a:pPr indent="-317500" lvl="0" marL="457200" rtl="0" algn="l">
              <a:spcBef>
                <a:spcPts val="0"/>
              </a:spcBef>
              <a:spcAft>
                <a:spcPts val="0"/>
              </a:spcAft>
              <a:buClr>
                <a:schemeClr val="dk1"/>
              </a:buClr>
              <a:buSzPts val="1400"/>
              <a:buChar char="●"/>
            </a:pPr>
            <a:r>
              <a:rPr lang="en-GB">
                <a:solidFill>
                  <a:schemeClr val="dk1"/>
                </a:solidFill>
              </a:rPr>
              <a:t>Subscriber: Receives and processes events emitted by a Publisher. Please note that no notifications will be received until Subscription#request(long) is called to signal the demand.</a:t>
            </a:r>
            <a:endParaRPr>
              <a:solidFill>
                <a:schemeClr val="dk1"/>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pic>
        <p:nvPicPr>
          <p:cNvPr descr="ppt4-01.jpg" id="753" name="Google Shape;753;p110"/>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754" name="Google Shape;754;p110"/>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5" name="Google Shape;755;p110"/>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700"/>
              <a:t>Spring Cloud Microservices - Netflix OSS</a:t>
            </a:r>
            <a:endParaRPr sz="3700"/>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pic>
        <p:nvPicPr>
          <p:cNvPr descr="ppt4-01.jpg" id="760" name="Google Shape;760;p111"/>
          <p:cNvPicPr preferRelativeResize="0"/>
          <p:nvPr/>
        </p:nvPicPr>
        <p:blipFill rotWithShape="1">
          <a:blip r:embed="rId3">
            <a:alphaModFix/>
          </a:blip>
          <a:srcRect b="0" l="0" r="0" t="0"/>
          <a:stretch/>
        </p:blipFill>
        <p:spPr>
          <a:xfrm>
            <a:off x="0" y="0"/>
            <a:ext cx="9135881" cy="5143500"/>
          </a:xfrm>
          <a:prstGeom prst="rect">
            <a:avLst/>
          </a:prstGeom>
          <a:noFill/>
          <a:ln>
            <a:noFill/>
          </a:ln>
        </p:spPr>
      </p:pic>
      <p:sp>
        <p:nvSpPr>
          <p:cNvPr id="761" name="Google Shape;761;p111"/>
          <p:cNvSpPr txBox="1"/>
          <p:nvPr/>
        </p:nvSpPr>
        <p:spPr>
          <a:xfrm>
            <a:off x="-8050" y="14100"/>
            <a:ext cx="9144000" cy="33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Definition of Microservices</a:t>
            </a:r>
            <a:endParaRPr/>
          </a:p>
        </p:txBody>
      </p:sp>
      <p:sp>
        <p:nvSpPr>
          <p:cNvPr id="762" name="Google Shape;762;p111"/>
          <p:cNvSpPr txBox="1"/>
          <p:nvPr/>
        </p:nvSpPr>
        <p:spPr>
          <a:xfrm>
            <a:off x="37850" y="673800"/>
            <a:ext cx="9052200" cy="379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M</a:t>
            </a:r>
            <a:r>
              <a:rPr lang="en-GB"/>
              <a:t>icroservices are one of the increasingly popular architecture patterns next to SOA (Services Oriented Architecture). If you are following industry trends, then you realize that today business houses are no longer interested in developing large applications to manage their end-to-end business functions as they did a few years ago, rather they opt for quick and agile applications which cost them less money as well.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