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4E6814-8059-4A4B-821C-DC955FD72AA7}">
  <a:tblStyle styleId="{B44E6814-8059-4A4B-821C-DC955FD72A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0" Type="http://schemas.openxmlformats.org/officeDocument/2006/relationships/slide" Target="slides/slide84.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e493ee5e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e493ee5e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e493ee5ea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e493ee5ea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e493ee5ea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e493ee5ea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e493ee5ea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e493ee5ea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e493ee5ea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e493ee5ea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e493ee5ea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e493ee5ea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e493ee5ea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e493ee5ea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e493ee5ea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e493ee5ea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e493ee5ea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e493ee5ea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e493ee5ea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e493ee5ea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e493ee5ea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e493ee5ea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e493ee5ea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e493ee5ea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e493ee5ea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e493ee5ea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e493ee5ea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e493ee5ea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e493ee5ea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e493ee5ea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e493ee5ea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e493ee5ea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e493ee5ea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e493ee5ea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e493ee5ea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e493ee5ea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e493ee5ea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e493ee5ea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e493ee5ea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e493ee5ea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e493ee5ea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e493ee5ea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e493ee5ea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e493ee5ea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e493ee5e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e493ee5e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e493ee5ea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e493ee5ea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e493ee5ea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e493ee5ea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e493ee5ea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e493ee5ea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e493ee5ea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9e493ee5ea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e493ee5ea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9e493ee5ea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e493ee5ea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e493ee5ea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9e493ee5ea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9e493ee5ea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e493ee5ea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e493ee5ea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e493ee5ea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e493ee5ea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e493ee5ea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e493ee5ea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e493ee5e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e493ee5e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e493ee5ea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9e493ee5ea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9e493ee5ea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9e493ee5ea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e493ee5ea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9e493ee5ea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9e493ee5ea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9e493ee5ea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e493ee5ea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9e493ee5ea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e493ee5ea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9e493ee5ea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9e493ee5ea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9e493ee5ea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e493ee5ea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9e493ee5ea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9e493ee5ea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9e493ee5ea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9e493ee5ea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9e493ee5ea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e493ee5ea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e493ee5ea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e493ee5ea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9e493ee5ea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e493ee5ea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9e493ee5ea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e493ee5ea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9e493ee5ea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9e493ee5ea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9e493ee5ea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e493ee5ea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e493ee5ea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e493ee5ea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9e493ee5ea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9e493ee5ea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9e493ee5ea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9e493ee5ea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9e493ee5ea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9e493ee5ea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9e493ee5ea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9e493ee5ea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9e493ee5ea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e493ee5ea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e493ee5ea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9e493ee5ea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9e493ee5ea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9e493ee5ea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9e493ee5ea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9e493ee5ea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9e493ee5ea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9e493ee5ea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9e493ee5ea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9e493ee5ea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9e493ee5ea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e493ee5ea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9e493ee5ea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9e493ee5ea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9e493ee5ea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9e493ee5ea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9e493ee5ea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9e493ee5ea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9e493ee5ea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9e493ee5ea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9e493ee5ea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e493ee5ea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e493ee5ea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9e493ee5ea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9e493ee5ea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9e493ee5ea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9e493ee5ea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9e493ee5ea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9e493ee5ea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9e493ee5ea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9e493ee5ea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9e493ee5ea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9e493ee5ea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9e493ee5ea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9e493ee5ea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9e493ee5ea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9e493ee5ea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9e493ee5ea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9e493ee5ea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9e493ee5ea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9e493ee5ea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9e493ee5ea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9e493ee5ea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e493ee5ea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e493ee5ea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9e493ee5ea_0_1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9e493ee5ea_0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9e493ee5ea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9e493ee5ea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9e493ee5ea_0_1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9e493ee5ea_0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9e493ee5ea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9e493ee5ea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9e493ee5ea_0_1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9e493ee5ea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e493ee5ea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e493ee5ea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jpg"/><Relationship Id="rId4"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jpg"/><Relationship Id="rId4" Type="http://schemas.openxmlformats.org/officeDocument/2006/relationships/image" Target="../media/image1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jpg"/><Relationship Id="rId4" Type="http://schemas.openxmlformats.org/officeDocument/2006/relationships/hyperlink" Target="https://en.wikipedia.org/wiki/Software_design_pattern" TargetMode="External"/><Relationship Id="rId5" Type="http://schemas.openxmlformats.org/officeDocument/2006/relationships/hyperlink" Target="https://en.wikipedia.org/wiki/User_interfac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jpg"/><Relationship Id="rId4" Type="http://schemas.openxmlformats.org/officeDocument/2006/relationships/hyperlink" Target="https://en.wikipedia.org/wiki/Application_layer" TargetMode="External"/><Relationship Id="rId11" Type="http://schemas.openxmlformats.org/officeDocument/2006/relationships/hyperlink" Target="https://developer.mozilla.org/en-US/docs/Glossary/idempotent" TargetMode="External"/><Relationship Id="rId10" Type="http://schemas.openxmlformats.org/officeDocument/2006/relationships/hyperlink" Target="https://developer.mozilla.org/en-US/docs/Glossary/safe" TargetMode="External"/><Relationship Id="rId12" Type="http://schemas.openxmlformats.org/officeDocument/2006/relationships/hyperlink" Target="https://developer.mozilla.org/en-US/docs/Glossary/cacheable" TargetMode="External"/><Relationship Id="rId9" Type="http://schemas.openxmlformats.org/officeDocument/2006/relationships/hyperlink" Target="https://en.wikipedia.org/wiki/Hyperlink" TargetMode="External"/><Relationship Id="rId5" Type="http://schemas.openxmlformats.org/officeDocument/2006/relationships/hyperlink" Target="https://en.wikipedia.org/wiki/Hypermedia" TargetMode="External"/><Relationship Id="rId6" Type="http://schemas.openxmlformats.org/officeDocument/2006/relationships/hyperlink" Target="https://en.wikipedia.org/wiki/Hypertext_Transfer_Protocol#cite_note-ietf2616-1" TargetMode="External"/><Relationship Id="rId7" Type="http://schemas.openxmlformats.org/officeDocument/2006/relationships/hyperlink" Target="https://en.wikipedia.org/wiki/World_Wide_Web" TargetMode="External"/><Relationship Id="rId8" Type="http://schemas.openxmlformats.org/officeDocument/2006/relationships/hyperlink" Target="https://en.wikipedia.org/wiki/Hypertex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7.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7.jpg"/><Relationship Id="rId4" Type="http://schemas.openxmlformats.org/officeDocument/2006/relationships/hyperlink" Target="https://search.maven.org/search?q=g:org.springframework.boot%20AND%20a:spring-boot-starter-validation"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7.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7.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7.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7.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7.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7.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7.jpg"/><Relationship Id="rId4" Type="http://schemas.openxmlformats.org/officeDocument/2006/relationships/hyperlink" Target="https://en.wikipedia.org/wiki/Process_(computing)"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7.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7.jpg"/><Relationship Id="rId4"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7.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7.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7.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7.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7.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7.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7.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7.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7.jpg"/><Relationship Id="rId4" Type="http://schemas.openxmlformats.org/officeDocument/2006/relationships/hyperlink" Target="https://developer.mozilla.org/en-US/docs/Web/HTTP/Status/502"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7.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7.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7.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7.jpg"/><Relationship Id="rId4" Type="http://schemas.openxmlformats.org/officeDocument/2006/relationships/hyperlink" Target="https://docs.spring.io/spring-data/rest/docs/current/reference/html/#repository-resources" TargetMode="External"/><Relationship Id="rId11" Type="http://schemas.openxmlformats.org/officeDocument/2006/relationships/hyperlink" Target="https://docs.spring.io/spring-data/rest/docs/current/reference/html/#customizing-sdr" TargetMode="External"/><Relationship Id="rId10" Type="http://schemas.openxmlformats.org/officeDocument/2006/relationships/hyperlink" Target="https://docs.spring.io/spring-data/rest/docs/current/reference/html/#_the_hal_browser" TargetMode="External"/><Relationship Id="rId9" Type="http://schemas.openxmlformats.org/officeDocument/2006/relationships/hyperlink" Target="https://docs.spring.io/spring-data/rest/docs/current/reference/html/#projections-excerpts" TargetMode="External"/><Relationship Id="rId5" Type="http://schemas.openxmlformats.org/officeDocument/2006/relationships/hyperlink" Target="https://docs.spring.io/spring-data/rest/docs/current/reference/html/#paging-and-sorting" TargetMode="External"/><Relationship Id="rId6" Type="http://schemas.openxmlformats.org/officeDocument/2006/relationships/hyperlink" Target="https://docs.spring.io/spring-data/rest/docs/current/reference/html/#repository-resources.query-method-resource" TargetMode="External"/><Relationship Id="rId7" Type="http://schemas.openxmlformats.org/officeDocument/2006/relationships/hyperlink" Target="https://docs.spring.io/spring-data/rest/docs/current/reference/html/#events" TargetMode="External"/><Relationship Id="rId8" Type="http://schemas.openxmlformats.org/officeDocument/2006/relationships/hyperlink" Target="https://docs.spring.io/spring-data/rest/docs/current/reference/html/#metadata"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7.jpg"/><Relationship Id="rId4" Type="http://schemas.openxmlformats.org/officeDocument/2006/relationships/hyperlink" Target="https://en.wikipedia.org/wiki/Hypertext_Application_Languag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7.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7.jpg"/><Relationship Id="rId4" Type="http://schemas.openxmlformats.org/officeDocument/2006/relationships/hyperlink" Target="https://github.com/OAI/OpenAPI-Specification/blob/master/IMPLEMENTATIONS.md#user-interfaces" TargetMode="External"/><Relationship Id="rId5" Type="http://schemas.openxmlformats.org/officeDocument/2006/relationships/hyperlink" Target="https://springdoc.org/"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7.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7.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7.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7.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1916" y="999"/>
            <a:ext cx="9137061" cy="5143501"/>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55" name="Google Shape;55;p13"/>
          <p:cNvSpPr txBox="1"/>
          <p:nvPr/>
        </p:nvSpPr>
        <p:spPr>
          <a:xfrm>
            <a:off x="564450" y="536225"/>
            <a:ext cx="3936900" cy="82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solidFill>
                  <a:schemeClr val="lt1"/>
                </a:solidFill>
              </a:rPr>
              <a:t>Spring Basic</a:t>
            </a:r>
            <a:endParaRPr sz="4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ppt4-01.jpg" id="116" name="Google Shape;116;p2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17" name="Google Shape;117;p2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Bean scope</a:t>
            </a:r>
            <a:endParaRPr/>
          </a:p>
        </p:txBody>
      </p:sp>
      <p:sp>
        <p:nvSpPr>
          <p:cNvPr id="118" name="Google Shape;118;p22"/>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298450" lvl="0" marL="457200" rtl="0" algn="l">
              <a:lnSpc>
                <a:spcPct val="200000"/>
              </a:lnSpc>
              <a:spcBef>
                <a:spcPts val="1200"/>
              </a:spcBef>
              <a:spcAft>
                <a:spcPts val="0"/>
              </a:spcAft>
              <a:buClr>
                <a:schemeClr val="dk1"/>
              </a:buClr>
              <a:buSzPts val="1100"/>
              <a:buChar char="●"/>
            </a:pPr>
            <a:r>
              <a:rPr lang="en-GB"/>
              <a:t>S</a:t>
            </a:r>
            <a:r>
              <a:rPr lang="en-GB"/>
              <a:t>ingleton: @Bean @Scope("singleton"). Singleton is the default value</a:t>
            </a:r>
            <a:endParaRPr/>
          </a:p>
          <a:p>
            <a:pPr indent="-298450" lvl="0" marL="457200" rtl="0" algn="l">
              <a:lnSpc>
                <a:spcPct val="200000"/>
              </a:lnSpc>
              <a:spcBef>
                <a:spcPts val="0"/>
              </a:spcBef>
              <a:spcAft>
                <a:spcPts val="0"/>
              </a:spcAft>
              <a:buClr>
                <a:schemeClr val="dk1"/>
              </a:buClr>
              <a:buSzPts val="1100"/>
              <a:buChar char="●"/>
            </a:pPr>
            <a:r>
              <a:rPr lang="en-GB"/>
              <a:t>Prototype: @Bean @Scope("prototype")</a:t>
            </a:r>
            <a:endParaRPr/>
          </a:p>
          <a:p>
            <a:pPr indent="-298450" lvl="0" marL="457200" rtl="0" algn="l">
              <a:lnSpc>
                <a:spcPct val="200000"/>
              </a:lnSpc>
              <a:spcBef>
                <a:spcPts val="0"/>
              </a:spcBef>
              <a:spcAft>
                <a:spcPts val="0"/>
              </a:spcAft>
              <a:buClr>
                <a:schemeClr val="dk1"/>
              </a:buClr>
              <a:buSzPts val="1100"/>
              <a:buChar char="●"/>
            </a:pPr>
            <a:r>
              <a:rPr lang="en-GB"/>
              <a:t>Request: @Bean @Scope(value = WebApplicationContext.SCOPE_REQUEST)</a:t>
            </a:r>
            <a:endParaRPr/>
          </a:p>
          <a:p>
            <a:pPr indent="-298450" lvl="0" marL="457200" rtl="0" algn="l">
              <a:lnSpc>
                <a:spcPct val="200000"/>
              </a:lnSpc>
              <a:spcBef>
                <a:spcPts val="0"/>
              </a:spcBef>
              <a:spcAft>
                <a:spcPts val="0"/>
              </a:spcAft>
              <a:buClr>
                <a:schemeClr val="dk1"/>
              </a:buClr>
              <a:buSzPts val="1100"/>
              <a:buChar char="●"/>
            </a:pPr>
            <a:r>
              <a:rPr lang="en-GB"/>
              <a:t>Session: </a:t>
            </a:r>
            <a:r>
              <a:rPr lang="en-GB">
                <a:solidFill>
                  <a:schemeClr val="dk1"/>
                </a:solidFill>
              </a:rPr>
              <a:t>@Bean @Scope(value = WebApplicationContext.SCOPE_SESSION)</a:t>
            </a:r>
            <a:endParaRPr/>
          </a:p>
          <a:p>
            <a:pPr indent="-298450" lvl="0" marL="457200" rtl="0" algn="l">
              <a:lnSpc>
                <a:spcPct val="200000"/>
              </a:lnSpc>
              <a:spcBef>
                <a:spcPts val="0"/>
              </a:spcBef>
              <a:spcAft>
                <a:spcPts val="0"/>
              </a:spcAft>
              <a:buClr>
                <a:schemeClr val="dk1"/>
              </a:buClr>
              <a:buSzPts val="1100"/>
              <a:buChar char="●"/>
            </a:pPr>
            <a:r>
              <a:rPr lang="en-GB"/>
              <a:t>Application: @Scope( value = WebApplicationContext.SCOPE_APPLICATION)</a:t>
            </a:r>
            <a:endParaRPr/>
          </a:p>
          <a:p>
            <a:pPr indent="-298450" lvl="0" marL="457200" rtl="0" algn="l">
              <a:lnSpc>
                <a:spcPct val="200000"/>
              </a:lnSpc>
              <a:spcBef>
                <a:spcPts val="0"/>
              </a:spcBef>
              <a:spcAft>
                <a:spcPts val="0"/>
              </a:spcAft>
              <a:buClr>
                <a:schemeClr val="dk1"/>
              </a:buClr>
              <a:buSzPts val="1100"/>
              <a:buChar char="●"/>
            </a:pPr>
            <a:r>
              <a:rPr lang="en-GB"/>
              <a:t>Websocket: @Scope( value = WebApplicationContext.WEB_SOCKET)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descr="ppt4-01.jpg" id="123" name="Google Shape;123;p2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24" name="Google Shape;124;p2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Lifecycle inside the Spring Context</a:t>
            </a:r>
            <a:endParaRPr/>
          </a:p>
        </p:txBody>
      </p:sp>
      <p:sp>
        <p:nvSpPr>
          <p:cNvPr id="125" name="Google Shape;125;p23"/>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23"/>
          <p:cNvPicPr preferRelativeResize="0"/>
          <p:nvPr/>
        </p:nvPicPr>
        <p:blipFill>
          <a:blip r:embed="rId4">
            <a:alphaModFix/>
          </a:blip>
          <a:stretch>
            <a:fillRect/>
          </a:stretch>
        </p:blipFill>
        <p:spPr>
          <a:xfrm>
            <a:off x="241050" y="511450"/>
            <a:ext cx="8661900" cy="451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ppt4-01.jpg" id="131" name="Google Shape;131;p2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32" name="Google Shape;132;p2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Hooking Into the Bean Lifecycle - Using Spring’s Interfaces</a:t>
            </a:r>
            <a:endParaRPr/>
          </a:p>
        </p:txBody>
      </p:sp>
      <p:sp>
        <p:nvSpPr>
          <p:cNvPr id="133" name="Google Shape;133;p24"/>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4"/>
          <p:cNvPicPr preferRelativeResize="0"/>
          <p:nvPr/>
        </p:nvPicPr>
        <p:blipFill>
          <a:blip r:embed="rId4">
            <a:alphaModFix/>
          </a:blip>
          <a:stretch>
            <a:fillRect/>
          </a:stretch>
        </p:blipFill>
        <p:spPr>
          <a:xfrm>
            <a:off x="604825" y="1028700"/>
            <a:ext cx="7934325" cy="308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ppt4-01.jpg" id="139" name="Google Shape;139;p2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40" name="Google Shape;140;p2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Hooking Into the Bean Lifecycle - Using Annotations</a:t>
            </a:r>
            <a:endParaRPr>
              <a:solidFill>
                <a:schemeClr val="dk1"/>
              </a:solidFill>
            </a:endParaRPr>
          </a:p>
        </p:txBody>
      </p:sp>
      <p:sp>
        <p:nvSpPr>
          <p:cNvPr id="141" name="Google Shape;141;p25"/>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5"/>
          <p:cNvPicPr preferRelativeResize="0"/>
          <p:nvPr/>
        </p:nvPicPr>
        <p:blipFill>
          <a:blip r:embed="rId4">
            <a:alphaModFix/>
          </a:blip>
          <a:stretch>
            <a:fillRect/>
          </a:stretch>
        </p:blipFill>
        <p:spPr>
          <a:xfrm>
            <a:off x="1912400" y="931763"/>
            <a:ext cx="5319200" cy="3279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ppt4-01.jpg" id="147" name="Google Shape;147;p2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48" name="Google Shape;148;p2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Hooking Into the Bean Lifecycle - Using Attributes of the @Bean Annotation </a:t>
            </a:r>
            <a:endParaRPr>
              <a:solidFill>
                <a:schemeClr val="dk1"/>
              </a:solidFill>
            </a:endParaRPr>
          </a:p>
        </p:txBody>
      </p:sp>
      <p:sp>
        <p:nvSpPr>
          <p:cNvPr id="149" name="Google Shape;149;p26"/>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6"/>
          <p:cNvPicPr preferRelativeResize="0"/>
          <p:nvPr/>
        </p:nvPicPr>
        <p:blipFill>
          <a:blip r:embed="rId4">
            <a:alphaModFix/>
          </a:blip>
          <a:stretch>
            <a:fillRect/>
          </a:stretch>
        </p:blipFill>
        <p:spPr>
          <a:xfrm>
            <a:off x="452020" y="1485732"/>
            <a:ext cx="8223875" cy="2172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ppt4-01.jpg" id="155" name="Google Shape;155;p2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56" name="Google Shape;156;p2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Hooking Into the Bean Lifecycle - Using </a:t>
            </a:r>
            <a:r>
              <a:rPr lang="en-GB">
                <a:solidFill>
                  <a:schemeClr val="dk1"/>
                </a:solidFill>
              </a:rPr>
              <a:t>BeanPostProcessor </a:t>
            </a:r>
            <a:endParaRPr>
              <a:solidFill>
                <a:schemeClr val="dk1"/>
              </a:solidFill>
            </a:endParaRPr>
          </a:p>
        </p:txBody>
      </p:sp>
      <p:sp>
        <p:nvSpPr>
          <p:cNvPr id="157" name="Google Shape;157;p27"/>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27"/>
          <p:cNvPicPr preferRelativeResize="0"/>
          <p:nvPr/>
        </p:nvPicPr>
        <p:blipFill>
          <a:blip r:embed="rId4">
            <a:alphaModFix/>
          </a:blip>
          <a:stretch>
            <a:fillRect/>
          </a:stretch>
        </p:blipFill>
        <p:spPr>
          <a:xfrm>
            <a:off x="1667563" y="1238250"/>
            <a:ext cx="5800725" cy="266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ppt4-01.jpg" id="163" name="Google Shape;163;p2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64" name="Google Shape;164;p2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Hooking Into the Bean Lifecycle - Using Aware Interface</a:t>
            </a:r>
            <a:endParaRPr>
              <a:solidFill>
                <a:schemeClr val="dk1"/>
              </a:solidFill>
            </a:endParaRPr>
          </a:p>
        </p:txBody>
      </p:sp>
      <p:sp>
        <p:nvSpPr>
          <p:cNvPr id="165" name="Google Shape;165;p28"/>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28"/>
          <p:cNvPicPr preferRelativeResize="0"/>
          <p:nvPr/>
        </p:nvPicPr>
        <p:blipFill>
          <a:blip r:embed="rId4">
            <a:alphaModFix/>
          </a:blip>
          <a:stretch>
            <a:fillRect/>
          </a:stretch>
        </p:blipFill>
        <p:spPr>
          <a:xfrm>
            <a:off x="1704975" y="1400175"/>
            <a:ext cx="5734050" cy="2343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ppt4-01.jpg" id="171" name="Google Shape;171;p2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72" name="Google Shape;172;p2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Why Would I Need to Hook Into the Bean Lifecycle?</a:t>
            </a:r>
            <a:endParaRPr/>
          </a:p>
        </p:txBody>
      </p:sp>
      <p:sp>
        <p:nvSpPr>
          <p:cNvPr id="173" name="Google Shape;173;p2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When we need to extend our software with new requirements, it is critical to find the best practices to keep our codebase maintainable in the long run.</a:t>
            </a:r>
            <a:endParaRPr/>
          </a:p>
          <a:p>
            <a:pPr indent="-298450" lvl="0" marL="457200" rtl="0" algn="l">
              <a:lnSpc>
                <a:spcPct val="115000"/>
              </a:lnSpc>
              <a:spcBef>
                <a:spcPts val="1200"/>
              </a:spcBef>
              <a:spcAft>
                <a:spcPts val="0"/>
              </a:spcAft>
              <a:buClr>
                <a:schemeClr val="dk1"/>
              </a:buClr>
              <a:buSzPts val="1100"/>
              <a:buChar char="●"/>
            </a:pPr>
            <a:r>
              <a:rPr lang="en-GB"/>
              <a:t>Acquiring Bean Properties</a:t>
            </a:r>
            <a:endParaRPr/>
          </a:p>
          <a:p>
            <a:pPr indent="-298450" lvl="0" marL="457200" rtl="0" algn="l">
              <a:lnSpc>
                <a:spcPct val="115000"/>
              </a:lnSpc>
              <a:spcBef>
                <a:spcPts val="0"/>
              </a:spcBef>
              <a:spcAft>
                <a:spcPts val="0"/>
              </a:spcAft>
              <a:buClr>
                <a:schemeClr val="dk1"/>
              </a:buClr>
              <a:buSzPts val="1100"/>
              <a:buChar char="●"/>
            </a:pPr>
            <a:r>
              <a:rPr lang="en-GB"/>
              <a:t>Dynamically Changing Spring Bean Instances</a:t>
            </a:r>
            <a:endParaRPr/>
          </a:p>
          <a:p>
            <a:pPr indent="-298450" lvl="0" marL="457200" rtl="0" algn="l">
              <a:lnSpc>
                <a:spcPct val="115000"/>
              </a:lnSpc>
              <a:spcBef>
                <a:spcPts val="0"/>
              </a:spcBef>
              <a:spcAft>
                <a:spcPts val="0"/>
              </a:spcAft>
              <a:buClr>
                <a:schemeClr val="dk1"/>
              </a:buClr>
              <a:buSzPts val="1100"/>
              <a:buChar char="●"/>
            </a:pPr>
            <a:r>
              <a:rPr lang="en-GB"/>
              <a:t>Accessing Beans From the Outside of the Spring Context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ppt4-01.jpg" id="178" name="Google Shape;178;p3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79" name="Google Shape;179;p3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Autowiring</a:t>
            </a:r>
            <a:endParaRPr/>
          </a:p>
        </p:txBody>
      </p:sp>
      <p:sp>
        <p:nvSpPr>
          <p:cNvPr id="180" name="Google Shape;180;p30"/>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a:solidFill>
                  <a:schemeClr val="dk1"/>
                </a:solidFill>
              </a:rPr>
              <a:t>Starting with Spring 2.5, the framework introduced annotations-driven </a:t>
            </a:r>
            <a:r>
              <a:rPr i="1" lang="en-GB">
                <a:solidFill>
                  <a:schemeClr val="dk1"/>
                </a:solidFill>
              </a:rPr>
              <a:t>Dependency Injection</a:t>
            </a:r>
            <a:r>
              <a:rPr lang="en-GB">
                <a:solidFill>
                  <a:schemeClr val="dk1"/>
                </a:solidFill>
              </a:rPr>
              <a:t>. The main annotation of this feature is </a:t>
            </a:r>
            <a:r>
              <a:rPr i="1" lang="en-GB">
                <a:solidFill>
                  <a:schemeClr val="dk1"/>
                </a:solidFill>
              </a:rPr>
              <a:t>@Autowired.</a:t>
            </a:r>
            <a:r>
              <a:rPr lang="en-GB">
                <a:solidFill>
                  <a:schemeClr val="dk1"/>
                </a:solidFill>
              </a:rPr>
              <a:t> It allows Spring to resolve and inject collaborating beans into our bean.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 Spring framework enables automatic dependency injection. In other words, by declaring all the bean dependencies in a Spring configuration file, Spring container can autowire relationships between collaborating beans. This is called Spring bean autowiring.</a:t>
            </a:r>
            <a:endParaRPr>
              <a:solidFill>
                <a:schemeClr val="dk1"/>
              </a:solidFill>
            </a:endParaRPr>
          </a:p>
          <a:p>
            <a:pPr indent="0" lvl="0" marL="0" rtl="0" algn="l">
              <a:lnSpc>
                <a:spcPct val="150000"/>
              </a:lnSpc>
              <a:spcBef>
                <a:spcPts val="1200"/>
              </a:spcBef>
              <a:spcAft>
                <a:spcPts val="0"/>
              </a:spcAft>
              <a:buNone/>
            </a:pPr>
            <a:r>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ppt4-01.jpg" id="185" name="Google Shape;185;p3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86" name="Google Shape;186;p3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Autowiring Modes</a:t>
            </a:r>
            <a:endParaRPr/>
          </a:p>
        </p:txBody>
      </p:sp>
      <p:sp>
        <p:nvSpPr>
          <p:cNvPr id="187" name="Google Shape;187;p31"/>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Spring supports the following autowiring modes:</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GB">
                <a:solidFill>
                  <a:schemeClr val="dk1"/>
                </a:solidFill>
              </a:rPr>
              <a:t>no</a:t>
            </a:r>
            <a:r>
              <a:rPr lang="en-GB">
                <a:solidFill>
                  <a:schemeClr val="dk1"/>
                </a:solidFill>
              </a:rPr>
              <a:t>: It’s the default autowiring mode. It means no autowiring.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byName</a:t>
            </a:r>
            <a:r>
              <a:rPr lang="en-GB">
                <a:solidFill>
                  <a:schemeClr val="dk1"/>
                </a:solidFill>
              </a:rPr>
              <a:t>: The byName mode injects the object dependency according to name of the bean. In such a case, the property and bean name should be the same. It internally calls the setter method.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byType</a:t>
            </a:r>
            <a:r>
              <a:rPr lang="en-GB">
                <a:solidFill>
                  <a:schemeClr val="dk1"/>
                </a:solidFill>
              </a:rPr>
              <a:t>: The byType mode injects the object dependency according to type. So it can have a different property and bean name. It internally calls the setter method.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constructor</a:t>
            </a:r>
            <a:r>
              <a:rPr lang="en-GB">
                <a:solidFill>
                  <a:schemeClr val="dk1"/>
                </a:solidFill>
              </a:rPr>
              <a:t>: The constructor mode injects the dependency by calling the constructor of the class. It calls the constructor having a large number of parameters.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autodetect</a:t>
            </a:r>
            <a:r>
              <a:rPr lang="en-GB">
                <a:solidFill>
                  <a:schemeClr val="dk1"/>
                </a:solidFill>
              </a:rPr>
              <a:t>: In this mode, Spring first tries to autowire by the constructor. If this fails, it tries to autowire by using byType.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pt4-01.jpg" id="60" name="Google Shape;60;p1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1" name="Google Shape;61;p14"/>
          <p:cNvSpPr txBox="1"/>
          <p:nvPr/>
        </p:nvSpPr>
        <p:spPr>
          <a:xfrm>
            <a:off x="1840963" y="1767350"/>
            <a:ext cx="5524500" cy="97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t>Introduction</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ppt4-01.jpg" id="192" name="Google Shape;192;p3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93" name="Google Shape;193;p3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Configuration &amp; Profiles</a:t>
            </a:r>
            <a:endParaRPr/>
          </a:p>
        </p:txBody>
      </p:sp>
      <p:sp>
        <p:nvSpPr>
          <p:cNvPr id="194" name="Google Shape;194;p32"/>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a:t>There are 2 ways to declare configuration in Spring:</a:t>
            </a:r>
            <a:endParaRPr/>
          </a:p>
          <a:p>
            <a:pPr indent="-317500" lvl="0" marL="457200" rtl="0" algn="l">
              <a:lnSpc>
                <a:spcPct val="150000"/>
              </a:lnSpc>
              <a:spcBef>
                <a:spcPts val="0"/>
              </a:spcBef>
              <a:spcAft>
                <a:spcPts val="0"/>
              </a:spcAft>
              <a:buSzPts val="1400"/>
              <a:buChar char="-"/>
            </a:pPr>
            <a:r>
              <a:rPr lang="en-GB"/>
              <a:t>In Java using the @Configuration annotation</a:t>
            </a:r>
            <a:endParaRPr/>
          </a:p>
          <a:p>
            <a:pPr indent="-317500" lvl="0" marL="457200" rtl="0" algn="l">
              <a:lnSpc>
                <a:spcPct val="150000"/>
              </a:lnSpc>
              <a:spcBef>
                <a:spcPts val="0"/>
              </a:spcBef>
              <a:spcAft>
                <a:spcPts val="0"/>
              </a:spcAft>
              <a:buSzPts val="1400"/>
              <a:buChar char="-"/>
            </a:pPr>
            <a:r>
              <a:rPr lang="en-GB"/>
              <a:t>XML. Writing the configuration inside a beans.xml file</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GB"/>
              <a:t>Profile:</a:t>
            </a:r>
            <a:endParaRPr/>
          </a:p>
          <a:p>
            <a:pPr indent="0" lvl="0" marL="0" rtl="0" algn="l">
              <a:lnSpc>
                <a:spcPct val="150000"/>
              </a:lnSpc>
              <a:spcBef>
                <a:spcPts val="0"/>
              </a:spcBef>
              <a:spcAft>
                <a:spcPts val="0"/>
              </a:spcAft>
              <a:buNone/>
            </a:pPr>
            <a:r>
              <a:rPr lang="en-GB"/>
              <a:t>We can control what part of our code we want to execute using the @Profile annotation</a:t>
            </a:r>
            <a:endParaRPr/>
          </a:p>
          <a:p>
            <a:pPr indent="0" lvl="0" marL="0" rtl="0" algn="l">
              <a:lnSpc>
                <a:spcPct val="150000"/>
              </a:lnSpc>
              <a:spcBef>
                <a:spcPts val="0"/>
              </a:spcBef>
              <a:spcAft>
                <a:spcPts val="0"/>
              </a:spcAft>
              <a:buNone/>
            </a:pPr>
            <a:r>
              <a:rPr lang="en-GB"/>
              <a:t>We can declare a profile using -Dspring.profiles.active=dev or declare it in out application.properties</a:t>
            </a:r>
            <a:endParaRPr/>
          </a:p>
          <a:p>
            <a:pPr indent="0" lvl="0" marL="0" rtl="0" algn="l">
              <a:lnSpc>
                <a:spcPct val="150000"/>
              </a:lnSpc>
              <a:spcBef>
                <a:spcPts val="0"/>
              </a:spcBef>
              <a:spcAft>
                <a:spcPts val="0"/>
              </a:spcAft>
              <a:buNone/>
            </a:pPr>
            <a:r>
              <a:rPr lang="en-GB"/>
              <a:t>If no profile is declared the ‘default‘ profile is active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ppt4-01.jpg" id="199" name="Google Shape;199;p3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00" name="Google Shape;200;p3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33"/>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t>DEMO</a:t>
            </a:r>
            <a:endParaRPr b="1" sz="4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ppt4-01.jpg" id="206" name="Google Shape;206;p3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07" name="Google Shape;207;p3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Spring Context Event Publishing</a:t>
            </a:r>
            <a:endParaRPr/>
          </a:p>
        </p:txBody>
      </p:sp>
      <p:sp>
        <p:nvSpPr>
          <p:cNvPr id="208" name="Google Shape;208;p34"/>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There are a few simple guidelines to follow:</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a:solidFill>
                  <a:schemeClr val="dk1"/>
                </a:solidFill>
              </a:rPr>
              <a:t>the event should extend </a:t>
            </a:r>
            <a:r>
              <a:rPr i="1" lang="en-GB">
                <a:solidFill>
                  <a:schemeClr val="dk1"/>
                </a:solidFill>
              </a:rPr>
              <a:t>ApplicationEvent</a:t>
            </a:r>
            <a:endParaRPr i="1">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the publisher should inject an </a:t>
            </a:r>
            <a:r>
              <a:rPr i="1" lang="en-GB">
                <a:solidFill>
                  <a:schemeClr val="dk1"/>
                </a:solidFill>
              </a:rPr>
              <a:t>ApplicationEventPublisher</a:t>
            </a:r>
            <a:r>
              <a:rPr lang="en-GB">
                <a:solidFill>
                  <a:schemeClr val="dk1"/>
                </a:solidFill>
              </a:rPr>
              <a:t> object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the listener should implement the </a:t>
            </a:r>
            <a:r>
              <a:rPr i="1" lang="en-GB">
                <a:solidFill>
                  <a:schemeClr val="dk1"/>
                </a:solidFill>
              </a:rPr>
              <a:t>ApplicationListener</a:t>
            </a:r>
            <a:r>
              <a:rPr lang="en-GB">
                <a:solidFill>
                  <a:schemeClr val="dk1"/>
                </a:solidFill>
              </a:rPr>
              <a:t> interface</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descr="ppt4-01.jpg" id="213" name="Google Shape;213;p3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14" name="Google Shape;214;p3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Annotation-Driven Event Listener</a:t>
            </a:r>
            <a:endParaRPr/>
          </a:p>
        </p:txBody>
      </p:sp>
      <p:sp>
        <p:nvSpPr>
          <p:cNvPr id="215" name="Google Shape;215;p35"/>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Starting with Spring 4.2, an event listener is not required to be a bean implementing the </a:t>
            </a:r>
            <a:r>
              <a:rPr i="1" lang="en-GB">
                <a:solidFill>
                  <a:schemeClr val="dk1"/>
                </a:solidFill>
              </a:rPr>
              <a:t>ApplicationListener</a:t>
            </a:r>
            <a:r>
              <a:rPr lang="en-GB">
                <a:solidFill>
                  <a:schemeClr val="dk1"/>
                </a:solidFill>
              </a:rPr>
              <a:t> interface – it can be registered on any </a:t>
            </a:r>
            <a:r>
              <a:rPr i="1" lang="en-GB">
                <a:solidFill>
                  <a:schemeClr val="dk1"/>
                </a:solidFill>
              </a:rPr>
              <a:t>public</a:t>
            </a:r>
            <a:r>
              <a:rPr lang="en-GB">
                <a:solidFill>
                  <a:schemeClr val="dk1"/>
                </a:solidFill>
              </a:rPr>
              <a:t> method of a managed bean via the </a:t>
            </a:r>
            <a:r>
              <a:rPr i="1" lang="en-GB">
                <a:solidFill>
                  <a:schemeClr val="dk1"/>
                </a:solidFill>
              </a:rPr>
              <a:t>@EventListener.</a:t>
            </a:r>
            <a:endParaRPr i="1">
              <a:solidFill>
                <a:schemeClr val="dk1"/>
              </a:solidFill>
            </a:endParaRPr>
          </a:p>
          <a:p>
            <a:pPr indent="0" lvl="0" marL="0" rtl="0" algn="l">
              <a:lnSpc>
                <a:spcPct val="115000"/>
              </a:lnSpc>
              <a:spcBef>
                <a:spcPts val="0"/>
              </a:spcBef>
              <a:spcAft>
                <a:spcPts val="0"/>
              </a:spcAft>
              <a:buNone/>
            </a:pPr>
            <a:r>
              <a:t/>
            </a:r>
            <a:endParaRPr i="1">
              <a:solidFill>
                <a:schemeClr val="dk1"/>
              </a:solidFill>
            </a:endParaRPr>
          </a:p>
          <a:p>
            <a:pPr indent="-336550" lvl="0" marL="457200" rtl="0" algn="l">
              <a:lnSpc>
                <a:spcPct val="115000"/>
              </a:lnSpc>
              <a:spcBef>
                <a:spcPts val="0"/>
              </a:spcBef>
              <a:spcAft>
                <a:spcPts val="0"/>
              </a:spcAft>
              <a:buClr>
                <a:schemeClr val="dk1"/>
              </a:buClr>
              <a:buSzPts val="1700"/>
              <a:buChar char="-"/>
            </a:pPr>
            <a:r>
              <a:rPr lang="en-GB">
                <a:solidFill>
                  <a:schemeClr val="dk1"/>
                </a:solidFill>
              </a:rPr>
              <a:t>ContextRefreshedEvent</a:t>
            </a:r>
            <a:endParaRPr>
              <a:solidFill>
                <a:schemeClr val="dk1"/>
              </a:solidFill>
            </a:endParaRPr>
          </a:p>
          <a:p>
            <a:pPr indent="-336550" lvl="0" marL="457200" rtl="0" algn="l">
              <a:lnSpc>
                <a:spcPct val="115000"/>
              </a:lnSpc>
              <a:spcBef>
                <a:spcPts val="0"/>
              </a:spcBef>
              <a:spcAft>
                <a:spcPts val="0"/>
              </a:spcAft>
              <a:buClr>
                <a:schemeClr val="dk1"/>
              </a:buClr>
              <a:buSzPts val="1700"/>
              <a:buChar char="-"/>
            </a:pPr>
            <a:r>
              <a:rPr lang="en-GB">
                <a:solidFill>
                  <a:schemeClr val="dk1"/>
                </a:solidFill>
              </a:rPr>
              <a:t>ContextStartedEvent</a:t>
            </a:r>
            <a:endParaRPr>
              <a:solidFill>
                <a:schemeClr val="dk1"/>
              </a:solidFill>
            </a:endParaRPr>
          </a:p>
          <a:p>
            <a:pPr indent="-336550" lvl="0" marL="457200" rtl="0" algn="l">
              <a:lnSpc>
                <a:spcPct val="115000"/>
              </a:lnSpc>
              <a:spcBef>
                <a:spcPts val="0"/>
              </a:spcBef>
              <a:spcAft>
                <a:spcPts val="0"/>
              </a:spcAft>
              <a:buClr>
                <a:schemeClr val="dk1"/>
              </a:buClr>
              <a:buSzPts val="1700"/>
              <a:buChar char="-"/>
            </a:pPr>
            <a:r>
              <a:rPr lang="en-GB">
                <a:solidFill>
                  <a:schemeClr val="dk1"/>
                </a:solidFill>
              </a:rPr>
              <a:t>ContextStoppedEvent</a:t>
            </a:r>
            <a:endParaRPr>
              <a:solidFill>
                <a:schemeClr val="dk1"/>
              </a:solidFill>
            </a:endParaRPr>
          </a:p>
          <a:p>
            <a:pPr indent="-336550" lvl="0" marL="457200" rtl="0" algn="l">
              <a:lnSpc>
                <a:spcPct val="115000"/>
              </a:lnSpc>
              <a:spcBef>
                <a:spcPts val="0"/>
              </a:spcBef>
              <a:spcAft>
                <a:spcPts val="0"/>
              </a:spcAft>
              <a:buClr>
                <a:schemeClr val="dk1"/>
              </a:buClr>
              <a:buSzPts val="1700"/>
              <a:buChar char="-"/>
            </a:pPr>
            <a:r>
              <a:rPr lang="en-GB">
                <a:solidFill>
                  <a:schemeClr val="dk1"/>
                </a:solidFill>
              </a:rPr>
              <a:t>ContextClosedEvent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GB">
                <a:solidFill>
                  <a:schemeClr val="dk1"/>
                </a:solidFill>
                <a:latin typeface="Courier New"/>
                <a:ea typeface="Courier New"/>
                <a:cs typeface="Courier New"/>
                <a:sym typeface="Courier New"/>
              </a:rPr>
              <a:t>@EventListener(classes = { ContextStartedEvent.class, ContextStoppedEvent.class })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GB">
                <a:solidFill>
                  <a:schemeClr val="dk1"/>
                </a:solidFill>
                <a:latin typeface="Courier New"/>
                <a:ea typeface="Courier New"/>
                <a:cs typeface="Courier New"/>
                <a:sym typeface="Courier New"/>
              </a:rPr>
              <a:t>public void handleMultipleEvents() { </a:t>
            </a:r>
            <a:endParaRPr b="1">
              <a:solidFill>
                <a:schemeClr val="dk1"/>
              </a:solidFill>
              <a:latin typeface="Courier New"/>
              <a:ea typeface="Courier New"/>
              <a:cs typeface="Courier New"/>
              <a:sym typeface="Courier New"/>
            </a:endParaRPr>
          </a:p>
          <a:p>
            <a:pPr indent="457200" lvl="0" marL="0" rtl="0" algn="l">
              <a:lnSpc>
                <a:spcPct val="115000"/>
              </a:lnSpc>
              <a:spcBef>
                <a:spcPts val="0"/>
              </a:spcBef>
              <a:spcAft>
                <a:spcPts val="0"/>
              </a:spcAft>
              <a:buNone/>
            </a:pPr>
            <a:r>
              <a:rPr b="1" lang="en-GB">
                <a:solidFill>
                  <a:schemeClr val="dk1"/>
                </a:solidFill>
                <a:latin typeface="Courier New"/>
                <a:ea typeface="Courier New"/>
                <a:cs typeface="Courier New"/>
                <a:sym typeface="Courier New"/>
              </a:rPr>
              <a:t>System.out.println("Multi-event listener invoked");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GB">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ppt4-01.jpg" id="220" name="Google Shape;220;p3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21" name="Google Shape;221;p3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Annotation-Driven Event Listener - Transaction Bound Events</a:t>
            </a:r>
            <a:endParaRPr>
              <a:solidFill>
                <a:schemeClr val="dk1"/>
              </a:solidFill>
            </a:endParaRPr>
          </a:p>
        </p:txBody>
      </p:sp>
      <p:sp>
        <p:nvSpPr>
          <p:cNvPr id="222" name="Google Shape;222;p36"/>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Since Spring 4.2, the framework provides a new </a:t>
            </a:r>
            <a:r>
              <a:rPr i="1" lang="en-GB">
                <a:solidFill>
                  <a:schemeClr val="dk1"/>
                </a:solidFill>
              </a:rPr>
              <a:t>@TransactionalEventListener</a:t>
            </a:r>
            <a:r>
              <a:rPr lang="en-GB">
                <a:solidFill>
                  <a:schemeClr val="dk1"/>
                </a:solidFill>
              </a:rPr>
              <a:t> annotation, which is an extension of </a:t>
            </a:r>
            <a:r>
              <a:rPr i="1" lang="en-GB">
                <a:solidFill>
                  <a:schemeClr val="dk1"/>
                </a:solidFill>
              </a:rPr>
              <a:t>@EventListener</a:t>
            </a:r>
            <a:r>
              <a:rPr lang="en-GB">
                <a:solidFill>
                  <a:schemeClr val="dk1"/>
                </a:solidFill>
              </a:rPr>
              <a:t>, that allows binding the listener of an event to a phase of the transaction. Binding is possible to the following transaction phases:</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i="1" lang="en-GB">
                <a:solidFill>
                  <a:schemeClr val="dk1"/>
                </a:solidFill>
              </a:rPr>
              <a:t>AFTER_COMMIT</a:t>
            </a:r>
            <a:r>
              <a:rPr lang="en-GB">
                <a:solidFill>
                  <a:schemeClr val="dk1"/>
                </a:solidFill>
              </a:rPr>
              <a:t> (default) is used to fire the event if the transaction has </a:t>
            </a:r>
            <a:r>
              <a:rPr b="1" lang="en-GB">
                <a:solidFill>
                  <a:schemeClr val="dk1"/>
                </a:solidFill>
              </a:rPr>
              <a:t>completed successfully</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i="1" lang="en-GB">
                <a:solidFill>
                  <a:schemeClr val="dk1"/>
                </a:solidFill>
              </a:rPr>
              <a:t>AFTER_ROLLBACK</a:t>
            </a:r>
            <a:r>
              <a:rPr lang="en-GB">
                <a:solidFill>
                  <a:schemeClr val="dk1"/>
                </a:solidFill>
              </a:rPr>
              <a:t> – if the transaction has </a:t>
            </a:r>
            <a:r>
              <a:rPr b="1" lang="en-GB">
                <a:solidFill>
                  <a:schemeClr val="dk1"/>
                </a:solidFill>
              </a:rPr>
              <a:t>rolled back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i="1" lang="en-GB">
                <a:solidFill>
                  <a:schemeClr val="dk1"/>
                </a:solidFill>
              </a:rPr>
              <a:t>AFTER_COMPLETION</a:t>
            </a:r>
            <a:r>
              <a:rPr lang="en-GB">
                <a:solidFill>
                  <a:schemeClr val="dk1"/>
                </a:solidFill>
              </a:rPr>
              <a:t> – if the transaction has </a:t>
            </a:r>
            <a:r>
              <a:rPr b="1" lang="en-GB">
                <a:solidFill>
                  <a:schemeClr val="dk1"/>
                </a:solidFill>
              </a:rPr>
              <a:t>completed</a:t>
            </a:r>
            <a:r>
              <a:rPr lang="en-GB">
                <a:solidFill>
                  <a:schemeClr val="dk1"/>
                </a:solidFill>
              </a:rPr>
              <a:t> (an alias for </a:t>
            </a:r>
            <a:r>
              <a:rPr i="1" lang="en-GB">
                <a:solidFill>
                  <a:schemeClr val="dk1"/>
                </a:solidFill>
              </a:rPr>
              <a:t>AFTER_COMMIT</a:t>
            </a:r>
            <a:r>
              <a:rPr lang="en-GB">
                <a:solidFill>
                  <a:schemeClr val="dk1"/>
                </a:solidFill>
              </a:rPr>
              <a:t> and </a:t>
            </a:r>
            <a:r>
              <a:rPr i="1" lang="en-GB">
                <a:solidFill>
                  <a:schemeClr val="dk1"/>
                </a:solidFill>
              </a:rPr>
              <a:t>AFTER_ROLLBACK</a:t>
            </a:r>
            <a:r>
              <a:rPr lang="en-GB">
                <a:solidFill>
                  <a:schemeClr val="dk1"/>
                </a:solidFill>
              </a:rPr>
              <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i="1" lang="en-GB">
                <a:solidFill>
                  <a:schemeClr val="dk1"/>
                </a:solidFill>
              </a:rPr>
              <a:t>BEFORE_COMMIT</a:t>
            </a:r>
            <a:r>
              <a:rPr lang="en-GB">
                <a:solidFill>
                  <a:schemeClr val="dk1"/>
                </a:solidFill>
              </a:rPr>
              <a:t> is used to fire the event right </a:t>
            </a:r>
            <a:r>
              <a:rPr b="1" lang="en-GB">
                <a:solidFill>
                  <a:schemeClr val="dk1"/>
                </a:solidFill>
              </a:rPr>
              <a:t>before</a:t>
            </a:r>
            <a:r>
              <a:rPr lang="en-GB">
                <a:solidFill>
                  <a:schemeClr val="dk1"/>
                </a:solidFill>
              </a:rPr>
              <a:t> transaction </a:t>
            </a:r>
            <a:r>
              <a:rPr b="1" lang="en-GB">
                <a:solidFill>
                  <a:schemeClr val="dk1"/>
                </a:solidFill>
              </a:rPr>
              <a:t>commit</a:t>
            </a:r>
            <a:endParaRPr b="1">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ppt4-01.jpg" id="227" name="Google Shape;227;p3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28" name="Google Shape;228;p3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9" name="Google Shape;229;p37"/>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latin typeface="Courier New"/>
                <a:ea typeface="Courier New"/>
                <a:cs typeface="Courier New"/>
                <a:sym typeface="Courier New"/>
              </a:rPr>
              <a:t>@TransactionalEventListener(phase = TransactionPhase.BEFORE_COMMIT)</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lang="en-GB">
                <a:latin typeface="Courier New"/>
                <a:ea typeface="Courier New"/>
                <a:cs typeface="Courier New"/>
                <a:sym typeface="Courier New"/>
              </a:rPr>
              <a:t>public void handleCustom(CustomSpringEvent event) { </a:t>
            </a:r>
            <a:endParaRPr>
              <a:latin typeface="Courier New"/>
              <a:ea typeface="Courier New"/>
              <a:cs typeface="Courier New"/>
              <a:sym typeface="Courier New"/>
            </a:endParaRPr>
          </a:p>
          <a:p>
            <a:pPr indent="457200" lvl="0" marL="0" rtl="0" algn="l">
              <a:lnSpc>
                <a:spcPct val="115000"/>
              </a:lnSpc>
              <a:spcBef>
                <a:spcPts val="0"/>
              </a:spcBef>
              <a:spcAft>
                <a:spcPts val="0"/>
              </a:spcAft>
              <a:buNone/>
            </a:pPr>
            <a:r>
              <a:rPr lang="en-GB">
                <a:latin typeface="Courier New"/>
                <a:ea typeface="Courier New"/>
                <a:cs typeface="Courier New"/>
                <a:sym typeface="Courier New"/>
              </a:rPr>
              <a:t>System.out.println("Handling event inside a transaction BEFORE COMMIT.");</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lang="en-GB">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descr="ppt4-01.jpg" id="234" name="Google Shape;234;p3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35" name="Google Shape;235;p3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Spring Expression Language</a:t>
            </a:r>
            <a:endParaRPr>
              <a:solidFill>
                <a:schemeClr val="dk1"/>
              </a:solidFill>
            </a:endParaRPr>
          </a:p>
        </p:txBody>
      </p:sp>
      <p:sp>
        <p:nvSpPr>
          <p:cNvPr id="236" name="Google Shape;236;p38"/>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The Spring Expression Language (SpEL) is a powerful expression language that supports querying and manipulating an object graph at runtime. It can be used with XML or annotation-based Spring configurations.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37" name="Google Shape;237;p38"/>
          <p:cNvGraphicFramePr/>
          <p:nvPr/>
        </p:nvGraphicFramePr>
        <p:xfrm>
          <a:off x="952500" y="1619250"/>
          <a:ext cx="3000000" cy="3000000"/>
        </p:xfrm>
        <a:graphic>
          <a:graphicData uri="http://schemas.openxmlformats.org/drawingml/2006/table">
            <a:tbl>
              <a:tblPr>
                <a:noFill/>
                <a:tableStyleId>{B44E6814-8059-4A4B-821C-DC955FD72AA7}</a:tableStyleId>
              </a:tblPr>
              <a:tblGrid>
                <a:gridCol w="3619500"/>
                <a:gridCol w="3619500"/>
              </a:tblGrid>
              <a:tr h="453950">
                <a:tc>
                  <a:txBody>
                    <a:bodyPr/>
                    <a:lstStyle/>
                    <a:p>
                      <a:pPr indent="0" lvl="0" marL="0" rtl="0" algn="l">
                        <a:spcBef>
                          <a:spcPts val="0"/>
                        </a:spcBef>
                        <a:spcAft>
                          <a:spcPts val="0"/>
                        </a:spcAft>
                        <a:buNone/>
                      </a:pPr>
                      <a:r>
                        <a:rPr b="1" lang="en-GB"/>
                        <a:t>TYPE</a:t>
                      </a:r>
                      <a:endParaRPr b="1"/>
                    </a:p>
                  </a:txBody>
                  <a:tcPr marT="91425" marB="91425" marR="91425" marL="91425"/>
                </a:tc>
                <a:tc>
                  <a:txBody>
                    <a:bodyPr/>
                    <a:lstStyle/>
                    <a:p>
                      <a:pPr indent="0" lvl="0" marL="0" rtl="0" algn="l">
                        <a:spcBef>
                          <a:spcPts val="0"/>
                        </a:spcBef>
                        <a:spcAft>
                          <a:spcPts val="0"/>
                        </a:spcAft>
                        <a:buNone/>
                      </a:pPr>
                      <a:r>
                        <a:rPr b="1" lang="en-GB"/>
                        <a:t>OPERATORS</a:t>
                      </a:r>
                      <a:endParaRPr b="1"/>
                    </a:p>
                  </a:txBody>
                  <a:tcPr marT="91425" marB="91425" marR="91425" marL="91425"/>
                </a:tc>
              </a:tr>
              <a:tr h="453950">
                <a:tc>
                  <a:txBody>
                    <a:bodyPr/>
                    <a:lstStyle/>
                    <a:p>
                      <a:pPr indent="0" lvl="0" marL="0" rtl="0" algn="l">
                        <a:spcBef>
                          <a:spcPts val="0"/>
                        </a:spcBef>
                        <a:spcAft>
                          <a:spcPts val="0"/>
                        </a:spcAft>
                        <a:buNone/>
                      </a:pPr>
                      <a:r>
                        <a:rPr lang="en-GB"/>
                        <a:t>Arithmetic</a:t>
                      </a:r>
                      <a:endParaRPr/>
                    </a:p>
                  </a:txBody>
                  <a:tcPr marT="91425" marB="91425" marR="91425" marL="91425"/>
                </a:tc>
                <a:tc>
                  <a:txBody>
                    <a:bodyPr/>
                    <a:lstStyle/>
                    <a:p>
                      <a:pPr indent="0" lvl="0" marL="0" rtl="0" algn="l">
                        <a:spcBef>
                          <a:spcPts val="0"/>
                        </a:spcBef>
                        <a:spcAft>
                          <a:spcPts val="0"/>
                        </a:spcAft>
                        <a:buNone/>
                      </a:pPr>
                      <a:r>
                        <a:rPr lang="en-GB"/>
                        <a:t>+, -, *, /, %, ^, div, mod</a:t>
                      </a:r>
                      <a:endParaRPr/>
                    </a:p>
                  </a:txBody>
                  <a:tcPr marT="91425" marB="91425" marR="91425" marL="91425"/>
                </a:tc>
              </a:tr>
              <a:tr h="453950">
                <a:tc>
                  <a:txBody>
                    <a:bodyPr/>
                    <a:lstStyle/>
                    <a:p>
                      <a:pPr indent="0" lvl="0" marL="0" rtl="0" algn="l">
                        <a:spcBef>
                          <a:spcPts val="0"/>
                        </a:spcBef>
                        <a:spcAft>
                          <a:spcPts val="0"/>
                        </a:spcAft>
                        <a:buNone/>
                      </a:pPr>
                      <a:r>
                        <a:rPr lang="en-GB"/>
                        <a:t>Relational</a:t>
                      </a:r>
                      <a:endParaRPr/>
                    </a:p>
                  </a:txBody>
                  <a:tcPr marT="91425" marB="91425" marR="91425" marL="91425"/>
                </a:tc>
                <a:tc>
                  <a:txBody>
                    <a:bodyPr/>
                    <a:lstStyle/>
                    <a:p>
                      <a:pPr indent="0" lvl="0" marL="0" rtl="0" algn="l">
                        <a:spcBef>
                          <a:spcPts val="0"/>
                        </a:spcBef>
                        <a:spcAft>
                          <a:spcPts val="0"/>
                        </a:spcAft>
                        <a:buNone/>
                      </a:pPr>
                      <a:r>
                        <a:rPr lang="en-GB"/>
                        <a:t>&lt;, &gt;, ==, !=, &lt;=, &gt;=, lt, gt, eq, ne, le, ge</a:t>
                      </a:r>
                      <a:endParaRPr/>
                    </a:p>
                  </a:txBody>
                  <a:tcPr marT="91425" marB="91425" marR="91425" marL="91425"/>
                </a:tc>
              </a:tr>
              <a:tr h="453950">
                <a:tc>
                  <a:txBody>
                    <a:bodyPr/>
                    <a:lstStyle/>
                    <a:p>
                      <a:pPr indent="0" lvl="0" marL="0" rtl="0" algn="l">
                        <a:spcBef>
                          <a:spcPts val="0"/>
                        </a:spcBef>
                        <a:spcAft>
                          <a:spcPts val="0"/>
                        </a:spcAft>
                        <a:buNone/>
                      </a:pPr>
                      <a:r>
                        <a:rPr lang="en-GB"/>
                        <a:t>Logical</a:t>
                      </a:r>
                      <a:endParaRPr/>
                    </a:p>
                  </a:txBody>
                  <a:tcPr marT="91425" marB="91425" marR="91425" marL="91425"/>
                </a:tc>
                <a:tc>
                  <a:txBody>
                    <a:bodyPr/>
                    <a:lstStyle/>
                    <a:p>
                      <a:pPr indent="0" lvl="0" marL="0" rtl="0" algn="l">
                        <a:spcBef>
                          <a:spcPts val="0"/>
                        </a:spcBef>
                        <a:spcAft>
                          <a:spcPts val="0"/>
                        </a:spcAft>
                        <a:buNone/>
                      </a:pPr>
                      <a:r>
                        <a:rPr lang="en-GB"/>
                        <a:t>and, or, not, &amp;&amp;, ||, !</a:t>
                      </a:r>
                      <a:endParaRPr/>
                    </a:p>
                  </a:txBody>
                  <a:tcPr marT="91425" marB="91425" marR="91425" marL="91425"/>
                </a:tc>
              </a:tr>
              <a:tr h="453950">
                <a:tc>
                  <a:txBody>
                    <a:bodyPr/>
                    <a:lstStyle/>
                    <a:p>
                      <a:pPr indent="0" lvl="0" marL="0" rtl="0" algn="l">
                        <a:spcBef>
                          <a:spcPts val="0"/>
                        </a:spcBef>
                        <a:spcAft>
                          <a:spcPts val="0"/>
                        </a:spcAft>
                        <a:buNone/>
                      </a:pPr>
                      <a:r>
                        <a:rPr lang="en-GB"/>
                        <a:t>Conditional</a:t>
                      </a:r>
                      <a:endParaRPr/>
                    </a:p>
                  </a:txBody>
                  <a:tcPr marT="91425" marB="91425" marR="91425" marL="91425"/>
                </a:tc>
                <a:tc>
                  <a:txBody>
                    <a:bodyPr/>
                    <a:lstStyle/>
                    <a:p>
                      <a:pPr indent="0" lvl="0" marL="0" rtl="0" algn="l">
                        <a:spcBef>
                          <a:spcPts val="0"/>
                        </a:spcBef>
                        <a:spcAft>
                          <a:spcPts val="0"/>
                        </a:spcAft>
                        <a:buNone/>
                      </a:pPr>
                      <a:r>
                        <a:rPr lang="en-GB"/>
                        <a:t>?:</a:t>
                      </a:r>
                      <a:endParaRPr/>
                    </a:p>
                  </a:txBody>
                  <a:tcPr marT="91425" marB="91425" marR="91425" marL="91425"/>
                </a:tc>
              </a:tr>
              <a:tr h="453950">
                <a:tc>
                  <a:txBody>
                    <a:bodyPr/>
                    <a:lstStyle/>
                    <a:p>
                      <a:pPr indent="0" lvl="0" marL="0" rtl="0" algn="l">
                        <a:spcBef>
                          <a:spcPts val="0"/>
                        </a:spcBef>
                        <a:spcAft>
                          <a:spcPts val="0"/>
                        </a:spcAft>
                        <a:buNone/>
                      </a:pPr>
                      <a:r>
                        <a:rPr lang="en-GB"/>
                        <a:t>Regex</a:t>
                      </a:r>
                      <a:endParaRPr/>
                    </a:p>
                  </a:txBody>
                  <a:tcPr marT="91425" marB="91425" marR="91425" marL="91425"/>
                </a:tc>
                <a:tc>
                  <a:txBody>
                    <a:bodyPr/>
                    <a:lstStyle/>
                    <a:p>
                      <a:pPr indent="0" lvl="0" marL="0" rtl="0" algn="l">
                        <a:spcBef>
                          <a:spcPts val="0"/>
                        </a:spcBef>
                        <a:spcAft>
                          <a:spcPts val="0"/>
                        </a:spcAft>
                        <a:buNone/>
                      </a:pPr>
                      <a:r>
                        <a:rPr lang="en-GB"/>
                        <a:t>Regex</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descr="ppt4-01.jpg" id="242" name="Google Shape;242;p3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43" name="Google Shape;243;p3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3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t>DEMO</a:t>
            </a:r>
            <a:endParaRPr b="1" sz="4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descr="ppt4-01.jpg" id="249" name="Google Shape;249;p4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50" name="Google Shape;250;p4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Spring AOP</a:t>
            </a:r>
            <a:endParaRPr>
              <a:solidFill>
                <a:schemeClr val="dk1"/>
              </a:solidFill>
            </a:endParaRPr>
          </a:p>
        </p:txBody>
      </p:sp>
      <p:sp>
        <p:nvSpPr>
          <p:cNvPr id="251" name="Google Shape;251;p40"/>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t>Aspect-oriented Programming (AOP) complements Object-oriented Programming (OOP) by providing another way of thinking about program structure. The key unit of modularity in OOP is the class, whereas in AOP the unit of modularity is the aspect. Aspects enable the modularization of concerns (such as transaction management) that cut across multiple types and objects. (Such concerns are often termed “crosscutting” concerns in AOP literature.)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descr="ppt4-01.jpg" id="256" name="Google Shape;256;p4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57" name="Google Shape;257;p4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AOP Concepts</a:t>
            </a:r>
            <a:endParaRPr>
              <a:solidFill>
                <a:schemeClr val="dk1"/>
              </a:solidFill>
            </a:endParaRPr>
          </a:p>
        </p:txBody>
      </p:sp>
      <p:sp>
        <p:nvSpPr>
          <p:cNvPr id="258" name="Google Shape;258;p41"/>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b="1" lang="en-GB">
                <a:solidFill>
                  <a:schemeClr val="dk1"/>
                </a:solidFill>
              </a:rPr>
              <a:t>Aspect</a:t>
            </a:r>
            <a:r>
              <a:rPr lang="en-GB">
                <a:solidFill>
                  <a:schemeClr val="dk1"/>
                </a:solidFill>
              </a:rPr>
              <a:t>: A modularization of a concern that cuts across multiple classes.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Join point</a:t>
            </a:r>
            <a:r>
              <a:rPr lang="en-GB">
                <a:solidFill>
                  <a:schemeClr val="dk1"/>
                </a:solidFill>
              </a:rPr>
              <a:t>: A point during the execution of a program, such as the execution of a method or the handling of an exception.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Advice</a:t>
            </a:r>
            <a:r>
              <a:rPr lang="en-GB">
                <a:solidFill>
                  <a:schemeClr val="dk1"/>
                </a:solidFill>
              </a:rPr>
              <a:t>: Action taken by an aspect at a particular join point.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Pointcut</a:t>
            </a:r>
            <a:r>
              <a:rPr lang="en-GB">
                <a:solidFill>
                  <a:schemeClr val="dk1"/>
                </a:solidFill>
              </a:rPr>
              <a:t>: A predicate that matches join points.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Introduction</a:t>
            </a:r>
            <a:r>
              <a:rPr lang="en-GB">
                <a:solidFill>
                  <a:schemeClr val="dk1"/>
                </a:solidFill>
              </a:rPr>
              <a:t>: Declaring additional methods or fields on behalf of a type.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Target</a:t>
            </a:r>
            <a:r>
              <a:rPr lang="en-GB">
                <a:solidFill>
                  <a:schemeClr val="dk1"/>
                </a:solidFill>
              </a:rPr>
              <a:t> </a:t>
            </a:r>
            <a:r>
              <a:rPr b="1" lang="en-GB">
                <a:solidFill>
                  <a:schemeClr val="dk1"/>
                </a:solidFill>
              </a:rPr>
              <a:t>object</a:t>
            </a:r>
            <a:r>
              <a:rPr lang="en-GB">
                <a:solidFill>
                  <a:schemeClr val="dk1"/>
                </a:solidFill>
              </a:rPr>
              <a:t>: An object being advised by one or more aspects.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AOP proxy</a:t>
            </a:r>
            <a:r>
              <a:rPr lang="en-GB">
                <a:solidFill>
                  <a:schemeClr val="dk1"/>
                </a:solidFill>
              </a:rPr>
              <a:t>: An object created by the AOP framework in order to implement the aspect contracts (advise method executions and so on).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Weaving</a:t>
            </a:r>
            <a:r>
              <a:rPr lang="en-GB">
                <a:solidFill>
                  <a:schemeClr val="dk1"/>
                </a:solidFill>
              </a:rPr>
              <a:t>: linking aspects with other application types or objects to create an advised object. This can be done at compile time (using the AspectJ compiler, for example), load time, or at runtime. Spring AOP, like other pure Java AOP frameworks, performs weaving at runtime.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descr="ppt4-01.jpg" id="66" name="Google Shape;66;p1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7" name="Google Shape;67;p15"/>
          <p:cNvSpPr txBox="1"/>
          <p:nvPr/>
        </p:nvSpPr>
        <p:spPr>
          <a:xfrm>
            <a:off x="1840963" y="1767350"/>
            <a:ext cx="5524500" cy="97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t>Introduction to Spring</a:t>
            </a:r>
            <a:endParaRPr sz="4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descr="ppt4-01.jpg" id="263" name="Google Shape;263;p4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64" name="Google Shape;264;p4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5" name="Google Shape;265;p42"/>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42"/>
          <p:cNvPicPr preferRelativeResize="0"/>
          <p:nvPr/>
        </p:nvPicPr>
        <p:blipFill>
          <a:blip r:embed="rId4">
            <a:alphaModFix/>
          </a:blip>
          <a:stretch>
            <a:fillRect/>
          </a:stretch>
        </p:blipFill>
        <p:spPr>
          <a:xfrm>
            <a:off x="1594312" y="789200"/>
            <a:ext cx="5939274" cy="3565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descr="ppt4-01.jpg" id="271" name="Google Shape;271;p4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72" name="Google Shape;272;p4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43"/>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t>DEMO</a:t>
            </a:r>
            <a:endParaRPr b="1" sz="4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descr="ppt4-01.jpg" id="278" name="Google Shape;278;p4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79" name="Google Shape;279;p4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0" name="Google Shape;280;p44"/>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t>Spring Boot</a:t>
            </a:r>
            <a:endParaRPr sz="4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descr="ppt4-01.jpg" id="285" name="Google Shape;285;p4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86" name="Google Shape;286;p4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Spring Boot</a:t>
            </a:r>
            <a:endParaRPr>
              <a:solidFill>
                <a:schemeClr val="dk1"/>
              </a:solidFill>
            </a:endParaRPr>
          </a:p>
        </p:txBody>
      </p:sp>
      <p:sp>
        <p:nvSpPr>
          <p:cNvPr id="287" name="Google Shape;287;p45"/>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Advantages</a:t>
            </a:r>
            <a:endParaRPr b="1" sz="1300">
              <a:solidFill>
                <a:schemeClr val="dk1"/>
              </a:solidFill>
            </a:endParaRPr>
          </a:p>
          <a:p>
            <a:pPr indent="0" lvl="0" marL="0" rtl="0" algn="l">
              <a:lnSpc>
                <a:spcPct val="115000"/>
              </a:lnSpc>
              <a:spcBef>
                <a:spcPts val="1200"/>
              </a:spcBef>
              <a:spcAft>
                <a:spcPts val="0"/>
              </a:spcAft>
              <a:buNone/>
            </a:pPr>
            <a:r>
              <a:rPr lang="en-GB" sz="1100">
                <a:solidFill>
                  <a:schemeClr val="dk1"/>
                </a:solidFill>
              </a:rPr>
              <a:t>Spring Boot offers the following advantages: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Easy to understand and develop spring applications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Increases productivity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Reduces the development time</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Goals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Spring Boot is designed with the following goals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To avoid complex XML configuration in Spring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To develop a production ready Spring applications in an easier way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To reduce the development time and run the application independently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Offer an easier way of getting started with the application</a:t>
            </a:r>
            <a:endParaRPr sz="11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descr="ppt4-01.jpg" id="292" name="Google Shape;292;p4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93" name="Google Shape;293;p4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Spring Boot</a:t>
            </a:r>
            <a:endParaRPr>
              <a:solidFill>
                <a:schemeClr val="dk1"/>
              </a:solidFill>
            </a:endParaRPr>
          </a:p>
        </p:txBody>
      </p:sp>
      <p:sp>
        <p:nvSpPr>
          <p:cNvPr id="294" name="Google Shape;294;p46"/>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GB" sz="1700">
                <a:solidFill>
                  <a:schemeClr val="dk1"/>
                </a:solidFill>
              </a:rPr>
              <a:t>How does it work?</a:t>
            </a:r>
            <a:endParaRPr b="1" sz="1700">
              <a:solidFill>
                <a:schemeClr val="dk1"/>
              </a:solidFill>
            </a:endParaRPr>
          </a:p>
          <a:p>
            <a:pPr indent="0" lvl="0" marL="0" rtl="0" algn="l">
              <a:lnSpc>
                <a:spcPct val="115000"/>
              </a:lnSpc>
              <a:spcBef>
                <a:spcPts val="1200"/>
              </a:spcBef>
              <a:spcAft>
                <a:spcPts val="0"/>
              </a:spcAft>
              <a:buNone/>
            </a:pPr>
            <a:r>
              <a:rPr lang="en-GB" sz="1100">
                <a:solidFill>
                  <a:schemeClr val="dk1"/>
                </a:solidFill>
              </a:rPr>
              <a:t>Spring Boot automatically configures your application based on the dependencies you have added to the project by using </a:t>
            </a:r>
            <a:r>
              <a:rPr b="1" lang="en-GB" sz="1100">
                <a:solidFill>
                  <a:schemeClr val="dk1"/>
                </a:solidFill>
              </a:rPr>
              <a:t>@EnableAutoConfiguration</a:t>
            </a:r>
            <a:r>
              <a:rPr lang="en-GB" sz="1100">
                <a:solidFill>
                  <a:schemeClr val="dk1"/>
                </a:solidFill>
              </a:rPr>
              <a:t> annotation. For example, if MySQL database is on your classpath, but you have not configured any database connection, then Spring Boot auto-configures an in-memory database. </a:t>
            </a:r>
            <a:endParaRPr sz="1100">
              <a:solidFill>
                <a:schemeClr val="dk1"/>
              </a:solidFill>
            </a:endParaRPr>
          </a:p>
          <a:p>
            <a:pPr indent="0" lvl="0" marL="0" rtl="0" algn="l">
              <a:lnSpc>
                <a:spcPct val="115000"/>
              </a:lnSpc>
              <a:spcBef>
                <a:spcPts val="1200"/>
              </a:spcBef>
              <a:spcAft>
                <a:spcPts val="0"/>
              </a:spcAft>
              <a:buNone/>
            </a:pPr>
            <a:r>
              <a:rPr lang="en-GB" sz="1100">
                <a:solidFill>
                  <a:schemeClr val="dk1"/>
                </a:solidFill>
              </a:rPr>
              <a:t>The entry point of the spring boot application is the class contains </a:t>
            </a:r>
            <a:r>
              <a:rPr b="1" lang="en-GB" sz="1100">
                <a:solidFill>
                  <a:schemeClr val="dk1"/>
                </a:solidFill>
              </a:rPr>
              <a:t>@SpringBootApplication</a:t>
            </a:r>
            <a:r>
              <a:rPr lang="en-GB" sz="1100">
                <a:solidFill>
                  <a:schemeClr val="dk1"/>
                </a:solidFill>
              </a:rPr>
              <a:t> annotation and the main method.</a:t>
            </a:r>
            <a:endParaRPr sz="1100">
              <a:solidFill>
                <a:schemeClr val="dk1"/>
              </a:solidFill>
            </a:endParaRPr>
          </a:p>
          <a:p>
            <a:pPr indent="0" lvl="0" marL="0" rtl="0" algn="l">
              <a:lnSpc>
                <a:spcPct val="115000"/>
              </a:lnSpc>
              <a:spcBef>
                <a:spcPts val="1200"/>
              </a:spcBef>
              <a:spcAft>
                <a:spcPts val="0"/>
              </a:spcAft>
              <a:buNone/>
            </a:pPr>
            <a:r>
              <a:rPr lang="en-GB" sz="1100">
                <a:solidFill>
                  <a:schemeClr val="dk1"/>
                </a:solidFill>
              </a:rPr>
              <a:t>Spring Boot automatically scans all the components included in the project by using </a:t>
            </a:r>
            <a:r>
              <a:rPr b="1" lang="en-GB" sz="1100">
                <a:solidFill>
                  <a:schemeClr val="dk1"/>
                </a:solidFill>
              </a:rPr>
              <a:t>@ComponentScan</a:t>
            </a:r>
            <a:r>
              <a:rPr lang="en-GB" sz="1100">
                <a:solidFill>
                  <a:schemeClr val="dk1"/>
                </a:solidFill>
              </a:rPr>
              <a:t> annotation.</a:t>
            </a:r>
            <a:endParaRPr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descr="ppt4-01.jpg" id="299" name="Google Shape;299;p4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00" name="Google Shape;300;p4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Spring Boot Starters</a:t>
            </a:r>
            <a:endParaRPr>
              <a:solidFill>
                <a:schemeClr val="dk1"/>
              </a:solidFill>
            </a:endParaRPr>
          </a:p>
        </p:txBody>
      </p:sp>
      <p:sp>
        <p:nvSpPr>
          <p:cNvPr id="301" name="Google Shape;301;p47"/>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Handling dependency management is a difficult task for big projects. Spring Boot resolves this problem by providing a set of dependencies for developers convenience.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For example, if you want to use Spring and JPA for database access, it is sufficient if you include </a:t>
            </a:r>
            <a:r>
              <a:rPr b="1" lang="en-GB" sz="1100">
                <a:solidFill>
                  <a:schemeClr val="dk1"/>
                </a:solidFill>
              </a:rPr>
              <a:t>spring-boot-starter-data-jpa</a:t>
            </a:r>
            <a:r>
              <a:rPr lang="en-GB" sz="1100">
                <a:solidFill>
                  <a:schemeClr val="dk1"/>
                </a:solidFill>
              </a:rPr>
              <a:t> dependency in your project.</a:t>
            </a:r>
            <a:endParaRPr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GB" sz="1100">
                <a:solidFill>
                  <a:schemeClr val="dk1"/>
                </a:solidFill>
              </a:rPr>
              <a:t>Note that all Spring Boot starters follow the same naming pattern </a:t>
            </a:r>
            <a:r>
              <a:rPr b="1" lang="en-GB" sz="1100">
                <a:solidFill>
                  <a:schemeClr val="dk1"/>
                </a:solidFill>
              </a:rPr>
              <a:t>spring-boot-starter-</a:t>
            </a:r>
            <a:r>
              <a:rPr lang="en-GB" sz="1100">
                <a:solidFill>
                  <a:schemeClr val="dk1"/>
                </a:solidFill>
              </a:rPr>
              <a:t> *, where * indicates that it is a type of the application.</a:t>
            </a:r>
            <a:endParaRPr sz="11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descr="ppt4-01.jpg" id="306" name="Google Shape;306;p4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07" name="Google Shape;307;p4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Spring Boot Application</a:t>
            </a:r>
            <a:endParaRPr>
              <a:solidFill>
                <a:schemeClr val="dk1"/>
              </a:solidFill>
            </a:endParaRPr>
          </a:p>
        </p:txBody>
      </p:sp>
      <p:sp>
        <p:nvSpPr>
          <p:cNvPr id="308" name="Google Shape;308;p48"/>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The entry point of the Spring Boot Application is the class contains </a:t>
            </a:r>
            <a:r>
              <a:rPr b="1" lang="en-GB">
                <a:latin typeface="Courier New"/>
                <a:ea typeface="Courier New"/>
                <a:cs typeface="Courier New"/>
                <a:sym typeface="Courier New"/>
              </a:rPr>
              <a:t>@SpringBootApplication</a:t>
            </a:r>
            <a:r>
              <a:rPr lang="en-GB"/>
              <a:t> annotation. </a:t>
            </a:r>
            <a:endParaRPr/>
          </a:p>
          <a:p>
            <a:pPr indent="0" lvl="0" marL="0" rtl="0" algn="l">
              <a:spcBef>
                <a:spcPts val="0"/>
              </a:spcBef>
              <a:spcAft>
                <a:spcPts val="0"/>
              </a:spcAft>
              <a:buNone/>
            </a:pPr>
            <a:r>
              <a:rPr lang="en-GB"/>
              <a:t>This class should have the main method to run the Spring Boot application. </a:t>
            </a:r>
            <a:endParaRPr/>
          </a:p>
          <a:p>
            <a:pPr indent="0" lvl="0" marL="0" rtl="0" algn="l">
              <a:spcBef>
                <a:spcPts val="0"/>
              </a:spcBef>
              <a:spcAft>
                <a:spcPts val="0"/>
              </a:spcAft>
              <a:buNone/>
            </a:pPr>
            <a:r>
              <a:rPr b="1" lang="en-GB">
                <a:latin typeface="Courier New"/>
                <a:ea typeface="Courier New"/>
                <a:cs typeface="Courier New"/>
                <a:sym typeface="Courier New"/>
              </a:rPr>
              <a:t>@SpringBootApplication</a:t>
            </a:r>
            <a:r>
              <a:rPr lang="en-GB"/>
              <a:t> annotation includes Auto- Configuration, Component Scan, and Spring Boot Configuration.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descr="ppt4-01.jpg" id="313" name="Google Shape;313;p4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14" name="Google Shape;314;p4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Concepts of auto-config</a:t>
            </a:r>
            <a:endParaRPr>
              <a:solidFill>
                <a:schemeClr val="dk1"/>
              </a:solidFill>
            </a:endParaRPr>
          </a:p>
        </p:txBody>
      </p:sp>
      <p:sp>
        <p:nvSpPr>
          <p:cNvPr id="315" name="Google Shape;315;p4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Spring Boot Auto Configuration automatically configures your Spring application based on the JAR dependencies you added in the project. </a:t>
            </a:r>
            <a:endParaRPr/>
          </a:p>
          <a:p>
            <a:pPr indent="0" lvl="0" marL="0" rtl="0" algn="l">
              <a:spcBef>
                <a:spcPts val="0"/>
              </a:spcBef>
              <a:spcAft>
                <a:spcPts val="0"/>
              </a:spcAft>
              <a:buNone/>
            </a:pPr>
            <a:r>
              <a:rPr lang="en-GB"/>
              <a:t>For this purpose, you need to add </a:t>
            </a:r>
            <a:r>
              <a:rPr lang="en-GB">
                <a:latin typeface="Courier New"/>
                <a:ea typeface="Courier New"/>
                <a:cs typeface="Courier New"/>
                <a:sym typeface="Courier New"/>
              </a:rPr>
              <a:t>@</a:t>
            </a:r>
            <a:r>
              <a:rPr b="1" lang="en-GB">
                <a:latin typeface="Courier New"/>
                <a:ea typeface="Courier New"/>
                <a:cs typeface="Courier New"/>
                <a:sym typeface="Courier New"/>
              </a:rPr>
              <a:t>EnableAutoConfiguration</a:t>
            </a:r>
            <a:r>
              <a:rPr lang="en-GB"/>
              <a:t> annotation or </a:t>
            </a:r>
            <a:r>
              <a:rPr lang="en-GB">
                <a:latin typeface="Courier New"/>
                <a:ea typeface="Courier New"/>
                <a:cs typeface="Courier New"/>
                <a:sym typeface="Courier New"/>
              </a:rPr>
              <a:t>@</a:t>
            </a:r>
            <a:r>
              <a:rPr b="1" lang="en-GB">
                <a:latin typeface="Courier New"/>
                <a:ea typeface="Courier New"/>
                <a:cs typeface="Courier New"/>
                <a:sym typeface="Courier New"/>
              </a:rPr>
              <a:t>SpringBootApplication</a:t>
            </a:r>
            <a:r>
              <a:rPr lang="en-GB"/>
              <a:t> annotation to your main class file. Then, your Spring Boot application will be automatically configured.</a:t>
            </a:r>
            <a:endParaRPr/>
          </a:p>
          <a:p>
            <a:pPr indent="0" lvl="0" marL="0" rtl="0" algn="l">
              <a:spcBef>
                <a:spcPts val="0"/>
              </a:spcBef>
              <a:spcAft>
                <a:spcPts val="0"/>
              </a:spcAft>
              <a:buNone/>
            </a:pPr>
            <a:r>
              <a:rPr lang="en-GB"/>
              <a:t>Spring configuration classes are marked with </a:t>
            </a:r>
            <a:r>
              <a:rPr lang="en-GB">
                <a:latin typeface="Courier New"/>
                <a:ea typeface="Courier New"/>
                <a:cs typeface="Courier New"/>
                <a:sym typeface="Courier New"/>
              </a:rPr>
              <a:t>@</a:t>
            </a:r>
            <a:r>
              <a:rPr b="1" lang="en-GB">
                <a:latin typeface="Courier New"/>
                <a:ea typeface="Courier New"/>
                <a:cs typeface="Courier New"/>
                <a:sym typeface="Courier New"/>
              </a:rPr>
              <a:t>Configuration.</a:t>
            </a:r>
            <a:endParaRPr b="1">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descr="ppt4-01.jpg" id="320" name="Google Shape;320;p5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21" name="Google Shape;321;p5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Component Scan</a:t>
            </a:r>
            <a:endParaRPr>
              <a:solidFill>
                <a:schemeClr val="dk1"/>
              </a:solidFill>
            </a:endParaRPr>
          </a:p>
        </p:txBody>
      </p:sp>
      <p:sp>
        <p:nvSpPr>
          <p:cNvPr id="322" name="Google Shape;322;p50"/>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Spring Boot application scans all the beans and package declarations when the application initializes. You need to add the @</a:t>
            </a:r>
            <a:r>
              <a:rPr b="1" lang="en-GB">
                <a:latin typeface="Courier New"/>
                <a:ea typeface="Courier New"/>
                <a:cs typeface="Courier New"/>
                <a:sym typeface="Courier New"/>
              </a:rPr>
              <a:t>ComponentScan</a:t>
            </a:r>
            <a:r>
              <a:rPr lang="en-GB"/>
              <a:t> annotation for your class file to scan your components added in your project.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descr="ppt4-01.jpg" id="327" name="Google Shape;327;p5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28" name="Google Shape;328;p5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Build Tool - Maven</a:t>
            </a:r>
            <a:endParaRPr>
              <a:solidFill>
                <a:schemeClr val="dk1"/>
              </a:solidFill>
            </a:endParaRPr>
          </a:p>
        </p:txBody>
      </p:sp>
      <p:sp>
        <p:nvSpPr>
          <p:cNvPr id="329" name="Google Shape;329;p51"/>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GB"/>
              <a:t>Maven has enhanced dependency management.</a:t>
            </a:r>
            <a:endParaRPr/>
          </a:p>
          <a:p>
            <a:pPr indent="-298450" lvl="0" marL="457200" rtl="0" algn="l">
              <a:lnSpc>
                <a:spcPct val="115000"/>
              </a:lnSpc>
              <a:spcBef>
                <a:spcPts val="0"/>
              </a:spcBef>
              <a:spcAft>
                <a:spcPts val="0"/>
              </a:spcAft>
              <a:buClr>
                <a:schemeClr val="dk1"/>
              </a:buClr>
              <a:buSzPts val="1100"/>
              <a:buChar char="●"/>
            </a:pPr>
            <a:r>
              <a:rPr lang="en-GB"/>
              <a:t>In Maven, there is no need to store the binary libraries (third party) within the source control.</a:t>
            </a:r>
            <a:endParaRPr/>
          </a:p>
          <a:p>
            <a:pPr indent="-298450" lvl="0" marL="457200" rtl="0" algn="l">
              <a:lnSpc>
                <a:spcPct val="115000"/>
              </a:lnSpc>
              <a:spcBef>
                <a:spcPts val="0"/>
              </a:spcBef>
              <a:spcAft>
                <a:spcPts val="0"/>
              </a:spcAft>
              <a:buClr>
                <a:schemeClr val="dk1"/>
              </a:buClr>
              <a:buSzPts val="1100"/>
              <a:buChar char="●"/>
            </a:pPr>
            <a:r>
              <a:rPr lang="en-GB"/>
              <a:t>It efficiently manages the hierarchical dependency tree.</a:t>
            </a:r>
            <a:endParaRPr/>
          </a:p>
          <a:p>
            <a:pPr indent="-298450" lvl="0" marL="457200" rtl="0" algn="l">
              <a:lnSpc>
                <a:spcPct val="115000"/>
              </a:lnSpc>
              <a:spcBef>
                <a:spcPts val="0"/>
              </a:spcBef>
              <a:spcAft>
                <a:spcPts val="0"/>
              </a:spcAft>
              <a:buClr>
                <a:schemeClr val="dk1"/>
              </a:buClr>
              <a:buSzPts val="1100"/>
              <a:buChar char="●"/>
            </a:pPr>
            <a:r>
              <a:rPr lang="en-GB"/>
              <a:t>It makes the debugging process more straightforward.</a:t>
            </a:r>
            <a:endParaRPr/>
          </a:p>
          <a:p>
            <a:pPr indent="-298450" lvl="0" marL="457200" rtl="0" algn="l">
              <a:lnSpc>
                <a:spcPct val="115000"/>
              </a:lnSpc>
              <a:spcBef>
                <a:spcPts val="0"/>
              </a:spcBef>
              <a:spcAft>
                <a:spcPts val="0"/>
              </a:spcAft>
              <a:buClr>
                <a:schemeClr val="dk1"/>
              </a:buClr>
              <a:buSzPts val="1100"/>
              <a:buChar char="●"/>
            </a:pPr>
            <a:r>
              <a:rPr lang="en-GB"/>
              <a:t>It provides better co-operation among the source code, plugin, libraries, and the IDE.</a:t>
            </a:r>
            <a:endParaRPr/>
          </a:p>
          <a:p>
            <a:pPr indent="-298450" lvl="0" marL="457200" rtl="0" algn="l">
              <a:lnSpc>
                <a:spcPct val="115000"/>
              </a:lnSpc>
              <a:spcBef>
                <a:spcPts val="0"/>
              </a:spcBef>
              <a:spcAft>
                <a:spcPts val="0"/>
              </a:spcAft>
              <a:buClr>
                <a:schemeClr val="dk1"/>
              </a:buClr>
              <a:buSzPts val="1100"/>
              <a:buChar char="●"/>
            </a:pPr>
            <a:r>
              <a:rPr lang="en-GB"/>
              <a:t>It reduces the duplication within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ppt4-01.jpg" id="72" name="Google Shape;72;p1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3" name="Google Shape;73;p1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Benefits of using Spring</a:t>
            </a:r>
            <a:endParaRPr/>
          </a:p>
        </p:txBody>
      </p:sp>
      <p:sp>
        <p:nvSpPr>
          <p:cNvPr id="74" name="Google Shape;74;p16"/>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GB">
                <a:solidFill>
                  <a:schemeClr val="dk1"/>
                </a:solidFill>
              </a:rPr>
              <a:t>Spring enables developers to develop enterprise-class applications using POJOs.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Spring is organized in a modular fashion.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Spring does not reinvent the wheel, instead it truly makes use of some of the existing technologies like several ORM frameworks, logging frameworks, JEE, Quartz and JDK timers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Testing an application written with Spring is simple because environment-dependent code is moved into this framework. Furthermore, by using JavaBeanstyle POJOs, it becomes easier to use dependency injection for injecting test data.</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Spring provides a convenient API to translate technology-specific exceptions (thrown by JDBC, Hibernate, or JDO, for example) into consistent, unchecked exceptions.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Spring provides a consistent transaction management interface that can scale down to a local transaction (using a single database, for example) and scale up to global transactions using JTA (Java Transaction API), for example.</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descr="ppt4-01.jpg" id="334" name="Google Shape;334;p5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35" name="Google Shape;335;p5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Build Tool - Gradle</a:t>
            </a:r>
            <a:endParaRPr>
              <a:solidFill>
                <a:schemeClr val="dk1"/>
              </a:solidFill>
            </a:endParaRPr>
          </a:p>
        </p:txBody>
      </p:sp>
      <p:sp>
        <p:nvSpPr>
          <p:cNvPr id="336" name="Google Shape;336;p52"/>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GB"/>
              <a:t>Gradle allows us to write the build script with Java programing language.</a:t>
            </a:r>
            <a:endParaRPr/>
          </a:p>
          <a:p>
            <a:pPr indent="-298450" lvl="0" marL="457200" rtl="0" algn="l">
              <a:lnSpc>
                <a:spcPct val="115000"/>
              </a:lnSpc>
              <a:spcBef>
                <a:spcPts val="0"/>
              </a:spcBef>
              <a:spcAft>
                <a:spcPts val="0"/>
              </a:spcAft>
              <a:buClr>
                <a:schemeClr val="dk1"/>
              </a:buClr>
              <a:buSzPts val="1100"/>
              <a:buChar char="●"/>
            </a:pPr>
            <a:r>
              <a:rPr lang="en-GB"/>
              <a:t>It is easy to use and maintain.</a:t>
            </a:r>
            <a:endParaRPr/>
          </a:p>
          <a:p>
            <a:pPr indent="-298450" lvl="0" marL="457200" rtl="0" algn="l">
              <a:lnSpc>
                <a:spcPct val="115000"/>
              </a:lnSpc>
              <a:spcBef>
                <a:spcPts val="0"/>
              </a:spcBef>
              <a:spcAft>
                <a:spcPts val="0"/>
              </a:spcAft>
              <a:buClr>
                <a:schemeClr val="dk1"/>
              </a:buClr>
              <a:buSzPts val="1100"/>
              <a:buChar char="●"/>
            </a:pPr>
            <a:r>
              <a:rPr lang="en-GB"/>
              <a:t>It supports dependency management</a:t>
            </a:r>
            <a:endParaRPr/>
          </a:p>
          <a:p>
            <a:pPr indent="-298450" lvl="0" marL="457200" rtl="0" algn="l">
              <a:lnSpc>
                <a:spcPct val="115000"/>
              </a:lnSpc>
              <a:spcBef>
                <a:spcPts val="0"/>
              </a:spcBef>
              <a:spcAft>
                <a:spcPts val="0"/>
              </a:spcAft>
              <a:buClr>
                <a:schemeClr val="dk1"/>
              </a:buClr>
              <a:buSzPts val="1100"/>
              <a:buChar char="●"/>
            </a:pPr>
            <a:r>
              <a:rPr lang="en-GB"/>
              <a:t>It provides high performance and scalable builds.</a:t>
            </a:r>
            <a:endParaRPr/>
          </a:p>
          <a:p>
            <a:pPr indent="-298450" lvl="0" marL="457200" rtl="0" algn="l">
              <a:lnSpc>
                <a:spcPct val="115000"/>
              </a:lnSpc>
              <a:spcBef>
                <a:spcPts val="0"/>
              </a:spcBef>
              <a:spcAft>
                <a:spcPts val="0"/>
              </a:spcAft>
              <a:buClr>
                <a:schemeClr val="dk1"/>
              </a:buClr>
              <a:buSzPts val="1100"/>
              <a:buChar char="●"/>
            </a:pPr>
            <a:r>
              <a:rPr lang="en-GB"/>
              <a:t>Gradle integration process is quite easier.</a:t>
            </a:r>
            <a:endParaRPr/>
          </a:p>
          <a:p>
            <a:pPr indent="-298450" lvl="0" marL="457200" rtl="0" algn="l">
              <a:lnSpc>
                <a:spcPct val="115000"/>
              </a:lnSpc>
              <a:spcBef>
                <a:spcPts val="0"/>
              </a:spcBef>
              <a:spcAft>
                <a:spcPts val="0"/>
              </a:spcAft>
              <a:buClr>
                <a:schemeClr val="dk1"/>
              </a:buClr>
              <a:buSzPts val="1100"/>
              <a:buChar char="●"/>
            </a:pPr>
            <a:r>
              <a:rPr lang="en-GB"/>
              <a:t>It supports a multi-project structure.</a:t>
            </a:r>
            <a:endParaRPr/>
          </a:p>
          <a:p>
            <a:pPr indent="-298450" lvl="0" marL="457200" rtl="0" algn="l">
              <a:lnSpc>
                <a:spcPct val="115000"/>
              </a:lnSpc>
              <a:spcBef>
                <a:spcPts val="0"/>
              </a:spcBef>
              <a:spcAft>
                <a:spcPts val="0"/>
              </a:spcAft>
              <a:buClr>
                <a:schemeClr val="dk1"/>
              </a:buClr>
              <a:buSzPts val="1100"/>
              <a:buChar char="●"/>
            </a:pPr>
            <a:r>
              <a:rPr lang="en-GB"/>
              <a:t>It is easy to migrate to Gradle from Maven or other build tools.</a:t>
            </a:r>
            <a:endParaRPr/>
          </a:p>
          <a:p>
            <a:pPr indent="0" lvl="0" marL="0" rtl="0" algn="l">
              <a:spcBef>
                <a:spcPts val="12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descr="ppt4-01.jpg" id="341" name="Google Shape;341;p5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42" name="Google Shape;342;p5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Build tools</a:t>
            </a:r>
            <a:endParaRPr>
              <a:solidFill>
                <a:schemeClr val="dk1"/>
              </a:solidFill>
            </a:endParaRPr>
          </a:p>
        </p:txBody>
      </p:sp>
      <p:sp>
        <p:nvSpPr>
          <p:cNvPr id="343" name="Google Shape;343;p53"/>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44" name="Google Shape;344;p53"/>
          <p:cNvGraphicFramePr/>
          <p:nvPr/>
        </p:nvGraphicFramePr>
        <p:xfrm>
          <a:off x="1016900" y="673800"/>
          <a:ext cx="3000000" cy="3000000"/>
        </p:xfrm>
        <a:graphic>
          <a:graphicData uri="http://schemas.openxmlformats.org/drawingml/2006/table">
            <a:tbl>
              <a:tblPr>
                <a:noFill/>
                <a:tableStyleId>{B44E6814-8059-4A4B-821C-DC955FD72AA7}</a:tableStyleId>
              </a:tblPr>
              <a:tblGrid>
                <a:gridCol w="3619500"/>
                <a:gridCol w="3619500"/>
              </a:tblGrid>
              <a:tr h="381000">
                <a:tc>
                  <a:txBody>
                    <a:bodyPr/>
                    <a:lstStyle/>
                    <a:p>
                      <a:pPr indent="0" lvl="0" marL="0" rtl="0" algn="l">
                        <a:spcBef>
                          <a:spcPts val="0"/>
                        </a:spcBef>
                        <a:spcAft>
                          <a:spcPts val="0"/>
                        </a:spcAft>
                        <a:buNone/>
                      </a:pPr>
                      <a:r>
                        <a:rPr lang="en-GB"/>
                        <a:t>Gradle</a:t>
                      </a:r>
                      <a:endParaRPr/>
                    </a:p>
                  </a:txBody>
                  <a:tcPr marT="91425" marB="91425" marR="91425" marL="91425"/>
                </a:tc>
                <a:tc>
                  <a:txBody>
                    <a:bodyPr/>
                    <a:lstStyle/>
                    <a:p>
                      <a:pPr indent="0" lvl="0" marL="0" rtl="0" algn="l">
                        <a:spcBef>
                          <a:spcPts val="0"/>
                        </a:spcBef>
                        <a:spcAft>
                          <a:spcPts val="0"/>
                        </a:spcAft>
                        <a:buNone/>
                      </a:pPr>
                      <a:r>
                        <a:rPr lang="en-GB"/>
                        <a:t>Maven</a:t>
                      </a:r>
                      <a:endParaRPr/>
                    </a:p>
                  </a:txBody>
                  <a:tcPr marT="91425" marB="91425" marR="91425" marL="91425"/>
                </a:tc>
              </a:tr>
              <a:tr h="381000">
                <a:tc>
                  <a:txBody>
                    <a:bodyPr/>
                    <a:lstStyle/>
                    <a:p>
                      <a:pPr indent="0" lvl="0" marL="0" rtl="0" algn="l">
                        <a:spcBef>
                          <a:spcPts val="0"/>
                        </a:spcBef>
                        <a:spcAft>
                          <a:spcPts val="0"/>
                        </a:spcAft>
                        <a:buNone/>
                      </a:pPr>
                      <a:r>
                        <a:rPr lang="en-GB" sz="1100"/>
                        <a:t>It is a build automation system that uses a Groovy-based DSL (domain-specific language )</a:t>
                      </a:r>
                      <a:endParaRPr sz="1100"/>
                    </a:p>
                  </a:txBody>
                  <a:tcPr marT="91425" marB="91425" marR="91425" marL="91425"/>
                </a:tc>
                <a:tc>
                  <a:txBody>
                    <a:bodyPr/>
                    <a:lstStyle/>
                    <a:p>
                      <a:pPr indent="0" lvl="0" marL="0" rtl="0" algn="l">
                        <a:spcBef>
                          <a:spcPts val="0"/>
                        </a:spcBef>
                        <a:spcAft>
                          <a:spcPts val="0"/>
                        </a:spcAft>
                        <a:buNone/>
                      </a:pPr>
                      <a:r>
                        <a:rPr lang="en-GB" sz="1100"/>
                        <a:t>It is a software project management system that is primarily used for java projects.</a:t>
                      </a:r>
                      <a:endParaRPr sz="1100"/>
                    </a:p>
                  </a:txBody>
                  <a:tcPr marT="91425" marB="91425" marR="91425" marL="91425"/>
                </a:tc>
              </a:tr>
              <a:tr h="381000">
                <a:tc>
                  <a:txBody>
                    <a:bodyPr/>
                    <a:lstStyle/>
                    <a:p>
                      <a:pPr indent="0" lvl="0" marL="0" rtl="0" algn="l">
                        <a:spcBef>
                          <a:spcPts val="0"/>
                        </a:spcBef>
                        <a:spcAft>
                          <a:spcPts val="0"/>
                        </a:spcAft>
                        <a:buNone/>
                      </a:pPr>
                      <a:r>
                        <a:rPr lang="en-GB" sz="1100"/>
                        <a:t>It does not use an XML file for declaring the project configuration.</a:t>
                      </a:r>
                      <a:endParaRPr sz="1100"/>
                    </a:p>
                  </a:txBody>
                  <a:tcPr marT="91425" marB="91425" marR="91425" marL="91425"/>
                </a:tc>
                <a:tc>
                  <a:txBody>
                    <a:bodyPr/>
                    <a:lstStyle/>
                    <a:p>
                      <a:pPr indent="0" lvl="0" marL="0" rtl="0" algn="l">
                        <a:spcBef>
                          <a:spcPts val="0"/>
                        </a:spcBef>
                        <a:spcAft>
                          <a:spcPts val="0"/>
                        </a:spcAft>
                        <a:buNone/>
                      </a:pPr>
                      <a:r>
                        <a:rPr lang="en-GB" sz="1100"/>
                        <a:t>It uses an XML file for declaring the project, its dependencies, the build order, and its required plugin.</a:t>
                      </a:r>
                      <a:endParaRPr sz="1100"/>
                    </a:p>
                  </a:txBody>
                  <a:tcPr marT="91425" marB="91425" marR="91425" marL="91425"/>
                </a:tc>
              </a:tr>
              <a:tr h="381000">
                <a:tc>
                  <a:txBody>
                    <a:bodyPr/>
                    <a:lstStyle/>
                    <a:p>
                      <a:pPr indent="0" lvl="0" marL="0" rtl="0" algn="l">
                        <a:spcBef>
                          <a:spcPts val="0"/>
                        </a:spcBef>
                        <a:spcAft>
                          <a:spcPts val="0"/>
                        </a:spcAft>
                        <a:buNone/>
                      </a:pPr>
                      <a:r>
                        <a:rPr lang="en-GB" sz="1100"/>
                        <a:t>It is based on a graph of task dependencies that do the work.</a:t>
                      </a:r>
                      <a:endParaRPr sz="1100"/>
                    </a:p>
                  </a:txBody>
                  <a:tcPr marT="91425" marB="91425" marR="91425" marL="91425"/>
                </a:tc>
                <a:tc>
                  <a:txBody>
                    <a:bodyPr/>
                    <a:lstStyle/>
                    <a:p>
                      <a:pPr indent="0" lvl="0" marL="0" rtl="0" algn="l">
                        <a:spcBef>
                          <a:spcPts val="0"/>
                        </a:spcBef>
                        <a:spcAft>
                          <a:spcPts val="0"/>
                        </a:spcAft>
                        <a:buNone/>
                      </a:pPr>
                      <a:r>
                        <a:rPr lang="en-GB" sz="1100"/>
                        <a:t>It is based on the phases of the fixed and linear model.</a:t>
                      </a:r>
                      <a:endParaRPr sz="1100"/>
                    </a:p>
                  </a:txBody>
                  <a:tcPr marT="91425" marB="91425" marR="91425" marL="91425"/>
                </a:tc>
              </a:tr>
              <a:tr h="381000">
                <a:tc>
                  <a:txBody>
                    <a:bodyPr/>
                    <a:lstStyle/>
                    <a:p>
                      <a:pPr indent="0" lvl="0" marL="0" rtl="0" algn="l">
                        <a:spcBef>
                          <a:spcPts val="0"/>
                        </a:spcBef>
                        <a:spcAft>
                          <a:spcPts val="0"/>
                        </a:spcAft>
                        <a:buNone/>
                      </a:pPr>
                      <a:r>
                        <a:rPr lang="en-GB" sz="1100"/>
                        <a:t>In Gradle, the main goal is to add functionality to the project.</a:t>
                      </a:r>
                      <a:endParaRPr sz="1100"/>
                    </a:p>
                  </a:txBody>
                  <a:tcPr marT="91425" marB="91425" marR="91425" marL="91425"/>
                </a:tc>
                <a:tc>
                  <a:txBody>
                    <a:bodyPr/>
                    <a:lstStyle/>
                    <a:p>
                      <a:pPr indent="0" lvl="0" marL="0" rtl="0" algn="l">
                        <a:spcBef>
                          <a:spcPts val="0"/>
                        </a:spcBef>
                        <a:spcAft>
                          <a:spcPts val="0"/>
                        </a:spcAft>
                        <a:buNone/>
                      </a:pPr>
                      <a:r>
                        <a:rPr lang="en-GB" sz="1100"/>
                        <a:t>In maven, the main goal is related to the project phase.</a:t>
                      </a:r>
                      <a:endParaRPr sz="1100"/>
                    </a:p>
                  </a:txBody>
                  <a:tcPr marT="91425" marB="91425" marR="91425" marL="91425"/>
                </a:tc>
              </a:tr>
              <a:tr h="381000">
                <a:tc>
                  <a:txBody>
                    <a:bodyPr/>
                    <a:lstStyle/>
                    <a:p>
                      <a:pPr indent="0" lvl="0" marL="0" rtl="0" algn="l">
                        <a:spcBef>
                          <a:spcPts val="0"/>
                        </a:spcBef>
                        <a:spcAft>
                          <a:spcPts val="0"/>
                        </a:spcAft>
                        <a:buNone/>
                      </a:pPr>
                      <a:r>
                        <a:rPr lang="en-GB" sz="1100"/>
                        <a:t>It avoids the work by tracking input and output tasks and only runs the tasks that have been changed. Therefore it gives a faster performance.</a:t>
                      </a:r>
                      <a:endParaRPr sz="1100"/>
                    </a:p>
                  </a:txBody>
                  <a:tcPr marT="91425" marB="91425" marR="91425" marL="91425"/>
                </a:tc>
                <a:tc>
                  <a:txBody>
                    <a:bodyPr/>
                    <a:lstStyle/>
                    <a:p>
                      <a:pPr indent="0" lvl="0" marL="0" rtl="0" algn="l">
                        <a:spcBef>
                          <a:spcPts val="0"/>
                        </a:spcBef>
                        <a:spcAft>
                          <a:spcPts val="0"/>
                        </a:spcAft>
                        <a:buNone/>
                      </a:pPr>
                      <a:r>
                        <a:rPr lang="en-GB" sz="1100"/>
                        <a:t>It does not use the build cache; thus, its build time is slower than Gradle.</a:t>
                      </a:r>
                      <a:endParaRPr sz="1100"/>
                    </a:p>
                  </a:txBody>
                  <a:tcPr marT="91425" marB="91425" marR="91425" marL="91425"/>
                </a:tc>
              </a:tr>
              <a:tr h="381000">
                <a:tc>
                  <a:txBody>
                    <a:bodyPr/>
                    <a:lstStyle/>
                    <a:p>
                      <a:pPr indent="0" lvl="0" marL="0" rtl="0" algn="l">
                        <a:spcBef>
                          <a:spcPts val="0"/>
                        </a:spcBef>
                        <a:spcAft>
                          <a:spcPts val="0"/>
                        </a:spcAft>
                        <a:buNone/>
                      </a:pPr>
                      <a:r>
                        <a:rPr lang="en-GB" sz="1100"/>
                        <a:t>Gradle is highly customizable; it provides a wide range of IDE support custom builds.</a:t>
                      </a:r>
                      <a:endParaRPr sz="1100"/>
                    </a:p>
                  </a:txBody>
                  <a:tcPr marT="91425" marB="91425" marR="91425" marL="91425"/>
                </a:tc>
                <a:tc>
                  <a:txBody>
                    <a:bodyPr/>
                    <a:lstStyle/>
                    <a:p>
                      <a:pPr indent="0" lvl="0" marL="0" rtl="0" algn="l">
                        <a:spcBef>
                          <a:spcPts val="0"/>
                        </a:spcBef>
                        <a:spcAft>
                          <a:spcPts val="0"/>
                        </a:spcAft>
                        <a:buNone/>
                      </a:pPr>
                      <a:r>
                        <a:rPr lang="en-GB" sz="1100"/>
                        <a:t>Maven has a limited number of parameters and requirements, so customization is a bit complicated.</a:t>
                      </a:r>
                      <a:endParaRPr sz="1100"/>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descr="ppt4-01.jpg" id="349" name="Google Shape;349;p5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50" name="Google Shape;350;p5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1" name="Google Shape;351;p54"/>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t>Demo Spring Initializer</a:t>
            </a:r>
            <a:endParaRPr sz="4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descr="ppt4-01.jpg" id="356" name="Google Shape;356;p5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57" name="Google Shape;357;p5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8" name="Google Shape;358;p55"/>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t>Building Web Applications</a:t>
            </a:r>
            <a:endParaRPr sz="4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descr="ppt4-01.jpg" id="363" name="Google Shape;363;p5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64" name="Google Shape;364;p5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MVC Pattern</a:t>
            </a:r>
            <a:endParaRPr>
              <a:solidFill>
                <a:schemeClr val="dk1"/>
              </a:solidFill>
            </a:endParaRPr>
          </a:p>
        </p:txBody>
      </p:sp>
      <p:sp>
        <p:nvSpPr>
          <p:cNvPr id="365" name="Google Shape;365;p56"/>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66" name="Google Shape;366;p56"/>
          <p:cNvPicPr preferRelativeResize="0"/>
          <p:nvPr/>
        </p:nvPicPr>
        <p:blipFill>
          <a:blip r:embed="rId4">
            <a:alphaModFix/>
          </a:blip>
          <a:stretch>
            <a:fillRect/>
          </a:stretch>
        </p:blipFill>
        <p:spPr>
          <a:xfrm>
            <a:off x="1962525" y="573050"/>
            <a:ext cx="5202850" cy="38966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descr="ppt4-01.jpg" id="371" name="Google Shape;371;p5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72" name="Google Shape;372;p5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MVC - Pattern</a:t>
            </a:r>
            <a:endParaRPr>
              <a:solidFill>
                <a:schemeClr val="dk1"/>
              </a:solidFill>
            </a:endParaRPr>
          </a:p>
        </p:txBody>
      </p:sp>
      <p:sp>
        <p:nvSpPr>
          <p:cNvPr id="373" name="Google Shape;373;p57"/>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100">
                <a:solidFill>
                  <a:schemeClr val="dk1"/>
                </a:solidFill>
              </a:rPr>
              <a:t>Model–view–controller</a:t>
            </a:r>
            <a:r>
              <a:rPr lang="en-GB" sz="1100">
                <a:solidFill>
                  <a:schemeClr val="dk1"/>
                </a:solidFill>
              </a:rPr>
              <a:t> (usually known as </a:t>
            </a:r>
            <a:r>
              <a:rPr b="1" lang="en-GB" sz="1100">
                <a:solidFill>
                  <a:schemeClr val="dk1"/>
                </a:solidFill>
              </a:rPr>
              <a:t>MVC</a:t>
            </a:r>
            <a:r>
              <a:rPr lang="en-GB" sz="1100">
                <a:solidFill>
                  <a:schemeClr val="dk1"/>
                </a:solidFill>
              </a:rPr>
              <a:t>) is a </a:t>
            </a:r>
            <a:r>
              <a:rPr lang="en-GB" sz="1100" u="sng">
                <a:solidFill>
                  <a:schemeClr val="hlink"/>
                </a:solidFill>
                <a:hlinkClick r:id="rId4"/>
              </a:rPr>
              <a:t>software design pattern</a:t>
            </a:r>
            <a:r>
              <a:rPr lang="en-GB" sz="1100">
                <a:solidFill>
                  <a:schemeClr val="dk1"/>
                </a:solidFill>
              </a:rPr>
              <a:t> commonly used for developing </a:t>
            </a:r>
            <a:r>
              <a:rPr lang="en-GB" sz="1100" u="sng">
                <a:solidFill>
                  <a:schemeClr val="hlink"/>
                </a:solidFill>
                <a:hlinkClick r:id="rId5"/>
              </a:rPr>
              <a:t>user interfaces</a:t>
            </a:r>
            <a:r>
              <a:rPr lang="en-GB" sz="1100">
                <a:solidFill>
                  <a:schemeClr val="dk1"/>
                </a:solidFill>
              </a:rPr>
              <a:t> that divides the related program logic into three interconnected elements. This is done to separate internal representations of information from the ways information is presented to and accepted from the user. This kind of pattern is used for designing the layout of the page.</a:t>
            </a:r>
            <a:endParaRPr sz="1100">
              <a:solidFill>
                <a:schemeClr val="dk1"/>
              </a:solidFill>
            </a:endParaRPr>
          </a:p>
          <a:p>
            <a:pPr indent="0" lvl="0" marL="0" rtl="0" algn="l">
              <a:lnSpc>
                <a:spcPct val="115000"/>
              </a:lnSpc>
              <a:spcBef>
                <a:spcPts val="1200"/>
              </a:spcBef>
              <a:spcAft>
                <a:spcPts val="0"/>
              </a:spcAft>
              <a:buNone/>
            </a:pPr>
            <a:r>
              <a:rPr lang="en-GB" sz="1100">
                <a:solidFill>
                  <a:schemeClr val="dk1"/>
                </a:solidFill>
              </a:rPr>
              <a:t>Traditionally used for desktop graphical user interfaces (GUIs), this pattern has become popular for designing web applications. Popular programming languages like JavaScript, Python, Ruby, PHP, Java, C#, and Swift have MVC frameworks that are used for web or mobile application development straight out of the box.</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rPr b="1" lang="en-GB" sz="1100">
                <a:solidFill>
                  <a:schemeClr val="dk1"/>
                </a:solidFill>
              </a:rPr>
              <a:t>Model</a:t>
            </a:r>
            <a:r>
              <a:rPr lang="en-GB" sz="1100">
                <a:solidFill>
                  <a:schemeClr val="dk1"/>
                </a:solidFill>
              </a:rPr>
              <a:t> The central component of the pattern. It is the application's dynamic data structure, independent of the user interface. It directly manages the data, logic and rules of the application.</a:t>
            </a:r>
            <a:endParaRPr sz="1100">
              <a:solidFill>
                <a:schemeClr val="dk1"/>
              </a:solidFill>
            </a:endParaRPr>
          </a:p>
          <a:p>
            <a:pPr indent="0" lvl="0" marL="0" rtl="0" algn="l">
              <a:lnSpc>
                <a:spcPct val="115000"/>
              </a:lnSpc>
              <a:spcBef>
                <a:spcPts val="1200"/>
              </a:spcBef>
              <a:spcAft>
                <a:spcPts val="0"/>
              </a:spcAft>
              <a:buNone/>
            </a:pPr>
            <a:r>
              <a:rPr b="1" lang="en-GB" sz="1100">
                <a:solidFill>
                  <a:schemeClr val="dk1"/>
                </a:solidFill>
              </a:rPr>
              <a:t>View</a:t>
            </a:r>
            <a:r>
              <a:rPr lang="en-GB" sz="1100">
                <a:solidFill>
                  <a:schemeClr val="dk1"/>
                </a:solidFill>
              </a:rPr>
              <a:t> Any representation of information such as a chart, diagram or table. Multiple views of the same information are possible, such as a bar chart for management and a tabular view for accountants.</a:t>
            </a:r>
            <a:endParaRPr sz="1100">
              <a:solidFill>
                <a:schemeClr val="dk1"/>
              </a:solidFill>
            </a:endParaRPr>
          </a:p>
          <a:p>
            <a:pPr indent="0" lvl="0" marL="0" rtl="0" algn="l">
              <a:lnSpc>
                <a:spcPct val="115000"/>
              </a:lnSpc>
              <a:spcBef>
                <a:spcPts val="1200"/>
              </a:spcBef>
              <a:spcAft>
                <a:spcPts val="0"/>
              </a:spcAft>
              <a:buNone/>
            </a:pPr>
            <a:r>
              <a:rPr b="1" lang="en-GB" sz="1100">
                <a:solidFill>
                  <a:schemeClr val="dk1"/>
                </a:solidFill>
              </a:rPr>
              <a:t>Controller</a:t>
            </a:r>
            <a:r>
              <a:rPr lang="en-GB" sz="1100">
                <a:solidFill>
                  <a:schemeClr val="dk1"/>
                </a:solidFill>
              </a:rPr>
              <a:t> Accepts input and converts it to commands for the model or view.</a:t>
            </a:r>
            <a:endParaRPr sz="1100" u="sng">
              <a:solidFill>
                <a:schemeClr val="hlink"/>
              </a:solidFill>
            </a:endParaRPr>
          </a:p>
          <a:p>
            <a:pPr indent="0" lvl="0" marL="0" rtl="0" algn="l">
              <a:lnSpc>
                <a:spcPct val="115000"/>
              </a:lnSpc>
              <a:spcBef>
                <a:spcPts val="1200"/>
              </a:spcBef>
              <a:spcAft>
                <a:spcPts val="1200"/>
              </a:spcAft>
              <a:buNone/>
            </a:pPr>
            <a:r>
              <a:t/>
            </a:r>
            <a:endParaRPr sz="11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descr="ppt4-01.jpg" id="378" name="Google Shape;378;p5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79" name="Google Shape;379;p5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Http Protocol and Request Methods</a:t>
            </a:r>
            <a:endParaRPr>
              <a:solidFill>
                <a:schemeClr val="dk1"/>
              </a:solidFill>
            </a:endParaRPr>
          </a:p>
        </p:txBody>
      </p:sp>
      <p:sp>
        <p:nvSpPr>
          <p:cNvPr id="380" name="Google Shape;380;p58"/>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rPr>
              <a:t>The Hypertext Transfer Protocol (HTTP) is an </a:t>
            </a:r>
            <a:r>
              <a:rPr lang="en-GB" sz="1100" u="sng">
                <a:solidFill>
                  <a:schemeClr val="hlink"/>
                </a:solidFill>
                <a:hlinkClick r:id="rId4"/>
              </a:rPr>
              <a:t>application layer</a:t>
            </a:r>
            <a:r>
              <a:rPr lang="en-GB" sz="1100">
                <a:solidFill>
                  <a:schemeClr val="dk1"/>
                </a:solidFill>
              </a:rPr>
              <a:t> protocol for distributed, collaborative, </a:t>
            </a:r>
            <a:r>
              <a:rPr lang="en-GB" sz="1100" u="sng">
                <a:solidFill>
                  <a:schemeClr val="hlink"/>
                </a:solidFill>
                <a:hlinkClick r:id="rId5"/>
              </a:rPr>
              <a:t>hypermedia</a:t>
            </a:r>
            <a:r>
              <a:rPr lang="en-GB" sz="1100">
                <a:solidFill>
                  <a:schemeClr val="dk1"/>
                </a:solidFill>
              </a:rPr>
              <a:t> information systems.</a:t>
            </a:r>
            <a:r>
              <a:rPr lang="en-GB" sz="1100" u="sng">
                <a:solidFill>
                  <a:schemeClr val="hlink"/>
                </a:solidFill>
                <a:hlinkClick r:id="rId6"/>
              </a:rPr>
              <a:t>[1]</a:t>
            </a:r>
            <a:r>
              <a:rPr lang="en-GB" sz="1100">
                <a:solidFill>
                  <a:schemeClr val="dk1"/>
                </a:solidFill>
              </a:rPr>
              <a:t> HTTP is the foundation of data communication for the </a:t>
            </a:r>
            <a:r>
              <a:rPr lang="en-GB" sz="1100" u="sng">
                <a:solidFill>
                  <a:schemeClr val="hlink"/>
                </a:solidFill>
                <a:hlinkClick r:id="rId7"/>
              </a:rPr>
              <a:t>World Wide Web</a:t>
            </a:r>
            <a:r>
              <a:rPr lang="en-GB" sz="1100">
                <a:solidFill>
                  <a:schemeClr val="dk1"/>
                </a:solidFill>
              </a:rPr>
              <a:t>, where </a:t>
            </a:r>
            <a:r>
              <a:rPr lang="en-GB" sz="1100" u="sng">
                <a:solidFill>
                  <a:schemeClr val="hlink"/>
                </a:solidFill>
                <a:hlinkClick r:id="rId8"/>
              </a:rPr>
              <a:t>hypertext</a:t>
            </a:r>
            <a:r>
              <a:rPr lang="en-GB" sz="1100">
                <a:solidFill>
                  <a:schemeClr val="dk1"/>
                </a:solidFill>
              </a:rPr>
              <a:t> documents include </a:t>
            </a:r>
            <a:r>
              <a:rPr lang="en-GB" sz="1100" u="sng">
                <a:solidFill>
                  <a:schemeClr val="hlink"/>
                </a:solidFill>
                <a:hlinkClick r:id="rId9"/>
              </a:rPr>
              <a:t>hyperlinks</a:t>
            </a:r>
            <a:r>
              <a:rPr lang="en-GB" sz="1100">
                <a:solidFill>
                  <a:schemeClr val="dk1"/>
                </a:solidFill>
              </a:rPr>
              <a:t> to other resources that the user can easily access.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HTTP defines a set of </a:t>
            </a:r>
            <a:r>
              <a:rPr b="1" lang="en-GB" sz="1100">
                <a:solidFill>
                  <a:schemeClr val="dk1"/>
                </a:solidFill>
              </a:rPr>
              <a:t>request methods</a:t>
            </a:r>
            <a:r>
              <a:rPr lang="en-GB" sz="1100">
                <a:solidFill>
                  <a:schemeClr val="dk1"/>
                </a:solidFill>
              </a:rPr>
              <a:t> to indicate the desired action to be performed for a given resource. Although they can also be nouns, these request methods are sometimes referred to as </a:t>
            </a:r>
            <a:r>
              <a:rPr i="1" lang="en-GB" sz="1100">
                <a:solidFill>
                  <a:schemeClr val="dk1"/>
                </a:solidFill>
              </a:rPr>
              <a:t>HTTP verbs</a:t>
            </a:r>
            <a:r>
              <a:rPr lang="en-GB" sz="1100">
                <a:solidFill>
                  <a:schemeClr val="dk1"/>
                </a:solidFill>
              </a:rPr>
              <a:t>. Each of them implements a different semantic, but some common features are shared by a group of them: e.g. a request method can be </a:t>
            </a:r>
            <a:r>
              <a:rPr lang="en-GB" sz="1100" u="sng">
                <a:solidFill>
                  <a:schemeClr val="hlink"/>
                </a:solidFill>
                <a:hlinkClick r:id="rId10"/>
              </a:rPr>
              <a:t>safe</a:t>
            </a:r>
            <a:r>
              <a:rPr lang="en-GB" sz="1100">
                <a:solidFill>
                  <a:schemeClr val="dk1"/>
                </a:solidFill>
              </a:rPr>
              <a:t>, </a:t>
            </a:r>
            <a:r>
              <a:rPr lang="en-GB" sz="1100" u="sng">
                <a:solidFill>
                  <a:schemeClr val="hlink"/>
                </a:solidFill>
                <a:hlinkClick r:id="rId11"/>
              </a:rPr>
              <a:t>idempotent</a:t>
            </a:r>
            <a:r>
              <a:rPr lang="en-GB" sz="1100">
                <a:solidFill>
                  <a:schemeClr val="dk1"/>
                </a:solidFill>
              </a:rPr>
              <a:t>, or </a:t>
            </a:r>
            <a:r>
              <a:rPr lang="en-GB" sz="1100" u="sng">
                <a:solidFill>
                  <a:schemeClr val="hlink"/>
                </a:solidFill>
                <a:hlinkClick r:id="rId12"/>
              </a:rPr>
              <a:t>cacheable</a:t>
            </a:r>
            <a:r>
              <a:rPr lang="en-GB" sz="1100">
                <a:solidFill>
                  <a:schemeClr val="dk1"/>
                </a:solidFill>
              </a:rPr>
              <a:t>.</a:t>
            </a:r>
            <a:endParaRPr sz="1100">
              <a:solidFill>
                <a:schemeClr val="dk1"/>
              </a:solidFill>
            </a:endParaRPr>
          </a:p>
          <a:p>
            <a:pPr indent="0" lvl="0" marL="0" rtl="0" algn="l">
              <a:spcBef>
                <a:spcPts val="1200"/>
              </a:spcBef>
              <a:spcAft>
                <a:spcPts val="0"/>
              </a:spcAft>
              <a:buNone/>
            </a:pPr>
            <a:r>
              <a:t/>
            </a:r>
            <a:endParaRPr sz="11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descr="ppt4-01.jpg" id="385" name="Google Shape;385;p5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86" name="Google Shape;386;p5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Request Methods</a:t>
            </a:r>
            <a:endParaRPr>
              <a:solidFill>
                <a:schemeClr val="dk1"/>
              </a:solidFill>
            </a:endParaRPr>
          </a:p>
        </p:txBody>
      </p:sp>
      <p:sp>
        <p:nvSpPr>
          <p:cNvPr id="387" name="Google Shape;387;p5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GB">
                <a:solidFill>
                  <a:schemeClr val="dk1"/>
                </a:solidFill>
              </a:rPr>
              <a:t>The </a:t>
            </a:r>
            <a:r>
              <a:rPr lang="en-GB">
                <a:solidFill>
                  <a:srgbClr val="EB5757"/>
                </a:solidFill>
                <a:latin typeface="Courier New"/>
                <a:ea typeface="Courier New"/>
                <a:cs typeface="Courier New"/>
                <a:sym typeface="Courier New"/>
              </a:rPr>
              <a:t>GET</a:t>
            </a:r>
            <a:r>
              <a:rPr lang="en-GB">
                <a:solidFill>
                  <a:schemeClr val="dk1"/>
                </a:solidFill>
              </a:rPr>
              <a:t> method requests a representation of the specified resource. Requests using </a:t>
            </a:r>
            <a:r>
              <a:rPr lang="en-GB">
                <a:solidFill>
                  <a:srgbClr val="EB5757"/>
                </a:solidFill>
                <a:latin typeface="Courier New"/>
                <a:ea typeface="Courier New"/>
                <a:cs typeface="Courier New"/>
                <a:sym typeface="Courier New"/>
              </a:rPr>
              <a:t>GET</a:t>
            </a:r>
            <a:r>
              <a:rPr lang="en-GB">
                <a:solidFill>
                  <a:schemeClr val="dk1"/>
                </a:solidFill>
              </a:rPr>
              <a:t> should only retrieve data.</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The </a:t>
            </a:r>
            <a:r>
              <a:rPr lang="en-GB">
                <a:solidFill>
                  <a:srgbClr val="EB5757"/>
                </a:solidFill>
                <a:latin typeface="Courier New"/>
                <a:ea typeface="Courier New"/>
                <a:cs typeface="Courier New"/>
                <a:sym typeface="Courier New"/>
              </a:rPr>
              <a:t>HEAD</a:t>
            </a:r>
            <a:r>
              <a:rPr lang="en-GB">
                <a:solidFill>
                  <a:schemeClr val="dk1"/>
                </a:solidFill>
              </a:rPr>
              <a:t> method asks for a response identical to that of a </a:t>
            </a:r>
            <a:r>
              <a:rPr lang="en-GB">
                <a:solidFill>
                  <a:srgbClr val="EB5757"/>
                </a:solidFill>
                <a:latin typeface="Courier New"/>
                <a:ea typeface="Courier New"/>
                <a:cs typeface="Courier New"/>
                <a:sym typeface="Courier New"/>
              </a:rPr>
              <a:t>GET</a:t>
            </a:r>
            <a:r>
              <a:rPr lang="en-GB">
                <a:solidFill>
                  <a:schemeClr val="dk1"/>
                </a:solidFill>
              </a:rPr>
              <a:t> request, but without the response body.</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The </a:t>
            </a:r>
            <a:r>
              <a:rPr lang="en-GB">
                <a:solidFill>
                  <a:srgbClr val="EB5757"/>
                </a:solidFill>
                <a:latin typeface="Courier New"/>
                <a:ea typeface="Courier New"/>
                <a:cs typeface="Courier New"/>
                <a:sym typeface="Courier New"/>
              </a:rPr>
              <a:t>POST</a:t>
            </a:r>
            <a:r>
              <a:rPr lang="en-GB">
                <a:solidFill>
                  <a:schemeClr val="dk1"/>
                </a:solidFill>
              </a:rPr>
              <a:t> method is used to submit an entity to the specified resource, often causing a change in state or side effects on the server.</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The </a:t>
            </a:r>
            <a:r>
              <a:rPr lang="en-GB">
                <a:solidFill>
                  <a:srgbClr val="EB5757"/>
                </a:solidFill>
                <a:latin typeface="Courier New"/>
                <a:ea typeface="Courier New"/>
                <a:cs typeface="Courier New"/>
                <a:sym typeface="Courier New"/>
              </a:rPr>
              <a:t>PUT</a:t>
            </a:r>
            <a:r>
              <a:rPr lang="en-GB">
                <a:solidFill>
                  <a:schemeClr val="dk1"/>
                </a:solidFill>
              </a:rPr>
              <a:t> method replaces all current representations of the target resource with the request payload.</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The </a:t>
            </a:r>
            <a:r>
              <a:rPr lang="en-GB">
                <a:solidFill>
                  <a:srgbClr val="EB5757"/>
                </a:solidFill>
                <a:latin typeface="Courier New"/>
                <a:ea typeface="Courier New"/>
                <a:cs typeface="Courier New"/>
                <a:sym typeface="Courier New"/>
              </a:rPr>
              <a:t>DELETE</a:t>
            </a:r>
            <a:r>
              <a:rPr lang="en-GB">
                <a:solidFill>
                  <a:schemeClr val="dk1"/>
                </a:solidFill>
              </a:rPr>
              <a:t> method deletes the specified resource.</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The </a:t>
            </a:r>
            <a:r>
              <a:rPr lang="en-GB">
                <a:solidFill>
                  <a:srgbClr val="EB5757"/>
                </a:solidFill>
                <a:latin typeface="Courier New"/>
                <a:ea typeface="Courier New"/>
                <a:cs typeface="Courier New"/>
                <a:sym typeface="Courier New"/>
              </a:rPr>
              <a:t>CONNECT</a:t>
            </a:r>
            <a:r>
              <a:rPr lang="en-GB">
                <a:solidFill>
                  <a:schemeClr val="dk1"/>
                </a:solidFill>
              </a:rPr>
              <a:t> method establishes a tunnel to the server identified by the target resource.</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The </a:t>
            </a:r>
            <a:r>
              <a:rPr lang="en-GB">
                <a:solidFill>
                  <a:srgbClr val="EB5757"/>
                </a:solidFill>
                <a:latin typeface="Courier New"/>
                <a:ea typeface="Courier New"/>
                <a:cs typeface="Courier New"/>
                <a:sym typeface="Courier New"/>
              </a:rPr>
              <a:t>OPTIONS</a:t>
            </a:r>
            <a:r>
              <a:rPr lang="en-GB">
                <a:solidFill>
                  <a:schemeClr val="dk1"/>
                </a:solidFill>
              </a:rPr>
              <a:t> method is used to describe the communication options for the target resource.</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The </a:t>
            </a:r>
            <a:r>
              <a:rPr lang="en-GB">
                <a:solidFill>
                  <a:srgbClr val="EB5757"/>
                </a:solidFill>
                <a:latin typeface="Courier New"/>
                <a:ea typeface="Courier New"/>
                <a:cs typeface="Courier New"/>
                <a:sym typeface="Courier New"/>
              </a:rPr>
              <a:t>TRACE</a:t>
            </a:r>
            <a:r>
              <a:rPr lang="en-GB">
                <a:solidFill>
                  <a:schemeClr val="dk1"/>
                </a:solidFill>
              </a:rPr>
              <a:t> method performs a message loop-back test along the path to the target resource.</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The </a:t>
            </a:r>
            <a:r>
              <a:rPr lang="en-GB">
                <a:solidFill>
                  <a:srgbClr val="EB5757"/>
                </a:solidFill>
                <a:latin typeface="Courier New"/>
                <a:ea typeface="Courier New"/>
                <a:cs typeface="Courier New"/>
                <a:sym typeface="Courier New"/>
              </a:rPr>
              <a:t>PATCH</a:t>
            </a:r>
            <a:r>
              <a:rPr lang="en-GB">
                <a:solidFill>
                  <a:schemeClr val="dk1"/>
                </a:solidFill>
              </a:rPr>
              <a:t> method is used to apply partial modifications to a resource.</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descr="ppt4-01.jpg" id="392" name="Google Shape;392;p6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93" name="Google Shape;393;p6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Thymeleaf </a:t>
            </a:r>
            <a:endParaRPr>
              <a:solidFill>
                <a:schemeClr val="dk1"/>
              </a:solidFill>
            </a:endParaRPr>
          </a:p>
        </p:txBody>
      </p:sp>
      <p:sp>
        <p:nvSpPr>
          <p:cNvPr id="394" name="Google Shape;394;p60"/>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Thymeleaf</a:t>
            </a:r>
            <a:r>
              <a:rPr lang="en-GB" sz="1100">
                <a:solidFill>
                  <a:schemeClr val="dk1"/>
                </a:solidFill>
              </a:rPr>
              <a:t> is a modern server-side Java template engine for both web and standalone environments.</a:t>
            </a:r>
            <a:endParaRPr sz="1100">
              <a:solidFill>
                <a:schemeClr val="dk1"/>
              </a:solidFill>
            </a:endParaRPr>
          </a:p>
          <a:p>
            <a:pPr indent="0" lvl="0" marL="0" rtl="0" algn="l">
              <a:lnSpc>
                <a:spcPct val="115000"/>
              </a:lnSpc>
              <a:spcBef>
                <a:spcPts val="1200"/>
              </a:spcBef>
              <a:spcAft>
                <a:spcPts val="0"/>
              </a:spcAft>
              <a:buNone/>
            </a:pPr>
            <a:r>
              <a:rPr lang="en-GB" sz="1100">
                <a:solidFill>
                  <a:schemeClr val="dk1"/>
                </a:solidFill>
              </a:rPr>
              <a:t>Thymeleaf's main goal is to bring elegant </a:t>
            </a:r>
            <a:r>
              <a:rPr i="1" lang="en-GB" sz="1100">
                <a:solidFill>
                  <a:schemeClr val="dk1"/>
                </a:solidFill>
              </a:rPr>
              <a:t>natural templates</a:t>
            </a:r>
            <a:r>
              <a:rPr lang="en-GB" sz="1100">
                <a:solidFill>
                  <a:schemeClr val="dk1"/>
                </a:solidFill>
              </a:rPr>
              <a:t> to your development workflow — HTML that can be correctly displayed in browsers and also work as static prototypes, allowing for stronger collaboration in development teams.</a:t>
            </a:r>
            <a:endParaRPr sz="1100">
              <a:solidFill>
                <a:schemeClr val="dk1"/>
              </a:solidFill>
            </a:endParaRPr>
          </a:p>
          <a:p>
            <a:pPr indent="0" lvl="0" marL="0" rtl="0" algn="l">
              <a:lnSpc>
                <a:spcPct val="115000"/>
              </a:lnSpc>
              <a:spcBef>
                <a:spcPts val="1200"/>
              </a:spcBef>
              <a:spcAft>
                <a:spcPts val="0"/>
              </a:spcAft>
              <a:buNone/>
            </a:pPr>
            <a:r>
              <a:rPr lang="en-GB" sz="1100">
                <a:solidFill>
                  <a:schemeClr val="dk1"/>
                </a:solidFill>
              </a:rPr>
              <a:t>Most Thymeleaf attributes allow their values to be set as or containing </a:t>
            </a:r>
            <a:r>
              <a:rPr i="1" lang="en-GB" sz="1100">
                <a:solidFill>
                  <a:schemeClr val="dk1"/>
                </a:solidFill>
              </a:rPr>
              <a:t>expressions</a:t>
            </a:r>
            <a:r>
              <a:rPr lang="en-GB" sz="1100">
                <a:solidFill>
                  <a:schemeClr val="dk1"/>
                </a:solidFill>
              </a:rPr>
              <a:t>, which we will call </a:t>
            </a:r>
            <a:r>
              <a:rPr i="1" lang="en-GB" sz="1100">
                <a:solidFill>
                  <a:schemeClr val="dk1"/>
                </a:solidFill>
              </a:rPr>
              <a:t>Standard Expressions</a:t>
            </a:r>
            <a:r>
              <a:rPr lang="en-GB" sz="1100">
                <a:solidFill>
                  <a:schemeClr val="dk1"/>
                </a:solidFill>
              </a:rPr>
              <a:t> because of the dialects they are used in. These can be of five types: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a:t>
            </a:r>
            <a:r>
              <a:rPr lang="en-GB" sz="1100">
                <a:solidFill>
                  <a:schemeClr val="dk1"/>
                </a:solidFill>
              </a:rPr>
              <a:t> : Variable expressions.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a:t>
            </a:r>
            <a:r>
              <a:rPr lang="en-GB" sz="1100">
                <a:solidFill>
                  <a:schemeClr val="dk1"/>
                </a:solidFill>
              </a:rPr>
              <a:t> : Selection expressions.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a:t>
            </a:r>
            <a:r>
              <a:rPr lang="en-GB" sz="1100">
                <a:solidFill>
                  <a:schemeClr val="dk1"/>
                </a:solidFill>
              </a:rPr>
              <a:t> : Message (i18n) expressions.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a:t>
            </a:r>
            <a:r>
              <a:rPr lang="en-GB" sz="1100">
                <a:solidFill>
                  <a:schemeClr val="dk1"/>
                </a:solidFill>
              </a:rPr>
              <a:t> : Link (URL) expressions.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a:t>
            </a:r>
            <a:r>
              <a:rPr lang="en-GB" sz="1100">
                <a:solidFill>
                  <a:schemeClr val="dk1"/>
                </a:solidFill>
              </a:rPr>
              <a:t> : Fragment expressions.</a:t>
            </a:r>
            <a:endParaRPr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descr="ppt4-01.jpg" id="399" name="Google Shape;399;p6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00" name="Google Shape;400;p6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 Internationalization and Location</a:t>
            </a:r>
            <a:endParaRPr>
              <a:solidFill>
                <a:schemeClr val="dk1"/>
              </a:solidFill>
            </a:endParaRPr>
          </a:p>
        </p:txBody>
      </p:sp>
      <p:sp>
        <p:nvSpPr>
          <p:cNvPr id="401" name="Google Shape;401;p61"/>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Imagine that you have brought a nice imported TV from Japan that is equipped with a wonderful set of features. You have opened the box and found an instruction manual that is written in the Japanese. Will you be comfortable in operating the TV with the given set of instructions?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Same is the case with any software application. Consider, you want to cater your online retail website to the people across the world and you have not presented the website interface to the user in their local language. This definitely hampers the user experience and in-turn has a lot of impact on your global market revenue.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This is where Internationalization (</a:t>
            </a:r>
            <a:r>
              <a:rPr b="1" lang="en-GB" sz="1100">
                <a:solidFill>
                  <a:schemeClr val="dk1"/>
                </a:solidFill>
              </a:rPr>
              <a:t>i18n</a:t>
            </a:r>
            <a:r>
              <a:rPr lang="en-GB" sz="1100">
                <a:solidFill>
                  <a:schemeClr val="dk1"/>
                </a:solidFill>
              </a:rPr>
              <a:t>) comes into picture.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GB" sz="1100">
                <a:solidFill>
                  <a:schemeClr val="dk1"/>
                </a:solidFill>
              </a:rPr>
              <a:t>Internationalization</a:t>
            </a:r>
            <a:r>
              <a:rPr lang="en-GB" sz="1100">
                <a:solidFill>
                  <a:schemeClr val="dk1"/>
                </a:solidFill>
              </a:rPr>
              <a:t> is the process of ensuring that your website accommodates multiple languages and cultural conventions to make the creation of localized sites possible.</a:t>
            </a:r>
            <a:endParaRPr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b="1" lang="en-GB" sz="1100">
                <a:solidFill>
                  <a:schemeClr val="dk1"/>
                </a:solidFill>
              </a:rPr>
              <a:t>Spring Boot provides a lot of built in features to support Internationalization through ResourceBundles, LocaleResolvers and Interceptors.</a:t>
            </a:r>
            <a:endParaRPr b="1"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descr="ppt4-01.jpg" id="79" name="Google Shape;79;p1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80" name="Google Shape;80;p1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Spring framework architecture and components</a:t>
            </a:r>
            <a:endParaRPr/>
          </a:p>
        </p:txBody>
      </p:sp>
      <p:sp>
        <p:nvSpPr>
          <p:cNvPr id="81" name="Google Shape;81;p17"/>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7"/>
          <p:cNvPicPr preferRelativeResize="0"/>
          <p:nvPr/>
        </p:nvPicPr>
        <p:blipFill>
          <a:blip r:embed="rId4">
            <a:alphaModFix/>
          </a:blip>
          <a:stretch>
            <a:fillRect/>
          </a:stretch>
        </p:blipFill>
        <p:spPr>
          <a:xfrm>
            <a:off x="1825125" y="440100"/>
            <a:ext cx="5493749" cy="41203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descr="ppt4-01.jpg" id="406" name="Google Shape;406;p6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07" name="Google Shape;407;p6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Message (i18n) expressions</a:t>
            </a:r>
            <a:endParaRPr>
              <a:solidFill>
                <a:schemeClr val="dk1"/>
              </a:solidFill>
            </a:endParaRPr>
          </a:p>
        </p:txBody>
      </p:sp>
      <p:sp>
        <p:nvSpPr>
          <p:cNvPr id="408" name="Google Shape;408;p62"/>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Message expressions (often called </a:t>
            </a:r>
            <a:r>
              <a:rPr i="1" lang="en-GB" sz="1100">
                <a:solidFill>
                  <a:schemeClr val="dk1"/>
                </a:solidFill>
              </a:rPr>
              <a:t>text externalization</a:t>
            </a:r>
            <a:r>
              <a:rPr lang="en-GB" sz="1100">
                <a:solidFill>
                  <a:schemeClr val="dk1"/>
                </a:solidFill>
              </a:rPr>
              <a:t>, </a:t>
            </a:r>
            <a:r>
              <a:rPr i="1" lang="en-GB" sz="1100">
                <a:solidFill>
                  <a:schemeClr val="dk1"/>
                </a:solidFill>
              </a:rPr>
              <a:t>internationalization</a:t>
            </a:r>
            <a:r>
              <a:rPr lang="en-GB" sz="1100">
                <a:solidFill>
                  <a:schemeClr val="dk1"/>
                </a:solidFill>
              </a:rPr>
              <a:t> or </a:t>
            </a:r>
            <a:r>
              <a:rPr i="1" lang="en-GB" sz="1100">
                <a:solidFill>
                  <a:schemeClr val="dk1"/>
                </a:solidFill>
              </a:rPr>
              <a:t>i18n</a:t>
            </a:r>
            <a:r>
              <a:rPr lang="en-GB" sz="1100">
                <a:solidFill>
                  <a:schemeClr val="dk1"/>
                </a:solidFill>
              </a:rPr>
              <a:t>) allows us to retrieve locale-specific messages from external sources (</a:t>
            </a:r>
            <a:r>
              <a:rPr b="1" lang="en-GB" sz="1100">
                <a:solidFill>
                  <a:schemeClr val="dk1"/>
                </a:solidFill>
              </a:rPr>
              <a:t>.properties</a:t>
            </a:r>
            <a:r>
              <a:rPr lang="en-GB" sz="1100">
                <a:solidFill>
                  <a:schemeClr val="dk1"/>
                </a:solidFill>
              </a:rPr>
              <a:t> files), referencing them by a key and (optionally) applying a set of parameters.</a:t>
            </a:r>
            <a:endParaRPr sz="1100">
              <a:solidFill>
                <a:schemeClr val="dk1"/>
              </a:solidFill>
            </a:endParaRPr>
          </a:p>
          <a:p>
            <a:pPr indent="0" lvl="0" marL="0" rtl="0" algn="l">
              <a:lnSpc>
                <a:spcPct val="115000"/>
              </a:lnSpc>
              <a:spcBef>
                <a:spcPts val="1200"/>
              </a:spcBef>
              <a:spcAft>
                <a:spcPts val="0"/>
              </a:spcAft>
              <a:buNone/>
            </a:pPr>
            <a:r>
              <a:rPr lang="en-GB" sz="1100">
                <a:solidFill>
                  <a:schemeClr val="dk1"/>
                </a:solidFill>
              </a:rPr>
              <a:t>In Spring applications, this will automatically integrate with Spring’s </a:t>
            </a:r>
            <a:r>
              <a:rPr b="1" lang="en-GB" sz="1100">
                <a:solidFill>
                  <a:schemeClr val="dk1"/>
                </a:solidFill>
              </a:rPr>
              <a:t>MessageSource</a:t>
            </a:r>
            <a:r>
              <a:rPr lang="en-GB" sz="1100">
                <a:solidFill>
                  <a:schemeClr val="dk1"/>
                </a:solidFill>
              </a:rPr>
              <a:t> mechanism.</a:t>
            </a:r>
            <a:endParaRPr sz="1100">
              <a:solidFill>
                <a:schemeClr val="dk1"/>
              </a:solidFill>
            </a:endParaRPr>
          </a:p>
          <a:p>
            <a:pPr indent="0" lvl="0" marL="0" rtl="0" algn="l">
              <a:lnSpc>
                <a:spcPct val="115000"/>
              </a:lnSpc>
              <a:spcBef>
                <a:spcPts val="1200"/>
              </a:spcBef>
              <a:spcAft>
                <a:spcPts val="0"/>
              </a:spcAft>
              <a:buNone/>
            </a:pPr>
            <a:r>
              <a:t/>
            </a:r>
            <a:endParaRPr sz="1200">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GB" sz="1200">
                <a:solidFill>
                  <a:schemeClr val="dk1"/>
                </a:solidFill>
                <a:latin typeface="Courier New"/>
                <a:ea typeface="Courier New"/>
                <a:cs typeface="Courier New"/>
                <a:sym typeface="Courier New"/>
              </a:rPr>
              <a:t>&lt;table&gt;</a:t>
            </a:r>
            <a:endParaRPr sz="1200">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GB" sz="1200">
                <a:solidFill>
                  <a:schemeClr val="dk1"/>
                </a:solidFill>
                <a:latin typeface="Courier New"/>
                <a:ea typeface="Courier New"/>
                <a:cs typeface="Courier New"/>
                <a:sym typeface="Courier New"/>
              </a:rPr>
              <a:t> 	... </a:t>
            </a:r>
            <a:endParaRPr sz="1200">
              <a:solidFill>
                <a:schemeClr val="dk1"/>
              </a:solidFill>
              <a:latin typeface="Courier New"/>
              <a:ea typeface="Courier New"/>
              <a:cs typeface="Courier New"/>
              <a:sym typeface="Courier New"/>
            </a:endParaRPr>
          </a:p>
          <a:p>
            <a:pPr indent="457200" lvl="0" marL="0" rtl="0" algn="l">
              <a:lnSpc>
                <a:spcPct val="115000"/>
              </a:lnSpc>
              <a:spcBef>
                <a:spcPts val="1200"/>
              </a:spcBef>
              <a:spcAft>
                <a:spcPts val="0"/>
              </a:spcAft>
              <a:buNone/>
            </a:pPr>
            <a:r>
              <a:rPr lang="en-GB" sz="1200">
                <a:solidFill>
                  <a:schemeClr val="dk1"/>
                </a:solidFill>
                <a:latin typeface="Courier New"/>
                <a:ea typeface="Courier New"/>
                <a:cs typeface="Courier New"/>
                <a:sym typeface="Courier New"/>
              </a:rPr>
              <a:t>&lt;th th:text="#{header.address.city}"&gt;...&lt;/th&gt;</a:t>
            </a:r>
            <a:endParaRPr sz="1200">
              <a:solidFill>
                <a:schemeClr val="dk1"/>
              </a:solidFill>
              <a:latin typeface="Courier New"/>
              <a:ea typeface="Courier New"/>
              <a:cs typeface="Courier New"/>
              <a:sym typeface="Courier New"/>
            </a:endParaRPr>
          </a:p>
          <a:p>
            <a:pPr indent="457200" lvl="0" marL="0" rtl="0" algn="l">
              <a:lnSpc>
                <a:spcPct val="115000"/>
              </a:lnSpc>
              <a:spcBef>
                <a:spcPts val="1200"/>
              </a:spcBef>
              <a:spcAft>
                <a:spcPts val="0"/>
              </a:spcAft>
              <a:buNone/>
            </a:pPr>
            <a:r>
              <a:rPr lang="en-GB" sz="1200">
                <a:solidFill>
                  <a:schemeClr val="dk1"/>
                </a:solidFill>
                <a:latin typeface="Courier New"/>
                <a:ea typeface="Courier New"/>
                <a:cs typeface="Courier New"/>
                <a:sym typeface="Courier New"/>
              </a:rPr>
              <a:t>&lt;th th:text="#{header.address.country}"&gt;...&lt;/th&gt;</a:t>
            </a:r>
            <a:endParaRPr sz="1200">
              <a:solidFill>
                <a:schemeClr val="dk1"/>
              </a:solidFill>
              <a:latin typeface="Courier New"/>
              <a:ea typeface="Courier New"/>
              <a:cs typeface="Courier New"/>
              <a:sym typeface="Courier New"/>
            </a:endParaRPr>
          </a:p>
          <a:p>
            <a:pPr indent="457200" lvl="0" marL="0" rtl="0" algn="l">
              <a:lnSpc>
                <a:spcPct val="115000"/>
              </a:lnSpc>
              <a:spcBef>
                <a:spcPts val="1200"/>
              </a:spcBef>
              <a:spcAft>
                <a:spcPts val="0"/>
              </a:spcAft>
              <a:buNone/>
            </a:pPr>
            <a:r>
              <a:rPr lang="en-GB" sz="1200">
                <a:solidFill>
                  <a:schemeClr val="dk1"/>
                </a:solidFill>
                <a:latin typeface="Courier New"/>
                <a:ea typeface="Courier New"/>
                <a:cs typeface="Courier New"/>
                <a:sym typeface="Courier New"/>
              </a:rPr>
              <a:t> ... </a:t>
            </a:r>
            <a:endParaRPr sz="1200">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GB" sz="1200">
                <a:solidFill>
                  <a:schemeClr val="dk1"/>
                </a:solidFill>
                <a:latin typeface="Courier New"/>
                <a:ea typeface="Courier New"/>
                <a:cs typeface="Courier New"/>
                <a:sym typeface="Courier New"/>
              </a:rPr>
              <a:t>&lt;/table&gt;</a:t>
            </a:r>
            <a:endParaRPr sz="1200">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descr="ppt4-01.jpg" id="413" name="Google Shape;413;p6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14" name="Google Shape;414;p6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Validation in Spring Boot</a:t>
            </a:r>
            <a:endParaRPr>
              <a:solidFill>
                <a:schemeClr val="dk1"/>
              </a:solidFill>
            </a:endParaRPr>
          </a:p>
        </p:txBody>
      </p:sp>
      <p:sp>
        <p:nvSpPr>
          <p:cNvPr id="415" name="Google Shape;415;p63"/>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Starting with Boot 2.3, we also need to explicitly add the </a:t>
            </a:r>
            <a:r>
              <a:rPr i="1" lang="en-GB" sz="1100" u="sng">
                <a:solidFill>
                  <a:schemeClr val="hlink"/>
                </a:solidFill>
                <a:hlinkClick r:id="rId4"/>
              </a:rPr>
              <a:t>spring-boot-starter-validation</a:t>
            </a:r>
            <a:r>
              <a:rPr lang="en-GB" sz="1100">
                <a:solidFill>
                  <a:schemeClr val="dk1"/>
                </a:solidFill>
              </a:rPr>
              <a:t> dependency:</a:t>
            </a:r>
            <a:endParaRPr sz="1100">
              <a:solidFill>
                <a:schemeClr val="dk1"/>
              </a:solidFill>
            </a:endParaRPr>
          </a:p>
          <a:p>
            <a:pPr indent="0" lvl="0" marL="0" rtl="0" algn="l">
              <a:spcBef>
                <a:spcPts val="1200"/>
              </a:spcBef>
              <a:spcAft>
                <a:spcPts val="0"/>
              </a:spcAft>
              <a:buNone/>
            </a:pPr>
            <a:r>
              <a:rPr lang="en-GB" sz="1100">
                <a:solidFill>
                  <a:schemeClr val="dk1"/>
                </a:solidFill>
              </a:rPr>
              <a:t>&lt;dependency&gt;     </a:t>
            </a:r>
            <a:endParaRPr sz="1100">
              <a:solidFill>
                <a:schemeClr val="dk1"/>
              </a:solidFill>
            </a:endParaRPr>
          </a:p>
          <a:p>
            <a:pPr indent="0" lvl="0" marL="0" rtl="0" algn="l">
              <a:spcBef>
                <a:spcPts val="0"/>
              </a:spcBef>
              <a:spcAft>
                <a:spcPts val="0"/>
              </a:spcAft>
              <a:buNone/>
            </a:pPr>
            <a:r>
              <a:rPr lang="en-GB" sz="1100">
                <a:solidFill>
                  <a:schemeClr val="dk1"/>
                </a:solidFill>
              </a:rPr>
              <a:t>		&lt;groupId&gt;org.springframework.boot&lt;/groupId&gt;     </a:t>
            </a:r>
            <a:endParaRPr sz="1100">
              <a:solidFill>
                <a:schemeClr val="dk1"/>
              </a:solidFill>
            </a:endParaRPr>
          </a:p>
          <a:p>
            <a:pPr indent="0" lvl="0" marL="0" rtl="0" algn="l">
              <a:spcBef>
                <a:spcPts val="0"/>
              </a:spcBef>
              <a:spcAft>
                <a:spcPts val="0"/>
              </a:spcAft>
              <a:buNone/>
            </a:pPr>
            <a:r>
              <a:rPr lang="en-GB" sz="1100">
                <a:solidFill>
                  <a:schemeClr val="dk1"/>
                </a:solidFill>
              </a:rPr>
              <a:t>		&lt;artifactId&gt;spring-boot-starter-validation&lt;/artifactId&gt; </a:t>
            </a:r>
            <a:endParaRPr sz="1100">
              <a:solidFill>
                <a:schemeClr val="dk1"/>
              </a:solidFill>
            </a:endParaRPr>
          </a:p>
          <a:p>
            <a:pPr indent="0" lvl="0" marL="0" rtl="0" algn="l">
              <a:spcBef>
                <a:spcPts val="0"/>
              </a:spcBef>
              <a:spcAft>
                <a:spcPts val="0"/>
              </a:spcAft>
              <a:buNone/>
            </a:pPr>
            <a:r>
              <a:rPr lang="en-GB" sz="1100">
                <a:solidFill>
                  <a:schemeClr val="dk1"/>
                </a:solidFill>
              </a:rPr>
              <a:t>&lt;/dependency&gt;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Few of the validation annotations are:</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@NotNull:</a:t>
            </a:r>
            <a:r>
              <a:rPr lang="en-GB" sz="1100">
                <a:solidFill>
                  <a:schemeClr val="dk1"/>
                </a:solidFill>
              </a:rPr>
              <a:t> Ensures that the input field is not null.</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@NotEmpty:</a:t>
            </a:r>
            <a:r>
              <a:rPr lang="en-GB" sz="1100">
                <a:solidFill>
                  <a:schemeClr val="dk1"/>
                </a:solidFill>
              </a:rPr>
              <a:t> Ensures that the field is not empty. It can be applied to fields of type String, collections, etc.</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@Min:</a:t>
            </a:r>
            <a:r>
              <a:rPr lang="en-GB" sz="1100">
                <a:solidFill>
                  <a:schemeClr val="dk1"/>
                </a:solidFill>
              </a:rPr>
              <a:t> The entered number should be equal to or greater than the defined minimum value.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@Max:</a:t>
            </a:r>
            <a:r>
              <a:rPr lang="en-GB" sz="1100">
                <a:solidFill>
                  <a:schemeClr val="dk1"/>
                </a:solidFill>
              </a:rPr>
              <a:t> The entered number should be equal to or less than the defined maximum value.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@Pattern:</a:t>
            </a:r>
            <a:r>
              <a:rPr lang="en-GB" sz="1100">
                <a:solidFill>
                  <a:schemeClr val="dk1"/>
                </a:solidFill>
              </a:rPr>
              <a:t> This validation annotation can be used to match the input with the specified regex expression. We have used the phone number field to match the specified regex expression in our example.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@Size:</a:t>
            </a:r>
            <a:r>
              <a:rPr lang="en-GB" sz="1100">
                <a:solidFill>
                  <a:schemeClr val="dk1"/>
                </a:solidFill>
              </a:rPr>
              <a:t> To validate the size of the input character sequence, map, list, etc.</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@Past:</a:t>
            </a:r>
            <a:r>
              <a:rPr lang="en-GB" sz="1100">
                <a:solidFill>
                  <a:schemeClr val="dk1"/>
                </a:solidFill>
              </a:rPr>
              <a:t> Makes sure that the input date/time is of the past.</a:t>
            </a:r>
            <a:endParaRPr sz="11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descr="ppt4-01.jpg" id="420" name="Google Shape;420;p6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21" name="Google Shape;421;p6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Error and Exception handling</a:t>
            </a:r>
            <a:endParaRPr>
              <a:solidFill>
                <a:schemeClr val="dk1"/>
              </a:solidFill>
            </a:endParaRPr>
          </a:p>
        </p:txBody>
      </p:sp>
      <p:sp>
        <p:nvSpPr>
          <p:cNvPr id="422" name="Google Shape;422;p64"/>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Spring MVC provides several complimentary approaches to exception handling.</a:t>
            </a:r>
            <a:endParaRPr/>
          </a:p>
          <a:p>
            <a:pPr indent="0" lvl="0" marL="0" rtl="0" algn="l">
              <a:lnSpc>
                <a:spcPct val="115000"/>
              </a:lnSpc>
              <a:spcBef>
                <a:spcPts val="1200"/>
              </a:spcBef>
              <a:spcAft>
                <a:spcPts val="0"/>
              </a:spcAft>
              <a:buClr>
                <a:schemeClr val="dk1"/>
              </a:buClr>
              <a:buSzPts val="1100"/>
              <a:buFont typeface="Arial"/>
              <a:buNone/>
            </a:pPr>
            <a:r>
              <a:rPr lang="en-GB"/>
              <a:t>Our goal is to not handle exceptions explicitly in Controller methods where possible. They are a cross-cutting concern better handled separately in dedicated code.</a:t>
            </a:r>
            <a:endParaRPr/>
          </a:p>
          <a:p>
            <a:pPr indent="0" lvl="0" marL="0" rtl="0" algn="l">
              <a:lnSpc>
                <a:spcPct val="115000"/>
              </a:lnSpc>
              <a:spcBef>
                <a:spcPts val="1200"/>
              </a:spcBef>
              <a:spcAft>
                <a:spcPts val="0"/>
              </a:spcAft>
              <a:buClr>
                <a:schemeClr val="dk1"/>
              </a:buClr>
              <a:buSzPts val="1100"/>
              <a:buFont typeface="Arial"/>
              <a:buNone/>
            </a:pPr>
            <a:r>
              <a:rPr lang="en-GB"/>
              <a:t>There are three options:</a:t>
            </a:r>
            <a:endParaRPr/>
          </a:p>
          <a:p>
            <a:pPr indent="-298450" lvl="0" marL="457200" rtl="0" algn="l">
              <a:lnSpc>
                <a:spcPct val="115000"/>
              </a:lnSpc>
              <a:spcBef>
                <a:spcPts val="1200"/>
              </a:spcBef>
              <a:spcAft>
                <a:spcPts val="0"/>
              </a:spcAft>
              <a:buClr>
                <a:schemeClr val="dk1"/>
              </a:buClr>
              <a:buSzPts val="1100"/>
              <a:buChar char="●"/>
            </a:pPr>
            <a:r>
              <a:rPr lang="en-GB"/>
              <a:t>Per controller</a:t>
            </a:r>
            <a:endParaRPr/>
          </a:p>
          <a:p>
            <a:pPr indent="-298450" lvl="0" marL="457200" rtl="0" algn="l">
              <a:lnSpc>
                <a:spcPct val="115000"/>
              </a:lnSpc>
              <a:spcBef>
                <a:spcPts val="0"/>
              </a:spcBef>
              <a:spcAft>
                <a:spcPts val="0"/>
              </a:spcAft>
              <a:buClr>
                <a:schemeClr val="dk1"/>
              </a:buClr>
              <a:buSzPts val="1100"/>
              <a:buChar char="●"/>
            </a:pPr>
            <a:r>
              <a:rPr lang="en-GB"/>
              <a:t>Globally</a:t>
            </a:r>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P</a:t>
            </a:r>
            <a:r>
              <a:rPr lang="en-GB">
                <a:solidFill>
                  <a:schemeClr val="dk1"/>
                </a:solidFill>
              </a:rPr>
              <a:t>er exception</a:t>
            </a:r>
            <a:endParaRPr>
              <a:solidFill>
                <a:schemeClr val="dk1"/>
              </a:solidFill>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descr="ppt4-01.jpg" id="427" name="Google Shape;427;p6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28" name="Google Shape;428;p6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Controller Based Exception Handling</a:t>
            </a:r>
            <a:endParaRPr>
              <a:solidFill>
                <a:schemeClr val="dk1"/>
              </a:solidFill>
            </a:endParaRPr>
          </a:p>
        </p:txBody>
      </p:sp>
      <p:sp>
        <p:nvSpPr>
          <p:cNvPr id="429" name="Google Shape;429;p65"/>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You can add extra (@ExceptionHandler) methods to any controller to specifically handle exceptions thrown by request handling (@RequestMapping) methods in the same controller. Such methods can:</a:t>
            </a:r>
            <a:endParaRPr/>
          </a:p>
          <a:p>
            <a:pPr indent="-298450" lvl="0" marL="457200" rtl="0" algn="l">
              <a:lnSpc>
                <a:spcPct val="115000"/>
              </a:lnSpc>
              <a:spcBef>
                <a:spcPts val="1200"/>
              </a:spcBef>
              <a:spcAft>
                <a:spcPts val="0"/>
              </a:spcAft>
              <a:buClr>
                <a:schemeClr val="dk1"/>
              </a:buClr>
              <a:buSzPts val="1100"/>
              <a:buAutoNum type="arabicPeriod"/>
            </a:pPr>
            <a:r>
              <a:rPr lang="en-GB"/>
              <a:t>Handle exceptions without the @ResponseStatus annotation (typically predefined exceptions that you didn’t write)</a:t>
            </a:r>
            <a:endParaRPr/>
          </a:p>
          <a:p>
            <a:pPr indent="-298450" lvl="0" marL="457200" rtl="0" algn="l">
              <a:lnSpc>
                <a:spcPct val="115000"/>
              </a:lnSpc>
              <a:spcBef>
                <a:spcPts val="0"/>
              </a:spcBef>
              <a:spcAft>
                <a:spcPts val="0"/>
              </a:spcAft>
              <a:buClr>
                <a:schemeClr val="dk1"/>
              </a:buClr>
              <a:buSzPts val="1100"/>
              <a:buAutoNum type="arabicPeriod"/>
            </a:pPr>
            <a:r>
              <a:rPr lang="en-GB"/>
              <a:t>Redirect the user to a dedicated error view</a:t>
            </a:r>
            <a:endParaRPr/>
          </a:p>
          <a:p>
            <a:pPr indent="-298450" lvl="0" marL="457200" rtl="0" algn="l">
              <a:lnSpc>
                <a:spcPct val="115000"/>
              </a:lnSpc>
              <a:spcBef>
                <a:spcPts val="0"/>
              </a:spcBef>
              <a:spcAft>
                <a:spcPts val="0"/>
              </a:spcAft>
              <a:buClr>
                <a:schemeClr val="dk1"/>
              </a:buClr>
              <a:buSzPts val="1100"/>
              <a:buAutoNum type="arabicPeriod"/>
            </a:pPr>
            <a:r>
              <a:rPr lang="en-GB"/>
              <a:t>Build a totally custom error response</a:t>
            </a:r>
            <a:endParaRPr/>
          </a:p>
          <a:p>
            <a:pPr indent="-298450" lvl="0" marL="457200" rtl="0" algn="l">
              <a:lnSpc>
                <a:spcPct val="115000"/>
              </a:lnSpc>
              <a:spcBef>
                <a:spcPts val="0"/>
              </a:spcBef>
              <a:spcAft>
                <a:spcPts val="0"/>
              </a:spcAft>
              <a:buClr>
                <a:schemeClr val="dk1"/>
              </a:buClr>
              <a:buSzPts val="1100"/>
              <a:buAutoNum type="arabicPeriod"/>
            </a:pPr>
            <a:r>
              <a:t/>
            </a:r>
            <a:endParaRPr/>
          </a:p>
          <a:p>
            <a:pPr indent="0" lvl="0" marL="0" rtl="0" algn="l">
              <a:lnSpc>
                <a:spcPct val="100000"/>
              </a:lnSpc>
              <a:spcBef>
                <a:spcPts val="1200"/>
              </a:spcBef>
              <a:spcAft>
                <a:spcPts val="0"/>
              </a:spcAft>
              <a:buNone/>
            </a:pPr>
            <a:r>
              <a:rPr b="1" lang="en-GB" sz="1200">
                <a:latin typeface="Courier New"/>
                <a:ea typeface="Courier New"/>
                <a:cs typeface="Courier New"/>
                <a:sym typeface="Courier New"/>
              </a:rPr>
              <a:t>@ResponseStatus(value=HttpStatus.CONFLICT, reason="Data integrity violation") // 409</a:t>
            </a:r>
            <a:endParaRPr b="1" sz="1200">
              <a:latin typeface="Courier New"/>
              <a:ea typeface="Courier New"/>
              <a:cs typeface="Courier New"/>
              <a:sym typeface="Courier New"/>
            </a:endParaRPr>
          </a:p>
          <a:p>
            <a:pPr indent="0" lvl="0" marL="0" rtl="0" algn="l">
              <a:lnSpc>
                <a:spcPct val="100000"/>
              </a:lnSpc>
              <a:spcBef>
                <a:spcPts val="1200"/>
              </a:spcBef>
              <a:spcAft>
                <a:spcPts val="0"/>
              </a:spcAft>
              <a:buNone/>
            </a:pPr>
            <a:r>
              <a:rPr b="1" lang="en-GB" sz="1200">
                <a:latin typeface="Courier New"/>
                <a:ea typeface="Courier New"/>
                <a:cs typeface="Courier New"/>
                <a:sym typeface="Courier New"/>
              </a:rPr>
              <a:t>@ExceptionHandler(DataIntegrityViolationException.class) </a:t>
            </a:r>
            <a:endParaRPr b="1" sz="1200">
              <a:latin typeface="Courier New"/>
              <a:ea typeface="Courier New"/>
              <a:cs typeface="Courier New"/>
              <a:sym typeface="Courier New"/>
            </a:endParaRPr>
          </a:p>
          <a:p>
            <a:pPr indent="0" lvl="0" marL="0" rtl="0" algn="l">
              <a:lnSpc>
                <a:spcPct val="100000"/>
              </a:lnSpc>
              <a:spcBef>
                <a:spcPts val="1200"/>
              </a:spcBef>
              <a:spcAft>
                <a:spcPts val="1200"/>
              </a:spcAft>
              <a:buNone/>
            </a:pPr>
            <a:r>
              <a:rPr b="1" lang="en-GB" sz="1200">
                <a:latin typeface="Courier New"/>
                <a:ea typeface="Courier New"/>
                <a:cs typeface="Courier New"/>
                <a:sym typeface="Courier New"/>
              </a:rPr>
              <a:t>public void conflict() { // Nothing to do }</a:t>
            </a:r>
            <a:endParaRPr b="1" sz="1200">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descr="ppt4-01.jpg" id="434" name="Google Shape;434;p6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35" name="Google Shape;435;p6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Global Exception Handling</a:t>
            </a:r>
            <a:endParaRPr>
              <a:solidFill>
                <a:schemeClr val="dk1"/>
              </a:solidFill>
            </a:endParaRPr>
          </a:p>
        </p:txBody>
      </p:sp>
      <p:sp>
        <p:nvSpPr>
          <p:cNvPr id="436" name="Google Shape;436;p66"/>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a:solidFill>
                  <a:schemeClr val="dk1"/>
                </a:solidFill>
              </a:rPr>
              <a:t>Using @ControllerAdvice Classes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A controller advice allows you to use exactly the same exception handling techniques but apply them across the whole application, not just to an individual controller. You can think of them as an annotation driven interceptor.</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Any class annotated with @ControllerAdvice becomes a controller-advice and three types of method are supported:</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Exception handling methods annotated with @ExceptionHandler.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Model enhancement methods (for adding additional data to the model) annotated with@ModelAttribute. Note that these attributes are </a:t>
            </a:r>
            <a:r>
              <a:rPr i="1" lang="en-GB" sz="1200">
                <a:solidFill>
                  <a:schemeClr val="dk1"/>
                </a:solidFill>
              </a:rPr>
              <a:t>not</a:t>
            </a:r>
            <a:r>
              <a:rPr lang="en-GB" sz="1200">
                <a:solidFill>
                  <a:schemeClr val="dk1"/>
                </a:solidFill>
              </a:rPr>
              <a:t> available to the exception handling views.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Binder initialization methods (used for configuring form-handling) annotated with@InitBinder.</a:t>
            </a:r>
            <a:endParaRPr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2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descr="ppt4-01.jpg" id="441" name="Google Shape;441;p6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42" name="Google Shape;442;p6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Per Exception Handle</a:t>
            </a:r>
            <a:endParaRPr>
              <a:solidFill>
                <a:schemeClr val="dk1"/>
              </a:solidFill>
            </a:endParaRPr>
          </a:p>
        </p:txBody>
      </p:sp>
      <p:sp>
        <p:nvSpPr>
          <p:cNvPr id="443" name="Google Shape;443;p67"/>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HandlerExceptionResolver</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Any Spring bean declared in the DispatcherServlet’s application context that implements HandlerExceptionResolver will be used to intercept and process any exception raised in the MVC system and not handled by a Controller. The interface looks like this:</a:t>
            </a:r>
            <a:endParaRPr sz="1100">
              <a:solidFill>
                <a:schemeClr val="dk1"/>
              </a:solidFill>
            </a:endParaRPr>
          </a:p>
          <a:p>
            <a:pPr indent="0" lvl="0" marL="0" rtl="0" algn="l">
              <a:spcBef>
                <a:spcPts val="1200"/>
              </a:spcBef>
              <a:spcAft>
                <a:spcPts val="0"/>
              </a:spcAft>
              <a:buNone/>
            </a:pPr>
            <a:r>
              <a:rPr lang="en-GB" sz="1100">
                <a:solidFill>
                  <a:schemeClr val="dk1"/>
                </a:solidFill>
              </a:rPr>
              <a:t>public interface HandlerExceptionResolver {</a:t>
            </a:r>
            <a:endParaRPr sz="1100">
              <a:solidFill>
                <a:schemeClr val="dk1"/>
              </a:solidFill>
            </a:endParaRPr>
          </a:p>
          <a:p>
            <a:pPr indent="0" lvl="0" marL="0" rtl="0" algn="l">
              <a:spcBef>
                <a:spcPts val="0"/>
              </a:spcBef>
              <a:spcAft>
                <a:spcPts val="0"/>
              </a:spcAft>
              <a:buNone/>
            </a:pPr>
            <a:r>
              <a:rPr lang="en-GB" sz="1100">
                <a:solidFill>
                  <a:schemeClr val="dk1"/>
                </a:solidFill>
              </a:rPr>
              <a:t>    ModelAndView resolveException(HttpServletRequest request, </a:t>
            </a:r>
            <a:endParaRPr sz="1100">
              <a:solidFill>
                <a:schemeClr val="dk1"/>
              </a:solidFill>
            </a:endParaRPr>
          </a:p>
          <a:p>
            <a:pPr indent="0" lvl="0" marL="0" rtl="0" algn="l">
              <a:spcBef>
                <a:spcPts val="0"/>
              </a:spcBef>
              <a:spcAft>
                <a:spcPts val="0"/>
              </a:spcAft>
              <a:buNone/>
            </a:pPr>
            <a:r>
              <a:rPr lang="en-GB" sz="1100">
                <a:solidFill>
                  <a:schemeClr val="dk1"/>
                </a:solidFill>
              </a:rPr>
              <a:t>            HttpServletResponse response, Object handler, Exception ex);</a:t>
            </a:r>
            <a:endParaRPr sz="1100">
              <a:solidFill>
                <a:schemeClr val="dk1"/>
              </a:solidFill>
            </a:endParaRPr>
          </a:p>
          <a:p>
            <a:pPr indent="0" lvl="0" marL="0" rtl="0" algn="l">
              <a:spcBef>
                <a:spcPts val="0"/>
              </a:spcBef>
              <a:spcAft>
                <a:spcPts val="0"/>
              </a:spcAft>
              <a:buNone/>
            </a:pPr>
            <a:r>
              <a:rPr lang="en-GB" sz="1100">
                <a:solidFill>
                  <a:schemeClr val="dk1"/>
                </a:solidFill>
              </a:rPr>
              <a: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The handler refers to the controller that generated the exception (remember that @Controller instances are only one type of handler supported by Spring MVC. For example: HttpInvokerExporter and the WebFlow Executor are also types of handler).</a:t>
            </a:r>
            <a:endParaRPr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descr="ppt4-01.jpg" id="448" name="Google Shape;448;p6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49" name="Google Shape;449;p6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What to Use When?</a:t>
            </a:r>
            <a:endParaRPr>
              <a:solidFill>
                <a:schemeClr val="dk1"/>
              </a:solidFill>
            </a:endParaRPr>
          </a:p>
        </p:txBody>
      </p:sp>
      <p:sp>
        <p:nvSpPr>
          <p:cNvPr id="450" name="Google Shape;450;p68"/>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As usual, Spring likes to offer you choice, so what should you do? Here are some rules of thumb. However if you have a preference for XML configuration or Annotations, that’s fine too.</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For exceptions you write, consider adding @ResponseStatus to them.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For all other exceptions implement an @ExceptionHandler method on a @ControllerAdvice class or use an instance of SimpleMappingExceptionResolver. You may well have SimpleMappingExceptionResolver configured for your application already, in which case it may be easier to add new exception classes to it than implement a @ControllerAdvice.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For Controller specific exception handling add @ExceptionHandler methods to your controller.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Warning:</a:t>
            </a:r>
            <a:r>
              <a:rPr lang="en-GB" sz="1100">
                <a:solidFill>
                  <a:schemeClr val="dk1"/>
                </a:solidFill>
              </a:rPr>
              <a:t> Be careful mixing too many of these options in the same application. If the same exception can be handed in more than one way, you may not get the behavior you wanted. @ExceptionHandler methods on the Controller are always selected before those on any @ControllerAdvice instance. It is  what order controller-advices are processed.</a:t>
            </a:r>
            <a:endParaRPr sz="11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descr="ppt4-01.jpg" id="455" name="Google Shape;455;p6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56" name="Google Shape;456;p6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57" name="Google Shape;457;p6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t>DEMO</a:t>
            </a:r>
            <a:endParaRPr b="1" sz="40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descr="ppt4-01.jpg" id="462" name="Google Shape;462;p7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63" name="Google Shape;463;p7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Persistence layer using Spring JDBC and Spring Data</a:t>
            </a:r>
            <a:endParaRPr>
              <a:solidFill>
                <a:schemeClr val="dk1"/>
              </a:solidFill>
            </a:endParaRPr>
          </a:p>
        </p:txBody>
      </p:sp>
      <p:sp>
        <p:nvSpPr>
          <p:cNvPr id="464" name="Google Shape;464;p70"/>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202122"/>
                </a:solidFill>
                <a:highlight>
                  <a:srgbClr val="FFFFFF"/>
                </a:highlight>
              </a:rPr>
              <a:t>In computer science, </a:t>
            </a:r>
            <a:r>
              <a:rPr b="1" lang="en-GB">
                <a:solidFill>
                  <a:srgbClr val="202122"/>
                </a:solidFill>
                <a:highlight>
                  <a:srgbClr val="FFFFFF"/>
                </a:highlight>
              </a:rPr>
              <a:t>persistence</a:t>
            </a:r>
            <a:r>
              <a:rPr lang="en-GB">
                <a:solidFill>
                  <a:srgbClr val="202122"/>
                </a:solidFill>
                <a:highlight>
                  <a:srgbClr val="FFFFFF"/>
                </a:highlight>
              </a:rPr>
              <a:t> refers to the characteristic of state that outlives the </a:t>
            </a:r>
            <a:r>
              <a:rPr lang="en-GB">
                <a:solidFill>
                  <a:srgbClr val="0B0080"/>
                </a:solidFill>
                <a:highlight>
                  <a:srgbClr val="FFFFFF"/>
                </a:highlight>
                <a:uFill>
                  <a:noFill/>
                </a:uFill>
                <a:hlinkClick r:id="rId4">
                  <a:extLst>
                    <a:ext uri="{A12FA001-AC4F-418D-AE19-62706E023703}">
                      <ahyp:hlinkClr val="tx"/>
                    </a:ext>
                  </a:extLst>
                </a:hlinkClick>
              </a:rPr>
              <a:t>process</a:t>
            </a:r>
            <a:r>
              <a:rPr lang="en-GB">
                <a:solidFill>
                  <a:srgbClr val="202122"/>
                </a:solidFill>
                <a:highlight>
                  <a:srgbClr val="FFFFFF"/>
                </a:highlight>
              </a:rPr>
              <a:t> that created it. This is achieved in practice by storing the state as data in computer data storage. Programs have to transfer data to and from storage devices and have to provide mappings from the native programming-language data structures to the storage device data structures.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descr="ppt4-01.jpg" id="469" name="Google Shape;469;p7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70" name="Google Shape;470;p7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JDBC</a:t>
            </a:r>
            <a:endParaRPr>
              <a:solidFill>
                <a:schemeClr val="dk1"/>
              </a:solidFill>
            </a:endParaRPr>
          </a:p>
        </p:txBody>
      </p:sp>
      <p:sp>
        <p:nvSpPr>
          <p:cNvPr id="471" name="Google Shape;471;p71"/>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JDBC (Java Database Connectivity) is the Java API that manages connecting to a database, issuing queries and commands, and handling result sets obtained from the database. Released as part of JDK 1.1 in 1997, JDBC was one of the first components developed for the Java persistence layer.</a:t>
            </a:r>
            <a:endParaRPr/>
          </a:p>
          <a:p>
            <a:pPr indent="0" lvl="0" marL="0" rtl="0" algn="l">
              <a:lnSpc>
                <a:spcPct val="115000"/>
              </a:lnSpc>
              <a:spcBef>
                <a:spcPts val="1200"/>
              </a:spcBef>
              <a:spcAft>
                <a:spcPts val="0"/>
              </a:spcAft>
              <a:buClr>
                <a:schemeClr val="dk1"/>
              </a:buClr>
              <a:buSzPts val="1100"/>
              <a:buFont typeface="Arial"/>
              <a:buNone/>
            </a:pPr>
            <a:r>
              <a:rPr lang="en-GB"/>
              <a:t>JDBC was initially conceived as a client-side API, enabling a Java client to interact with a data source. That changed with JDCB 2.0, which included an optional package supporting server-side JDBC connections. Every new JDBC release since then has featured updates to both the client-side package (java.sql) and the server-side package (javax.sql). JDBC 4.3, the most current version as of this writing, was released as part of Java SE 9 in September 2017.</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ppt4-01.jpg" id="87" name="Google Shape;87;p1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88" name="Google Shape;88;p1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Core Container</a:t>
            </a:r>
            <a:endParaRPr/>
          </a:p>
        </p:txBody>
      </p:sp>
      <p:sp>
        <p:nvSpPr>
          <p:cNvPr id="89" name="Google Shape;89;p18"/>
          <p:cNvSpPr txBox="1"/>
          <p:nvPr/>
        </p:nvSpPr>
        <p:spPr>
          <a:xfrm>
            <a:off x="37850" y="673800"/>
            <a:ext cx="9052200" cy="348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The Core Container consists of the Core, Beans, Context, and Expression Language.</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The </a:t>
            </a:r>
            <a:r>
              <a:rPr b="1" lang="en-GB" sz="1100">
                <a:solidFill>
                  <a:schemeClr val="dk1"/>
                </a:solidFill>
              </a:rPr>
              <a:t>Core</a:t>
            </a:r>
            <a:r>
              <a:rPr lang="en-GB" sz="1100">
                <a:solidFill>
                  <a:schemeClr val="dk1"/>
                </a:solidFill>
              </a:rPr>
              <a:t> module provides the fundamental parts of the framework, including the IoC and Dependency Injection features.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The </a:t>
            </a:r>
            <a:r>
              <a:rPr b="1" lang="en-GB" sz="1100">
                <a:solidFill>
                  <a:schemeClr val="dk1"/>
                </a:solidFill>
              </a:rPr>
              <a:t>Bean</a:t>
            </a:r>
            <a:r>
              <a:rPr lang="en-GB" sz="1100">
                <a:solidFill>
                  <a:schemeClr val="dk1"/>
                </a:solidFill>
              </a:rPr>
              <a:t> module provides BeanFactory, which is a sophisticated implementation of the factory pattern.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The </a:t>
            </a:r>
            <a:r>
              <a:rPr b="1" lang="en-GB" sz="1100">
                <a:solidFill>
                  <a:schemeClr val="dk1"/>
                </a:solidFill>
              </a:rPr>
              <a:t>Context</a:t>
            </a:r>
            <a:r>
              <a:rPr lang="en-GB" sz="1100">
                <a:solidFill>
                  <a:schemeClr val="dk1"/>
                </a:solidFill>
              </a:rPr>
              <a:t> module builds on the solid base provided by the Core and Beans modules and it is a medium to access any objects defined and configured. The ApplicationContext interface is the focal point of the Context module.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The </a:t>
            </a:r>
            <a:r>
              <a:rPr b="1" lang="en-GB" sz="1100">
                <a:solidFill>
                  <a:schemeClr val="dk1"/>
                </a:solidFill>
              </a:rPr>
              <a:t>SpEL</a:t>
            </a:r>
            <a:r>
              <a:rPr lang="en-GB" sz="1100">
                <a:solidFill>
                  <a:schemeClr val="dk1"/>
                </a:solidFill>
              </a:rPr>
              <a:t> module provides a powerful expression language for querying and manipulating an object graph at runtime.</a:t>
            </a:r>
            <a:endParaRPr sz="11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descr="ppt4-01.jpg" id="476" name="Google Shape;476;p7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77" name="Google Shape;477;p7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JDBC Interaction</a:t>
            </a:r>
            <a:endParaRPr>
              <a:solidFill>
                <a:schemeClr val="dk1"/>
              </a:solidFill>
            </a:endParaRPr>
          </a:p>
        </p:txBody>
      </p:sp>
      <p:sp>
        <p:nvSpPr>
          <p:cNvPr id="478" name="Google Shape;478;p72"/>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Steps: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GB">
                <a:solidFill>
                  <a:schemeClr val="dk1"/>
                </a:solidFill>
              </a:rPr>
              <a:t>Install or locate the database you want to access.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GB">
                <a:solidFill>
                  <a:schemeClr val="dk1"/>
                </a:solidFill>
              </a:rPr>
              <a:t>Include the JDBC library.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GB">
                <a:solidFill>
                  <a:schemeClr val="dk1"/>
                </a:solidFill>
              </a:rPr>
              <a:t>Ensure the JDBC driver you need is on your classpath.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GB">
                <a:solidFill>
                  <a:schemeClr val="dk1"/>
                </a:solidFill>
              </a:rPr>
              <a:t>Use the JDBC library to obtain a connection to the database.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GB">
                <a:solidFill>
                  <a:schemeClr val="dk1"/>
                </a:solidFill>
              </a:rPr>
              <a:t>Use the connection to issue SQL commands.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GB">
                <a:solidFill>
                  <a:schemeClr val="dk1"/>
                </a:solidFill>
              </a:rPr>
              <a:t>Close the connection when you're finished.</a:t>
            </a:r>
            <a:endParaRPr>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descr="ppt4-01.jpg" id="483" name="Google Shape;483;p7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84" name="Google Shape;484;p7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JPA and ORM frameworks</a:t>
            </a:r>
            <a:endParaRPr>
              <a:solidFill>
                <a:schemeClr val="dk1"/>
              </a:solidFill>
            </a:endParaRPr>
          </a:p>
        </p:txBody>
      </p:sp>
      <p:sp>
        <p:nvSpPr>
          <p:cNvPr id="485" name="Google Shape;485;p73"/>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Java Persistence API is a collection of classes and methods to persistently store the vast amounts of data into a database which is provided by the Oracle Corporation.</a:t>
            </a:r>
            <a:endParaRPr/>
          </a:p>
          <a:p>
            <a:pPr indent="0" lvl="0" marL="0" rtl="0" algn="l">
              <a:spcBef>
                <a:spcPts val="0"/>
              </a:spcBef>
              <a:spcAft>
                <a:spcPts val="0"/>
              </a:spcAft>
              <a:buNone/>
            </a:pPr>
            <a:r>
              <a:rPr lang="en-GB"/>
              <a:t>To reduce the burden of writing codes for relational object management, a programmer follows the ‘JPA Provider’ framework, which allows easy interaction with database instance. Here the required framework is taken over by JPA.</a:t>
            </a:r>
            <a:endParaRPr/>
          </a:p>
        </p:txBody>
      </p:sp>
      <p:pic>
        <p:nvPicPr>
          <p:cNvPr descr="https://www.tutorialspoint.com/jpa/images/jpa_provider.png" id="486" name="Google Shape;486;p73"/>
          <p:cNvPicPr preferRelativeResize="0"/>
          <p:nvPr/>
        </p:nvPicPr>
        <p:blipFill>
          <a:blip r:embed="rId4">
            <a:alphaModFix/>
          </a:blip>
          <a:stretch>
            <a:fillRect/>
          </a:stretch>
        </p:blipFill>
        <p:spPr>
          <a:xfrm>
            <a:off x="2051875" y="2097925"/>
            <a:ext cx="7092125" cy="30455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descr="ppt4-01.jpg" id="491" name="Google Shape;491;p7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92" name="Google Shape;492;p7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JPA History</a:t>
            </a:r>
            <a:endParaRPr>
              <a:solidFill>
                <a:schemeClr val="dk1"/>
              </a:solidFill>
            </a:endParaRPr>
          </a:p>
        </p:txBody>
      </p:sp>
      <p:sp>
        <p:nvSpPr>
          <p:cNvPr id="493" name="Google Shape;493;p74"/>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t>Earlier versions of EJB, defined persistence layer combined with business logic layer using javax.ejb.EntityBean Interface.</a:t>
            </a:r>
            <a:endParaRPr/>
          </a:p>
          <a:p>
            <a:pPr indent="-317500" lvl="0" marL="457200" rtl="0" algn="l">
              <a:lnSpc>
                <a:spcPct val="115000"/>
              </a:lnSpc>
              <a:spcBef>
                <a:spcPts val="1200"/>
              </a:spcBef>
              <a:spcAft>
                <a:spcPts val="0"/>
              </a:spcAft>
              <a:buClr>
                <a:schemeClr val="dk1"/>
              </a:buClr>
              <a:buSzPts val="1400"/>
              <a:buChar char="●"/>
            </a:pPr>
            <a:r>
              <a:rPr lang="en-GB"/>
              <a:t>While introducing EJB 3.0, the persistence layer was separated and specified as JPA 1.0 (Java Persistence API). The specifications of this API were released along with the specifications of JAVA EE5 on May 11, 2006 using JSR 220.</a:t>
            </a:r>
            <a:endParaRPr/>
          </a:p>
          <a:p>
            <a:pPr indent="-317500" lvl="0" marL="457200" rtl="0" algn="l">
              <a:lnSpc>
                <a:spcPct val="115000"/>
              </a:lnSpc>
              <a:spcBef>
                <a:spcPts val="0"/>
              </a:spcBef>
              <a:spcAft>
                <a:spcPts val="0"/>
              </a:spcAft>
              <a:buClr>
                <a:schemeClr val="dk1"/>
              </a:buClr>
              <a:buSzPts val="1400"/>
              <a:buChar char="●"/>
            </a:pPr>
            <a:r>
              <a:rPr lang="en-GB"/>
              <a:t>JPA 2.0 was released with the specifications of JAVA EE6 on December 10, 2009 as a part of Java Community Process JSR 317.</a:t>
            </a:r>
            <a:endParaRPr/>
          </a:p>
          <a:p>
            <a:pPr indent="-317500" lvl="0" marL="457200" rtl="0" algn="l">
              <a:lnSpc>
                <a:spcPct val="115000"/>
              </a:lnSpc>
              <a:spcBef>
                <a:spcPts val="0"/>
              </a:spcBef>
              <a:spcAft>
                <a:spcPts val="0"/>
              </a:spcAft>
              <a:buClr>
                <a:schemeClr val="dk1"/>
              </a:buClr>
              <a:buSzPts val="1400"/>
              <a:buChar char="●"/>
            </a:pPr>
            <a:r>
              <a:rPr lang="en-GB"/>
              <a:t>JPA 2.1 was released with the specification of JAVA EE7 on April 22, 2013 using JSR 338.</a:t>
            </a:r>
            <a:endParaRPr/>
          </a:p>
          <a:p>
            <a:pPr indent="0" lvl="0" marL="0" rtl="0" algn="l">
              <a:lnSpc>
                <a:spcPct val="115000"/>
              </a:lnSpc>
              <a:spcBef>
                <a:spcPts val="1200"/>
              </a:spcBef>
              <a:spcAft>
                <a:spcPts val="0"/>
              </a:spcAft>
              <a:buNone/>
            </a:pPr>
            <a:r>
              <a:rPr lang="en-GB">
                <a:solidFill>
                  <a:schemeClr val="dk1"/>
                </a:solidFill>
              </a:rPr>
              <a:t>JPA is an open source API, therefore various enterprise vendors such as Oracle, Redhat, Eclipse, etc. provide new products by adding the JPA persistence flavor in them. Some of these products include:</a:t>
            </a:r>
            <a:endParaRPr>
              <a:solidFill>
                <a:schemeClr val="dk1"/>
              </a:solidFill>
            </a:endParaRPr>
          </a:p>
          <a:p>
            <a:pPr indent="0" lvl="0" marL="0" rtl="0" algn="l">
              <a:lnSpc>
                <a:spcPct val="115000"/>
              </a:lnSpc>
              <a:spcBef>
                <a:spcPts val="1200"/>
              </a:spcBef>
              <a:spcAft>
                <a:spcPts val="0"/>
              </a:spcAft>
              <a:buNone/>
            </a:pPr>
            <a:r>
              <a:rPr b="1" lang="en-GB">
                <a:solidFill>
                  <a:schemeClr val="dk1"/>
                </a:solidFill>
              </a:rPr>
              <a:t>Hibernate, Eclipselink, Toplink, Spring Data JPA.</a:t>
            </a:r>
            <a:endParaRPr b="1">
              <a:solidFill>
                <a:schemeClr val="dk1"/>
              </a:solidFill>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descr="ppt4-01.jpg" id="498" name="Google Shape;498;p7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99" name="Google Shape;499;p7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Object-relational mapping</a:t>
            </a:r>
            <a:endParaRPr>
              <a:solidFill>
                <a:schemeClr val="dk1"/>
              </a:solidFill>
            </a:endParaRPr>
          </a:p>
        </p:txBody>
      </p:sp>
      <p:sp>
        <p:nvSpPr>
          <p:cNvPr id="500" name="Google Shape;500;p75"/>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In computer science is a programming technique for converting data between incompatible type systems using object-oriented programming languages. This creates, in effect, a "virtual object database" that can be used from within the programming language. There are both free and commercial packages available that perform object-relational mapping, although some programmers opt to construct their own ORM tools.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Hibernate ORM enables developers to more easily write applications whose data outlives the application process. As an Object/Relational Mapping (ORM) framework, Hibernate is concerned with data persistence as it applies to relational databases (via JDBC). Unfamiliar with the notion of ORM?</a:t>
            </a:r>
            <a:endParaRPr>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descr="ppt4-01.jpg" id="505" name="Google Shape;505;p7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06" name="Google Shape;506;p7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Hibernate</a:t>
            </a:r>
            <a:endParaRPr>
              <a:solidFill>
                <a:schemeClr val="dk1"/>
              </a:solidFill>
            </a:endParaRPr>
          </a:p>
        </p:txBody>
      </p:sp>
      <p:sp>
        <p:nvSpPr>
          <p:cNvPr id="507" name="Google Shape;507;p76"/>
          <p:cNvSpPr txBox="1"/>
          <p:nvPr/>
        </p:nvSpPr>
        <p:spPr>
          <a:xfrm>
            <a:off x="37850" y="423250"/>
            <a:ext cx="9052200" cy="40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GB" sz="1200">
                <a:solidFill>
                  <a:schemeClr val="dk1"/>
                </a:solidFill>
              </a:rPr>
              <a:t>Idiomatic persistence  </a:t>
            </a:r>
            <a:r>
              <a:rPr lang="en-GB" sz="1200">
                <a:solidFill>
                  <a:schemeClr val="dk1"/>
                </a:solidFill>
              </a:rPr>
              <a:t>Hibernate enables you to develop persistent classes following natural Object-oriented idioms including inheritance, polymorphism, association, composition, and the Java collections framework. Hibernate requires no interfaces or base classes for persistent classes and enables any class or data structure to be persistent.</a:t>
            </a:r>
            <a:endParaRPr sz="12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GB" sz="1200">
                <a:solidFill>
                  <a:schemeClr val="dk1"/>
                </a:solidFill>
              </a:rPr>
              <a:t>High Performance  </a:t>
            </a:r>
            <a:r>
              <a:rPr lang="en-GB" sz="1200">
                <a:solidFill>
                  <a:schemeClr val="dk1"/>
                </a:solidFill>
              </a:rPr>
              <a:t>Hibernate supports lazy initialization, numerous fetching strategies and optimistic locking with automatic versioning and time stamping. Hibernate requires no special database tables or fields and generates much of the SQL at system initialization time instead of at runtime.</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Hibernate consistently offers superior performance over straight JDBC code, both in terms of developer productivity and runtime performance.</a:t>
            </a:r>
            <a:endParaRPr sz="12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GB" sz="1200">
                <a:solidFill>
                  <a:schemeClr val="dk1"/>
                </a:solidFill>
              </a:rPr>
              <a:t>Scalability  </a:t>
            </a:r>
            <a:r>
              <a:rPr lang="en-GB" sz="1200">
                <a:solidFill>
                  <a:schemeClr val="dk1"/>
                </a:solidFill>
              </a:rPr>
              <a:t>Hibernate was designed to work in an application server cluster and deliver a highly scalable architecture. Hibernate scales well in any environment: Use it to drive your in-house Intranet that serves hundreds of users or for mission-critical applications that serve hundreds of thousands.</a:t>
            </a:r>
            <a:endParaRPr sz="1200">
              <a:solidFill>
                <a:schemeClr val="dk1"/>
              </a:solidFill>
            </a:endParaRPr>
          </a:p>
          <a:p>
            <a:pPr indent="0" lvl="0" marL="0" rtl="0" algn="l">
              <a:lnSpc>
                <a:spcPct val="115000"/>
              </a:lnSpc>
              <a:spcBef>
                <a:spcPts val="1800"/>
              </a:spcBef>
              <a:spcAft>
                <a:spcPts val="400"/>
              </a:spcAft>
              <a:buClr>
                <a:schemeClr val="dk1"/>
              </a:buClr>
              <a:buSzPts val="1100"/>
              <a:buFont typeface="Arial"/>
              <a:buNone/>
            </a:pPr>
            <a:r>
              <a:rPr b="1" lang="en-GB" sz="1200">
                <a:solidFill>
                  <a:schemeClr val="dk1"/>
                </a:solidFill>
              </a:rPr>
              <a:t>Reliable  </a:t>
            </a:r>
            <a:r>
              <a:rPr lang="en-GB" sz="1200">
                <a:solidFill>
                  <a:schemeClr val="dk1"/>
                </a:solidFill>
              </a:rPr>
              <a:t>Hibernate is well known for its excellent stability and quality, proven by the acceptance and use by tens of thousands of Java developers.</a:t>
            </a:r>
            <a:endParaRPr sz="1200">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descr="ppt4-01.jpg" id="512" name="Google Shape;512;p7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13" name="Google Shape;513;p7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4" name="Google Shape;514;p77"/>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t>DEMO</a:t>
            </a:r>
            <a:endParaRPr b="1" sz="40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descr="ppt4-01.jpg" id="519" name="Google Shape;519;p7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20" name="Google Shape;520;p7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Best practices when creating a RESTful API</a:t>
            </a:r>
            <a:endParaRPr>
              <a:solidFill>
                <a:schemeClr val="dk1"/>
              </a:solidFill>
            </a:endParaRPr>
          </a:p>
        </p:txBody>
      </p:sp>
      <p:sp>
        <p:nvSpPr>
          <p:cNvPr id="521" name="Google Shape;521;p78"/>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REST APIs are one of the most common kinds of web services available today. They allow various clients including browser apps to communicate with a server via the REST API.</a:t>
            </a:r>
            <a:endParaRPr/>
          </a:p>
          <a:p>
            <a:pPr indent="0" lvl="0" marL="0" rtl="0" algn="l">
              <a:lnSpc>
                <a:spcPct val="115000"/>
              </a:lnSpc>
              <a:spcBef>
                <a:spcPts val="1200"/>
              </a:spcBef>
              <a:spcAft>
                <a:spcPts val="0"/>
              </a:spcAft>
              <a:buClr>
                <a:schemeClr val="dk1"/>
              </a:buClr>
              <a:buSzPts val="1100"/>
              <a:buFont typeface="Arial"/>
              <a:buNone/>
            </a:pPr>
            <a:r>
              <a:rPr lang="en-GB"/>
              <a:t>Therefore, it’s very important to design REST APIs properly so that we won’t run into problems down the road. We have to take into account security, performance, and ease of use for API consumers.</a:t>
            </a:r>
            <a:endParaRPr/>
          </a:p>
          <a:p>
            <a:pPr indent="0" lvl="0" marL="0" rtl="0" algn="l">
              <a:lnSpc>
                <a:spcPct val="115000"/>
              </a:lnSpc>
              <a:spcBef>
                <a:spcPts val="1200"/>
              </a:spcBef>
              <a:spcAft>
                <a:spcPts val="1200"/>
              </a:spcAft>
              <a:buClr>
                <a:schemeClr val="dk1"/>
              </a:buClr>
              <a:buSzPts val="1100"/>
              <a:buFont typeface="Arial"/>
              <a:buNone/>
            </a:pPr>
            <a:r>
              <a:rPr lang="en-GB"/>
              <a:t>Otherwise, we create problems for clients that use our APIs, which isn’t pleasant and detracts people from using our API. If we don’t follow commonly accepted conventions, then we confuse the maintainers of the API and the clients that use them since it’s different from what everyone expects.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descr="ppt4-01.jpg" id="526" name="Google Shape;526;p7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27" name="Google Shape;527;p7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Accept and respond with JSON</a:t>
            </a:r>
            <a:endParaRPr>
              <a:solidFill>
                <a:schemeClr val="dk1"/>
              </a:solidFill>
            </a:endParaRPr>
          </a:p>
        </p:txBody>
      </p:sp>
      <p:sp>
        <p:nvSpPr>
          <p:cNvPr id="528" name="Google Shape;528;p79"/>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REST APIs should accept JSON for request payload and also send responses to JSON. JSON is the standard for transferring data. Almost every networked technology can use it: JavaScript has built-in methods to encode and decode JSON either through the Fetch API or another HTTP client. Server-side technologies have libraries that can decode JSON without doing much work.</a:t>
            </a:r>
            <a:endParaRPr/>
          </a:p>
          <a:p>
            <a:pPr indent="0" lvl="0" marL="0" rtl="0" algn="l">
              <a:lnSpc>
                <a:spcPct val="115000"/>
              </a:lnSpc>
              <a:spcBef>
                <a:spcPts val="1200"/>
              </a:spcBef>
              <a:spcAft>
                <a:spcPts val="0"/>
              </a:spcAft>
              <a:buClr>
                <a:schemeClr val="dk1"/>
              </a:buClr>
              <a:buSzPts val="1100"/>
              <a:buFont typeface="Arial"/>
              <a:buNone/>
            </a:pPr>
            <a:r>
              <a:rPr lang="en-GB"/>
              <a:t>There are other ways to transfer data. XML isn’t widely supported by frameworks without transforming the data ourselves to something that can be used, and that’s usually JSON. We can’t manipulate this data as easily on the client-side, especially in browsers. It ends up being a lot of extra work just to do normal data transfer.</a:t>
            </a:r>
            <a:endParaRPr/>
          </a:p>
          <a:p>
            <a:pPr indent="0" lvl="0" marL="0" rtl="0" algn="l">
              <a:lnSpc>
                <a:spcPct val="115000"/>
              </a:lnSpc>
              <a:spcBef>
                <a:spcPts val="1200"/>
              </a:spcBef>
              <a:spcAft>
                <a:spcPts val="1200"/>
              </a:spcAft>
              <a:buClr>
                <a:schemeClr val="dk1"/>
              </a:buClr>
              <a:buSzPts val="1100"/>
              <a:buFont typeface="Arial"/>
              <a:buNone/>
            </a:pPr>
            <a:r>
              <a:rPr lang="en-GB"/>
              <a:t>Form data is good for sending data, especially if we want to send files. But for text and numbers, we don’t need form data to transfer those since—with most frameworks—we can transfer JSON by just getting the data from it directly on the client side. It’s by far the most straightforward to do so.</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pic>
        <p:nvPicPr>
          <p:cNvPr descr="ppt4-01.jpg" id="533" name="Google Shape;533;p8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34" name="Google Shape;534;p8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Use nouns instead of verbs in endpoint paths</a:t>
            </a:r>
            <a:endParaRPr>
              <a:solidFill>
                <a:schemeClr val="dk1"/>
              </a:solidFill>
            </a:endParaRPr>
          </a:p>
        </p:txBody>
      </p:sp>
      <p:sp>
        <p:nvSpPr>
          <p:cNvPr id="535" name="Google Shape;535;p80"/>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We shouldn’t use verbs in our endpoint paths. Instead, we should use the nouns which represent the entity that the endpoint that we’re retrieving or manipulating as the pathname.</a:t>
            </a:r>
            <a:endParaRPr/>
          </a:p>
          <a:p>
            <a:pPr indent="0" lvl="0" marL="0" rtl="0" algn="l">
              <a:lnSpc>
                <a:spcPct val="115000"/>
              </a:lnSpc>
              <a:spcBef>
                <a:spcPts val="1200"/>
              </a:spcBef>
              <a:spcAft>
                <a:spcPts val="0"/>
              </a:spcAft>
              <a:buNone/>
            </a:pPr>
            <a:r>
              <a:rPr lang="en-GB"/>
              <a:t>This is because our HTTP request method already has the verb. Having verbs in our API endpoint paths isn’t useful and it makes it unnecessarily long since it doesn’t convey any new information. The chosen verbs could vary by the developer’s whim. For instance, some like ‘get’ and some like ‘retrieve’, so it’s just better to let the HTTP GET verb tell us what and endpoint does.</a:t>
            </a:r>
            <a:endParaRPr/>
          </a:p>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With the two principles we discussed above in mind, we should create routes like GET </a:t>
            </a:r>
            <a:r>
              <a:rPr lang="en-GB">
                <a:solidFill>
                  <a:srgbClr val="EB5757"/>
                </a:solidFill>
              </a:rPr>
              <a:t>/articles/</a:t>
            </a:r>
            <a:r>
              <a:rPr lang="en-GB">
                <a:solidFill>
                  <a:schemeClr val="dk1"/>
                </a:solidFill>
              </a:rPr>
              <a:t> for getting news articles. Likewise, POST </a:t>
            </a:r>
            <a:r>
              <a:rPr lang="en-GB">
                <a:solidFill>
                  <a:srgbClr val="EB5757"/>
                </a:solidFill>
              </a:rPr>
              <a:t>/articles/</a:t>
            </a:r>
            <a:r>
              <a:rPr lang="en-GB">
                <a:solidFill>
                  <a:schemeClr val="dk1"/>
                </a:solidFill>
              </a:rPr>
              <a:t> is for adding a new article , PUT </a:t>
            </a:r>
            <a:r>
              <a:rPr lang="en-GB">
                <a:solidFill>
                  <a:srgbClr val="EB5757"/>
                </a:solidFill>
              </a:rPr>
              <a:t>/articles/:id</a:t>
            </a:r>
            <a:r>
              <a:rPr lang="en-GB">
                <a:solidFill>
                  <a:schemeClr val="dk1"/>
                </a:solidFill>
              </a:rPr>
              <a:t> is for updating the article with the given </a:t>
            </a:r>
            <a:r>
              <a:rPr lang="en-GB">
                <a:solidFill>
                  <a:srgbClr val="EB5757"/>
                </a:solidFill>
              </a:rPr>
              <a:t>id</a:t>
            </a:r>
            <a:r>
              <a:rPr lang="en-GB">
                <a:solidFill>
                  <a:schemeClr val="dk1"/>
                </a:solidFill>
              </a:rPr>
              <a:t>. DELETE </a:t>
            </a:r>
            <a:r>
              <a:rPr lang="en-GB">
                <a:solidFill>
                  <a:srgbClr val="EB5757"/>
                </a:solidFill>
              </a:rPr>
              <a:t>/articles/:id</a:t>
            </a:r>
            <a:r>
              <a:rPr lang="en-GB">
                <a:solidFill>
                  <a:schemeClr val="dk1"/>
                </a:solidFill>
              </a:rPr>
              <a:t> is for deleting an existing article with the given ID.</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pic>
        <p:nvPicPr>
          <p:cNvPr descr="ppt4-01.jpg" id="540" name="Google Shape;540;p8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41" name="Google Shape;541;p8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Name collections with plural nouns</a:t>
            </a:r>
            <a:endParaRPr>
              <a:solidFill>
                <a:schemeClr val="dk1"/>
              </a:solidFill>
            </a:endParaRPr>
          </a:p>
        </p:txBody>
      </p:sp>
      <p:sp>
        <p:nvSpPr>
          <p:cNvPr id="542" name="Google Shape;542;p81"/>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We should name collections with plural nouns. It’s not often that we only want to get a single item, so we should be consistent with our naming, we should use plural nouns.</a:t>
            </a:r>
            <a:endParaRPr/>
          </a:p>
          <a:p>
            <a:pPr indent="0" lvl="0" marL="0" rtl="0" algn="l">
              <a:lnSpc>
                <a:spcPct val="115000"/>
              </a:lnSpc>
              <a:spcBef>
                <a:spcPts val="1200"/>
              </a:spcBef>
              <a:spcAft>
                <a:spcPts val="0"/>
              </a:spcAft>
              <a:buClr>
                <a:schemeClr val="dk1"/>
              </a:buClr>
              <a:buSzPts val="1100"/>
              <a:buFont typeface="Arial"/>
              <a:buNone/>
            </a:pPr>
            <a:r>
              <a:rPr lang="en-GB"/>
              <a:t>We use plurals to be consistent with what’s in our databases. Tables usually have more than one entry and are named to reflect that, so to be consistent with them, we should use the same language as the table the API accesses.</a:t>
            </a:r>
            <a:endParaRPr/>
          </a:p>
          <a:p>
            <a:pPr indent="0" lvl="0" marL="0" rtl="0" algn="l">
              <a:lnSpc>
                <a:spcPct val="115000"/>
              </a:lnSpc>
              <a:spcBef>
                <a:spcPts val="1200"/>
              </a:spcBef>
              <a:spcAft>
                <a:spcPts val="1200"/>
              </a:spcAft>
              <a:buClr>
                <a:schemeClr val="dk1"/>
              </a:buClr>
              <a:buSzPts val="1100"/>
              <a:buFont typeface="Arial"/>
              <a:buNone/>
            </a:pPr>
            <a:r>
              <a:rPr lang="en-GB"/>
              <a:t>With the /articles endpoint, we have the plural form for all endpoints, so we don’t have to change it to be plural.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ppt4-01.jpg" id="94" name="Google Shape;94;p1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95" name="Google Shape;95;p1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Important concepts to understand.</a:t>
            </a:r>
            <a:endParaRPr/>
          </a:p>
        </p:txBody>
      </p:sp>
      <p:sp>
        <p:nvSpPr>
          <p:cNvPr id="96" name="Google Shape;96;p1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457200" rtl="0" algn="ctr">
              <a:lnSpc>
                <a:spcPct val="200000"/>
              </a:lnSpc>
              <a:spcBef>
                <a:spcPts val="0"/>
              </a:spcBef>
              <a:spcAft>
                <a:spcPts val="0"/>
              </a:spcAft>
              <a:buNone/>
            </a:pPr>
            <a:r>
              <a:rPr lang="en-GB" sz="3000"/>
              <a:t>Inversion of Control (IoC)</a:t>
            </a:r>
            <a:endParaRPr sz="3000"/>
          </a:p>
          <a:p>
            <a:pPr indent="0" lvl="0" marL="457200" rtl="0" algn="ctr">
              <a:lnSpc>
                <a:spcPct val="200000"/>
              </a:lnSpc>
              <a:spcBef>
                <a:spcPts val="0"/>
              </a:spcBef>
              <a:spcAft>
                <a:spcPts val="0"/>
              </a:spcAft>
              <a:buNone/>
            </a:pPr>
            <a:r>
              <a:rPr lang="en-GB" sz="3000"/>
              <a:t>Dependency Injection (DI)</a:t>
            </a:r>
            <a:endParaRPr sz="30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pic>
        <p:nvPicPr>
          <p:cNvPr descr="ppt4-01.jpg" id="547" name="Google Shape;547;p8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48" name="Google Shape;548;p8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Nesting resources for hierarchical objects</a:t>
            </a:r>
            <a:endParaRPr>
              <a:solidFill>
                <a:schemeClr val="dk1"/>
              </a:solidFill>
            </a:endParaRPr>
          </a:p>
        </p:txBody>
      </p:sp>
      <p:sp>
        <p:nvSpPr>
          <p:cNvPr id="549" name="Google Shape;549;p82"/>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The path of the endpoints that deal with nested resources should be done by appending the nested resource as the name of the path that comes after the parent resource.</a:t>
            </a:r>
            <a:endParaRPr/>
          </a:p>
          <a:p>
            <a:pPr indent="0" lvl="0" marL="0" rtl="0" algn="l">
              <a:lnSpc>
                <a:spcPct val="115000"/>
              </a:lnSpc>
              <a:spcBef>
                <a:spcPts val="1200"/>
              </a:spcBef>
              <a:spcAft>
                <a:spcPts val="0"/>
              </a:spcAft>
              <a:buClr>
                <a:schemeClr val="dk1"/>
              </a:buClr>
              <a:buSzPts val="1100"/>
              <a:buFont typeface="Arial"/>
              <a:buNone/>
            </a:pPr>
            <a:r>
              <a:rPr lang="en-GB"/>
              <a:t>We have to make sure that it makes sure what we considered a nested resources matches what we have in our database tables. Otherwise, it’ll be confusing.</a:t>
            </a:r>
            <a:endParaRPr/>
          </a:p>
          <a:p>
            <a:pPr indent="0" lvl="0" marL="0" rtl="0" algn="l">
              <a:lnSpc>
                <a:spcPct val="115000"/>
              </a:lnSpc>
              <a:spcBef>
                <a:spcPts val="1200"/>
              </a:spcBef>
              <a:spcAft>
                <a:spcPts val="1200"/>
              </a:spcAft>
              <a:buClr>
                <a:schemeClr val="dk1"/>
              </a:buClr>
              <a:buSzPts val="1100"/>
              <a:buFont typeface="Arial"/>
              <a:buNone/>
            </a:pPr>
            <a:r>
              <a:rPr lang="en-GB"/>
              <a:t>For instance, if we want an endpoint to get the comments for a news article, we should append the /comments path to the end of the /articles path. This is assuming that we have comments as a child of an article in our database.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descr="ppt4-01.jpg" id="554" name="Google Shape;554;p8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55" name="Google Shape;555;p8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Handle errors gracefully and return standard error codes</a:t>
            </a:r>
            <a:endParaRPr>
              <a:solidFill>
                <a:schemeClr val="dk1"/>
              </a:solidFill>
            </a:endParaRPr>
          </a:p>
        </p:txBody>
      </p:sp>
      <p:sp>
        <p:nvSpPr>
          <p:cNvPr id="556" name="Google Shape;556;p83"/>
          <p:cNvSpPr txBox="1"/>
          <p:nvPr/>
        </p:nvSpPr>
        <p:spPr>
          <a:xfrm>
            <a:off x="-80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To eliminate confusion for API users when an error occurs, we should handle errors gracefully and return HTTP response codes that indicate what kind of error occurred. This gives maintainers of the API enough information to understand the problem that’s occurred. We don’t want errors to bring down our system, so we can leave them unhandled, which means that the API consumer has to handle them.</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Common error HTTP status codes include:</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400 Bad Request – This means that client-side input fails validation.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401 Unauthorized – This means the user isn’t not authorized to access a resource. It usually returns when the user isn’t authenticated.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403 Forbidden – This means the user is authenticated, but it’s not allowed to access a resource.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404 Not Found – This indicates that a resource is not found.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500 Internal server error – This is a generic server error. It probably shouldn’t be thrown explicitly.</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502 </a:t>
            </a:r>
            <a:r>
              <a:rPr lang="en-GB" sz="1200" u="sng">
                <a:solidFill>
                  <a:schemeClr val="hlink"/>
                </a:solidFill>
                <a:hlinkClick r:id="rId4"/>
              </a:rPr>
              <a:t>Bad Gateway</a:t>
            </a:r>
            <a:r>
              <a:rPr lang="en-GB" sz="1200">
                <a:solidFill>
                  <a:schemeClr val="dk1"/>
                </a:solidFill>
              </a:rPr>
              <a:t> – This indicates an invalid response from an upstream server.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503 Service Unavailable – This indicates that something unexpected happened on server side (It can be anything like server overload, some parts of the system failed, etc.).</a:t>
            </a:r>
            <a:endParaRPr sz="1200">
              <a:solidFill>
                <a:schemeClr val="dk1"/>
              </a:solidFill>
            </a:endParaRPr>
          </a:p>
          <a:p>
            <a:pPr indent="0" lvl="0" marL="0" rtl="0" algn="l">
              <a:spcBef>
                <a:spcPts val="1200"/>
              </a:spcBef>
              <a:spcAft>
                <a:spcPts val="0"/>
              </a:spcAft>
              <a:buNone/>
            </a:pPr>
            <a:r>
              <a:t/>
            </a:r>
            <a:endParaRPr sz="12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pic>
        <p:nvPicPr>
          <p:cNvPr descr="ppt4-01.jpg" id="561" name="Google Shape;561;p8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62" name="Google Shape;562;p8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Allow filtering, sorting, and pagination</a:t>
            </a:r>
            <a:endParaRPr>
              <a:solidFill>
                <a:schemeClr val="dk1"/>
              </a:solidFill>
            </a:endParaRPr>
          </a:p>
        </p:txBody>
      </p:sp>
      <p:sp>
        <p:nvSpPr>
          <p:cNvPr id="563" name="Google Shape;563;p84"/>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The databases behind a REST API can get very large. Sometimes, there’s so much data that it shouldn’t be returned all at once because it’s way too slow or will bring down our systems. Therefore, we need ways to filter items.</a:t>
            </a:r>
            <a:endParaRPr/>
          </a:p>
          <a:p>
            <a:pPr indent="0" lvl="0" marL="0" rtl="0" algn="l">
              <a:lnSpc>
                <a:spcPct val="115000"/>
              </a:lnSpc>
              <a:spcBef>
                <a:spcPts val="1200"/>
              </a:spcBef>
              <a:spcAft>
                <a:spcPts val="0"/>
              </a:spcAft>
              <a:buClr>
                <a:schemeClr val="dk1"/>
              </a:buClr>
              <a:buSzPts val="1100"/>
              <a:buFont typeface="Arial"/>
              <a:buNone/>
            </a:pPr>
            <a:r>
              <a:rPr lang="en-GB"/>
              <a:t>We also need ways to paginate data so that we only return a few results at a time. We don’t want to tie up resources for too long by trying to get all the requested data at once.</a:t>
            </a:r>
            <a:endParaRPr/>
          </a:p>
          <a:p>
            <a:pPr indent="0" lvl="0" marL="0" rtl="0" algn="l">
              <a:lnSpc>
                <a:spcPct val="115000"/>
              </a:lnSpc>
              <a:spcBef>
                <a:spcPts val="1200"/>
              </a:spcBef>
              <a:spcAft>
                <a:spcPts val="1200"/>
              </a:spcAft>
              <a:buClr>
                <a:schemeClr val="dk1"/>
              </a:buClr>
              <a:buSzPts val="1100"/>
              <a:buFont typeface="Arial"/>
              <a:buNone/>
            </a:pPr>
            <a:r>
              <a:rPr lang="en-GB"/>
              <a:t>Filtering and pagination both increase performance by reducing the usage of server resources. As more data accumulates in the database, the more important these features become.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pic>
        <p:nvPicPr>
          <p:cNvPr descr="ppt4-01.jpg" id="568" name="Google Shape;568;p8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69" name="Google Shape;569;p8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Maintain Good Security Practices</a:t>
            </a:r>
            <a:endParaRPr>
              <a:solidFill>
                <a:schemeClr val="dk1"/>
              </a:solidFill>
            </a:endParaRPr>
          </a:p>
        </p:txBody>
      </p:sp>
      <p:sp>
        <p:nvSpPr>
          <p:cNvPr id="570" name="Google Shape;570;p85"/>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Most communication between client and server should be private since we often send and receive private information. Therefore, using SSL/TLS for security is a must.</a:t>
            </a:r>
            <a:endParaRPr/>
          </a:p>
          <a:p>
            <a:pPr indent="0" lvl="0" marL="0" rtl="0" algn="l">
              <a:lnSpc>
                <a:spcPct val="115000"/>
              </a:lnSpc>
              <a:spcBef>
                <a:spcPts val="1200"/>
              </a:spcBef>
              <a:spcAft>
                <a:spcPts val="0"/>
              </a:spcAft>
              <a:buClr>
                <a:schemeClr val="dk1"/>
              </a:buClr>
              <a:buSzPts val="1100"/>
              <a:buFont typeface="Arial"/>
              <a:buNone/>
            </a:pPr>
            <a:r>
              <a:rPr lang="en-GB"/>
              <a:t>A SSL certificate isn’t too difficult to load onto a server and the cost is free or very low. There’s no reason not to make our REST APIs communicate over secure channels instead of in the open.</a:t>
            </a:r>
            <a:endParaRPr/>
          </a:p>
          <a:p>
            <a:pPr indent="0" lvl="0" marL="0" rtl="0" algn="l">
              <a:lnSpc>
                <a:spcPct val="115000"/>
              </a:lnSpc>
              <a:spcBef>
                <a:spcPts val="1200"/>
              </a:spcBef>
              <a:spcAft>
                <a:spcPts val="0"/>
              </a:spcAft>
              <a:buClr>
                <a:schemeClr val="dk1"/>
              </a:buClr>
              <a:buSzPts val="1100"/>
              <a:buFont typeface="Arial"/>
              <a:buNone/>
            </a:pPr>
            <a:r>
              <a:rPr lang="en-GB"/>
              <a:t>People shouldn’t be able to access more information that they requested. For example, a normal user shouldn’t be able to access information of another user. They also shouldn’t be able to access data of admins.</a:t>
            </a:r>
            <a:endParaRPr/>
          </a:p>
          <a:p>
            <a:pPr indent="0" lvl="0" marL="0" rtl="0" algn="l">
              <a:lnSpc>
                <a:spcPct val="115000"/>
              </a:lnSpc>
              <a:spcBef>
                <a:spcPts val="1200"/>
              </a:spcBef>
              <a:spcAft>
                <a:spcPts val="1200"/>
              </a:spcAft>
              <a:buClr>
                <a:schemeClr val="dk1"/>
              </a:buClr>
              <a:buSzPts val="1100"/>
              <a:buFont typeface="Arial"/>
              <a:buNone/>
            </a:pPr>
            <a:r>
              <a:rPr lang="en-GB"/>
              <a:t>To enforce the principle of least privilege, we need to add role checks either for a single role, or have more granular roles for each user.</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descr="ppt4-01.jpg" id="575" name="Google Shape;575;p8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76" name="Google Shape;576;p8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Spring Data Rest</a:t>
            </a:r>
            <a:endParaRPr>
              <a:solidFill>
                <a:schemeClr val="dk1"/>
              </a:solidFill>
            </a:endParaRPr>
          </a:p>
        </p:txBody>
      </p:sp>
      <p:sp>
        <p:nvSpPr>
          <p:cNvPr id="577" name="Google Shape;577;p86"/>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Spring Data REST is part of the umbrella Spring Data project and makes it easy to build hypermedia-driven REST web services on top of Spring Data repositories.</a:t>
            </a:r>
            <a:endParaRPr/>
          </a:p>
          <a:p>
            <a:pPr indent="0" lvl="0" marL="0" rtl="0" algn="l">
              <a:lnSpc>
                <a:spcPct val="115000"/>
              </a:lnSpc>
              <a:spcBef>
                <a:spcPts val="1200"/>
              </a:spcBef>
              <a:spcAft>
                <a:spcPts val="1200"/>
              </a:spcAft>
              <a:buClr>
                <a:schemeClr val="dk1"/>
              </a:buClr>
              <a:buSzPts val="1100"/>
              <a:buFont typeface="Arial"/>
              <a:buNone/>
            </a:pPr>
            <a:r>
              <a:rPr lang="en-GB"/>
              <a:t>Spring Data REST builds on top of Spring Data repositories, analyzes your application’s domain model and exposes hypermedia-driven HTTP resources for aggregates contained in the model.</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descr="ppt4-01.jpg" id="582" name="Google Shape;582;p8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83" name="Google Shape;583;p8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Features</a:t>
            </a:r>
            <a:endParaRPr>
              <a:solidFill>
                <a:schemeClr val="dk1"/>
              </a:solidFill>
            </a:endParaRPr>
          </a:p>
        </p:txBody>
      </p:sp>
      <p:sp>
        <p:nvSpPr>
          <p:cNvPr id="584" name="Google Shape;584;p87"/>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GB">
                <a:solidFill>
                  <a:schemeClr val="dk1"/>
                </a:solidFill>
              </a:rPr>
              <a:t>Exposes a discoverable REST API for your domain model using HAL as media type.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Exposes </a:t>
            </a:r>
            <a:r>
              <a:rPr lang="en-GB" u="sng">
                <a:solidFill>
                  <a:schemeClr val="hlink"/>
                </a:solidFill>
                <a:hlinkClick r:id="rId4"/>
              </a:rPr>
              <a:t>collection, item and association resources</a:t>
            </a:r>
            <a:r>
              <a:rPr lang="en-GB">
                <a:solidFill>
                  <a:schemeClr val="dk1"/>
                </a:solidFill>
              </a:rPr>
              <a:t> representing your model.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Supports pagination via </a:t>
            </a:r>
            <a:r>
              <a:rPr lang="en-GB" u="sng">
                <a:solidFill>
                  <a:schemeClr val="hlink"/>
                </a:solidFill>
                <a:hlinkClick r:id="rId5"/>
              </a:rPr>
              <a:t>navigational links</a:t>
            </a:r>
            <a:r>
              <a:rPr lang="en-GB">
                <a:solidFill>
                  <a:schemeClr val="dk1"/>
                </a:solidFill>
              </a:rPr>
              <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Allows to dynamically filter collection resources.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Exposes dedicated </a:t>
            </a:r>
            <a:r>
              <a:rPr lang="en-GB" u="sng">
                <a:solidFill>
                  <a:schemeClr val="hlink"/>
                </a:solidFill>
                <a:hlinkClick r:id="rId6"/>
              </a:rPr>
              <a:t>search resources for query methods</a:t>
            </a:r>
            <a:r>
              <a:rPr lang="en-GB">
                <a:solidFill>
                  <a:schemeClr val="dk1"/>
                </a:solidFill>
              </a:rPr>
              <a:t> defined in your repositories.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Allows to </a:t>
            </a:r>
            <a:r>
              <a:rPr lang="en-GB" u="sng">
                <a:solidFill>
                  <a:schemeClr val="hlink"/>
                </a:solidFill>
                <a:hlinkClick r:id="rId7"/>
              </a:rPr>
              <a:t>hook into the handling of REST requests</a:t>
            </a:r>
            <a:r>
              <a:rPr lang="en-GB">
                <a:solidFill>
                  <a:schemeClr val="dk1"/>
                </a:solidFill>
              </a:rPr>
              <a:t> by handling Spring ApplicationEvents.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u="sng">
                <a:solidFill>
                  <a:schemeClr val="hlink"/>
                </a:solidFill>
                <a:hlinkClick r:id="rId8"/>
              </a:rPr>
              <a:t>Exposes metadata</a:t>
            </a:r>
            <a:r>
              <a:rPr lang="en-GB">
                <a:solidFill>
                  <a:schemeClr val="dk1"/>
                </a:solidFill>
              </a:rPr>
              <a:t> about the model discovered as ALPS and JSON Schema.</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Allows to define client specific representations through </a:t>
            </a:r>
            <a:r>
              <a:rPr lang="en-GB" u="sng">
                <a:solidFill>
                  <a:schemeClr val="hlink"/>
                </a:solidFill>
                <a:hlinkClick r:id="rId9"/>
              </a:rPr>
              <a:t>projections</a:t>
            </a:r>
            <a:r>
              <a:rPr lang="en-GB">
                <a:solidFill>
                  <a:schemeClr val="dk1"/>
                </a:solidFill>
              </a:rPr>
              <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Ships a customized variant of the </a:t>
            </a:r>
            <a:r>
              <a:rPr lang="en-GB" u="sng">
                <a:solidFill>
                  <a:schemeClr val="hlink"/>
                </a:solidFill>
                <a:hlinkClick r:id="rId10"/>
              </a:rPr>
              <a:t>HAL Browser</a:t>
            </a:r>
            <a:r>
              <a:rPr lang="en-GB">
                <a:solidFill>
                  <a:schemeClr val="dk1"/>
                </a:solidFill>
              </a:rPr>
              <a:t> to leverage the exposed metadata.</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Currently supports JPA, MongoDB, Neo4j, Solr, Cassandra, Gemfire.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Allows </a:t>
            </a:r>
            <a:r>
              <a:rPr lang="en-GB" u="sng">
                <a:solidFill>
                  <a:schemeClr val="hlink"/>
                </a:solidFill>
                <a:hlinkClick r:id="rId11"/>
              </a:rPr>
              <a:t>advanced customizations</a:t>
            </a:r>
            <a:r>
              <a:rPr lang="en-GB">
                <a:solidFill>
                  <a:schemeClr val="dk1"/>
                </a:solidFill>
              </a:rPr>
              <a:t> of the default resources exposed.</a:t>
            </a:r>
            <a:endParaRPr>
              <a:solidFill>
                <a:schemeClr val="dk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descr="ppt4-01.jpg" id="589" name="Google Shape;589;p8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90" name="Google Shape;590;p8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Hypermedia links and a HAL browser (explorer)</a:t>
            </a:r>
            <a:endParaRPr>
              <a:solidFill>
                <a:schemeClr val="dk1"/>
              </a:solidFill>
            </a:endParaRPr>
          </a:p>
        </p:txBody>
      </p:sp>
      <p:sp>
        <p:nvSpPr>
          <p:cNvPr id="591" name="Google Shape;591;p88"/>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GB" sz="1200" u="sng">
                <a:solidFill>
                  <a:schemeClr val="hlink"/>
                </a:solidFill>
                <a:hlinkClick r:id="rId4"/>
              </a:rPr>
              <a:t>JSON Hypertext Application Language</a:t>
            </a:r>
            <a:r>
              <a:rPr lang="en-GB" sz="1200">
                <a:solidFill>
                  <a:schemeClr val="dk1"/>
                </a:solidFill>
              </a:rPr>
              <a:t>, or HAL, is a simple format that </a:t>
            </a:r>
            <a:r>
              <a:rPr b="1" lang="en-GB" sz="1200">
                <a:solidFill>
                  <a:schemeClr val="dk1"/>
                </a:solidFill>
              </a:rPr>
              <a:t>gives a consistent and easy way to hyperlink between resources in our API</a:t>
            </a:r>
            <a:r>
              <a:rPr lang="en-GB" sz="1200">
                <a:solidFill>
                  <a:schemeClr val="dk1"/>
                </a:solidFill>
              </a:rPr>
              <a:t>. Including HAL within our REST API makes it much more explorable to users as well as being essentially self-documenting.</a:t>
            </a:r>
            <a:endParaRPr sz="1200">
              <a:solidFill>
                <a:schemeClr val="dk1"/>
              </a:solidFill>
            </a:endParaRPr>
          </a:p>
          <a:p>
            <a:pPr indent="0" lvl="0" marL="0" rtl="0" algn="l">
              <a:lnSpc>
                <a:spcPct val="100000"/>
              </a:lnSpc>
              <a:spcBef>
                <a:spcPts val="1200"/>
              </a:spcBef>
              <a:spcAft>
                <a:spcPts val="0"/>
              </a:spcAft>
              <a:buNone/>
            </a:pPr>
            <a:r>
              <a:rPr lang="en-GB" sz="1200">
                <a:solidFill>
                  <a:schemeClr val="dk1"/>
                </a:solidFill>
              </a:rPr>
              <a:t>The </a:t>
            </a:r>
            <a:r>
              <a:rPr b="1" lang="en-GB" sz="1200">
                <a:solidFill>
                  <a:schemeClr val="dk1"/>
                </a:solidFill>
              </a:rPr>
              <a:t>HAL model revolves around two simple concepts.</a:t>
            </a:r>
            <a:endParaRPr b="1" sz="1200">
              <a:solidFill>
                <a:schemeClr val="dk1"/>
              </a:solidFill>
            </a:endParaRPr>
          </a:p>
          <a:p>
            <a:pPr indent="0" lvl="0" marL="0" rtl="0" algn="l">
              <a:lnSpc>
                <a:spcPct val="100000"/>
              </a:lnSpc>
              <a:spcBef>
                <a:spcPts val="1200"/>
              </a:spcBef>
              <a:spcAft>
                <a:spcPts val="0"/>
              </a:spcAft>
              <a:buNone/>
            </a:pPr>
            <a:r>
              <a:rPr i="1" lang="en-GB" sz="1200">
                <a:solidFill>
                  <a:schemeClr val="dk1"/>
                </a:solidFill>
              </a:rPr>
              <a:t>Resources,</a:t>
            </a:r>
            <a:r>
              <a:rPr lang="en-GB" sz="1200">
                <a:solidFill>
                  <a:schemeClr val="dk1"/>
                </a:solidFill>
              </a:rPr>
              <a:t> which contain:</a:t>
            </a:r>
            <a:endParaRPr sz="1200">
              <a:solidFill>
                <a:schemeClr val="dk1"/>
              </a:solidFill>
            </a:endParaRPr>
          </a:p>
          <a:p>
            <a:pPr indent="-304800" lvl="0" marL="457200" rtl="0" algn="l">
              <a:lnSpc>
                <a:spcPct val="100000"/>
              </a:lnSpc>
              <a:spcBef>
                <a:spcPts val="1200"/>
              </a:spcBef>
              <a:spcAft>
                <a:spcPts val="0"/>
              </a:spcAft>
              <a:buClr>
                <a:schemeClr val="dk1"/>
              </a:buClr>
              <a:buSzPts val="1200"/>
              <a:buChar char="●"/>
            </a:pPr>
            <a:r>
              <a:rPr lang="en-GB" sz="1200">
                <a:solidFill>
                  <a:schemeClr val="dk1"/>
                </a:solidFill>
              </a:rPr>
              <a:t>Links to relevant URIs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GB" sz="1200">
                <a:solidFill>
                  <a:schemeClr val="dk1"/>
                </a:solidFill>
              </a:rPr>
              <a:t>Embedded Resources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GB" sz="1200">
                <a:solidFill>
                  <a:schemeClr val="dk1"/>
                </a:solidFill>
              </a:rPr>
              <a:t>State</a:t>
            </a:r>
            <a:endParaRPr sz="1200">
              <a:solidFill>
                <a:schemeClr val="dk1"/>
              </a:solidFill>
            </a:endParaRPr>
          </a:p>
          <a:p>
            <a:pPr indent="0" lvl="0" marL="0" rtl="0" algn="l">
              <a:lnSpc>
                <a:spcPct val="100000"/>
              </a:lnSpc>
              <a:spcBef>
                <a:spcPts val="1200"/>
              </a:spcBef>
              <a:spcAft>
                <a:spcPts val="0"/>
              </a:spcAft>
              <a:buNone/>
            </a:pPr>
            <a:r>
              <a:rPr i="1" lang="en-GB" sz="1200">
                <a:solidFill>
                  <a:schemeClr val="dk1"/>
                </a:solidFill>
              </a:rPr>
              <a:t>Links:</a:t>
            </a:r>
            <a:endParaRPr i="1" sz="1200">
              <a:solidFill>
                <a:schemeClr val="dk1"/>
              </a:solidFill>
            </a:endParaRPr>
          </a:p>
          <a:p>
            <a:pPr indent="-304800" lvl="0" marL="457200" rtl="0" algn="l">
              <a:lnSpc>
                <a:spcPct val="100000"/>
              </a:lnSpc>
              <a:spcBef>
                <a:spcPts val="1200"/>
              </a:spcBef>
              <a:spcAft>
                <a:spcPts val="0"/>
              </a:spcAft>
              <a:buClr>
                <a:schemeClr val="dk1"/>
              </a:buClr>
              <a:buSzPts val="1200"/>
              <a:buChar char="●"/>
            </a:pPr>
            <a:r>
              <a:rPr lang="en-GB" sz="1200">
                <a:solidFill>
                  <a:schemeClr val="dk1"/>
                </a:solidFill>
              </a:rPr>
              <a:t>A target URI</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GB" sz="1200">
                <a:solidFill>
                  <a:schemeClr val="dk1"/>
                </a:solidFill>
              </a:rPr>
              <a:t>A relation, or rel, to the link</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GB" sz="1200">
                <a:solidFill>
                  <a:schemeClr val="dk1"/>
                </a:solidFill>
              </a:rPr>
              <a:t>A few other optional properties to help with depreciation, content negotiation, etc</a:t>
            </a:r>
            <a:endParaRPr sz="1200">
              <a:solidFill>
                <a:schemeClr val="dk1"/>
              </a:solidFill>
            </a:endParaRPr>
          </a:p>
          <a:p>
            <a:pPr indent="0" lvl="0" marL="0" rtl="0" algn="l">
              <a:lnSpc>
                <a:spcPct val="100000"/>
              </a:lnSpc>
              <a:spcBef>
                <a:spcPts val="1200"/>
              </a:spcBef>
              <a:spcAft>
                <a:spcPts val="0"/>
              </a:spcAft>
              <a:buNone/>
            </a:pPr>
            <a:r>
              <a:rPr lang="en-GB" sz="1200">
                <a:solidFill>
                  <a:schemeClr val="dk1"/>
                </a:solidFill>
              </a:rPr>
              <a:t>The HAL browser was created by the same person who developed HAL and </a:t>
            </a:r>
            <a:r>
              <a:rPr b="1" lang="en-GB" sz="1200">
                <a:solidFill>
                  <a:schemeClr val="dk1"/>
                </a:solidFill>
              </a:rPr>
              <a:t>provides an in-browser GUI to traverse your REST API</a:t>
            </a:r>
            <a:r>
              <a:rPr lang="en-GB" sz="1200">
                <a:solidFill>
                  <a:schemeClr val="dk1"/>
                </a:solidFill>
              </a:rPr>
              <a:t>.</a:t>
            </a:r>
            <a:endParaRPr sz="1200">
              <a:solidFill>
                <a:schemeClr val="dk1"/>
              </a:solidFill>
            </a:endParaRPr>
          </a:p>
          <a:p>
            <a:pPr indent="0" lvl="0" marL="0" rtl="0" algn="l">
              <a:lnSpc>
                <a:spcPct val="100000"/>
              </a:lnSpc>
              <a:spcBef>
                <a:spcPts val="1200"/>
              </a:spcBef>
              <a:spcAft>
                <a:spcPts val="1200"/>
              </a:spcAft>
              <a:buNone/>
            </a:pPr>
            <a:r>
              <a:t/>
            </a:r>
            <a:endParaRPr sz="1200">
              <a:solidFill>
                <a:schemeClr val="dk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pic>
        <p:nvPicPr>
          <p:cNvPr descr="ppt4-01.jpg" id="596" name="Google Shape;596;p8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97" name="Google Shape;597;p8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Swagger </a:t>
            </a:r>
            <a:endParaRPr>
              <a:solidFill>
                <a:schemeClr val="dk1"/>
              </a:solidFill>
            </a:endParaRPr>
          </a:p>
        </p:txBody>
      </p:sp>
      <p:sp>
        <p:nvSpPr>
          <p:cNvPr id="598" name="Google Shape;598;p89"/>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Swagger</a:t>
            </a:r>
            <a:r>
              <a:rPr lang="en-GB">
                <a:solidFill>
                  <a:schemeClr val="dk1"/>
                </a:solidFill>
              </a:rPr>
              <a:t> is a specification for documenting REST API. It specifies the format (URL, method, and representation) to describe REST web services. The goal is to enable the service producer to update the service documentation in real time so that client (consumer) can get up-to-date information about the service structure (request/response, model, etc). With </a:t>
            </a:r>
            <a:r>
              <a:rPr b="1" lang="en-GB">
                <a:solidFill>
                  <a:schemeClr val="dk1"/>
                </a:solidFill>
              </a:rPr>
              <a:t>swagger</a:t>
            </a:r>
            <a:r>
              <a:rPr lang="en-GB">
                <a:solidFill>
                  <a:schemeClr val="dk1"/>
                </a:solidFill>
              </a:rPr>
              <a:t>, documentation systems are moving at the same pace as the server because all methods, parameters, and models description are tightly integrated into the server code, thereby maintaining the synchronization in APIs and its documentation.</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b="1" lang="en-GB">
                <a:solidFill>
                  <a:schemeClr val="dk1"/>
                </a:solidFill>
              </a:rPr>
              <a:t>Swagger</a:t>
            </a:r>
            <a:r>
              <a:rPr lang="en-GB">
                <a:solidFill>
                  <a:schemeClr val="dk1"/>
                </a:solidFill>
              </a:rPr>
              <a:t> is very helpful for automating the documentation of your APIs, and I always using it for every Spring API Projects. For this article, you'll need a </a:t>
            </a:r>
            <a:r>
              <a:rPr b="1" lang="en-GB">
                <a:solidFill>
                  <a:schemeClr val="dk1"/>
                </a:solidFill>
              </a:rPr>
              <a:t>Spring Boot</a:t>
            </a:r>
            <a:r>
              <a:rPr lang="en-GB">
                <a:solidFill>
                  <a:schemeClr val="dk1"/>
                </a:solidFill>
              </a:rPr>
              <a:t> application with Rest Controller(s).</a:t>
            </a:r>
            <a:endParaRPr>
              <a:solidFill>
                <a:schemeClr val="dk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pic>
        <p:nvPicPr>
          <p:cNvPr descr="ppt4-01.jpg" id="603" name="Google Shape;603;p9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04" name="Google Shape;604;p9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Spring OpenAPI</a:t>
            </a:r>
            <a:endParaRPr>
              <a:solidFill>
                <a:schemeClr val="dk1"/>
              </a:solidFill>
            </a:endParaRPr>
          </a:p>
        </p:txBody>
      </p:sp>
      <p:sp>
        <p:nvSpPr>
          <p:cNvPr id="605" name="Google Shape;605;p90"/>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As any other specification would, OpenAPI lays out certain ground rules for its implementations to follow. Simply put, all </a:t>
            </a:r>
            <a:r>
              <a:rPr b="1" lang="en-GB">
                <a:solidFill>
                  <a:schemeClr val="dk1"/>
                </a:solidFill>
              </a:rPr>
              <a:t>OpenAPI implementations are supposed to produce the documentation as a JSON object, either in JSON or YAML format</a:t>
            </a:r>
            <a:r>
              <a:rPr lang="en-GB">
                <a:solidFill>
                  <a:schemeClr val="dk1"/>
                </a:solidFill>
              </a:rPr>
              <a:t>.</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There also exist </a:t>
            </a:r>
            <a:r>
              <a:rPr lang="en-GB" u="sng">
                <a:solidFill>
                  <a:schemeClr val="hlink"/>
                </a:solidFill>
                <a:hlinkClick r:id="rId4"/>
              </a:rPr>
              <a:t>many tools</a:t>
            </a:r>
            <a:r>
              <a:rPr lang="en-GB">
                <a:solidFill>
                  <a:schemeClr val="dk1"/>
                </a:solidFill>
              </a:rPr>
              <a:t> that take this JSON/YAML in and spit out a UI to visualize and navigate the API. This comes in handy during acceptance testing, for example. In our code samples here, we'll be using </a:t>
            </a:r>
            <a:r>
              <a:rPr i="1" lang="en-GB" u="sng">
                <a:solidFill>
                  <a:schemeClr val="hlink"/>
                </a:solidFill>
                <a:hlinkClick r:id="rId5"/>
              </a:rPr>
              <a:t>springdoc</a:t>
            </a:r>
            <a:r>
              <a:rPr lang="en-GB">
                <a:solidFill>
                  <a:schemeClr val="dk1"/>
                </a:solidFill>
              </a:rPr>
              <a:t> – a library for OpenAPI 3 with Spring Boot.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Important: Spring OpenAPI doesn't work with @Controller</a:t>
            </a:r>
            <a:endParaRPr>
              <a:solidFill>
                <a:schemeClr val="dk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pic>
        <p:nvPicPr>
          <p:cNvPr descr="ppt4-01.jpg" id="610" name="Google Shape;610;p9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11" name="Google Shape;611;p9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12" name="Google Shape;612;p91"/>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t>DEMO</a:t>
            </a:r>
            <a:endParaRPr b="1" sz="4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ppt4-01.jpg" id="101" name="Google Shape;101;p2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02" name="Google Shape;102;p2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Spring Core Components</a:t>
            </a:r>
            <a:endParaRPr>
              <a:solidFill>
                <a:schemeClr val="dk1"/>
              </a:solidFill>
            </a:endParaRPr>
          </a:p>
        </p:txBody>
      </p:sp>
      <p:sp>
        <p:nvSpPr>
          <p:cNvPr id="103" name="Google Shape;103;p20"/>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20"/>
          <p:cNvPicPr preferRelativeResize="0"/>
          <p:nvPr/>
        </p:nvPicPr>
        <p:blipFill>
          <a:blip r:embed="rId4">
            <a:alphaModFix/>
          </a:blip>
          <a:stretch>
            <a:fillRect/>
          </a:stretch>
        </p:blipFill>
        <p:spPr>
          <a:xfrm>
            <a:off x="1562100" y="2009775"/>
            <a:ext cx="6019800" cy="11239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pic>
        <p:nvPicPr>
          <p:cNvPr descr="ppt4-01.jpg" id="617" name="Google Shape;617;p9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18" name="Google Shape;618;p9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Spring Test Framework</a:t>
            </a:r>
            <a:endParaRPr>
              <a:solidFill>
                <a:schemeClr val="dk1"/>
              </a:solidFill>
            </a:endParaRPr>
          </a:p>
        </p:txBody>
      </p:sp>
      <p:sp>
        <p:nvSpPr>
          <p:cNvPr id="619" name="Google Shape;619;p92"/>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Testing Spring controllers can be interesting to test. Before MockMVC existed, the options were limited to:</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Instantiating a copy of the controller class, injected the dependencies (possibly with mocks) and calling the methods by hand.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Firing up the container and making HTTP calls by hand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Using something like selenium to automated the HTTP calls.</a:t>
            </a:r>
            <a:endParaRPr>
              <a:solidFill>
                <a:schemeClr val="dk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pic>
        <p:nvPicPr>
          <p:cNvPr descr="ppt4-01.jpg" id="624" name="Google Shape;624;p9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25" name="Google Shape;625;p9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Components</a:t>
            </a:r>
            <a:endParaRPr>
              <a:solidFill>
                <a:schemeClr val="dk1"/>
              </a:solidFill>
            </a:endParaRPr>
          </a:p>
        </p:txBody>
      </p:sp>
      <p:sp>
        <p:nvSpPr>
          <p:cNvPr id="626" name="Google Shape;626;p93"/>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Clr>
                <a:schemeClr val="dk1"/>
              </a:buClr>
              <a:buSzPts val="1100"/>
              <a:buChar char="●"/>
            </a:pPr>
            <a:r>
              <a:rPr lang="en-GB">
                <a:solidFill>
                  <a:schemeClr val="dk1"/>
                </a:solidFill>
              </a:rPr>
              <a:t>SpringRunner s an alias for the SpringJUnit4ClassRunner. It is a custom extension of JUnit’s BlockJUnit4ClassRunner which provides functionality of the Spring TestContext Framework to standard JUnit tests by means of the TestContextManager and associated support classes and annotations.</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@WebMvcTes annotation is used for Spring MVC tests. It disables full auto-configuration and instead apply only configuration relevant to MVC tests.</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The WebMvcTest annotation auto-configure MockMvc instance as well.</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Using RestController.class as parameter, we are asking to initialize only one web controller and you need to provide remaining dependencies required using Mock objects.</a:t>
            </a:r>
            <a:endParaRPr>
              <a:solidFill>
                <a:schemeClr val="dk1"/>
              </a:solidFill>
            </a:endParaRPr>
          </a:p>
          <a:p>
            <a:pPr indent="0" lvl="0" marL="457200" rtl="0" algn="l">
              <a:lnSpc>
                <a:spcPct val="150000"/>
              </a:lnSpc>
              <a:spcBef>
                <a:spcPts val="1200"/>
              </a:spcBef>
              <a:spcAft>
                <a:spcPts val="1200"/>
              </a:spcAft>
              <a:buNone/>
            </a:pPr>
            <a:r>
              <a:t/>
            </a:r>
            <a:endParaRPr>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pic>
        <p:nvPicPr>
          <p:cNvPr descr="ppt4-01.jpg" id="631" name="Google Shape;631;p9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32" name="Google Shape;632;p9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33" name="Google Shape;633;p94"/>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t>DEMO</a:t>
            </a:r>
            <a:endParaRPr b="1" sz="40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pic>
        <p:nvPicPr>
          <p:cNvPr descr="ppt4-01.jpg" id="638" name="Google Shape;638;p9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39" name="Google Shape;639;p9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Spring Annotations</a:t>
            </a:r>
            <a:endParaRPr>
              <a:solidFill>
                <a:schemeClr val="dk1"/>
              </a:solidFill>
            </a:endParaRPr>
          </a:p>
        </p:txBody>
      </p:sp>
      <p:sp>
        <p:nvSpPr>
          <p:cNvPr id="640" name="Google Shape;640;p95"/>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1200"/>
              </a:spcBef>
              <a:spcAft>
                <a:spcPts val="0"/>
              </a:spcAft>
              <a:buClr>
                <a:schemeClr val="dk1"/>
              </a:buClr>
              <a:buSzPts val="1400"/>
              <a:buChar char="●"/>
            </a:pPr>
            <a:r>
              <a:rPr lang="en-GB">
                <a:solidFill>
                  <a:schemeClr val="dk1"/>
                </a:solidFill>
              </a:rPr>
              <a:t>@SpringBootApplication (Spring Boot)</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@Required</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@Autowired</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@Configuration</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@ComponentScan</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@Bean</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@Component</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@Service</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@Repository</a:t>
            </a:r>
            <a:endParaRPr>
              <a:solidFill>
                <a:schemeClr val="dk1"/>
              </a:solidFill>
            </a:endParaRPr>
          </a:p>
          <a:p>
            <a:pPr indent="0" lvl="0" marL="457200" rtl="0" algn="l">
              <a:lnSpc>
                <a:spcPct val="150000"/>
              </a:lnSpc>
              <a:spcBef>
                <a:spcPts val="1200"/>
              </a:spcBef>
              <a:spcAft>
                <a:spcPts val="1200"/>
              </a:spcAft>
              <a:buNone/>
            </a:pPr>
            <a:r>
              <a:t/>
            </a:r>
            <a:endParaRPr>
              <a:solidFill>
                <a:schemeClr val="dk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pic>
        <p:nvPicPr>
          <p:cNvPr descr="ppt4-01.jpg" id="645" name="Google Shape;645;p9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46" name="Google Shape;646;p9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Controller Annotations</a:t>
            </a:r>
            <a:endParaRPr>
              <a:solidFill>
                <a:schemeClr val="dk1"/>
              </a:solidFill>
            </a:endParaRPr>
          </a:p>
        </p:txBody>
      </p:sp>
      <p:sp>
        <p:nvSpPr>
          <p:cNvPr id="647" name="Google Shape;647;p96"/>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GB">
                <a:solidFill>
                  <a:schemeClr val="dk1"/>
                </a:solidFill>
              </a:rPr>
              <a:t>@GetMapping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@PostMapping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@PutMapping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@DeleteMapping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@PatchMapping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@RequestBody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@ResponseBody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@PathVariable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@RequestParam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@RequestHeader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@RestController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@RequestAttribute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ppt4-01.jpg" id="109" name="Google Shape;109;p2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10" name="Google Shape;110;p2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21"/>
          <p:cNvSpPr txBox="1"/>
          <p:nvPr/>
        </p:nvSpPr>
        <p:spPr>
          <a:xfrm>
            <a:off x="37850" y="1655700"/>
            <a:ext cx="9052200" cy="183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t>What is a Spring Bean</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