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Comfortaa" panose="020B0604020202020204" charset="0"/>
      <p:regular r:id="rId48"/>
      <p:bold r:id="rId49"/>
    </p:embeddedFont>
    <p:embeddedFont>
      <p:font typeface="Lato" panose="020B0604020202020204" charset="0"/>
      <p:regular r:id="rId50"/>
      <p:bold r:id="rId51"/>
      <p:italic r:id="rId52"/>
      <p:boldItalic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268" autoAdjust="0"/>
  </p:normalViewPr>
  <p:slideViewPr>
    <p:cSldViewPr snapToGrid="0">
      <p:cViewPr varScale="1">
        <p:scale>
          <a:sx n="151" d="100"/>
          <a:sy n="151" d="100"/>
        </p:scale>
        <p:origin x="49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d4b184d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d4b184d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98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d4b184d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d4b184d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d4b184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d4b184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d4b184d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d4b184d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d4b184d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d4b184d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d4b184d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d4b184d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d4b184d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d4b184d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d4b184d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d4b184d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b58ca52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b58ca52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Să trecem în revistă obiectivele legate anume de acest subiect al acestei lecții.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b58ca52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b58ca52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d4b184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d4b184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d4b184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d4b184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d4b184d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dd4b184d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d4b184d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d4b184d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d4b184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d4b184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d4b184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d4b184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d4b184d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d4b184d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d4b184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d4b184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dd4b184d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dd4b184d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// b = 11 + 11 + 10 - 9 + </a:t>
            </a:r>
            <a:r>
              <a:rPr lang="en-US" dirty="0"/>
              <a:t>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b = 3</a:t>
            </a:r>
            <a:r>
              <a:rPr lang="en-US" dirty="0"/>
              <a:t>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a = 10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d4b184d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d4b184d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dd4b184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dd4b184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4b184d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4b184d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d4b184d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d4b184d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d4b184d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dd4b184d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d4b184d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d4b184d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dd4b184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dd4b184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dd4b184d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dd4b184d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true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true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false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d4b184d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d4b184d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dd4b184d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dd4b184d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dd4b184d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dd4b184d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dd4b184d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dd4b184d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dd4b184d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dd4b184d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-5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d4b184d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d4b184d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d4b184d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d4b184d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dd4b184d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dd4b184d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d4b184d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d4b184d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</a:rPr>
              <a:t>XOR:</a:t>
            </a:r>
            <a:br>
              <a:rPr lang="en-US" b="1" dirty="0">
                <a:effectLst/>
              </a:rPr>
            </a:br>
            <a:r>
              <a:rPr lang="en-US" b="0" dirty="0">
                <a:effectLst/>
              </a:rPr>
              <a:t>Rule 1 : If both bits are 1 then </a:t>
            </a:r>
            <a:r>
              <a:rPr lang="en-US" b="0" dirty="0" err="1">
                <a:effectLst/>
              </a:rPr>
              <a:t>XOR’ed</a:t>
            </a:r>
            <a:r>
              <a:rPr lang="en-US" b="0" dirty="0">
                <a:effectLst/>
              </a:rPr>
              <a:t> bit will be 0.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Rule 2 : If both bits are 0 then </a:t>
            </a:r>
            <a:r>
              <a:rPr lang="en-US" b="0" dirty="0" err="1">
                <a:effectLst/>
              </a:rPr>
              <a:t>XOR’ed</a:t>
            </a:r>
            <a:r>
              <a:rPr lang="en-US" b="0" dirty="0">
                <a:effectLst/>
              </a:rPr>
              <a:t> bit will be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Rule 3 : If one bit is 0 and one bit is 1 </a:t>
            </a:r>
            <a:r>
              <a:rPr lang="en-US" b="0" dirty="0" err="1">
                <a:effectLst/>
              </a:rPr>
              <a:t>XOR’ed</a:t>
            </a:r>
            <a:r>
              <a:rPr lang="en-US" b="0" dirty="0">
                <a:effectLst/>
              </a:rPr>
              <a:t> bit will be 1.</a:t>
            </a: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-5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d4b184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d4b184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-5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dd4b184de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dd4b184de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dd4b184d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dd4b184d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d4b184d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d4b184d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d4b184d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d4b184d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d4b184d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d4b184d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d4b184d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d4b184d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d4b184d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d4b184d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s.gd/H7fWT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Tipul implicit al constantelor numerice</a:t>
            </a:r>
            <a:r>
              <a:rPr lang="en-US" dirty="0"/>
              <a:t>: Widening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6321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byte</a:t>
            </a:r>
            <a:r>
              <a:rPr lang="en-US" dirty="0"/>
              <a:t> to short, </a:t>
            </a:r>
            <a:r>
              <a:rPr lang="en-US" dirty="0" err="1"/>
              <a:t>int</a:t>
            </a:r>
            <a:r>
              <a:rPr lang="en-US" dirty="0"/>
              <a:t>, long, float, or double</a:t>
            </a:r>
          </a:p>
          <a:p>
            <a:r>
              <a:rPr lang="en-US" b="1" dirty="0"/>
              <a:t>short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, long, float, or double</a:t>
            </a:r>
          </a:p>
          <a:p>
            <a:r>
              <a:rPr lang="en-US" b="1" dirty="0"/>
              <a:t>char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, long, float, or double</a:t>
            </a:r>
          </a:p>
          <a:p>
            <a:r>
              <a:rPr lang="en-US" b="1" dirty="0" err="1"/>
              <a:t>int</a:t>
            </a:r>
            <a:r>
              <a:rPr lang="en-US" dirty="0"/>
              <a:t> to long, float, or double</a:t>
            </a:r>
          </a:p>
          <a:p>
            <a:r>
              <a:rPr lang="en-US" b="1" dirty="0"/>
              <a:t>long</a:t>
            </a:r>
            <a:r>
              <a:rPr lang="en-US" dirty="0"/>
              <a:t> to float or double</a:t>
            </a:r>
          </a:p>
          <a:p>
            <a:r>
              <a:rPr lang="en-US" b="1" dirty="0"/>
              <a:t>float</a:t>
            </a:r>
            <a:r>
              <a:rPr lang="en-US" dirty="0"/>
              <a:t> to double</a:t>
            </a: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31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Tipul implicit al constantelor numerice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72" y="1990725"/>
            <a:ext cx="64674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Sisteme numerice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Valorile constante întregi le putem reprezenta în 4 sisteme numerice: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zecimal (default) → 0-9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hexazecimal → 0-15: A-10, B-11, C-12, D-13, E-14, F-15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octal → 0-7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binar → 0 și 1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Sisteme numerice în Java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Valorile constante întregi le putem reprezenta în 4 sisteme numerice: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zecimal (default)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hexazecimal → prefix 0x (0X)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octal → prefix 0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binar → prefix 0b (0B)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Constante numerice cu _</a:t>
            </a:r>
            <a:br>
              <a:rPr lang="ro"/>
            </a:br>
            <a:r>
              <a:rPr lang="ro"/>
              <a:t>underscore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Java 7 a introdus o nouă funcționalitate: constantele numerice pot conține underscore, pentru a facilita citirea acestora, in cazul unor numere mari.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int x = 102_567_345;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Constante numerice cu _</a:t>
            </a:r>
            <a:br>
              <a:rPr lang="ro"/>
            </a:br>
            <a:r>
              <a:rPr lang="ro"/>
              <a:t>underscore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Reguli de utilizare: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nu puteți începe constanta cu underscore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nu puteți pune underscore la sfârșit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nu puteți pune underscore după 0x, 0b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nu puteți pune underscore inainte de indicatorul L (long), F (float)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nu puteți pune underscore înainte sau după punctul, care arată un număr zecimal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puteți pune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underscore după indicatorul unei constante în sistemul octal - 0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char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Primitiva char</a:t>
            </a:r>
            <a:endParaRPr dirty="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Poate păstra un singur caracter unicod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Lista completă de caractere unicod: </a:t>
            </a:r>
            <a:r>
              <a:rPr lang="ro" u="sng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https://is.gd/H7fWTy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De reținut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: fiecare caracter unicod are reprezentare numerică și grafică, adică fiecare caracter are un cod, care-l reprezintă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Exemplu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- 97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z - 122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634925" y="494425"/>
            <a:ext cx="7675200" cy="41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Obiective: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Operatorul de asignare (Assignment Operator)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Operatori aritmetici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ro" sz="2000" dirty="0"/>
              <a:t>Varianta clasică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ro" sz="2000" dirty="0"/>
              <a:t>Varianta scurtă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Operatori logici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Operatorii de incrementare/decrementare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Operația de cast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Operatorii relaționali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Concatenarea String-urilor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Short/NotShort circuiting for logical operators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dirty="0"/>
              <a:t>Identify shift and ternary operators</a:t>
            </a:r>
            <a:endParaRPr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853950" y="133570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0">
                <a:latin typeface="Comfortaa"/>
                <a:ea typeface="Comfortaa"/>
                <a:cs typeface="Comfortaa"/>
                <a:sym typeface="Comfortaa"/>
              </a:rPr>
              <a:t>Operators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Valori constante (literals)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Orice valoarea constantă care poate fi atribuită unei variabile.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5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true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55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“String”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‘a’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Operatorul de asignare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Exemplu: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leftValue = rightValue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rPr>
              <a:t>(variable = value)</a:t>
            </a:r>
            <a:endParaRPr dirty="0">
              <a:solidFill>
                <a:srgbClr val="D9D9D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Atribuie valoarea 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rightValue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variabilei 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leftValue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rightValue poate fi orice constantă, variabilă sau expresie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leftValue poate fi orice variabilă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Operatorul de asignare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Exemplu: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w = 10;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int 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x = w;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z = (x-2)/(2+2);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aritmetici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Operand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Matematică: subiectul unei operații matematice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Programare: parte a aplicației care specifică datele care trebuie manipulate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2 + 5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+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y x 3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În literatură: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left-hand operand: operandul din stânga: 2, a, y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right-hand operand: operandul din dreapta: 5, b, 3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aritmetici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+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-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*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/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% - 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modulus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Împarte operandul din stânga la operandul din dreapta și returnează restul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i="1" dirty="0">
                <a:latin typeface="Verdana"/>
                <a:ea typeface="Verdana"/>
                <a:cs typeface="Verdana"/>
                <a:sym typeface="Verdana"/>
              </a:rPr>
              <a:t>eng: Divides left-hand operand by right-hand operand and returns remainder.</a:t>
            </a:r>
            <a:endParaRPr i="1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++ - increment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-- - decrement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aritmetici (Exemplu)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% - 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modulus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Împarte operandul din stânga la operandul din dreapta și returnează restul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ro" i="1" dirty="0">
                <a:latin typeface="Verdana"/>
                <a:ea typeface="Verdana"/>
                <a:cs typeface="Verdana"/>
                <a:sym typeface="Verdana"/>
              </a:rPr>
              <a:t>eng: Divides left-hand operand by right-hand operand and returns remainder.</a:t>
            </a:r>
            <a:endParaRPr i="1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3 % 2 = 1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10 % 3 = 1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15 % 4 = 3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Incrementarea (postfix/prefix)</a:t>
            </a:r>
            <a:endParaRPr dirty="0"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++ - increment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Mărește valoarea operandului cu 1 unitate.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Postfix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Valoarea operandului e incrementată după ce a fost utilizată într-o expresie.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sz="1200" i="1" dirty="0">
                <a:latin typeface="Verdana"/>
                <a:ea typeface="Verdana"/>
                <a:cs typeface="Verdana"/>
                <a:sym typeface="Verdana"/>
              </a:rPr>
              <a:t>eng: the value of its operand increments after the value is used in an expression.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Prefix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Valoarea operandului e incrementată înainte de a fi utilizată într-o expresie.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sz="1200" i="1" dirty="0">
                <a:latin typeface="Verdana"/>
                <a:ea typeface="Verdana"/>
                <a:cs typeface="Verdana"/>
                <a:sym typeface="Verdana"/>
              </a:rPr>
              <a:t>eng: the value of its operand increments before the value is used in an expression.</a:t>
            </a:r>
            <a:endParaRPr sz="1200" i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Incrementarea/decrementarea (postfix/prefix)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2400300" y="1792100"/>
            <a:ext cx="6321600" cy="28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2;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 = ++a;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→ b=3, a =3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10;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 = a++ + a +a-- - a-- + ++a;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→ b = 10 + 11 + 11 - 10 + 10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→ a = 10, b=32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Incrementarea/decrementarea (exercițiu)</a:t>
            </a: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2400300" y="1792100"/>
            <a:ext cx="6321600" cy="28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10;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b = ++a + a +--a - --a + a++;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Incrementarea/decrementarea (de reținut)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2400300" y="1792100"/>
            <a:ext cx="6321600" cy="28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Operatorul de incrementare/decrementare 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nu poate fi folosit alături de valori numerice: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lvl="1" indent="-317500">
              <a:spcBef>
                <a:spcPts val="0"/>
              </a:spcBef>
              <a:buSzPts val="1400"/>
              <a:buFont typeface="Verdana"/>
              <a:buChar char="●"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5++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lvl="1" indent="-317500">
              <a:spcBef>
                <a:spcPts val="0"/>
              </a:spcBef>
              <a:buSzPts val="1400"/>
              <a:buFont typeface="Verdana"/>
              <a:buChar char="●"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10++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lvl="1" indent="-317500">
              <a:spcBef>
                <a:spcPts val="0"/>
              </a:spcBef>
              <a:buSzPts val="1400"/>
              <a:buFont typeface="Verdana"/>
              <a:buChar char="●"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--4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De ce?</a:t>
            </a:r>
            <a:br>
              <a:rPr lang="ro" b="1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Operatorul respectiv mărește/micșorează valoarea variabilei cu 1 și o actualizează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10; b = ++a; → a = 11, b = 11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Nu e posibil de schimbat valoarea constantelor: 5, 4, 10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Shorthand operators</a:t>
            </a:r>
            <a:endParaRPr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Operatori aritmetici, care permit reprezentarea mai scurtă a operațiilor matematice: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a+b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+=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a -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-=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a *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*=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a /b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/=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a %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%= 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Tipul implicit al constantelor numerice zecimale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6321600" cy="17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Valorile numerice zecimale sunt în mod implicit 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double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Exemplu: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float salary = 1559.68; // </a:t>
            </a:r>
            <a:r>
              <a:rPr lang="ro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nu se va compila</a:t>
            </a:r>
            <a:endParaRPr b="1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float salary = 1559.68F; // </a:t>
            </a:r>
            <a:r>
              <a:rPr lang="ro" b="1" dirty="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se va compila </a:t>
            </a:r>
            <a:r>
              <a:rPr lang="ro" dirty="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(1559.68</a:t>
            </a:r>
            <a:r>
              <a:rPr lang="ro" b="1" dirty="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ro" dirty="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100" y="3483175"/>
            <a:ext cx="6185876" cy="6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Shorthand increment/decrement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Versiunea mai scurtă a operatorului increment/decrement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a +1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sau a = a++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sau a = ++a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a++ sau ++a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 = a - 1 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sau a = a-- 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sau a = --a 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a-- sau --a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relaționali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Operatori care permit verificarea unei condiții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&gt;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&lt;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&gt;=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&lt;=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==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Este egal?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!=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◆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Nu este egal?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Rezultatul este întotdeauna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 true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sau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 false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(boolean)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.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logici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Operatori care permit combinarea expresiilor relaționale sau variabilelor boolean.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&amp;&amp; (AND)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|| (OR)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! (NOT)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logici (exemplu)</a:t>
            </a:r>
            <a:endParaRPr/>
          </a:p>
        </p:txBody>
      </p:sp>
      <p:sp>
        <p:nvSpPr>
          <p:cNvPr id="279" name="Google Shape;279;p43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Având: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= true; b = false;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Atunci: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➔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&amp;&amp; b → false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➔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|| b → true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➔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!a → false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➔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!b → true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logici (practica)</a:t>
            </a:r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Având: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= true; b = false;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Care va fi rezultatul expresiei: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➔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&amp;&amp; !b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➔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!(a &amp;&amp; b)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➔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!(a || !b)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logici sunt numiți</a:t>
            </a:r>
            <a:br>
              <a:rPr lang="ro"/>
            </a:br>
            <a:r>
              <a:rPr lang="ro"/>
              <a:t>short-circuit operators</a:t>
            </a:r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>
            <a:off x="2400300" y="1890900"/>
            <a:ext cx="6321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Având oarecare expresie care trebuie verificată, Java nu va verifica expresia în totalitate, dacă cel puțin o parte din expresie e true sau false.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Exemplu: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= true, b = false, c = true;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➔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lang="ro" sz="1200" dirty="0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rPr>
              <a:t>&amp;&amp; a </a:t>
            </a:r>
            <a:r>
              <a:rPr lang="ro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→ false</a:t>
            </a:r>
            <a:endParaRPr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➔"/>
            </a:pPr>
            <a:r>
              <a:rPr lang="ro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lang="ro" sz="1200" dirty="0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rPr>
              <a:t>|| b || a</a:t>
            </a:r>
            <a:r>
              <a:rPr lang="ro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→ true</a:t>
            </a:r>
            <a:endParaRPr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** Expresiile marcate cu gri nu vor fi verificate.</a:t>
            </a:r>
            <a:endParaRPr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cast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Conversia tipurilor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body" idx="1"/>
          </p:nvPr>
        </p:nvSpPr>
        <p:spPr>
          <a:xfrm>
            <a:off x="2400300" y="1890900"/>
            <a:ext cx="6321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int x = 15;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float F = x; // asignăm un int la un float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Dacă tipurile sunt compatibile, operandul din dreapta este convertit în tipul operandului din stânga.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Conversia automată va avea loc dacă: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b="1" dirty="0">
                <a:latin typeface="Verdana"/>
                <a:ea typeface="Verdana"/>
                <a:cs typeface="Verdana"/>
                <a:sym typeface="Verdana"/>
              </a:rPr>
              <a:t>Tipurile sunt compatibile</a:t>
            </a:r>
            <a:endParaRPr sz="1200" b="1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b="1" dirty="0">
                <a:latin typeface="Verdana"/>
                <a:ea typeface="Verdana"/>
                <a:cs typeface="Verdana"/>
                <a:sym typeface="Verdana"/>
              </a:rPr>
              <a:t>Tipul destinație este mai larg decât tipul sursă</a:t>
            </a:r>
            <a:endParaRPr sz="12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Conversia dată se numește: </a:t>
            </a:r>
            <a:r>
              <a:rPr lang="ro" sz="1200" i="1" dirty="0">
                <a:latin typeface="Verdana"/>
                <a:ea typeface="Verdana"/>
                <a:cs typeface="Verdana"/>
                <a:sym typeface="Verdana"/>
              </a:rPr>
              <a:t>widening conversion</a:t>
            </a: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Conversia tipurilor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ro" dirty="0"/>
              <a:t> în tipuri mai mici</a:t>
            </a:r>
            <a:endParaRPr dirty="0"/>
          </a:p>
        </p:txBody>
      </p:sp>
      <p:sp>
        <p:nvSpPr>
          <p:cNvPr id="312" name="Google Shape;312;p48"/>
          <p:cNvSpPr txBox="1">
            <a:spLocks noGrp="1"/>
          </p:cNvSpPr>
          <p:nvPr>
            <p:ph type="body" idx="1"/>
          </p:nvPr>
        </p:nvSpPr>
        <p:spPr>
          <a:xfrm>
            <a:off x="2400300" y="1890900"/>
            <a:ext cx="6321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Sintaxă: </a:t>
            </a: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(tip) constantă</a:t>
            </a: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 sau </a:t>
            </a: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(tip) variabilă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Exemple: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AutoNum type="arabicPeriod"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int pInt = (int) 3.14; // aici va fi tăiată partea zecimală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AutoNum type="arabicPeriod"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double pi = 3.14;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AutoNum type="arabicPeriod"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float weight = (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) pi; // rezultatul va fi același → 3.14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Acest tip de conversie se numește </a:t>
            </a:r>
            <a:r>
              <a:rPr lang="ro" sz="1200" i="1" dirty="0">
                <a:latin typeface="Verdana"/>
                <a:ea typeface="Verdana"/>
                <a:cs typeface="Verdana"/>
                <a:sym typeface="Verdana"/>
              </a:rPr>
              <a:t>narrowing conversion</a:t>
            </a:r>
            <a:endParaRPr sz="1200" i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În timpul acestei operații, compilatorul va încerca să convertească valorile: dacă valorile încap în noul tip, rezultatul va fi același.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Conversia tipurilor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ro" dirty="0"/>
              <a:t> în tipuri mai mici</a:t>
            </a:r>
            <a:endParaRPr dirty="0"/>
          </a:p>
        </p:txBody>
      </p:sp>
      <p:sp>
        <p:nvSpPr>
          <p:cNvPr id="319" name="Google Shape;319;p49"/>
          <p:cNvSpPr txBox="1">
            <a:spLocks noGrp="1"/>
          </p:cNvSpPr>
          <p:nvPr>
            <p:ph type="body" idx="1"/>
          </p:nvPr>
        </p:nvSpPr>
        <p:spPr>
          <a:xfrm>
            <a:off x="2400300" y="1890900"/>
            <a:ext cx="6321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Dacă valoarea nu încape în noul tip, atunci compilatorul poate: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Tăia partea zecimală atunci când facem conversia din zecimal în întreg.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Genera o valoare complet neașteptată: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Exemplu: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int pInt = 34555;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byte b = (byte) pInt;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System.out.println(b);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Tipul implicit al constantelor numerice întregi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6321600" cy="20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Valorile numerice întregi sunt în mod implicit de tip </a:t>
            </a: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int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Exemplu: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long friends = 1559;</a:t>
            </a:r>
            <a:r>
              <a:rPr lang="ro" dirty="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 // se compilează</a:t>
            </a:r>
            <a:endParaRPr dirty="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long starsInUniverse = 15595695669986589; </a:t>
            </a:r>
            <a:r>
              <a:rPr lang="ro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// nu se va compila</a:t>
            </a:r>
            <a:endParaRPr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short days = 1000;</a:t>
            </a:r>
            <a:r>
              <a:rPr lang="ro" dirty="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 // se va compila</a:t>
            </a:r>
            <a:endParaRPr dirty="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short weeks = 152589 </a:t>
            </a:r>
            <a:r>
              <a:rPr lang="ro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// nu se va compila</a:t>
            </a:r>
            <a:endParaRPr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760" y="3928800"/>
            <a:ext cx="54006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manipularea biților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bitwise</a:t>
            </a:r>
            <a:endParaRPr/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1"/>
          </p:nvPr>
        </p:nvSpPr>
        <p:spPr>
          <a:xfrm>
            <a:off x="2400300" y="1890900"/>
            <a:ext cx="6321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Acești operatori funcționează la nivel de biți.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&amp; (bitwise and)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| (bitwise or)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^ (bitwise xor)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~  (bitwise compliment)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&lt;&lt; (left shift)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&gt;&gt; (right shift)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rabicPeriod"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&gt;&gt;&gt; (zero fill right shift)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bitwise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1"/>
          </p:nvPr>
        </p:nvSpPr>
        <p:spPr>
          <a:xfrm>
            <a:off x="2400300" y="1890900"/>
            <a:ext cx="6321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Având a=60, b=13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În binar: 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= 0011 1100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b = 0000 1101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a&amp;b = 0000 1100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a|b = 0011 1101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a^b = 0011 0001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~a = 1100 0011 (flipping bits) → 1 devine 0, 0 devine 1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bitwise</a:t>
            </a:r>
            <a:endParaRPr/>
          </a:p>
        </p:txBody>
      </p:sp>
      <p:sp>
        <p:nvSpPr>
          <p:cNvPr id="345" name="Google Shape;345;p53"/>
          <p:cNvSpPr txBox="1">
            <a:spLocks noGrp="1"/>
          </p:cNvSpPr>
          <p:nvPr>
            <p:ph type="body" idx="1"/>
          </p:nvPr>
        </p:nvSpPr>
        <p:spPr>
          <a:xfrm>
            <a:off x="2400300" y="2677750"/>
            <a:ext cx="6321600" cy="1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Având a=60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În binar: 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= 0011 1100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&lt;&lt; 2 → 1111 0000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&gt;&gt; 2 → 0000 1111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Dacă numărul e negativ, atunci &gt;&gt; și &gt;&gt;&gt; se comportă diferit</a:t>
            </a:r>
            <a:br>
              <a:rPr lang="ro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a=-60 → 1100 0100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a &gt;&gt; 2 → 1111 0001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E9C1-38F6-44F4-8972-5EAD0C7FF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01" y="1134700"/>
            <a:ext cx="667702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Operatori bitwise (exemple)</a:t>
            </a:r>
            <a:endParaRPr/>
          </a:p>
        </p:txBody>
      </p:sp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625" y="1130158"/>
            <a:ext cx="4856851" cy="332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Concatenarea string-urilor</a:t>
            </a:r>
            <a:endParaRPr dirty="0"/>
          </a:p>
        </p:txBody>
      </p:sp>
      <p:sp>
        <p:nvSpPr>
          <p:cNvPr id="359" name="Google Shape;359;p55"/>
          <p:cNvSpPr txBox="1">
            <a:spLocks noGrp="1"/>
          </p:cNvSpPr>
          <p:nvPr>
            <p:ph type="body" idx="1"/>
          </p:nvPr>
        </p:nvSpPr>
        <p:spPr>
          <a:xfrm>
            <a:off x="2400300" y="1580450"/>
            <a:ext cx="63216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String message = “Hello stranger”;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String messagePart2 = “My name is”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String messageCombined = message + messagePart2;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Compilatorul va converti automat partea a 2a într-un șir de caractere: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Verdana"/>
                <a:ea typeface="Verdana"/>
                <a:cs typeface="Verdana"/>
                <a:sym typeface="Verdana"/>
              </a:rPr>
              <a:t>“Hello, today is day” + 21 → “Hello, today is day21”</a:t>
            </a:r>
            <a:endParaRPr lang="en-US"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21+21+”Salut”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00" y="2571750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Tipul implicit al constantelor numerice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6321600" cy="20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La compilare, Java va verifica dacă valoarea constantă utilizată este în limita tipului declarat.</a:t>
            </a:r>
            <a:br>
              <a:rPr lang="ro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Dacă limita va fi respectată → Java va converti valoarea constantă într-o valoare de tipul specificat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Dacă limita nu e respectată → Java va returna o eroare: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300" y="3169750"/>
            <a:ext cx="6235499" cy="5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Tipul implicit al constantelor numerice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6321600" cy="20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De ce: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float weight = 85.3; // nu se compilează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iar 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long friends = 10000; // se compilează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short days = 1000; // se compilează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Tipul implicit al constantelor numerice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675" y="1602550"/>
            <a:ext cx="3042750" cy="30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Tipul implicit al constantelor numerice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462" y="1602550"/>
            <a:ext cx="3077167" cy="30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Tipul implicit al constantelor numerice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400300" y="1602674"/>
            <a:ext cx="6321600" cy="2937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De ce: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float weight = 85.3; // nu se compilează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Verdana"/>
                <a:ea typeface="Verdana"/>
                <a:cs typeface="Verdana"/>
                <a:sym typeface="Verdana"/>
              </a:rPr>
              <a:t>?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long friends = 10000; // se compilează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?</a:t>
            </a:r>
            <a:endParaRPr lang="en-US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10;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lang="en-US" dirty="0"/>
              <a:t>f=</a:t>
            </a:r>
            <a:r>
              <a:rPr lang="en-US" dirty="0" err="1"/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// se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compilează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ro" b="1" dirty="0">
                <a:latin typeface="Verdana"/>
                <a:ea typeface="Verdana"/>
                <a:cs typeface="Verdana"/>
                <a:sym typeface="Verdana"/>
              </a:rPr>
              <a:t>?</a:t>
            </a:r>
            <a:endParaRPr lang="en-US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Regulă: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float are precizie mai mică decât double, respectiv float nu poate reprezenta corect numere double chiar dacă s-ar părea că ele sunt în limita corectă.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Microsoft Office PowerPoint</Application>
  <PresentationFormat>On-screen Show (16:9)</PresentationFormat>
  <Paragraphs>313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Verdana</vt:lpstr>
      <vt:lpstr>Arial</vt:lpstr>
      <vt:lpstr>Courier New</vt:lpstr>
      <vt:lpstr>Raleway</vt:lpstr>
      <vt:lpstr>Comfortaa</vt:lpstr>
      <vt:lpstr>Lato</vt:lpstr>
      <vt:lpstr>Swiss</vt:lpstr>
      <vt:lpstr>Oracle certified Java associate Lesson 7</vt:lpstr>
      <vt:lpstr>Valori constante (literals)</vt:lpstr>
      <vt:lpstr>Tipul implicit al constantelor numerice zecimale</vt:lpstr>
      <vt:lpstr>Tipul implicit al constantelor numerice întregi</vt:lpstr>
      <vt:lpstr>Tipul implicit al constantelor numerice</vt:lpstr>
      <vt:lpstr>Tipul implicit al constantelor numerice</vt:lpstr>
      <vt:lpstr>Tipul implicit al constantelor numerice</vt:lpstr>
      <vt:lpstr>Tipul implicit al constantelor numerice</vt:lpstr>
      <vt:lpstr>Tipul implicit al constantelor numerice</vt:lpstr>
      <vt:lpstr>Tipul implicit al constantelor numerice: Widening</vt:lpstr>
      <vt:lpstr>Tipul implicit al constantelor numerice</vt:lpstr>
      <vt:lpstr>Sisteme numerice</vt:lpstr>
      <vt:lpstr>Sisteme numerice în Java</vt:lpstr>
      <vt:lpstr>Constante numerice cu _ underscore</vt:lpstr>
      <vt:lpstr>Constante numerice cu _ underscore</vt:lpstr>
      <vt:lpstr>char</vt:lpstr>
      <vt:lpstr>Primitiva char</vt:lpstr>
      <vt:lpstr>Obiective: Operatorul de asignare (Assignment Operator) Operatori aritmetici Varianta clasică Varianta scurtă Operatori logici Operatorii de incrementare/decrementare Operația de cast Operatorii relaționali Concatenarea String-urilor Short/NotShort circuiting for logical operators Identify shift and ternary operators</vt:lpstr>
      <vt:lpstr>Operators</vt:lpstr>
      <vt:lpstr>Operatorul de asignare</vt:lpstr>
      <vt:lpstr>Operatorul de asignare</vt:lpstr>
      <vt:lpstr>Operatori aritmetici</vt:lpstr>
      <vt:lpstr>Operatori aritmetici</vt:lpstr>
      <vt:lpstr>Operatori aritmetici (Exemplu)</vt:lpstr>
      <vt:lpstr>Incrementarea (postfix/prefix)</vt:lpstr>
      <vt:lpstr>Incrementarea/decrementarea (postfix/prefix)</vt:lpstr>
      <vt:lpstr>Incrementarea/decrementarea (exercițiu)</vt:lpstr>
      <vt:lpstr>Incrementarea/decrementarea (de reținut)</vt:lpstr>
      <vt:lpstr>Shorthand operators</vt:lpstr>
      <vt:lpstr>Shorthand increment/decrement</vt:lpstr>
      <vt:lpstr>Operatori relaționali</vt:lpstr>
      <vt:lpstr>Operatori logici</vt:lpstr>
      <vt:lpstr>Operatori logici (exemplu)</vt:lpstr>
      <vt:lpstr>Operatori logici (practica)</vt:lpstr>
      <vt:lpstr>Operatori logici sunt numiți short-circuit operators</vt:lpstr>
      <vt:lpstr>cast</vt:lpstr>
      <vt:lpstr>Conversia tipurilor</vt:lpstr>
      <vt:lpstr>Conversia tipurilor mari în tipuri mai mici</vt:lpstr>
      <vt:lpstr>Conversia tipurilor mari  în tipuri mai mici</vt:lpstr>
      <vt:lpstr>manipularea biților</vt:lpstr>
      <vt:lpstr>Operatori bitwise</vt:lpstr>
      <vt:lpstr>Operatori bitwise</vt:lpstr>
      <vt:lpstr>Operatori bitwise</vt:lpstr>
      <vt:lpstr>Operatori bitwise (exemple)</vt:lpstr>
      <vt:lpstr>Concatenarea string-urilor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7</dc:title>
  <cp:lastModifiedBy>Andrei Dragutan</cp:lastModifiedBy>
  <cp:revision>33</cp:revision>
  <dcterms:modified xsi:type="dcterms:W3CDTF">2021-06-21T17:35:50Z</dcterms:modified>
</cp:coreProperties>
</file>