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286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9" r:id="rId28"/>
    <p:sldId id="266" r:id="rId29"/>
    <p:sldId id="267" r:id="rId30"/>
    <p:sldId id="313" r:id="rId31"/>
    <p:sldId id="314" r:id="rId32"/>
    <p:sldId id="315" r:id="rId33"/>
    <p:sldId id="316" r:id="rId34"/>
    <p:sldId id="317" r:id="rId35"/>
    <p:sldId id="318" r:id="rId36"/>
    <p:sldId id="284" r:id="rId37"/>
    <p:sldId id="320" r:id="rId38"/>
  </p:sldIdLst>
  <p:sldSz cx="9144000" cy="5143500" type="screen16x9"/>
  <p:notesSz cx="6858000" cy="9144000"/>
  <p:embeddedFontLst>
    <p:embeddedFont>
      <p:font typeface="Comfortaa" panose="020B0604020202020204" charset="0"/>
      <p:regular r:id="rId40"/>
      <p:bold r:id="rId41"/>
    </p:embeddedFont>
    <p:embeddedFont>
      <p:font typeface="Lato" panose="020B060402020202020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  <p:embeddedFont>
      <p:font typeface="Verdana" panose="020B060403050404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ca40481a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ca40481a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35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4ca40481a5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4ca40481a5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62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4ca40481a5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4ca40481a5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8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ca40481a5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ca40481a5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Din docs.oracle.com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 dirty="0">
                <a:solidFill>
                  <a:schemeClr val="dk2"/>
                </a:solidFill>
              </a:rPr>
              <a:t>All Java platforms consist of a Java Virtual Machine (VM) and an application programming interface (API). The Java Virtual Machine is a program, for a particular hardware and software platform, that runs Java technology applications. An API is a collection of software components that you can use to create other software components or applications. Each Java platform provides a virtual machine and an API, and this allows applications written for that platform to run on any compatible system with all the advantages of the Java programming language: platform-independence, power, stability, ease-of-development, and security.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o" dirty="0"/>
            </a:br>
            <a:r>
              <a:rPr lang="ro" dirty="0"/>
              <a:t>Java SE - baza limbajului de programare. Conține setul de clase necesar pentru a realiza orice funcționalitate permisă de limbaj.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Java EE - Aceasta conține instrumente necesare pentru crearea unor aplicații scalabile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Java ME - subset din Java SE. Se axează pe dispozitivele mici. Scopul acestei platforme este oferirea instrumentelor necesare pentru dezvoltarea aplicațiilor pentru mediile cu resurse limitate.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Java FX - un set de instrumente necesare pentru crearea unor aplicații cu interfață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165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ca40481a5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ca40481a5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545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ca40481a5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ca40481a5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034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ca40481a5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ca40481a5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O valoare setată dinamic, care influențează execuția programelor din sistemul de operare.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Un identificator care explica sistemului de operare unde să caute oarecare comenzi.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7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ca40481a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ca40481a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52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ca40481a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ca40481a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1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db50421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db50421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81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c96fc545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c96fc545f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Să trecem în revistă obiectivele legate anume de acest subiect al acestei lecții.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1670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db50421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db50421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25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db504215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db504215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041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db504215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db504215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94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ca40481a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ca40481a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534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db50421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db50421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858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4db504215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4db504215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936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4db504215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4db504215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044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58ca526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58ca5267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84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f91e74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f91e74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58ca526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58ca526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db5042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db5042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Aici rog pe cineva din sală să conecteze laptopul și instalăm Java împreună.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05989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db504215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db504215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377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db504215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db504215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82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ca40481a5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ca40481a5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91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b50421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b504215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065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db504215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db504215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214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ca40481a5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ca40481a5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109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b4540791d_4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b4540791d_4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020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ca40481a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ca40481a5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2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ca40481a5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ca40481a5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445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ca40481a5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ca40481a5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045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a40481a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a40481a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7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ca40481a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ca40481a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30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ca40481a5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ca40481a5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Se numește virtual machine pentru că nu există fizic.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JVM este un set de reguli și algoritmi, care asigură mediul de rulare a unei aplicații Java.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4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48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9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javatpoint.com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ro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JRE (Java Runtime Environment)</a:t>
            </a:r>
            <a:endParaRPr sz="2000" dirty="0"/>
          </a:p>
        </p:txBody>
      </p:sp>
      <p:sp>
        <p:nvSpPr>
          <p:cNvPr id="511" name="Google Shape;511;p77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Implementarea unei JVM.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u="sng" dirty="0">
                <a:latin typeface="Verdana"/>
                <a:ea typeface="Verdana"/>
                <a:cs typeface="Verdana"/>
                <a:sym typeface="Verdana"/>
              </a:rPr>
              <a:t>Ce face JRE</a:t>
            </a:r>
            <a:endParaRPr sz="1800" u="sng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Încarcă codul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Verifică codul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Execută și asigură resursele necesare pe toată durata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2" name="Google Shape;51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8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JRE (Java Runtime Environment)</a:t>
            </a:r>
            <a:endParaRPr sz="2000"/>
          </a:p>
        </p:txBody>
      </p:sp>
      <p:pic>
        <p:nvPicPr>
          <p:cNvPr id="518" name="Google Shape;51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350" y="1211350"/>
            <a:ext cx="5261406" cy="30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8"/>
          <p:cNvSpPr txBox="1"/>
          <p:nvPr/>
        </p:nvSpPr>
        <p:spPr>
          <a:xfrm>
            <a:off x="5263450" y="4741325"/>
            <a:ext cx="36549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imagine: </a:t>
            </a:r>
            <a:r>
              <a:rPr lang="ro" u="sng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https://www.javatpoint.com</a:t>
            </a: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018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JDK (Java Development Kit)</a:t>
            </a:r>
            <a:endParaRPr sz="2000" dirty="0"/>
          </a:p>
        </p:txBody>
      </p:sp>
      <p:sp>
        <p:nvSpPr>
          <p:cNvPr id="526" name="Google Shape;526;p79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Conține un JRE + instrumente necesare pentru dezvoltarea aplicațiilor.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Există în următoarele variante (platforme):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Standard Edition (Java SE)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Enterprise Edition (Java EE)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Micro Edition (Java ME)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FX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7" name="Google Shape;52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35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Platformele Java</a:t>
            </a:r>
            <a:endParaRPr sz="2000"/>
          </a:p>
        </p:txBody>
      </p:sp>
      <p:sp>
        <p:nvSpPr>
          <p:cNvPr id="533" name="Google Shape;533;p80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SE - baza limbajului de programare.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EE - creată pe baza Java SE.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ME - subset din Java SE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FX - permite crearea unor aplicații performante, cu interfață modernă și atrăgătoare.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4" name="Google Shape;53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5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Variabila de sistem JAVA_HOME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0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Instalarea Java</a:t>
            </a:r>
            <a:endParaRPr sz="2000"/>
          </a:p>
        </p:txBody>
      </p:sp>
      <p:sp>
        <p:nvSpPr>
          <p:cNvPr id="545" name="Google Shape;545;p82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Download and install JDK 8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Setează JAVA_HOME environmental variable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Adaugă %JAVA_HOME%\bin; la variabila Path a Windows-ului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Din linia de comandă tapează “java”,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apoi “java -version”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6" name="Google Shape;5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35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Ce este o variabilă de sistem?</a:t>
            </a:r>
            <a:endParaRPr sz="2000"/>
          </a:p>
        </p:txBody>
      </p:sp>
      <p:sp>
        <p:nvSpPr>
          <p:cNvPr id="552" name="Google Shape;552;p83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Un indicator setat dinamic/static.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Influențează execuția sistemului de operare.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3" name="Google Shape;55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75" y="2612163"/>
            <a:ext cx="2095450" cy="190886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83"/>
          <p:cNvSpPr txBox="1"/>
          <p:nvPr/>
        </p:nvSpPr>
        <p:spPr>
          <a:xfrm>
            <a:off x="5438900" y="4804650"/>
            <a:ext cx="353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imagine: mapio.net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81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Setăm variabila JAVA_HOME</a:t>
            </a:r>
            <a:endParaRPr sz="2000"/>
          </a:p>
        </p:txBody>
      </p:sp>
      <p:sp>
        <p:nvSpPr>
          <p:cNvPr id="561" name="Google Shape;561;p84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30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Mac: </a:t>
            </a:r>
            <a:r>
              <a:rPr lang="ro" sz="1050" dirty="0">
                <a:solidFill>
                  <a:srgbClr val="DD4A68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ro" sz="1050" dirty="0"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 JAVA_HOME</a:t>
            </a:r>
            <a:r>
              <a:rPr lang="ro" sz="1050" dirty="0">
                <a:solidFill>
                  <a:srgbClr val="A67F59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o" sz="1050" dirty="0">
                <a:solidFill>
                  <a:srgbClr val="EE9900"/>
                </a:solidFill>
                <a:highlight>
                  <a:srgbClr val="F7F7F9"/>
                </a:highlight>
                <a:latin typeface="Courier New"/>
                <a:ea typeface="Courier New"/>
                <a:cs typeface="Courier New"/>
                <a:sym typeface="Courier New"/>
              </a:rPr>
              <a:t>$(/usr/libexec/java_home)</a:t>
            </a:r>
            <a:endParaRPr sz="1050" dirty="0">
              <a:solidFill>
                <a:srgbClr val="EE9900"/>
              </a:solidFill>
              <a:highlight>
                <a:srgbClr val="F7F7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Verificăm prin: </a:t>
            </a:r>
            <a:r>
              <a:rPr lang="ro" sz="1050" dirty="0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ro" sz="1050" dirty="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o" sz="1050" dirty="0">
                <a:latin typeface="Courier New"/>
                <a:ea typeface="Courier New"/>
                <a:cs typeface="Courier New"/>
                <a:sym typeface="Courier New"/>
              </a:rPr>
              <a:t>$JAVA_HOME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Windows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JAVA_HOME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3716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Path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2" name="Google Shape;56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19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Hello World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846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Pascal</a:t>
            </a:r>
            <a:endParaRPr sz="2000"/>
          </a:p>
        </p:txBody>
      </p:sp>
      <p:sp>
        <p:nvSpPr>
          <p:cNvPr id="573" name="Google Shape;573;p86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program Hello;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 writeln ('Hello, world.');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74" name="Google Shape;57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5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8"/>
          <p:cNvSpPr txBox="1">
            <a:spLocks noGrp="1"/>
          </p:cNvSpPr>
          <p:nvPr>
            <p:ph type="title"/>
          </p:nvPr>
        </p:nvSpPr>
        <p:spPr>
          <a:xfrm>
            <a:off x="634925" y="654000"/>
            <a:ext cx="7675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Programarea în Java</a:t>
            </a:r>
            <a:br>
              <a:rPr lang="ro" sz="2400" dirty="0"/>
            </a:br>
            <a:r>
              <a:rPr lang="ro" sz="2400" dirty="0"/>
              <a:t>Obiective:</a:t>
            </a:r>
            <a:endParaRPr sz="24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o" sz="1800" dirty="0">
                <a:solidFill>
                  <a:srgbClr val="FFFFFF"/>
                </a:solidFill>
              </a:rPr>
              <a:t>Diferența între  platform-dependent și platform-independent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o" sz="1800" dirty="0">
                <a:solidFill>
                  <a:srgbClr val="FFFFFF"/>
                </a:solidFill>
              </a:rPr>
              <a:t>Ce este JVM, JRE, JDK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o" sz="1800" dirty="0">
                <a:solidFill>
                  <a:srgbClr val="FFFFFF"/>
                </a:solidFill>
              </a:rPr>
              <a:t>Ce este javac si java din cmd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ro" sz="1800" dirty="0">
                <a:solidFill>
                  <a:srgbClr val="FFFFFF"/>
                </a:solidFill>
              </a:rPr>
              <a:t>Cum sa executam o aplicație java din cmd.</a:t>
            </a: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3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</a:t>
            </a:r>
            <a:endParaRPr sz="2000"/>
          </a:p>
        </p:txBody>
      </p:sp>
      <p:sp>
        <p:nvSpPr>
          <p:cNvPr id="580" name="Google Shape;580;p87"/>
          <p:cNvSpPr txBox="1">
            <a:spLocks noGrp="1"/>
          </p:cNvSpPr>
          <p:nvPr>
            <p:ph type="body" idx="1"/>
          </p:nvPr>
        </p:nvSpPr>
        <p:spPr>
          <a:xfrm>
            <a:off x="2400300" y="1312325"/>
            <a:ext cx="6321600" cy="27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#include &lt;std</a:t>
            </a:r>
            <a:r>
              <a:rPr lang="ro" sz="1800" b="1" dirty="0"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.h&gt;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// printf() displays the string inside “”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  printf("Hello, World!");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1" name="Google Shape;58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13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C++</a:t>
            </a:r>
            <a:endParaRPr sz="2000"/>
          </a:p>
        </p:txBody>
      </p:sp>
      <p:sp>
        <p:nvSpPr>
          <p:cNvPr id="587" name="Google Shape;587;p88"/>
          <p:cNvSpPr txBox="1">
            <a:spLocks noGrp="1"/>
          </p:cNvSpPr>
          <p:nvPr>
            <p:ph type="body" idx="1"/>
          </p:nvPr>
        </p:nvSpPr>
        <p:spPr>
          <a:xfrm>
            <a:off x="2400300" y="1312325"/>
            <a:ext cx="6321600" cy="27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#include &lt;std</a:t>
            </a:r>
            <a:r>
              <a:rPr lang="ro" sz="1800" b="1" dirty="0"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.h&gt;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   cout &lt;&lt; "Hello, World!";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8" name="Google Shape;58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56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Bonus: Python</a:t>
            </a:r>
            <a:endParaRPr sz="2000" dirty="0"/>
          </a:p>
        </p:txBody>
      </p:sp>
      <p:sp>
        <p:nvSpPr>
          <p:cNvPr id="594" name="Google Shape;594;p89"/>
          <p:cNvSpPr txBox="1">
            <a:spLocks noGrp="1"/>
          </p:cNvSpPr>
          <p:nvPr>
            <p:ph type="body" idx="1"/>
          </p:nvPr>
        </p:nvSpPr>
        <p:spPr>
          <a:xfrm>
            <a:off x="2400300" y="1312325"/>
            <a:ext cx="6321600" cy="27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print(“Hello world!”)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5" name="Google Shape;59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44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Prima aplicație Java</a:t>
            </a:r>
            <a:endParaRPr sz="2000"/>
          </a:p>
        </p:txBody>
      </p:sp>
      <p:sp>
        <p:nvSpPr>
          <p:cNvPr id="601" name="Google Shape;601;p90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În repozitoriul vostru local, pe care l-ați încărcat pe GitHub, creați în mapa Lesson 4 un fișier de tip java, numit HelloWorld.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2" name="Google Shape;60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32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Prima aplicație Java</a:t>
            </a:r>
            <a:endParaRPr sz="2000"/>
          </a:p>
        </p:txBody>
      </p:sp>
      <p:sp>
        <p:nvSpPr>
          <p:cNvPr id="608" name="Google Shape;608;p91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args){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	System.out.println("Hello World");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9" name="Google Shape;60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47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Prima aplicație Java</a:t>
            </a:r>
            <a:endParaRPr sz="2000"/>
          </a:p>
        </p:txBody>
      </p:sp>
      <p:sp>
        <p:nvSpPr>
          <p:cNvPr id="616" name="Google Shape;616;p92"/>
          <p:cNvSpPr txBox="1">
            <a:spLocks noGrp="1"/>
          </p:cNvSpPr>
          <p:nvPr>
            <p:ph type="body" idx="1"/>
          </p:nvPr>
        </p:nvSpPr>
        <p:spPr>
          <a:xfrm>
            <a:off x="2400300" y="1467550"/>
            <a:ext cx="63216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De reținut: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este 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case sensitive</a:t>
            </a: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: public is not PuBlic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 are un set predefinit de cuvinte cheie (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keyword</a:t>
            </a: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Aplicațiile Java au un punct de intrare, numit 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main</a:t>
            </a:r>
            <a:endParaRPr sz="180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7" name="Google Shape;6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92"/>
          <p:cNvSpPr txBox="1"/>
          <p:nvPr/>
        </p:nvSpPr>
        <p:spPr>
          <a:xfrm>
            <a:off x="5186775" y="4791050"/>
            <a:ext cx="35349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sursa imagine: https://is.gd/LjZy7v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024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solidFill>
                  <a:srgbClr val="FF0000"/>
                </a:solidFill>
              </a:rPr>
              <a:t>Keywords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25" name="Google Shape;625;p93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o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 main(</a:t>
            </a:r>
            <a:r>
              <a:rPr lang="ro" sz="18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[] args){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	System.out.println("Hello World");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6" name="Google Shape;62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93"/>
          <p:cNvSpPr txBox="1"/>
          <p:nvPr/>
        </p:nvSpPr>
        <p:spPr>
          <a:xfrm>
            <a:off x="5186775" y="4791050"/>
            <a:ext cx="35349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sursa imagine: https://is.gd/LjZy7v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0364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Structura unui fișier java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728225" y="1211350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/>
              <a:t>La modul cel mai simplu sintaxa necesara de definire a unei clase este:</a:t>
            </a:r>
            <a:endParaRPr b="1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47" y="1668925"/>
            <a:ext cx="4935830" cy="2936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839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Clasa definește structura obiectelor</a:t>
            </a:r>
            <a:endParaRPr sz="20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Termen abstract care reprezintă un program sau o funcționalitate independentă dintr-un program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400300" y="5450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Clasa definește structura obiectelor</a:t>
            </a:r>
            <a:endParaRPr sz="2000"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16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O clasă definește: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Tipul</a:t>
            </a: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 obiectului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lphaL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Structura lui internă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Pe baza unei clase, se construiesc obiecte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Instalăm Java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92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Ce este o clasă</a:t>
            </a:r>
            <a:endParaRPr sz="2000"/>
          </a:p>
        </p:txBody>
      </p:sp>
      <p:pic>
        <p:nvPicPr>
          <p:cNvPr id="643" name="Google Shape;64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95"/>
          <p:cNvSpPr txBox="1"/>
          <p:nvPr/>
        </p:nvSpPr>
        <p:spPr>
          <a:xfrm>
            <a:off x="5186775" y="4791050"/>
            <a:ext cx="35349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sursa imagine: https://is.gd/LjZy7v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6" name="Google Shape;646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5516" y="1235370"/>
            <a:ext cx="6242800" cy="2830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281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Prima aplicație Java</a:t>
            </a:r>
            <a:endParaRPr sz="2000"/>
          </a:p>
        </p:txBody>
      </p:sp>
      <p:sp>
        <p:nvSpPr>
          <p:cNvPr id="652" name="Google Shape;652;p96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numele fișierului trebuie să corespundă cu denumirea clasei</a:t>
            </a:r>
            <a:br>
              <a:rPr lang="ro" sz="1800" dirty="0">
                <a:latin typeface="Verdana"/>
                <a:ea typeface="Verdana"/>
                <a:cs typeface="Verdana"/>
                <a:sym typeface="Verdana"/>
              </a:rPr>
            </a:b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public class &lt;nume&gt;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3" name="Google Shape;65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96"/>
          <p:cNvSpPr txBox="1"/>
          <p:nvPr/>
        </p:nvSpPr>
        <p:spPr>
          <a:xfrm>
            <a:off x="5186775" y="4791050"/>
            <a:ext cx="35349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sursa imagine: https://is.gd/LjZy7v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8159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Compilarea aplicației</a:t>
            </a:r>
            <a:endParaRPr sz="2000"/>
          </a:p>
        </p:txBody>
      </p:sp>
      <p:sp>
        <p:nvSpPr>
          <p:cNvPr id="661" name="Google Shape;661;p97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javac (c - compiler)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se rulează din linia de comandă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javac HelloWorld.java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produce un fișier de tip </a:t>
            </a:r>
            <a:r>
              <a:rPr lang="ro" sz="1800" b="1" dirty="0">
                <a:latin typeface="Verdana"/>
                <a:ea typeface="Verdana"/>
                <a:cs typeface="Verdana"/>
                <a:sym typeface="Verdana"/>
              </a:rPr>
              <a:t>class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conține codul compilat al aplicației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2" name="Google Shape;66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492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Cum Java știe ce să execute?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5440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Compilarea aplicației</a:t>
            </a:r>
            <a:endParaRPr sz="2000"/>
          </a:p>
        </p:txBody>
      </p:sp>
      <p:sp>
        <p:nvSpPr>
          <p:cNvPr id="674" name="Google Shape;674;p99"/>
          <p:cNvSpPr txBox="1">
            <a:spLocks noGrp="1"/>
          </p:cNvSpPr>
          <p:nvPr>
            <p:ph type="body" idx="1"/>
          </p:nvPr>
        </p:nvSpPr>
        <p:spPr>
          <a:xfrm>
            <a:off x="2400300" y="1594550"/>
            <a:ext cx="6321600" cy="21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❏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Metoda main este un standard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5" name="Google Shape;6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37" y="729575"/>
            <a:ext cx="864975" cy="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99"/>
          <p:cNvSpPr txBox="1"/>
          <p:nvPr/>
        </p:nvSpPr>
        <p:spPr>
          <a:xfrm>
            <a:off x="5186775" y="4791050"/>
            <a:ext cx="35349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sursa imagine: https://is.gd/LjZy7v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56986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Compilarea aplicației</a:t>
            </a:r>
            <a:endParaRPr sz="2000"/>
          </a:p>
        </p:txBody>
      </p:sp>
      <p:pic>
        <p:nvPicPr>
          <p:cNvPr id="683" name="Google Shape;68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762" y="1164250"/>
            <a:ext cx="6170575" cy="3252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618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731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5000" dirty="0">
                <a:latin typeface="Comfortaa"/>
                <a:ea typeface="Comfortaa"/>
                <a:cs typeface="Comfortaa"/>
                <a:sym typeface="Comfortaa"/>
              </a:rPr>
              <a:t>Tema pentru acasă</a:t>
            </a:r>
            <a:endParaRPr sz="5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853950" y="2126673"/>
            <a:ext cx="7436100" cy="2227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Cont pe gitHub/bitbucket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14300" lvl="0" indent="0" algn="l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lang="ro" dirty="0">
                <a:latin typeface="Verdana"/>
                <a:ea typeface="Verdana"/>
                <a:cs typeface="Verdana"/>
                <a:sym typeface="Verdana"/>
              </a:rPr>
              <a:t>Repozitoriu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Încărcați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pe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GitHub 3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aplicații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Java.</a:t>
            </a:r>
          </a:p>
          <a:p>
            <a:pPr lvl="1" indent="-342900" algn="l">
              <a:spcBef>
                <a:spcPts val="0"/>
              </a:spcBef>
              <a:buSzPts val="1800"/>
              <a:buFont typeface="Verdana"/>
              <a:buChar char="❏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1a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aplicație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: HelloWorld</a:t>
            </a:r>
          </a:p>
          <a:p>
            <a:pPr lvl="1" indent="-342900" algn="l">
              <a:spcBef>
                <a:spcPts val="0"/>
              </a:spcBef>
              <a:buSzPts val="1800"/>
              <a:buFont typeface="Verdana"/>
              <a:buChar char="❏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2a: My name is &lt;name, surname&gt;</a:t>
            </a:r>
          </a:p>
          <a:p>
            <a:pPr lvl="1" indent="-342900" algn="l">
              <a:spcBef>
                <a:spcPts val="0"/>
              </a:spcBef>
              <a:buSzPts val="1800"/>
              <a:buFont typeface="Verdana"/>
              <a:buChar char="❏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3a: I love Java programming.</a:t>
            </a:r>
          </a:p>
          <a:p>
            <a:pPr marL="114300" lvl="0" indent="0" algn="l"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Prin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telegram :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transmiteți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-mi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mie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numele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vostru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sau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e-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mailul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pe care l-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ați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utilizat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când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ați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creat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contul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GitHub.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2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415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Java</a:t>
            </a:r>
            <a:endParaRPr sz="2000"/>
          </a:p>
        </p:txBody>
      </p:sp>
      <p:sp>
        <p:nvSpPr>
          <p:cNvPr id="465" name="Google Shape;465;p71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Sintaxa limbajului de programare Java se bazează pe C++.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Java a înlăturat funcționalități complicate și folosite rar din C++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>
                <a:latin typeface="Verdana"/>
                <a:ea typeface="Verdana"/>
                <a:cs typeface="Verdana"/>
                <a:sym typeface="Verdana"/>
              </a:rPr>
              <a:t>Java a înlăturat necesitatea gestionării memoriei calculatorului din C++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6" name="Google Shape;4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40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Aplicații dependente de platformă</a:t>
            </a:r>
            <a:endParaRPr sz="2000"/>
          </a:p>
        </p:txBody>
      </p:sp>
      <p:pic>
        <p:nvPicPr>
          <p:cNvPr id="472" name="Google Shape;47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500" y="1211350"/>
            <a:ext cx="5415100" cy="31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72"/>
          <p:cNvSpPr txBox="1"/>
          <p:nvPr/>
        </p:nvSpPr>
        <p:spPr>
          <a:xfrm>
            <a:off x="6477000" y="4840100"/>
            <a:ext cx="2540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imagini: oracle.com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9546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Aplicații dependente de platformă</a:t>
            </a:r>
            <a:endParaRPr sz="2000"/>
          </a:p>
        </p:txBody>
      </p:sp>
      <p:pic>
        <p:nvPicPr>
          <p:cNvPr id="480" name="Google Shape;48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3"/>
          <p:cNvSpPr txBox="1"/>
          <p:nvPr/>
        </p:nvSpPr>
        <p:spPr>
          <a:xfrm>
            <a:off x="6477000" y="4840100"/>
            <a:ext cx="2540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imagini: oracle.com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2" name="Google Shape;48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013" y="1211350"/>
            <a:ext cx="5438075" cy="3275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40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Aplicații independente de platformă</a:t>
            </a:r>
            <a:endParaRPr sz="2000"/>
          </a:p>
        </p:txBody>
      </p:sp>
      <p:pic>
        <p:nvPicPr>
          <p:cNvPr id="488" name="Google Shape;48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74"/>
          <p:cNvSpPr txBox="1"/>
          <p:nvPr/>
        </p:nvSpPr>
        <p:spPr>
          <a:xfrm>
            <a:off x="6477000" y="4840100"/>
            <a:ext cx="2540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imagini: oracle.com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0" name="Google Shape;490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524" y="1211350"/>
            <a:ext cx="5505060" cy="3323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86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Aplicații independente de platformă</a:t>
            </a:r>
            <a:endParaRPr sz="2000"/>
          </a:p>
        </p:txBody>
      </p:sp>
      <p:pic>
        <p:nvPicPr>
          <p:cNvPr id="496" name="Google Shape;49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5"/>
          <p:cNvSpPr txBox="1"/>
          <p:nvPr/>
        </p:nvSpPr>
        <p:spPr>
          <a:xfrm>
            <a:off x="6477000" y="4840100"/>
            <a:ext cx="25401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sursă imagini: oracle.com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8" name="Google Shape;49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963" y="1098600"/>
            <a:ext cx="5232175" cy="3315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4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/>
              <a:t>JVM (Java Virtual Machine)</a:t>
            </a:r>
            <a:endParaRPr sz="2000" dirty="0"/>
          </a:p>
        </p:txBody>
      </p:sp>
      <p:sp>
        <p:nvSpPr>
          <p:cNvPr id="504" name="Google Shape;504;p76"/>
          <p:cNvSpPr txBox="1">
            <a:spLocks noGrp="1"/>
          </p:cNvSpPr>
          <p:nvPr>
            <p:ph type="body" idx="1"/>
          </p:nvPr>
        </p:nvSpPr>
        <p:spPr>
          <a:xfrm>
            <a:off x="2400300" y="1123950"/>
            <a:ext cx="6321600" cy="3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Este un set de reguli și algoritmi.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Asigură mediul de execuție pentru aplicațiile Java.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Depinde de platformă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Windows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Linux/Mac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u="sng" dirty="0">
                <a:latin typeface="Verdana"/>
                <a:ea typeface="Verdana"/>
                <a:cs typeface="Verdana"/>
                <a:sym typeface="Verdana"/>
              </a:rPr>
              <a:t>Ce trebuie să facă JVM</a:t>
            </a:r>
            <a:endParaRPr sz="1800" u="sng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Încarcă codul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Verifică codul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ro" sz="1800" dirty="0">
                <a:latin typeface="Verdana"/>
                <a:ea typeface="Verdana"/>
                <a:cs typeface="Verdana"/>
                <a:sym typeface="Verdana"/>
              </a:rPr>
              <a:t>Execută și asigură resursele necesare pe toată durata.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05" name="Google Shape;50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31101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Microsoft Office PowerPoint</Application>
  <PresentationFormat>On-screen Show (16:9)</PresentationFormat>
  <Paragraphs>174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Verdana</vt:lpstr>
      <vt:lpstr>Arial</vt:lpstr>
      <vt:lpstr>Courier New</vt:lpstr>
      <vt:lpstr>Raleway</vt:lpstr>
      <vt:lpstr>Lato</vt:lpstr>
      <vt:lpstr>Comfortaa</vt:lpstr>
      <vt:lpstr>Swiss</vt:lpstr>
      <vt:lpstr>Oracle certified Java associate Lesson 5</vt:lpstr>
      <vt:lpstr>Programarea în Java Obiective: Diferența între  platform-dependent și platform-independent Ce este JVM, JRE, JDK Ce este javac si java din cmd Cum sa executam o aplicație java din cmd.</vt:lpstr>
      <vt:lpstr>Instalăm Java</vt:lpstr>
      <vt:lpstr>Java</vt:lpstr>
      <vt:lpstr>Aplicații dependente de platformă</vt:lpstr>
      <vt:lpstr>Aplicații dependente de platformă</vt:lpstr>
      <vt:lpstr>Aplicații independente de platformă</vt:lpstr>
      <vt:lpstr>Aplicații independente de platformă</vt:lpstr>
      <vt:lpstr>JVM (Java Virtual Machine)</vt:lpstr>
      <vt:lpstr>JRE (Java Runtime Environment)</vt:lpstr>
      <vt:lpstr>JRE (Java Runtime Environment)</vt:lpstr>
      <vt:lpstr>JDK (Java Development Kit)</vt:lpstr>
      <vt:lpstr>Platformele Java</vt:lpstr>
      <vt:lpstr>Variabila de sistem JAVA_HOME</vt:lpstr>
      <vt:lpstr>Instalarea Java</vt:lpstr>
      <vt:lpstr>Ce este o variabilă de sistem?</vt:lpstr>
      <vt:lpstr>Setăm variabila JAVA_HOME</vt:lpstr>
      <vt:lpstr>Hello World</vt:lpstr>
      <vt:lpstr>Pascal</vt:lpstr>
      <vt:lpstr>C</vt:lpstr>
      <vt:lpstr>C++</vt:lpstr>
      <vt:lpstr>Bonus: Python</vt:lpstr>
      <vt:lpstr>Prima aplicație Java</vt:lpstr>
      <vt:lpstr>Prima aplicație Java</vt:lpstr>
      <vt:lpstr>Prima aplicație Java</vt:lpstr>
      <vt:lpstr>Keywords</vt:lpstr>
      <vt:lpstr>Structura unui fișier java</vt:lpstr>
      <vt:lpstr>Clasa definește structura obiectelor</vt:lpstr>
      <vt:lpstr>Clasa definește structura obiectelor</vt:lpstr>
      <vt:lpstr>Ce este o clasă</vt:lpstr>
      <vt:lpstr>Prima aplicație Java</vt:lpstr>
      <vt:lpstr>Compilarea aplicației</vt:lpstr>
      <vt:lpstr>Cum Java știe ce să execute? </vt:lpstr>
      <vt:lpstr>Compilarea aplicației</vt:lpstr>
      <vt:lpstr>Compilarea aplicației</vt:lpstr>
      <vt:lpstr>Tema pentru acasă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3</dc:title>
  <cp:lastModifiedBy>Andrei Dragutan</cp:lastModifiedBy>
  <cp:revision>16</cp:revision>
  <dcterms:modified xsi:type="dcterms:W3CDTF">2021-06-16T17:26:16Z</dcterms:modified>
</cp:coreProperties>
</file>