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57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</p:sldIdLst>
  <p:sldSz cx="9144000" cy="5143500" type="screen16x9"/>
  <p:notesSz cx="6858000" cy="9144000"/>
  <p:embeddedFontLst>
    <p:embeddedFont>
      <p:font typeface="Comfortaa" panose="020B0604020202020204" charset="0"/>
      <p:regular r:id="rId25"/>
      <p:bold r:id="rId26"/>
    </p:embeddedFont>
    <p:embeddedFont>
      <p:font typeface="Lato" panose="020B0604020202020204" charset="0"/>
      <p:regular r:id="rId27"/>
      <p:bold r:id="rId28"/>
      <p:italic r:id="rId29"/>
      <p:boldItalic r:id="rId30"/>
    </p:embeddedFont>
    <p:embeddedFont>
      <p:font typeface="Raleway" panose="020B0604020202020204" charset="0"/>
      <p:regular r:id="rId31"/>
      <p:bold r:id="rId32"/>
      <p:italic r:id="rId33"/>
      <p:boldItalic r:id="rId34"/>
    </p:embeddedFont>
    <p:embeddedFont>
      <p:font typeface="Verdana" panose="020B060403050404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b891ebc12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b891ebc12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b891ebc12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b891ebc12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b891ebc12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b891ebc12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b891ebc12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b891ebc12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b891ebc12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b891ebc12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b891ebc12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b891ebc12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b891ebc12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b891ebc12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b891ebc12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b891ebc12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b891ebc12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b891ebc12_2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b891ebc12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b891ebc12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b3f5c195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b3f5c195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b891ebc12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b891ebc12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b891ebc12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b891ebc12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ea0ce74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ea0ce74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af91e74b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af91e74b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b2a10c18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b2a10c18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b2a10c1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b2a10c1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b2a10c18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b2a10c18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b58ca526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b58ca526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b891ebc12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b891ebc12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29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9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" name="Google Shape;49;p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2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lang="ro" sz="4800" b="1" i="0" u="none" strike="noStrike" cap="none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Oracle certified Java associate</a:t>
            </a:r>
            <a:endParaRPr sz="4800" b="1" i="0" u="none" strike="noStrike" cap="none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lang="ro" dirty="0"/>
              <a:t>Lesson </a:t>
            </a:r>
            <a:r>
              <a:rPr lang="en-US" dirty="0"/>
              <a:t>9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Andrei Dragutan</a:t>
            </a:r>
            <a:endParaRPr sz="18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>
            <a:spLocks noGrp="1"/>
          </p:cNvSpPr>
          <p:nvPr>
            <p:ph type="title"/>
          </p:nvPr>
        </p:nvSpPr>
        <p:spPr>
          <a:xfrm>
            <a:off x="2400300" y="545075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Object - state</a:t>
            </a:r>
            <a:endParaRPr sz="2000"/>
          </a:p>
        </p:txBody>
      </p:sp>
      <p:sp>
        <p:nvSpPr>
          <p:cNvPr id="307" name="Google Shape;307;p49"/>
          <p:cNvSpPr txBox="1">
            <a:spLocks noGrp="1"/>
          </p:cNvSpPr>
          <p:nvPr>
            <p:ph type="body" idx="1"/>
          </p:nvPr>
        </p:nvSpPr>
        <p:spPr>
          <a:xfrm>
            <a:off x="2400300" y="1123950"/>
            <a:ext cx="6321600" cy="16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rabicPeriod"/>
            </a:pPr>
            <a:r>
              <a:rPr lang="ro" sz="18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It is represented by attributes of an object. </a:t>
            </a:r>
            <a:endParaRPr sz="18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rabicPeriod"/>
            </a:pPr>
            <a:r>
              <a:rPr lang="ro" sz="18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It also reflects the properties of an object.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rabicPeriod"/>
            </a:pPr>
            <a:r>
              <a:rPr lang="ro" sz="1800">
                <a:latin typeface="Verdana"/>
                <a:ea typeface="Verdana"/>
                <a:cs typeface="Verdana"/>
                <a:sym typeface="Verdana"/>
              </a:rPr>
              <a:t>The attributes of the object are defined in the class: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08" name="Google Shape;30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0172" y="2528125"/>
            <a:ext cx="285750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 txBox="1">
            <a:spLocks noGrp="1"/>
          </p:cNvSpPr>
          <p:nvPr>
            <p:ph type="title"/>
          </p:nvPr>
        </p:nvSpPr>
        <p:spPr>
          <a:xfrm>
            <a:off x="2400300" y="545075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Object - behavior</a:t>
            </a:r>
            <a:endParaRPr sz="2000"/>
          </a:p>
        </p:txBody>
      </p:sp>
      <p:sp>
        <p:nvSpPr>
          <p:cNvPr id="315" name="Google Shape;315;p50"/>
          <p:cNvSpPr txBox="1">
            <a:spLocks noGrp="1"/>
          </p:cNvSpPr>
          <p:nvPr>
            <p:ph type="body" idx="1"/>
          </p:nvPr>
        </p:nvSpPr>
        <p:spPr>
          <a:xfrm>
            <a:off x="2400300" y="1123950"/>
            <a:ext cx="6321600" cy="16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rabicPeriod"/>
            </a:pPr>
            <a:r>
              <a:rPr lang="ro" sz="180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It is represented by methods of an object. </a:t>
            </a:r>
            <a:endParaRPr sz="180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rabicPeriod"/>
            </a:pPr>
            <a:r>
              <a:rPr lang="ro" sz="180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It reflects the actions exposed by an object.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rabicPeriod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The methods of the object are defined in the class</a:t>
            </a:r>
            <a:endParaRPr sz="1800" b="1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16" name="Google Shape;31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1"/>
          <p:cNvSpPr txBox="1">
            <a:spLocks noGrp="1"/>
          </p:cNvSpPr>
          <p:nvPr>
            <p:ph type="title"/>
          </p:nvPr>
        </p:nvSpPr>
        <p:spPr>
          <a:xfrm>
            <a:off x="2400300" y="464300"/>
            <a:ext cx="63216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Methods</a:t>
            </a:r>
            <a:endParaRPr sz="2000"/>
          </a:p>
        </p:txBody>
      </p:sp>
      <p:sp>
        <p:nvSpPr>
          <p:cNvPr id="322" name="Google Shape;322;p51"/>
          <p:cNvSpPr txBox="1">
            <a:spLocks noGrp="1"/>
          </p:cNvSpPr>
          <p:nvPr>
            <p:ph type="body" idx="1"/>
          </p:nvPr>
        </p:nvSpPr>
        <p:spPr>
          <a:xfrm>
            <a:off x="2400300" y="870550"/>
            <a:ext cx="6321600" cy="3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rabicPeriod"/>
            </a:pPr>
            <a:r>
              <a:rPr lang="ro" sz="180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Is a function, that execute a specific action</a:t>
            </a:r>
            <a:endParaRPr sz="180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rabicPeriod"/>
            </a:pPr>
            <a:r>
              <a:rPr lang="ro" sz="180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declaration of the method consist of:</a:t>
            </a:r>
            <a:endParaRPr sz="180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lphaLcPeriod"/>
            </a:pPr>
            <a:r>
              <a:rPr lang="ro" sz="180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access modifiers - private/public/protected/default</a:t>
            </a:r>
            <a:endParaRPr sz="180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lphaLcPeriod"/>
            </a:pPr>
            <a:r>
              <a:rPr lang="ro" sz="180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return type</a:t>
            </a:r>
            <a:endParaRPr sz="180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lphaLcPeriod"/>
            </a:pPr>
            <a:r>
              <a:rPr lang="ro" sz="180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name</a:t>
            </a:r>
            <a:endParaRPr sz="180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lphaLcPeriod"/>
            </a:pPr>
            <a:r>
              <a:rPr lang="ro" sz="180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braces ()</a:t>
            </a:r>
            <a:endParaRPr sz="180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romanLcPeriod"/>
            </a:pPr>
            <a:r>
              <a:rPr lang="ro" sz="180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parameters (if any)</a:t>
            </a:r>
            <a:endParaRPr sz="180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lphaLcPeriod"/>
            </a:pPr>
            <a:r>
              <a:rPr lang="ro" sz="180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body {}</a:t>
            </a:r>
            <a:endParaRPr sz="180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rabicPeriod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A class can have multiple methods with the same name &amp; return type </a:t>
            </a:r>
            <a:r>
              <a:rPr lang="ro" sz="1800" b="1" dirty="0">
                <a:latin typeface="Verdana"/>
                <a:ea typeface="Verdana"/>
                <a:cs typeface="Verdana"/>
                <a:sym typeface="Verdana"/>
              </a:rPr>
              <a:t>but with different parameters</a:t>
            </a:r>
            <a:endParaRPr sz="180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23" name="Google Shape;32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2"/>
          <p:cNvSpPr txBox="1">
            <a:spLocks noGrp="1"/>
          </p:cNvSpPr>
          <p:nvPr>
            <p:ph type="title"/>
          </p:nvPr>
        </p:nvSpPr>
        <p:spPr>
          <a:xfrm>
            <a:off x="2400300" y="545075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Method - example</a:t>
            </a:r>
            <a:endParaRPr sz="2000"/>
          </a:p>
        </p:txBody>
      </p:sp>
      <p:pic>
        <p:nvPicPr>
          <p:cNvPr id="329" name="Google Shape;32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8875" y="1180475"/>
            <a:ext cx="3616875" cy="105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8875" y="3206225"/>
            <a:ext cx="2980525" cy="121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8675" y="1934910"/>
            <a:ext cx="3334700" cy="12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3"/>
          <p:cNvSpPr txBox="1">
            <a:spLocks noGrp="1"/>
          </p:cNvSpPr>
          <p:nvPr>
            <p:ph type="title"/>
          </p:nvPr>
        </p:nvSpPr>
        <p:spPr>
          <a:xfrm>
            <a:off x="2400300" y="545075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Creating objects</a:t>
            </a:r>
            <a:endParaRPr sz="2000"/>
          </a:p>
        </p:txBody>
      </p:sp>
      <p:sp>
        <p:nvSpPr>
          <p:cNvPr id="338" name="Google Shape;338;p53"/>
          <p:cNvSpPr txBox="1">
            <a:spLocks noGrp="1"/>
          </p:cNvSpPr>
          <p:nvPr>
            <p:ph type="body" idx="1"/>
          </p:nvPr>
        </p:nvSpPr>
        <p:spPr>
          <a:xfrm>
            <a:off x="2400300" y="1123950"/>
            <a:ext cx="6321600" cy="16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AutoNum type="arabicPeriod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Objects are created from classes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rabicPeriod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The procedure of creating the object is called instantiation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rabicPeriod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It uses the keyword 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en-US" sz="1800" b="1" dirty="0">
                <a:latin typeface="Verdana"/>
                <a:ea typeface="Verdana"/>
                <a:cs typeface="Verdana"/>
                <a:sym typeface="Verdana"/>
              </a:rPr>
              <a:t>	</a:t>
            </a:r>
            <a:endParaRPr sz="1800" b="1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39" name="Google Shape;33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 txBox="1">
            <a:spLocks noGrp="1"/>
          </p:cNvSpPr>
          <p:nvPr>
            <p:ph type="title"/>
          </p:nvPr>
        </p:nvSpPr>
        <p:spPr>
          <a:xfrm>
            <a:off x="2400300" y="545075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Creating objects - example</a:t>
            </a:r>
            <a:endParaRPr sz="2000"/>
          </a:p>
        </p:txBody>
      </p:sp>
      <p:pic>
        <p:nvPicPr>
          <p:cNvPr id="345" name="Google Shape;34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8972" y="1483950"/>
            <a:ext cx="428625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>
            <a:spLocks noGrp="1"/>
          </p:cNvSpPr>
          <p:nvPr>
            <p:ph type="title"/>
          </p:nvPr>
        </p:nvSpPr>
        <p:spPr>
          <a:xfrm>
            <a:off x="2400300" y="545075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Creating objects - the constructor</a:t>
            </a:r>
            <a:endParaRPr sz="2000"/>
          </a:p>
        </p:txBody>
      </p:sp>
      <p:sp>
        <p:nvSpPr>
          <p:cNvPr id="352" name="Google Shape;352;p55"/>
          <p:cNvSpPr txBox="1">
            <a:spLocks noGrp="1"/>
          </p:cNvSpPr>
          <p:nvPr>
            <p:ph type="body" idx="1"/>
          </p:nvPr>
        </p:nvSpPr>
        <p:spPr>
          <a:xfrm>
            <a:off x="2400300" y="1123950"/>
            <a:ext cx="6321600" cy="16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rabicPeriod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Special </a:t>
            </a:r>
            <a:r>
              <a:rPr lang="ro" sz="1800" b="1" dirty="0">
                <a:latin typeface="Verdana"/>
                <a:ea typeface="Verdana"/>
                <a:cs typeface="Verdana"/>
                <a:sym typeface="Verdana"/>
              </a:rPr>
              <a:t>method </a:t>
            </a: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of the class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lphaLcPeriod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has the name of the class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lphaLcPeriod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has no return type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53" name="Google Shape;35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6"/>
          <p:cNvSpPr txBox="1">
            <a:spLocks noGrp="1"/>
          </p:cNvSpPr>
          <p:nvPr>
            <p:ph type="title"/>
          </p:nvPr>
        </p:nvSpPr>
        <p:spPr>
          <a:xfrm>
            <a:off x="2400300" y="545075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The constructor - example</a:t>
            </a:r>
            <a:endParaRPr sz="2000"/>
          </a:p>
        </p:txBody>
      </p:sp>
      <p:pic>
        <p:nvPicPr>
          <p:cNvPr id="359" name="Google Shape;35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8872" y="1332875"/>
            <a:ext cx="37909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7"/>
          <p:cNvSpPr txBox="1">
            <a:spLocks noGrp="1"/>
          </p:cNvSpPr>
          <p:nvPr>
            <p:ph type="title"/>
          </p:nvPr>
        </p:nvSpPr>
        <p:spPr>
          <a:xfrm>
            <a:off x="2400300" y="545075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Creating objects - the constructor</a:t>
            </a:r>
            <a:endParaRPr sz="2000"/>
          </a:p>
        </p:txBody>
      </p:sp>
      <p:sp>
        <p:nvSpPr>
          <p:cNvPr id="366" name="Google Shape;366;p57"/>
          <p:cNvSpPr txBox="1">
            <a:spLocks noGrp="1"/>
          </p:cNvSpPr>
          <p:nvPr>
            <p:ph type="body" idx="1"/>
          </p:nvPr>
        </p:nvSpPr>
        <p:spPr>
          <a:xfrm>
            <a:off x="2400300" y="1123950"/>
            <a:ext cx="6321600" cy="16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AutoNum type="arabicPeriod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Every class has at least one constructor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rabicPeriod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The compiler will insert the default constructor into the .class file during the compilation if it’s missing from the class definition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lphaLcPeriod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Default - no parameters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rabicPeriod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A class can have multiple contructors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lphaLcPeriod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with different parameters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67" name="Google Shape;36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8"/>
          <p:cNvSpPr txBox="1">
            <a:spLocks noGrp="1"/>
          </p:cNvSpPr>
          <p:nvPr>
            <p:ph type="title"/>
          </p:nvPr>
        </p:nvSpPr>
        <p:spPr>
          <a:xfrm>
            <a:off x="2400300" y="545075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Why?</a:t>
            </a:r>
            <a:endParaRPr sz="2000"/>
          </a:p>
        </p:txBody>
      </p:sp>
      <p:sp>
        <p:nvSpPr>
          <p:cNvPr id="373" name="Google Shape;373;p58"/>
          <p:cNvSpPr txBox="1">
            <a:spLocks noGrp="1"/>
          </p:cNvSpPr>
          <p:nvPr>
            <p:ph type="body" idx="1"/>
          </p:nvPr>
        </p:nvSpPr>
        <p:spPr>
          <a:xfrm>
            <a:off x="2400300" y="1123950"/>
            <a:ext cx="6321600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rabicPeriod"/>
            </a:pPr>
            <a:r>
              <a:rPr lang="ro" sz="1800">
                <a:latin typeface="Verdana"/>
                <a:ea typeface="Verdana"/>
                <a:cs typeface="Verdana"/>
                <a:sym typeface="Verdana"/>
              </a:rPr>
              <a:t>Initialize the state of the object during the instantiation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74" name="Google Shape;37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2 părți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6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ro" dirty="0">
                <a:latin typeface="Comfortaa"/>
                <a:ea typeface="Comfortaa"/>
                <a:cs typeface="Comfortaa"/>
                <a:sym typeface="Comfortaa"/>
              </a:rPr>
              <a:t>Java classes objects and methods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omfortaa"/>
              <a:buAutoNum type="arabicPeriod"/>
            </a:pPr>
            <a:r>
              <a:rPr lang="ro" dirty="0">
                <a:solidFill>
                  <a:srgbClr val="CCCCCC"/>
                </a:solidFill>
                <a:latin typeface="Comfortaa"/>
                <a:ea typeface="Comfortaa"/>
                <a:cs typeface="Comfortaa"/>
                <a:sym typeface="Comfortaa"/>
              </a:rPr>
              <a:t>Întrebări - răspunsuri</a:t>
            </a:r>
            <a:endParaRPr dirty="0">
              <a:solidFill>
                <a:srgbClr val="CCCCC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9"/>
          <p:cNvSpPr txBox="1">
            <a:spLocks noGrp="1"/>
          </p:cNvSpPr>
          <p:nvPr>
            <p:ph type="title"/>
          </p:nvPr>
        </p:nvSpPr>
        <p:spPr>
          <a:xfrm>
            <a:off x="2400300" y="545075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Working with objects</a:t>
            </a:r>
            <a:endParaRPr sz="2000"/>
          </a:p>
        </p:txBody>
      </p:sp>
      <p:sp>
        <p:nvSpPr>
          <p:cNvPr id="380" name="Google Shape;380;p59"/>
          <p:cNvSpPr txBox="1">
            <a:spLocks noGrp="1"/>
          </p:cNvSpPr>
          <p:nvPr>
            <p:ph type="body" idx="1"/>
          </p:nvPr>
        </p:nvSpPr>
        <p:spPr>
          <a:xfrm>
            <a:off x="2400300" y="1123950"/>
            <a:ext cx="6321600" cy="32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rabicPeriod"/>
            </a:pPr>
            <a:r>
              <a:rPr lang="ro" sz="1800">
                <a:latin typeface="Verdana"/>
                <a:ea typeface="Verdana"/>
                <a:cs typeface="Verdana"/>
                <a:sym typeface="Verdana"/>
              </a:rPr>
              <a:t>After </a:t>
            </a:r>
            <a:r>
              <a:rPr lang="ro" sz="1800" b="1">
                <a:latin typeface="Verdana"/>
                <a:ea typeface="Verdana"/>
                <a:cs typeface="Verdana"/>
                <a:sym typeface="Verdana"/>
              </a:rPr>
              <a:t>instantiation </a:t>
            </a:r>
            <a:r>
              <a:rPr lang="ro" sz="1800">
                <a:latin typeface="Verdana"/>
                <a:ea typeface="Verdana"/>
                <a:cs typeface="Verdana"/>
                <a:sym typeface="Verdana"/>
              </a:rPr>
              <a:t>we get a reference to an Object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rabicPeriod"/>
            </a:pPr>
            <a:r>
              <a:rPr lang="ro" sz="1800">
                <a:latin typeface="Verdana"/>
                <a:ea typeface="Verdana"/>
                <a:cs typeface="Verdana"/>
                <a:sym typeface="Verdana"/>
              </a:rPr>
              <a:t>Reference = variable of a custom type, instantiated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81" name="Google Shape;38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0"/>
          <p:cNvSpPr txBox="1">
            <a:spLocks noGrp="1"/>
          </p:cNvSpPr>
          <p:nvPr>
            <p:ph type="title"/>
          </p:nvPr>
        </p:nvSpPr>
        <p:spPr>
          <a:xfrm>
            <a:off x="2400300" y="545075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Dot operator ( . )</a:t>
            </a:r>
            <a:endParaRPr sz="2000"/>
          </a:p>
        </p:txBody>
      </p:sp>
      <p:sp>
        <p:nvSpPr>
          <p:cNvPr id="387" name="Google Shape;387;p60"/>
          <p:cNvSpPr txBox="1">
            <a:spLocks noGrp="1"/>
          </p:cNvSpPr>
          <p:nvPr>
            <p:ph type="body" idx="1"/>
          </p:nvPr>
        </p:nvSpPr>
        <p:spPr>
          <a:xfrm>
            <a:off x="2400300" y="1123950"/>
            <a:ext cx="6321600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rabicPeriod"/>
            </a:pPr>
            <a:r>
              <a:rPr lang="ro" sz="1800">
                <a:latin typeface="Verdana"/>
                <a:ea typeface="Verdana"/>
                <a:cs typeface="Verdana"/>
                <a:sym typeface="Verdana"/>
              </a:rPr>
              <a:t>Access the fields of the object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rabicPeriod"/>
            </a:pPr>
            <a:r>
              <a:rPr lang="ro" sz="1800">
                <a:latin typeface="Verdana"/>
                <a:ea typeface="Verdana"/>
                <a:cs typeface="Verdana"/>
                <a:sym typeface="Verdana"/>
              </a:rPr>
              <a:t>Access the methods of the object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88" name="Google Shape;38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1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</a:pPr>
            <a:r>
              <a:rPr lang="ro" sz="4500" b="1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Întrebări, sugestii, propuneri</a:t>
            </a:r>
            <a:endParaRPr sz="4500" b="1" i="0" u="none" strike="noStrike" cap="non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OOP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>
            <a:spLocks noGrp="1"/>
          </p:cNvSpPr>
          <p:nvPr>
            <p:ph type="title"/>
          </p:nvPr>
        </p:nvSpPr>
        <p:spPr>
          <a:xfrm>
            <a:off x="2400300" y="545075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The class - blueprint of the created objects</a:t>
            </a:r>
            <a:endParaRPr sz="2000"/>
          </a:p>
        </p:txBody>
      </p:sp>
      <p:sp>
        <p:nvSpPr>
          <p:cNvPr id="265" name="Google Shape;265;p43"/>
          <p:cNvSpPr txBox="1">
            <a:spLocks noGrp="1"/>
          </p:cNvSpPr>
          <p:nvPr>
            <p:ph type="body" idx="1"/>
          </p:nvPr>
        </p:nvSpPr>
        <p:spPr>
          <a:xfrm>
            <a:off x="2400300" y="1123950"/>
            <a:ext cx="6321600" cy="24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It represents the set of properties or methods that are common to all objects of one type.</a:t>
            </a:r>
            <a:endParaRPr sz="180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Class declaration include:</a:t>
            </a:r>
            <a:endParaRPr sz="180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rabicPeriod"/>
            </a:pPr>
            <a:r>
              <a:rPr lang="ro" sz="180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access modifiers - </a:t>
            </a:r>
            <a:r>
              <a:rPr lang="ro" sz="1800" b="1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ro" sz="180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/private/default</a:t>
            </a:r>
            <a:endParaRPr sz="180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rabicPeriod"/>
            </a:pPr>
            <a:r>
              <a:rPr lang="ro" sz="180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class name</a:t>
            </a:r>
            <a:endParaRPr sz="180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rabicPeriod"/>
            </a:pPr>
            <a:r>
              <a:rPr lang="ro" sz="180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ancestors (if any)</a:t>
            </a:r>
            <a:endParaRPr sz="180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rabicPeriod"/>
            </a:pPr>
            <a:r>
              <a:rPr lang="ro" sz="180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body</a:t>
            </a:r>
            <a:endParaRPr sz="180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6" name="Google Shape;2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>
            <a:spLocks noGrp="1"/>
          </p:cNvSpPr>
          <p:nvPr>
            <p:ph type="title"/>
          </p:nvPr>
        </p:nvSpPr>
        <p:spPr>
          <a:xfrm>
            <a:off x="2400300" y="545075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The class - blueprint of the created objects</a:t>
            </a:r>
            <a:endParaRPr sz="2000"/>
          </a:p>
        </p:txBody>
      </p:sp>
      <p:sp>
        <p:nvSpPr>
          <p:cNvPr id="272" name="Google Shape;272;p44"/>
          <p:cNvSpPr txBox="1">
            <a:spLocks noGrp="1"/>
          </p:cNvSpPr>
          <p:nvPr>
            <p:ph type="body" idx="1"/>
          </p:nvPr>
        </p:nvSpPr>
        <p:spPr>
          <a:xfrm>
            <a:off x="2400300" y="1123950"/>
            <a:ext cx="6321600" cy="24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rabicPeriod"/>
            </a:pPr>
            <a:r>
              <a:rPr lang="ro" sz="180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Encapsulation</a:t>
            </a:r>
            <a:endParaRPr sz="180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rabicPeriod"/>
            </a:pPr>
            <a:r>
              <a:rPr lang="ro" sz="180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Inheritance</a:t>
            </a:r>
            <a:endParaRPr sz="180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rabicPeriod"/>
            </a:pPr>
            <a:r>
              <a:rPr lang="ro" sz="180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Polymorphism</a:t>
            </a:r>
            <a:endParaRPr lang="en-US" sz="180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rabicPeriod"/>
            </a:pPr>
            <a:r>
              <a:rPr lang="en-US" sz="1800" dirty="0" err="1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Abstractisation</a:t>
            </a:r>
            <a:r>
              <a:rPr lang="en-US" sz="180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/Data Abstraction</a:t>
            </a:r>
            <a:endParaRPr sz="180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73" name="Google Shape;27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>
            <a:spLocks noGrp="1"/>
          </p:cNvSpPr>
          <p:nvPr>
            <p:ph type="title"/>
          </p:nvPr>
        </p:nvSpPr>
        <p:spPr>
          <a:xfrm>
            <a:off x="2400300" y="545075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The class (example)</a:t>
            </a:r>
            <a:endParaRPr sz="2000"/>
          </a:p>
        </p:txBody>
      </p:sp>
      <p:sp>
        <p:nvSpPr>
          <p:cNvPr id="279" name="Google Shape;279;p45"/>
          <p:cNvSpPr txBox="1">
            <a:spLocks noGrp="1"/>
          </p:cNvSpPr>
          <p:nvPr>
            <p:ph type="body" idx="1"/>
          </p:nvPr>
        </p:nvSpPr>
        <p:spPr>
          <a:xfrm>
            <a:off x="2400300" y="1123950"/>
            <a:ext cx="6321600" cy="24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Application {</a:t>
            </a:r>
            <a:endParaRPr sz="180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0" name="Google Shape;28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>
            <a:spLocks noGrp="1"/>
          </p:cNvSpPr>
          <p:nvPr>
            <p:ph type="title"/>
          </p:nvPr>
        </p:nvSpPr>
        <p:spPr>
          <a:xfrm>
            <a:off x="2400300" y="545075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 dirty="0"/>
              <a:t>The class ancestors (example)</a:t>
            </a:r>
            <a:endParaRPr sz="2000" dirty="0"/>
          </a:p>
        </p:txBody>
      </p:sp>
      <p:sp>
        <p:nvSpPr>
          <p:cNvPr id="286" name="Google Shape;286;p46"/>
          <p:cNvSpPr txBox="1">
            <a:spLocks noGrp="1"/>
          </p:cNvSpPr>
          <p:nvPr>
            <p:ph type="body" idx="1"/>
          </p:nvPr>
        </p:nvSpPr>
        <p:spPr>
          <a:xfrm>
            <a:off x="2400300" y="1123950"/>
            <a:ext cx="6321600" cy="24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8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Programmer</a:t>
            </a:r>
            <a:r>
              <a:rPr lang="ro" sz="18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o" sz="1800" b="1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-US" sz="18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ro" sz="18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7" name="Google Shape;2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>
            <a:spLocks noGrp="1"/>
          </p:cNvSpPr>
          <p:nvPr>
            <p:ph type="title"/>
          </p:nvPr>
        </p:nvSpPr>
        <p:spPr>
          <a:xfrm>
            <a:off x="2400300" y="545075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 dirty="0"/>
              <a:t>Object</a:t>
            </a:r>
            <a:endParaRPr sz="2000" dirty="0"/>
          </a:p>
        </p:txBody>
      </p:sp>
      <p:sp>
        <p:nvSpPr>
          <p:cNvPr id="293" name="Google Shape;293;p47"/>
          <p:cNvSpPr txBox="1">
            <a:spLocks noGrp="1"/>
          </p:cNvSpPr>
          <p:nvPr>
            <p:ph type="body" idx="1"/>
          </p:nvPr>
        </p:nvSpPr>
        <p:spPr>
          <a:xfrm>
            <a:off x="2400300" y="1123950"/>
            <a:ext cx="6321600" cy="16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rabicPeriod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Representation of the class -&gt; real life entities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rabicPeriod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Every object is characterized by: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lphaLcPeriod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identity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lphaLcPeriod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state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lphaLcPeriod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behavior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94" name="Google Shape;29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 txBox="1">
            <a:spLocks noGrp="1"/>
          </p:cNvSpPr>
          <p:nvPr>
            <p:ph type="title"/>
          </p:nvPr>
        </p:nvSpPr>
        <p:spPr>
          <a:xfrm>
            <a:off x="2400300" y="545075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Object - example</a:t>
            </a:r>
            <a:endParaRPr sz="2000"/>
          </a:p>
        </p:txBody>
      </p:sp>
      <p:sp>
        <p:nvSpPr>
          <p:cNvPr id="300" name="Google Shape;300;p48"/>
          <p:cNvSpPr txBox="1">
            <a:spLocks noGrp="1"/>
          </p:cNvSpPr>
          <p:nvPr>
            <p:ph type="body" idx="1"/>
          </p:nvPr>
        </p:nvSpPr>
        <p:spPr>
          <a:xfrm>
            <a:off x="2400300" y="1123950"/>
            <a:ext cx="6321600" cy="16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rabicPeriod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Real life entity -&gt; Dog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rabicPeriod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A Dog is characterized by: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lphaLcPeriod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identity – </a:t>
            </a: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unique java identifier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lphaLcPeriod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state – </a:t>
            </a: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name, </a:t>
            </a: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age, color, breed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lphaLcPeriod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behavior - bark, eat, sleep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01" name="Google Shape;30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Microsoft Office PowerPoint</Application>
  <PresentationFormat>On-screen Show (16:9)</PresentationFormat>
  <Paragraphs>85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Raleway</vt:lpstr>
      <vt:lpstr>Lato</vt:lpstr>
      <vt:lpstr>Verdana</vt:lpstr>
      <vt:lpstr>Comfortaa</vt:lpstr>
      <vt:lpstr>Courier New</vt:lpstr>
      <vt:lpstr>Arial</vt:lpstr>
      <vt:lpstr>Swiss</vt:lpstr>
      <vt:lpstr>Oracle certified Java associate Lesson 9</vt:lpstr>
      <vt:lpstr>2 părți</vt:lpstr>
      <vt:lpstr>OOP</vt:lpstr>
      <vt:lpstr>The class - blueprint of the created objects</vt:lpstr>
      <vt:lpstr>The class - blueprint of the created objects</vt:lpstr>
      <vt:lpstr>The class (example)</vt:lpstr>
      <vt:lpstr>The class ancestors (example)</vt:lpstr>
      <vt:lpstr>Object</vt:lpstr>
      <vt:lpstr>Object - example</vt:lpstr>
      <vt:lpstr>Object - state</vt:lpstr>
      <vt:lpstr>Object - behavior</vt:lpstr>
      <vt:lpstr>Methods</vt:lpstr>
      <vt:lpstr>Method - example</vt:lpstr>
      <vt:lpstr>Creating objects</vt:lpstr>
      <vt:lpstr>Creating objects - example</vt:lpstr>
      <vt:lpstr>Creating objects - the constructor</vt:lpstr>
      <vt:lpstr>The constructor - example</vt:lpstr>
      <vt:lpstr>Creating objects - the constructor</vt:lpstr>
      <vt:lpstr>Why?</vt:lpstr>
      <vt:lpstr>Working with objects</vt:lpstr>
      <vt:lpstr>Dot operator ( . )</vt:lpstr>
      <vt:lpstr>Întrebări, sugestii, propuneri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certified Java associate Lesson 9</dc:title>
  <cp:lastModifiedBy>Andrei Dragutan</cp:lastModifiedBy>
  <cp:revision>17</cp:revision>
  <dcterms:modified xsi:type="dcterms:W3CDTF">2021-06-29T16:22:26Z</dcterms:modified>
</cp:coreProperties>
</file>