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41"/>
  </p:notesMasterIdLst>
  <p:sldIdLst>
    <p:sldId id="256" r:id="rId2"/>
    <p:sldId id="257" r:id="rId3"/>
    <p:sldId id="283" r:id="rId4"/>
    <p:sldId id="284" r:id="rId5"/>
    <p:sldId id="285" r:id="rId6"/>
    <p:sldId id="286" r:id="rId7"/>
    <p:sldId id="287" r:id="rId8"/>
    <p:sldId id="288" r:id="rId9"/>
    <p:sldId id="289" r:id="rId10"/>
    <p:sldId id="290" r:id="rId11"/>
    <p:sldId id="291" r:id="rId12"/>
    <p:sldId id="292" r:id="rId13"/>
    <p:sldId id="293" r:id="rId14"/>
    <p:sldId id="294"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Lst>
  <p:sldSz cx="9144000" cy="5143500" type="screen16x9"/>
  <p:notesSz cx="6858000" cy="9144000"/>
  <p:embeddedFontLst>
    <p:embeddedFont>
      <p:font typeface="Comfortaa" panose="020B0604020202020204" charset="0"/>
      <p:regular r:id="rId42"/>
      <p:bold r:id="rId43"/>
    </p:embeddedFont>
    <p:embeddedFont>
      <p:font typeface="Lato" panose="020B0604020202020204" charset="0"/>
      <p:regular r:id="rId44"/>
      <p:bold r:id="rId45"/>
      <p:italic r:id="rId46"/>
      <p:boldItalic r:id="rId47"/>
    </p:embeddedFont>
    <p:embeddedFont>
      <p:font typeface="Raleway"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c49d21492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c49d21492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916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c49d21492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3c49d21492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9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c49d21492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c49d21492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634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c49d21492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c49d21492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271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c4b9ea1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c4b9ea1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985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c3b5f8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c3b5f8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bbb2c89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bbb2c89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be92173d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be92173d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be92173d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be92173d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be92173d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be92173d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3f5c195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3f5c195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be92173de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be92173d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be92173de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be92173de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be92173de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be92173de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be92173de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be92173de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be92173de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be92173de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be92173de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be92173de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be92173de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be92173de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be92173de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be92173de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be92173de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be92173de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be92173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be92173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c49d21492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c49d2149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521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be92173d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be92173d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D. The question is about boolean operators. Since Options A and B are numeric operators, they can be instantly disregarded. </a:t>
            </a:r>
            <a:endParaRPr/>
          </a:p>
          <a:p>
            <a:pPr marL="0" lvl="0" indent="0" algn="l" rtl="0">
              <a:spcBef>
                <a:spcPts val="0"/>
              </a:spcBef>
              <a:spcAft>
                <a:spcPts val="0"/>
              </a:spcAft>
              <a:buNone/>
            </a:pPr>
            <a:endParaRPr/>
          </a:p>
          <a:p>
            <a:pPr marL="0" lvl="0" indent="0" algn="l" rtl="0">
              <a:spcBef>
                <a:spcPts val="0"/>
              </a:spcBef>
              <a:spcAft>
                <a:spcPts val="0"/>
              </a:spcAft>
              <a:buClr>
                <a:schemeClr val="dk2"/>
              </a:buClr>
              <a:buSzPts val="1100"/>
              <a:buFont typeface="Arial"/>
              <a:buNone/>
            </a:pPr>
            <a:r>
              <a:rPr lang="ro"/>
              <a:t>The question then simplifies to which boolean expression, &amp;&amp; or ||, corresponds to the truth table that only evaluates to true if both operands are true. Only the conjunctive logical &amp;&amp; operator represents this relationship, making</a:t>
            </a:r>
            <a:endParaRPr/>
          </a:p>
          <a:p>
            <a:pPr marL="0" lvl="0" indent="0" algn="l" rtl="0">
              <a:spcBef>
                <a:spcPts val="0"/>
              </a:spcBef>
              <a:spcAft>
                <a:spcPts val="0"/>
              </a:spcAft>
              <a:buClr>
                <a:schemeClr val="dk2"/>
              </a:buClr>
              <a:buSzPts val="1100"/>
              <a:buFont typeface="Arial"/>
              <a:buNone/>
            </a:pPr>
            <a:r>
              <a:rPr lang="ro"/>
              <a:t>Option D the correct answer.</a:t>
            </a:r>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be92173d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be92173d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C. The value of jumps and hops is unimportant because this code does not compile, making</a:t>
            </a:r>
            <a:endParaRPr/>
          </a:p>
          <a:p>
            <a:pPr marL="0" lvl="0" indent="0" algn="l" rtl="0">
              <a:spcBef>
                <a:spcPts val="0"/>
              </a:spcBef>
              <a:spcAft>
                <a:spcPts val="0"/>
              </a:spcAft>
              <a:buClr>
                <a:schemeClr val="dk2"/>
              </a:buClr>
              <a:buSzPts val="1100"/>
              <a:buFont typeface="Arial"/>
              <a:buNone/>
            </a:pPr>
            <a:r>
              <a:rPr lang="ro"/>
              <a:t>Option C the correct answer. Unlike some other programming languages, Java does not</a:t>
            </a:r>
            <a:endParaRPr/>
          </a:p>
          <a:p>
            <a:pPr marL="0" lvl="0" indent="0" algn="l" rtl="0">
              <a:spcBef>
                <a:spcPts val="0"/>
              </a:spcBef>
              <a:spcAft>
                <a:spcPts val="0"/>
              </a:spcAft>
              <a:buClr>
                <a:schemeClr val="dk2"/>
              </a:buClr>
              <a:buSzPts val="1100"/>
              <a:buFont typeface="Arial"/>
              <a:buNone/>
            </a:pPr>
            <a:r>
              <a:rPr lang="ro"/>
              <a:t>automatically convert integers to boolean values for use in if-then statements. The statement</a:t>
            </a:r>
            <a:endParaRPr/>
          </a:p>
          <a:p>
            <a:pPr marL="0" lvl="0" indent="0" algn="l" rtl="0">
              <a:spcBef>
                <a:spcPts val="0"/>
              </a:spcBef>
              <a:spcAft>
                <a:spcPts val="0"/>
              </a:spcAft>
              <a:buClr>
                <a:schemeClr val="dk2"/>
              </a:buClr>
              <a:buSzPts val="1100"/>
              <a:buFont typeface="Arial"/>
              <a:buNone/>
            </a:pPr>
            <a:r>
              <a:rPr lang="ro"/>
              <a:t>if(jumps) evaluates to if(0), and since 0 is not a boolean value, the code does not</a:t>
            </a:r>
            <a:endParaRPr/>
          </a:p>
          <a:p>
            <a:pPr marL="0" lvl="0" indent="0" algn="l" rtl="0">
              <a:spcBef>
                <a:spcPts val="0"/>
              </a:spcBef>
              <a:spcAft>
                <a:spcPts val="0"/>
              </a:spcAft>
              <a:buClr>
                <a:schemeClr val="dk2"/>
              </a:buClr>
              <a:buSzPts val="1100"/>
              <a:buFont typeface="Arial"/>
              <a:buNone/>
            </a:pPr>
            <a:r>
              <a:rPr lang="ro"/>
              <a:t>compile. Note that the value of the jumps variable is irrelevant in this example; no integer</a:t>
            </a:r>
            <a:endParaRPr/>
          </a:p>
          <a:p>
            <a:pPr marL="0" lvl="0" indent="0" algn="l" rtl="0">
              <a:spcBef>
                <a:spcPts val="0"/>
              </a:spcBef>
              <a:spcAft>
                <a:spcPts val="0"/>
              </a:spcAft>
              <a:buClr>
                <a:schemeClr val="dk2"/>
              </a:buClr>
              <a:buSzPts val="1100"/>
              <a:buFont typeface="Arial"/>
              <a:buNone/>
            </a:pPr>
            <a:r>
              <a:rPr lang="ro"/>
              <a:t>evaluates to a boolean value in Java.</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be92173d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be92173d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B. Any value that can be implicitly promoted to int will work for the case statement with</a:t>
            </a:r>
            <a:endParaRPr/>
          </a:p>
          <a:p>
            <a:pPr marL="0" lvl="0" indent="0" algn="l" rtl="0">
              <a:spcBef>
                <a:spcPts val="0"/>
              </a:spcBef>
              <a:spcAft>
                <a:spcPts val="0"/>
              </a:spcAft>
              <a:buClr>
                <a:schemeClr val="dk2"/>
              </a:buClr>
              <a:buSzPts val="1100"/>
              <a:buFont typeface="Arial"/>
              <a:buNone/>
            </a:pPr>
            <a:r>
              <a:rPr lang="ro"/>
              <a:t>an int input. Since switch statements do not support long values, and long cannot be</a:t>
            </a:r>
            <a:endParaRPr/>
          </a:p>
          <a:p>
            <a:pPr marL="0" lvl="0" indent="0" algn="l" rtl="0">
              <a:spcBef>
                <a:spcPts val="0"/>
              </a:spcBef>
              <a:spcAft>
                <a:spcPts val="0"/>
              </a:spcAft>
              <a:buClr>
                <a:schemeClr val="dk2"/>
              </a:buClr>
              <a:buSzPts val="1100"/>
              <a:buFont typeface="Arial"/>
              <a:buNone/>
            </a:pPr>
            <a:r>
              <a:rPr lang="ro"/>
              <a:t>converted to int without a possible loss of data, Option B is the correct answer.</a:t>
            </a:r>
            <a:endParaRPr/>
          </a:p>
          <a:p>
            <a:pPr marL="0" lvl="0" indent="0" algn="l" rtl="0">
              <a:spcBef>
                <a:spcPts val="0"/>
              </a:spcBef>
              <a:spcAft>
                <a:spcPts val="0"/>
              </a:spcAft>
              <a:buNone/>
            </a:pPr>
            <a:r>
              <a:rPr lang="ro"/>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be92173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be92173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B. Remember that Java evaluates + from left to right. The first two values are both numbers,</a:t>
            </a:r>
            <a:endParaRPr/>
          </a:p>
          <a:p>
            <a:pPr marL="0" lvl="0" indent="0" algn="l" rtl="0">
              <a:spcBef>
                <a:spcPts val="0"/>
              </a:spcBef>
              <a:spcAft>
                <a:spcPts val="0"/>
              </a:spcAft>
              <a:buClr>
                <a:schemeClr val="dk2"/>
              </a:buClr>
              <a:buSzPts val="1100"/>
              <a:buFont typeface="Arial"/>
              <a:buNone/>
            </a:pPr>
            <a:r>
              <a:rPr lang="ro"/>
              <a:t>so the + is evaluated as numeric addition, resulting in a reduction to 11 + "7" + 8</a:t>
            </a:r>
            <a:endParaRPr/>
          </a:p>
          <a:p>
            <a:pPr marL="0" lvl="0" indent="0" algn="l" rtl="0">
              <a:spcBef>
                <a:spcPts val="0"/>
              </a:spcBef>
              <a:spcAft>
                <a:spcPts val="0"/>
              </a:spcAft>
              <a:buClr>
                <a:schemeClr val="dk2"/>
              </a:buClr>
              <a:buSzPts val="1100"/>
              <a:buFont typeface="Arial"/>
              <a:buNone/>
            </a:pPr>
            <a:r>
              <a:rPr lang="ro"/>
              <a:t>+ 9. The next two terms, 11 + "7", are handled as string concatenation since one of the</a:t>
            </a:r>
            <a:endParaRPr/>
          </a:p>
          <a:p>
            <a:pPr marL="0" lvl="0" indent="0" algn="l" rtl="0">
              <a:spcBef>
                <a:spcPts val="0"/>
              </a:spcBef>
              <a:spcAft>
                <a:spcPts val="0"/>
              </a:spcAft>
              <a:buClr>
                <a:schemeClr val="dk2"/>
              </a:buClr>
              <a:buSzPts val="1100"/>
              <a:buFont typeface="Arial"/>
              <a:buNone/>
            </a:pPr>
            <a:r>
              <a:rPr lang="ro"/>
              <a:t>terms is a String. This allows us to reduce the expression to "117" + 8 + 9. Likewise, the</a:t>
            </a:r>
            <a:endParaRPr/>
          </a:p>
          <a:p>
            <a:pPr marL="0" lvl="0" indent="0" algn="l" rtl="0">
              <a:spcBef>
                <a:spcPts val="0"/>
              </a:spcBef>
              <a:spcAft>
                <a:spcPts val="0"/>
              </a:spcAft>
              <a:buClr>
                <a:schemeClr val="dk2"/>
              </a:buClr>
              <a:buSzPts val="1100"/>
              <a:buFont typeface="Arial"/>
              <a:buNone/>
            </a:pPr>
            <a:r>
              <a:rPr lang="ro"/>
              <a:t>final two terms are each evaluated one at a time with the String on the left. Therefore, the</a:t>
            </a:r>
            <a:endParaRPr/>
          </a:p>
          <a:p>
            <a:pPr marL="0" lvl="0" indent="0" algn="l" rtl="0">
              <a:spcBef>
                <a:spcPts val="0"/>
              </a:spcBef>
              <a:spcAft>
                <a:spcPts val="0"/>
              </a:spcAft>
              <a:buClr>
                <a:schemeClr val="dk2"/>
              </a:buClr>
              <a:buSzPts val="1100"/>
              <a:buFont typeface="Arial"/>
              <a:buNone/>
            </a:pPr>
            <a:r>
              <a:rPr lang="ro"/>
              <a:t>final value is 11789, making Option B the correct answer.</a:t>
            </a: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be92173d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be92173d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A. For this question, remember that if two String objects evaluate to true using ==, then</a:t>
            </a:r>
            <a:endParaRPr/>
          </a:p>
          <a:p>
            <a:pPr marL="0" lvl="0" indent="0" algn="l" rtl="0">
              <a:spcBef>
                <a:spcPts val="0"/>
              </a:spcBef>
              <a:spcAft>
                <a:spcPts val="0"/>
              </a:spcAft>
              <a:buClr>
                <a:schemeClr val="dk2"/>
              </a:buClr>
              <a:buSzPts val="1100"/>
              <a:buFont typeface="Arial"/>
              <a:buNone/>
            </a:pPr>
            <a:r>
              <a:rPr lang="ro"/>
              <a:t>they are the same object. If they are the same String object, equals() will trivially return</a:t>
            </a:r>
            <a:endParaRPr/>
          </a:p>
          <a:p>
            <a:pPr marL="0" lvl="0" indent="0" algn="l" rtl="0">
              <a:spcBef>
                <a:spcPts val="0"/>
              </a:spcBef>
              <a:spcAft>
                <a:spcPts val="0"/>
              </a:spcAft>
              <a:buClr>
                <a:schemeClr val="dk2"/>
              </a:buClr>
              <a:buSzPts val="1100"/>
              <a:buFont typeface="Arial"/>
              <a:buNone/>
            </a:pPr>
            <a:r>
              <a:rPr lang="ro"/>
              <a:t>true. Option A correctly reflects this principle. Option B is incorrect as two String</a:t>
            </a:r>
            <a:endParaRPr/>
          </a:p>
          <a:p>
            <a:pPr marL="0" lvl="0" indent="0" algn="l" rtl="0">
              <a:spcBef>
                <a:spcPts val="0"/>
              </a:spcBef>
              <a:spcAft>
                <a:spcPts val="0"/>
              </a:spcAft>
              <a:buClr>
                <a:schemeClr val="dk2"/>
              </a:buClr>
              <a:buSzPts val="1100"/>
              <a:buFont typeface="Arial"/>
              <a:buNone/>
            </a:pPr>
            <a:r>
              <a:rPr lang="ro"/>
              <a:t>objects that are not the same may still be equivalent in terms of equals(). For example,</a:t>
            </a:r>
            <a:endParaRPr/>
          </a:p>
          <a:p>
            <a:pPr marL="0" lvl="0" indent="0" algn="l" rtl="0">
              <a:spcBef>
                <a:spcPts val="0"/>
              </a:spcBef>
              <a:spcAft>
                <a:spcPts val="0"/>
              </a:spcAft>
              <a:buClr>
                <a:schemeClr val="dk2"/>
              </a:buClr>
              <a:buSzPts val="1100"/>
              <a:buFont typeface="Arial"/>
              <a:buNone/>
            </a:pPr>
            <a:r>
              <a:rPr lang="ro"/>
              <a:t>apples == new String(apples) evaluates to false, but equals() will evaluate to true</a:t>
            </a:r>
            <a:endParaRPr/>
          </a:p>
          <a:p>
            <a:pPr marL="0" lvl="0" indent="0" algn="l" rtl="0">
              <a:spcBef>
                <a:spcPts val="0"/>
              </a:spcBef>
              <a:spcAft>
                <a:spcPts val="0"/>
              </a:spcAft>
              <a:buClr>
                <a:schemeClr val="dk2"/>
              </a:buClr>
              <a:buSzPts val="1100"/>
              <a:buFont typeface="Arial"/>
              <a:buNone/>
            </a:pPr>
            <a:r>
              <a:rPr lang="ro"/>
              <a:t>on these String objects. Likewise, Options C and D are also incorrect because two String</a:t>
            </a:r>
            <a:endParaRPr/>
          </a:p>
          <a:p>
            <a:pPr marL="0" lvl="0" indent="0" algn="l" rtl="0">
              <a:spcBef>
                <a:spcPts val="0"/>
              </a:spcBef>
              <a:spcAft>
                <a:spcPts val="0"/>
              </a:spcAft>
              <a:buClr>
                <a:schemeClr val="dk2"/>
              </a:buClr>
              <a:buSzPts val="1100"/>
              <a:buFont typeface="Arial"/>
              <a:buNone/>
            </a:pPr>
            <a:r>
              <a:rPr lang="ro"/>
              <a:t>objects that are equivalent in terms of equals() may be different objects.</a:t>
            </a: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be92173d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be92173d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D. Trick question! While int is a primitive, all arrays are objects. One way to tell is that an array has a public instance variable called length. Another way is that you can assign it a variable of type Object. Therefore, Option D is correct.</a:t>
            </a:r>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be92173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be92173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C. The array braces are allowed to appear before or after the variable name, making the</a:t>
            </a:r>
            <a:endParaRPr/>
          </a:p>
          <a:p>
            <a:pPr marL="0" lvl="0" indent="0" algn="l" rtl="0">
              <a:spcBef>
                <a:spcPts val="0"/>
              </a:spcBef>
              <a:spcAft>
                <a:spcPts val="0"/>
              </a:spcAft>
              <a:buClr>
                <a:schemeClr val="dk2"/>
              </a:buClr>
              <a:buSzPts val="1100"/>
              <a:buFont typeface="Arial"/>
              <a:buNone/>
            </a:pPr>
            <a:r>
              <a:rPr lang="ro"/>
              <a:t>tiger and bear declarations correct. The braces are not allowed to appear before the type</a:t>
            </a:r>
            <a:endParaRPr/>
          </a:p>
          <a:p>
            <a:pPr marL="0" lvl="0" indent="0" algn="l" rtl="0">
              <a:spcBef>
                <a:spcPts val="0"/>
              </a:spcBef>
              <a:spcAft>
                <a:spcPts val="0"/>
              </a:spcAft>
              <a:buClr>
                <a:schemeClr val="dk2"/>
              </a:buClr>
              <a:buSzPts val="1100"/>
              <a:buFont typeface="Arial"/>
              <a:buNone/>
            </a:pPr>
            <a:r>
              <a:rPr lang="ro"/>
              <a:t>making the lion declaration incorrect. Therefore, Option C is correct.</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be92173d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be92173d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C. A two-dimensional array is declared by listing both sizes in separate pairs of braces.</a:t>
            </a:r>
            <a:endParaRPr/>
          </a:p>
          <a:p>
            <a:pPr marL="0" lvl="0" indent="0" algn="l" rtl="0">
              <a:spcBef>
                <a:spcPts val="0"/>
              </a:spcBef>
              <a:spcAft>
                <a:spcPts val="0"/>
              </a:spcAft>
              <a:buClr>
                <a:schemeClr val="dk2"/>
              </a:buClr>
              <a:buSzPts val="1100"/>
              <a:buFont typeface="Arial"/>
              <a:buNone/>
            </a:pPr>
            <a:r>
              <a:rPr lang="ro"/>
              <a:t>Option C correctly shows this syntax.</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be92173d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be92173d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B. Since no elements are being provided when creating the arrays, a size is required. Therefore,</a:t>
            </a:r>
            <a:endParaRPr/>
          </a:p>
          <a:p>
            <a:pPr marL="0" lvl="0" indent="0" algn="l" rtl="0">
              <a:spcBef>
                <a:spcPts val="0"/>
              </a:spcBef>
              <a:spcAft>
                <a:spcPts val="0"/>
              </a:spcAft>
              <a:buClr>
                <a:schemeClr val="dk2"/>
              </a:buClr>
              <a:buSzPts val="1100"/>
              <a:buFont typeface="Arial"/>
              <a:buNone/>
            </a:pPr>
            <a:r>
              <a:rPr lang="ro"/>
              <a:t>lion and bear are incorrect. The braces containing the size are required to be after</a:t>
            </a:r>
            <a:endParaRPr/>
          </a:p>
          <a:p>
            <a:pPr marL="0" lvl="0" indent="0" algn="l" rtl="0">
              <a:spcBef>
                <a:spcPts val="0"/>
              </a:spcBef>
              <a:spcAft>
                <a:spcPts val="0"/>
              </a:spcAft>
              <a:buClr>
                <a:schemeClr val="dk2"/>
              </a:buClr>
              <a:buSzPts val="1100"/>
              <a:buFont typeface="Arial"/>
              <a:buNone/>
            </a:pPr>
            <a:r>
              <a:rPr lang="ro"/>
              <a:t>the type, making ohMy incorrect. The only one that is correct is tiger, making the correct</a:t>
            </a:r>
            <a:endParaRPr/>
          </a:p>
          <a:p>
            <a:pPr marL="0" lvl="0" indent="0" algn="l" rtl="0">
              <a:spcBef>
                <a:spcPts val="0"/>
              </a:spcBef>
              <a:spcAft>
                <a:spcPts val="0"/>
              </a:spcAft>
              <a:buClr>
                <a:schemeClr val="dk2"/>
              </a:buClr>
              <a:buSzPts val="1100"/>
              <a:buFont typeface="Arial"/>
              <a:buNone/>
            </a:pPr>
            <a:r>
              <a:rPr lang="ro"/>
              <a:t>answer Option B.</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c49d21492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c49d2149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15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c49d21492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c49d21492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427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c49d21492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c49d21492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78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c49d21492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c49d21492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90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c49d21492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c49d21492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164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c49d2149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c49d2149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725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cxnSp>
        <p:nvCxnSpPr>
          <p:cNvPr id="17" name="Google Shape;17;p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8" name="Google Shape;18;p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9" name="Google Shape;19;p3"/>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1pPr>
            <a:lvl2pPr marR="0" lvl="1"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2pPr>
            <a:lvl3pPr marR="0" lvl="2"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3pPr>
            <a:lvl4pPr marR="0" lvl="3"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4pPr>
            <a:lvl5pPr marR="0" lvl="4"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5pPr>
            <a:lvl6pPr marR="0" lvl="5"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6pPr>
            <a:lvl7pPr marR="0" lvl="6"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7pPr>
            <a:lvl8pPr marR="0" lvl="7"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8pPr>
            <a:lvl9pPr marR="0" lvl="8"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9pPr>
          </a:lstStyle>
          <a:p>
            <a:r>
              <a:t>xx%</a:t>
            </a:r>
          </a:p>
        </p:txBody>
      </p:sp>
      <p:sp>
        <p:nvSpPr>
          <p:cNvPr id="20" name="Google Shape;20;p3"/>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21" name="Google Shape;21;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cxnSp>
        <p:nvCxnSpPr>
          <p:cNvPr id="23" name="Google Shape;23;p4"/>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4" name="Google Shape;24;p4"/>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5" name="Google Shape;25;p4"/>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26" name="Google Shape;26;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9" name="Google Shape;29;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0" name="Google Shape;30;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1" name="Google Shape;31;p5"/>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2" name="Google Shape;32;p5"/>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3" name="Google Shape;33;p5"/>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4" name="Google Shape;34;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7" name="Google Shape;37;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cxnSp>
        <p:nvCxnSpPr>
          <p:cNvPr id="39" name="Google Shape;39;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0" name="Google Shape;40;p7"/>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41" name="Google Shape;41;p7"/>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42" name="Google Shape;42;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cxnSp>
        <p:nvCxnSpPr>
          <p:cNvPr id="44" name="Google Shape;44;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5" name="Google Shape;45;p8"/>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46" name="Google Shape;4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cxnSp>
        <p:nvCxnSpPr>
          <p:cNvPr id="48" name="Google Shape;48;p9"/>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49" name="Google Shape;49;p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0" name="Google Shape;50;p9"/>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1pPr>
          </a:lstStyle>
          <a:p>
            <a:endParaRPr/>
          </a:p>
        </p:txBody>
      </p:sp>
      <p:sp>
        <p:nvSpPr>
          <p:cNvPr id="51" name="Google Shape;51;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books.google.md/books/about/OCA_Java_SE_8_Programmer_I_Certification.html?id=SDjYjgEACAAJ&amp;redir_esc=y"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faculty.ycp.edu"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2371725" y="630225"/>
            <a:ext cx="6331500" cy="250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800"/>
              <a:buFont typeface="Raleway"/>
              <a:buNone/>
            </a:pPr>
            <a:r>
              <a:rPr lang="ro" sz="4800" b="1" i="0" u="none" strike="noStrike" cap="none" dirty="0">
                <a:solidFill>
                  <a:schemeClr val="lt1"/>
                </a:solidFill>
                <a:latin typeface="Raleway"/>
                <a:ea typeface="Raleway"/>
                <a:cs typeface="Raleway"/>
                <a:sym typeface="Raleway"/>
              </a:rPr>
              <a:t>Oracle certified Java associate</a:t>
            </a:r>
            <a:endParaRPr sz="4800" b="1" i="0" u="none" strike="noStrike" cap="none" dirty="0">
              <a:solidFill>
                <a:schemeClr val="lt1"/>
              </a:solidFill>
              <a:latin typeface="Raleway"/>
              <a:ea typeface="Raleway"/>
              <a:cs typeface="Raleway"/>
              <a:sym typeface="Raleway"/>
            </a:endParaRPr>
          </a:p>
          <a:p>
            <a:pPr marL="0" marR="0" lvl="0" indent="0" algn="l" rtl="0">
              <a:lnSpc>
                <a:spcPct val="100000"/>
              </a:lnSpc>
              <a:spcBef>
                <a:spcPts val="0"/>
              </a:spcBef>
              <a:spcAft>
                <a:spcPts val="0"/>
              </a:spcAft>
              <a:buClr>
                <a:schemeClr val="lt1"/>
              </a:buClr>
              <a:buSzPts val="4800"/>
              <a:buFont typeface="Raleway"/>
              <a:buNone/>
            </a:pPr>
            <a:r>
              <a:rPr lang="ro" dirty="0"/>
              <a:t>Lesson 1</a:t>
            </a:r>
            <a:r>
              <a:rPr lang="en-US" dirty="0"/>
              <a:t>3</a:t>
            </a:r>
            <a:endParaRPr dirty="0"/>
          </a:p>
        </p:txBody>
      </p:sp>
      <p:sp>
        <p:nvSpPr>
          <p:cNvPr id="59" name="Google Shape;59;p11"/>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800"/>
              <a:buFont typeface="Lato"/>
              <a:buNone/>
            </a:pPr>
            <a:r>
              <a:rPr lang="ro" sz="1800" b="0" i="0" u="none" strike="noStrike" cap="none">
                <a:solidFill>
                  <a:schemeClr val="lt1"/>
                </a:solidFill>
                <a:latin typeface="Lato"/>
                <a:ea typeface="Lato"/>
                <a:cs typeface="Lato"/>
                <a:sym typeface="Lato"/>
              </a:rPr>
              <a:t>Andrei Dragutan</a:t>
            </a:r>
            <a:endParaRPr sz="1800" b="0" i="0" u="none" strike="noStrike" cap="non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Array: invalid allocation</a:t>
            </a:r>
            <a:endParaRPr sz="2400"/>
          </a:p>
        </p:txBody>
      </p:sp>
      <p:pic>
        <p:nvPicPr>
          <p:cNvPr id="351" name="Google Shape;351;p49"/>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52" name="Google Shape;352;p49"/>
          <p:cNvPicPr preferRelativeResize="0"/>
          <p:nvPr/>
        </p:nvPicPr>
        <p:blipFill>
          <a:blip r:embed="rId4">
            <a:alphaModFix/>
          </a:blip>
          <a:stretch>
            <a:fillRect/>
          </a:stretch>
        </p:blipFill>
        <p:spPr>
          <a:xfrm>
            <a:off x="2532297" y="1194850"/>
            <a:ext cx="1971675" cy="895350"/>
          </a:xfrm>
          <a:prstGeom prst="rect">
            <a:avLst/>
          </a:prstGeom>
          <a:noFill/>
          <a:ln>
            <a:noFill/>
          </a:ln>
        </p:spPr>
      </p:pic>
      <p:pic>
        <p:nvPicPr>
          <p:cNvPr id="353" name="Google Shape;353;p49"/>
          <p:cNvPicPr preferRelativeResize="0"/>
          <p:nvPr/>
        </p:nvPicPr>
        <p:blipFill>
          <a:blip r:embed="rId5">
            <a:alphaModFix/>
          </a:blip>
          <a:stretch>
            <a:fillRect/>
          </a:stretch>
        </p:blipFill>
        <p:spPr>
          <a:xfrm>
            <a:off x="2479910" y="2090200"/>
            <a:ext cx="2076450" cy="733425"/>
          </a:xfrm>
          <a:prstGeom prst="rect">
            <a:avLst/>
          </a:prstGeom>
          <a:noFill/>
          <a:ln>
            <a:noFill/>
          </a:ln>
        </p:spPr>
      </p:pic>
    </p:spTree>
    <p:extLst>
      <p:ext uri="{BB962C8B-B14F-4D97-AF65-F5344CB8AC3E}">
        <p14:creationId xmlns:p14="http://schemas.microsoft.com/office/powerpoint/2010/main" val="325131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Array: initialization</a:t>
            </a:r>
            <a:endParaRPr sz="2400"/>
          </a:p>
        </p:txBody>
      </p:sp>
      <p:pic>
        <p:nvPicPr>
          <p:cNvPr id="359" name="Google Shape;359;p50"/>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60" name="Google Shape;360;p50"/>
          <p:cNvPicPr preferRelativeResize="0"/>
          <p:nvPr/>
        </p:nvPicPr>
        <p:blipFill>
          <a:blip r:embed="rId4">
            <a:alphaModFix/>
          </a:blip>
          <a:stretch>
            <a:fillRect/>
          </a:stretch>
        </p:blipFill>
        <p:spPr>
          <a:xfrm>
            <a:off x="2927385" y="1194850"/>
            <a:ext cx="5267325" cy="1114425"/>
          </a:xfrm>
          <a:prstGeom prst="rect">
            <a:avLst/>
          </a:prstGeom>
          <a:noFill/>
          <a:ln>
            <a:noFill/>
          </a:ln>
        </p:spPr>
      </p:pic>
      <p:pic>
        <p:nvPicPr>
          <p:cNvPr id="361" name="Google Shape;361;p50"/>
          <p:cNvPicPr preferRelativeResize="0"/>
          <p:nvPr/>
        </p:nvPicPr>
        <p:blipFill>
          <a:blip r:embed="rId5">
            <a:alphaModFix/>
          </a:blip>
          <a:stretch>
            <a:fillRect/>
          </a:stretch>
        </p:blipFill>
        <p:spPr>
          <a:xfrm>
            <a:off x="3276822" y="2390025"/>
            <a:ext cx="3686175" cy="504825"/>
          </a:xfrm>
          <a:prstGeom prst="rect">
            <a:avLst/>
          </a:prstGeom>
          <a:noFill/>
          <a:ln>
            <a:noFill/>
          </a:ln>
        </p:spPr>
      </p:pic>
      <p:pic>
        <p:nvPicPr>
          <p:cNvPr id="362" name="Google Shape;362;p50"/>
          <p:cNvPicPr preferRelativeResize="0"/>
          <p:nvPr/>
        </p:nvPicPr>
        <p:blipFill>
          <a:blip r:embed="rId6">
            <a:alphaModFix/>
          </a:blip>
          <a:stretch>
            <a:fillRect/>
          </a:stretch>
        </p:blipFill>
        <p:spPr>
          <a:xfrm>
            <a:off x="3151025" y="3102525"/>
            <a:ext cx="4568424" cy="1502550"/>
          </a:xfrm>
          <a:prstGeom prst="rect">
            <a:avLst/>
          </a:prstGeom>
          <a:noFill/>
          <a:ln>
            <a:noFill/>
          </a:ln>
        </p:spPr>
      </p:pic>
    </p:spTree>
    <p:extLst>
      <p:ext uri="{BB962C8B-B14F-4D97-AF65-F5344CB8AC3E}">
        <p14:creationId xmlns:p14="http://schemas.microsoft.com/office/powerpoint/2010/main" val="389833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Array: initialization of multi-dimensional</a:t>
            </a:r>
            <a:endParaRPr sz="2400"/>
          </a:p>
        </p:txBody>
      </p:sp>
      <p:pic>
        <p:nvPicPr>
          <p:cNvPr id="368" name="Google Shape;368;p51"/>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69" name="Google Shape;369;p51"/>
          <p:cNvPicPr preferRelativeResize="0"/>
          <p:nvPr/>
        </p:nvPicPr>
        <p:blipFill>
          <a:blip r:embed="rId4">
            <a:alphaModFix/>
          </a:blip>
          <a:stretch>
            <a:fillRect/>
          </a:stretch>
        </p:blipFill>
        <p:spPr>
          <a:xfrm>
            <a:off x="2879760" y="1590675"/>
            <a:ext cx="5362575" cy="1962150"/>
          </a:xfrm>
          <a:prstGeom prst="rect">
            <a:avLst/>
          </a:prstGeom>
          <a:noFill/>
          <a:ln>
            <a:noFill/>
          </a:ln>
        </p:spPr>
      </p:pic>
    </p:spTree>
    <p:extLst>
      <p:ext uri="{BB962C8B-B14F-4D97-AF65-F5344CB8AC3E}">
        <p14:creationId xmlns:p14="http://schemas.microsoft.com/office/powerpoint/2010/main" val="303114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t>Array: combining declaration, allocation &amp; initialization</a:t>
            </a:r>
            <a:endParaRPr sz="1800"/>
          </a:p>
        </p:txBody>
      </p:sp>
      <p:pic>
        <p:nvPicPr>
          <p:cNvPr id="375" name="Google Shape;375;p52"/>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76" name="Google Shape;376;p52"/>
          <p:cNvPicPr preferRelativeResize="0"/>
          <p:nvPr/>
        </p:nvPicPr>
        <p:blipFill>
          <a:blip r:embed="rId4">
            <a:alphaModFix/>
          </a:blip>
          <a:stretch>
            <a:fillRect/>
          </a:stretch>
        </p:blipFill>
        <p:spPr>
          <a:xfrm>
            <a:off x="2478872" y="1194850"/>
            <a:ext cx="3286125" cy="714375"/>
          </a:xfrm>
          <a:prstGeom prst="rect">
            <a:avLst/>
          </a:prstGeom>
          <a:noFill/>
          <a:ln>
            <a:noFill/>
          </a:ln>
        </p:spPr>
      </p:pic>
      <p:pic>
        <p:nvPicPr>
          <p:cNvPr id="377" name="Google Shape;377;p52"/>
          <p:cNvPicPr preferRelativeResize="0"/>
          <p:nvPr/>
        </p:nvPicPr>
        <p:blipFill>
          <a:blip r:embed="rId5">
            <a:alphaModFix/>
          </a:blip>
          <a:stretch>
            <a:fillRect/>
          </a:stretch>
        </p:blipFill>
        <p:spPr>
          <a:xfrm>
            <a:off x="2424110" y="1970775"/>
            <a:ext cx="4295775" cy="685800"/>
          </a:xfrm>
          <a:prstGeom prst="rect">
            <a:avLst/>
          </a:prstGeom>
          <a:noFill/>
          <a:ln>
            <a:noFill/>
          </a:ln>
        </p:spPr>
      </p:pic>
      <p:pic>
        <p:nvPicPr>
          <p:cNvPr id="378" name="Google Shape;378;p52"/>
          <p:cNvPicPr preferRelativeResize="0"/>
          <p:nvPr/>
        </p:nvPicPr>
        <p:blipFill>
          <a:blip r:embed="rId6">
            <a:alphaModFix/>
          </a:blip>
          <a:stretch>
            <a:fillRect/>
          </a:stretch>
        </p:blipFill>
        <p:spPr>
          <a:xfrm>
            <a:off x="2400247" y="2808975"/>
            <a:ext cx="4638675" cy="695325"/>
          </a:xfrm>
          <a:prstGeom prst="rect">
            <a:avLst/>
          </a:prstGeom>
          <a:noFill/>
          <a:ln>
            <a:noFill/>
          </a:ln>
        </p:spPr>
      </p:pic>
      <p:sp>
        <p:nvSpPr>
          <p:cNvPr id="379" name="Google Shape;379;p52"/>
          <p:cNvSpPr txBox="1"/>
          <p:nvPr/>
        </p:nvSpPr>
        <p:spPr>
          <a:xfrm>
            <a:off x="6646025" y="3074925"/>
            <a:ext cx="16842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a:latin typeface="Comfortaa"/>
                <a:ea typeface="Comfortaa"/>
                <a:cs typeface="Comfortaa"/>
                <a:sym typeface="Comfortaa"/>
              </a:rPr>
              <a:t>won’t compile</a:t>
            </a:r>
            <a:endParaRPr>
              <a:latin typeface="Comfortaa"/>
              <a:ea typeface="Comfortaa"/>
              <a:cs typeface="Comfortaa"/>
              <a:sym typeface="Comfortaa"/>
            </a:endParaRPr>
          </a:p>
        </p:txBody>
      </p:sp>
    </p:spTree>
    <p:extLst>
      <p:ext uri="{BB962C8B-B14F-4D97-AF65-F5344CB8AC3E}">
        <p14:creationId xmlns:p14="http://schemas.microsoft.com/office/powerpoint/2010/main" val="253261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Array: members</a:t>
            </a:r>
            <a:endParaRPr sz="2400"/>
          </a:p>
        </p:txBody>
      </p:sp>
      <p:sp>
        <p:nvSpPr>
          <p:cNvPr id="385" name="Google Shape;385;p53"/>
          <p:cNvSpPr txBox="1">
            <a:spLocks noGrp="1"/>
          </p:cNvSpPr>
          <p:nvPr>
            <p:ph type="body" idx="1"/>
          </p:nvPr>
        </p:nvSpPr>
        <p:spPr>
          <a:xfrm>
            <a:off x="2326475" y="1324850"/>
            <a:ext cx="6445800" cy="328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800" dirty="0"/>
              <a:t>Every array is an object</a:t>
            </a:r>
            <a:endParaRPr sz="1800" dirty="0"/>
          </a:p>
          <a:p>
            <a:pPr marL="0" marR="0" lvl="0" indent="0" algn="l" rtl="0">
              <a:lnSpc>
                <a:spcPct val="115000"/>
              </a:lnSpc>
              <a:spcBef>
                <a:spcPts val="0"/>
              </a:spcBef>
              <a:spcAft>
                <a:spcPts val="0"/>
              </a:spcAft>
              <a:buNone/>
            </a:pPr>
            <a:r>
              <a:rPr lang="ro" sz="1800" dirty="0"/>
              <a:t>Public members:</a:t>
            </a:r>
            <a:endParaRPr sz="1800" dirty="0"/>
          </a:p>
          <a:p>
            <a:pPr marL="457200" marR="0" lvl="0" indent="-342900" algn="l" rtl="0">
              <a:lnSpc>
                <a:spcPct val="115000"/>
              </a:lnSpc>
              <a:spcBef>
                <a:spcPts val="0"/>
              </a:spcBef>
              <a:spcAft>
                <a:spcPts val="0"/>
              </a:spcAft>
              <a:buSzPts val="1800"/>
              <a:buChar char="❏"/>
            </a:pPr>
            <a:r>
              <a:rPr lang="ro" sz="1800" dirty="0"/>
              <a:t>length - returns the size of the array</a:t>
            </a:r>
            <a:endParaRPr sz="1800" dirty="0"/>
          </a:p>
          <a:p>
            <a:pPr marL="457200" marR="0" lvl="0" indent="-342900" algn="l" rtl="0">
              <a:lnSpc>
                <a:spcPct val="115000"/>
              </a:lnSpc>
              <a:spcBef>
                <a:spcPts val="0"/>
              </a:spcBef>
              <a:spcAft>
                <a:spcPts val="0"/>
              </a:spcAft>
              <a:buSzPts val="1800"/>
              <a:buChar char="❏"/>
            </a:pPr>
            <a:r>
              <a:rPr lang="ro" sz="1800" dirty="0"/>
              <a:t>clone() - returns the copy of the array which this method is called on.</a:t>
            </a:r>
            <a:endParaRPr sz="1800" dirty="0"/>
          </a:p>
          <a:p>
            <a:pPr marL="457200" marR="0" lvl="0" indent="-342900" algn="l" rtl="0">
              <a:lnSpc>
                <a:spcPct val="115000"/>
              </a:lnSpc>
              <a:spcBef>
                <a:spcPts val="0"/>
              </a:spcBef>
              <a:spcAft>
                <a:spcPts val="0"/>
              </a:spcAft>
              <a:buClr>
                <a:srgbClr val="D9D9D9"/>
              </a:buClr>
              <a:buSzPts val="1800"/>
              <a:buChar char="❏"/>
            </a:pPr>
            <a:r>
              <a:rPr lang="ro" sz="1800" dirty="0">
                <a:solidFill>
                  <a:srgbClr val="D9D9D9"/>
                </a:solidFill>
              </a:rPr>
              <a:t>inherited methods from Object</a:t>
            </a:r>
            <a:endParaRPr sz="1800" dirty="0">
              <a:solidFill>
                <a:srgbClr val="D9D9D9"/>
              </a:solidFill>
            </a:endParaRPr>
          </a:p>
          <a:p>
            <a:pPr marL="457200" marR="0" lvl="0" indent="-342900" algn="l" rtl="0">
              <a:lnSpc>
                <a:spcPct val="115000"/>
              </a:lnSpc>
              <a:spcBef>
                <a:spcPts val="0"/>
              </a:spcBef>
              <a:spcAft>
                <a:spcPts val="0"/>
              </a:spcAft>
              <a:buClr>
                <a:srgbClr val="000000"/>
              </a:buClr>
              <a:buSzPts val="1800"/>
              <a:buChar char="❏"/>
            </a:pPr>
            <a:r>
              <a:rPr lang="ro" sz="1800" b="1" dirty="0">
                <a:solidFill>
                  <a:srgbClr val="000000"/>
                </a:solidFill>
              </a:rPr>
              <a:t>the index of the array starts from 0:</a:t>
            </a:r>
            <a:endParaRPr sz="1800" b="1" dirty="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ro" sz="1800" b="1" dirty="0">
                <a:solidFill>
                  <a:srgbClr val="000000"/>
                </a:solidFill>
              </a:rPr>
              <a:t>first element has index 0</a:t>
            </a:r>
            <a:endParaRPr sz="1800" b="1" dirty="0">
              <a:solidFill>
                <a:srgbClr val="000000"/>
              </a:solidFill>
            </a:endParaRPr>
          </a:p>
        </p:txBody>
      </p:sp>
      <p:pic>
        <p:nvPicPr>
          <p:cNvPr id="386" name="Google Shape;386;p53"/>
          <p:cNvPicPr preferRelativeResize="0"/>
          <p:nvPr/>
        </p:nvPicPr>
        <p:blipFill>
          <a:blip r:embed="rId3">
            <a:alphaModFix/>
          </a:blip>
          <a:stretch>
            <a:fillRect/>
          </a:stretch>
        </p:blipFill>
        <p:spPr>
          <a:xfrm>
            <a:off x="230975" y="2528125"/>
            <a:ext cx="2095497" cy="2076953"/>
          </a:xfrm>
          <a:prstGeom prst="rect">
            <a:avLst/>
          </a:prstGeom>
          <a:noFill/>
          <a:ln>
            <a:noFill/>
          </a:ln>
        </p:spPr>
      </p:pic>
    </p:spTree>
    <p:extLst>
      <p:ext uri="{BB962C8B-B14F-4D97-AF65-F5344CB8AC3E}">
        <p14:creationId xmlns:p14="http://schemas.microsoft.com/office/powerpoint/2010/main" val="347490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dirty="0"/>
              <a:t>Inheritance:</a:t>
            </a:r>
            <a:endParaRPr dirty="0"/>
          </a:p>
          <a:p>
            <a:pPr marL="457200" lvl="0" indent="-381000" algn="l" rtl="0">
              <a:spcBef>
                <a:spcPts val="0"/>
              </a:spcBef>
              <a:spcAft>
                <a:spcPts val="0"/>
              </a:spcAft>
              <a:buSzPts val="2400"/>
              <a:buChar char="●"/>
            </a:pPr>
            <a:r>
              <a:rPr lang="ro" sz="2400" dirty="0"/>
              <a:t>What is Inheritance</a:t>
            </a:r>
            <a:endParaRPr sz="2400" dirty="0"/>
          </a:p>
          <a:p>
            <a:pPr marL="457200" lvl="0" indent="-381000" algn="l" rtl="0">
              <a:spcBef>
                <a:spcPts val="0"/>
              </a:spcBef>
              <a:spcAft>
                <a:spcPts val="0"/>
              </a:spcAft>
              <a:buSzPts val="2400"/>
              <a:buChar char="●"/>
            </a:pPr>
            <a:r>
              <a:rPr lang="ro" sz="2400" dirty="0"/>
              <a:t>Agregation and Composition</a:t>
            </a:r>
            <a:endParaRPr sz="2400" dirty="0"/>
          </a:p>
          <a:p>
            <a:pPr marL="457200" lvl="0" indent="-381000" algn="l" rtl="0">
              <a:spcBef>
                <a:spcPts val="0"/>
              </a:spcBef>
              <a:spcAft>
                <a:spcPts val="0"/>
              </a:spcAft>
              <a:buSzPts val="2400"/>
              <a:buChar char="●"/>
            </a:pPr>
            <a:r>
              <a:rPr lang="ro" sz="2400" dirty="0"/>
              <a:t>Method Overriding</a:t>
            </a:r>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OOP principles</a:t>
            </a:r>
            <a:endParaRPr sz="2400"/>
          </a:p>
        </p:txBody>
      </p:sp>
      <p:sp>
        <p:nvSpPr>
          <p:cNvPr id="76" name="Google Shape;76;p14"/>
          <p:cNvSpPr txBox="1">
            <a:spLocks noGrp="1"/>
          </p:cNvSpPr>
          <p:nvPr>
            <p:ph type="body" idx="1"/>
          </p:nvPr>
        </p:nvSpPr>
        <p:spPr>
          <a:xfrm>
            <a:off x="2326475" y="1324850"/>
            <a:ext cx="6321600" cy="328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700" b="1" dirty="0">
                <a:latin typeface="Arial"/>
                <a:ea typeface="Arial"/>
                <a:cs typeface="Arial"/>
                <a:sym typeface="Arial"/>
              </a:rPr>
              <a:t>Inheritance</a:t>
            </a:r>
            <a:endParaRPr dirty="0"/>
          </a:p>
          <a:p>
            <a:pPr marL="0" lvl="0" indent="0" algn="l" rtl="0">
              <a:spcBef>
                <a:spcPts val="1800"/>
              </a:spcBef>
              <a:spcAft>
                <a:spcPts val="0"/>
              </a:spcAft>
              <a:buNone/>
            </a:pPr>
            <a:r>
              <a:rPr lang="ro" sz="1700" b="1" dirty="0">
                <a:latin typeface="Arial"/>
                <a:ea typeface="Arial"/>
                <a:cs typeface="Arial"/>
                <a:sym typeface="Arial"/>
              </a:rPr>
              <a:t>Polymorphism</a:t>
            </a:r>
            <a:endParaRPr sz="1700" b="1" dirty="0">
              <a:latin typeface="Arial"/>
              <a:ea typeface="Arial"/>
              <a:cs typeface="Arial"/>
              <a:sym typeface="Arial"/>
            </a:endParaRPr>
          </a:p>
          <a:p>
            <a:pPr marL="0" lvl="0" indent="0" algn="l" rtl="0">
              <a:spcBef>
                <a:spcPts val="1800"/>
              </a:spcBef>
              <a:spcAft>
                <a:spcPts val="0"/>
              </a:spcAft>
              <a:buNone/>
            </a:pPr>
            <a:r>
              <a:rPr lang="ro" sz="1700" b="1" dirty="0">
                <a:latin typeface="Arial"/>
                <a:ea typeface="Arial"/>
                <a:cs typeface="Arial"/>
                <a:sym typeface="Arial"/>
              </a:rPr>
              <a:t>Abstraction</a:t>
            </a:r>
            <a:endParaRPr sz="1700" b="1" dirty="0">
              <a:latin typeface="Arial"/>
              <a:ea typeface="Arial"/>
              <a:cs typeface="Arial"/>
              <a:sym typeface="Arial"/>
            </a:endParaRPr>
          </a:p>
          <a:p>
            <a:pPr marL="0" lvl="0" indent="0" algn="l" rtl="0">
              <a:spcBef>
                <a:spcPts val="1800"/>
              </a:spcBef>
              <a:spcAft>
                <a:spcPts val="0"/>
              </a:spcAft>
              <a:buNone/>
            </a:pPr>
            <a:r>
              <a:rPr lang="ro" sz="1700" b="1" dirty="0">
                <a:latin typeface="Arial"/>
                <a:ea typeface="Arial"/>
                <a:cs typeface="Arial"/>
                <a:sym typeface="Arial"/>
              </a:rPr>
              <a:t>Encapsulation</a:t>
            </a:r>
            <a:endParaRPr sz="1700" b="1" dirty="0">
              <a:latin typeface="Arial"/>
              <a:ea typeface="Arial"/>
              <a:cs typeface="Arial"/>
              <a:sym typeface="Arial"/>
            </a:endParaRPr>
          </a:p>
          <a:p>
            <a:pPr marL="0" lvl="0" indent="0" algn="l" rtl="0">
              <a:spcBef>
                <a:spcPts val="1800"/>
              </a:spcBef>
              <a:spcAft>
                <a:spcPts val="0"/>
              </a:spcAft>
              <a:buNone/>
            </a:pPr>
            <a:endParaRPr sz="1700" b="1" dirty="0">
              <a:latin typeface="Arial"/>
              <a:ea typeface="Arial"/>
              <a:cs typeface="Arial"/>
              <a:sym typeface="Arial"/>
            </a:endParaRPr>
          </a:p>
          <a:p>
            <a:pPr marL="0" marR="0" lvl="0" indent="0" algn="l" rtl="0">
              <a:lnSpc>
                <a:spcPct val="115000"/>
              </a:lnSpc>
              <a:spcBef>
                <a:spcPts val="400"/>
              </a:spcBef>
              <a:spcAft>
                <a:spcPts val="0"/>
              </a:spcAft>
              <a:buClr>
                <a:schemeClr val="dk2"/>
              </a:buClr>
              <a:buSzPts val="1100"/>
              <a:buFont typeface="Arial"/>
              <a:buNone/>
            </a:pPr>
            <a:endParaRPr dirty="0"/>
          </a:p>
          <a:p>
            <a:pPr marL="0" marR="0" lvl="0" indent="0" algn="l" rtl="0">
              <a:lnSpc>
                <a:spcPct val="115000"/>
              </a:lnSpc>
              <a:spcBef>
                <a:spcPts val="0"/>
              </a:spcBef>
              <a:spcAft>
                <a:spcPts val="0"/>
              </a:spcAft>
              <a:buNone/>
            </a:pPr>
            <a:endParaRPr b="1" dirty="0"/>
          </a:p>
          <a:p>
            <a:pPr marL="0" lvl="0" indent="0" algn="l" rtl="0">
              <a:spcBef>
                <a:spcPts val="0"/>
              </a:spcBef>
              <a:spcAft>
                <a:spcPts val="0"/>
              </a:spcAft>
              <a:buNone/>
            </a:pPr>
            <a:endParaRPr dirty="0"/>
          </a:p>
        </p:txBody>
      </p:sp>
      <p:pic>
        <p:nvPicPr>
          <p:cNvPr id="77" name="Google Shape;77;p14"/>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dirty="0"/>
              <a:t>Inheritance (IS-A)</a:t>
            </a:r>
            <a:endParaRPr sz="2400" dirty="0"/>
          </a:p>
        </p:txBody>
      </p:sp>
      <p:sp>
        <p:nvSpPr>
          <p:cNvPr id="83" name="Google Shape;83;p15"/>
          <p:cNvSpPr txBox="1">
            <a:spLocks noGrp="1"/>
          </p:cNvSpPr>
          <p:nvPr>
            <p:ph type="body" idx="1"/>
          </p:nvPr>
        </p:nvSpPr>
        <p:spPr>
          <a:xfrm>
            <a:off x="2326475" y="1324850"/>
            <a:ext cx="6321600" cy="328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dirty="0"/>
              <a:t> </a:t>
            </a:r>
            <a:r>
              <a:rPr lang="ro" b="1" dirty="0">
                <a:latin typeface="Arial"/>
                <a:ea typeface="Arial"/>
                <a:cs typeface="Arial"/>
                <a:sym typeface="Arial"/>
              </a:rPr>
              <a:t>Inheritance in java</a:t>
            </a:r>
            <a:r>
              <a:rPr lang="ro" dirty="0">
                <a:latin typeface="Arial"/>
                <a:ea typeface="Arial"/>
                <a:cs typeface="Arial"/>
                <a:sym typeface="Arial"/>
              </a:rPr>
              <a:t> is a mechanism in which one </a:t>
            </a:r>
            <a:r>
              <a:rPr lang="en-US" dirty="0">
                <a:latin typeface="Arial"/>
                <a:ea typeface="Arial"/>
                <a:cs typeface="Arial"/>
                <a:sym typeface="Arial"/>
              </a:rPr>
              <a:t>class</a:t>
            </a:r>
            <a:r>
              <a:rPr lang="ro" dirty="0">
                <a:latin typeface="Arial"/>
                <a:ea typeface="Arial"/>
                <a:cs typeface="Arial"/>
                <a:sym typeface="Arial"/>
              </a:rPr>
              <a:t> acquires all the properties and behaviors of parent </a:t>
            </a:r>
            <a:r>
              <a:rPr lang="en-US" dirty="0">
                <a:latin typeface="Arial"/>
                <a:ea typeface="Arial"/>
                <a:cs typeface="Arial"/>
                <a:sym typeface="Arial"/>
              </a:rPr>
              <a:t>class</a:t>
            </a:r>
            <a:r>
              <a:rPr lang="ro" dirty="0">
                <a:latin typeface="Arial"/>
                <a:ea typeface="Arial"/>
                <a:cs typeface="Arial"/>
                <a:sym typeface="Arial"/>
              </a:rPr>
              <a:t>. It is an important part of OPPs(Object Oriented programming system).</a:t>
            </a:r>
            <a:endParaRPr dirty="0">
              <a:latin typeface="Arial"/>
              <a:ea typeface="Arial"/>
              <a:cs typeface="Arial"/>
              <a:sym typeface="Arial"/>
            </a:endParaRPr>
          </a:p>
          <a:p>
            <a:pPr marL="0" marR="0" lvl="0" indent="0" algn="l" rtl="0">
              <a:lnSpc>
                <a:spcPct val="115000"/>
              </a:lnSpc>
              <a:spcBef>
                <a:spcPts val="0"/>
              </a:spcBef>
              <a:spcAft>
                <a:spcPts val="0"/>
              </a:spcAft>
              <a:buNone/>
            </a:pPr>
            <a:br>
              <a:rPr lang="ro" dirty="0">
                <a:latin typeface="Arial"/>
                <a:ea typeface="Arial"/>
                <a:cs typeface="Arial"/>
                <a:sym typeface="Arial"/>
              </a:rPr>
            </a:br>
            <a:r>
              <a:rPr lang="ro" dirty="0">
                <a:latin typeface="Arial"/>
                <a:ea typeface="Arial"/>
                <a:cs typeface="Arial"/>
                <a:sym typeface="Arial"/>
              </a:rPr>
              <a:t>The idea behind inheritance in java is that you can create new classes that are built upon existing classes. When you inherit from an existing class, you can reuse methods and fields of parent class, and you can add new methods and fields also.</a:t>
            </a:r>
            <a:endParaRPr dirty="0">
              <a:latin typeface="Arial"/>
              <a:ea typeface="Arial"/>
              <a:cs typeface="Arial"/>
              <a:sym typeface="Arial"/>
            </a:endParaRPr>
          </a:p>
          <a:p>
            <a:pPr marL="0" marR="0" lvl="0" indent="0" algn="l" rtl="0">
              <a:lnSpc>
                <a:spcPct val="115000"/>
              </a:lnSpc>
              <a:spcBef>
                <a:spcPts val="0"/>
              </a:spcBef>
              <a:spcAft>
                <a:spcPts val="0"/>
              </a:spcAft>
              <a:buNone/>
            </a:pPr>
            <a:endParaRPr b="1" dirty="0"/>
          </a:p>
          <a:p>
            <a:pPr marL="0" lvl="0" indent="0" algn="l" rtl="0">
              <a:spcBef>
                <a:spcPts val="0"/>
              </a:spcBef>
              <a:spcAft>
                <a:spcPts val="0"/>
              </a:spcAft>
              <a:buNone/>
            </a:pPr>
            <a:endParaRPr dirty="0"/>
          </a:p>
        </p:txBody>
      </p:sp>
      <p:pic>
        <p:nvPicPr>
          <p:cNvPr id="84" name="Google Shape;84;p15"/>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2"/>
              </a:buClr>
              <a:buSzPts val="1100"/>
              <a:buFont typeface="Arial"/>
              <a:buNone/>
            </a:pPr>
            <a:r>
              <a:rPr lang="ro" sz="2400">
                <a:latin typeface="Arial"/>
                <a:ea typeface="Arial"/>
                <a:cs typeface="Arial"/>
                <a:sym typeface="Arial"/>
              </a:rPr>
              <a:t>Why use inheritance in java</a:t>
            </a:r>
            <a:endParaRPr sz="2400">
              <a:latin typeface="Arial"/>
              <a:ea typeface="Arial"/>
              <a:cs typeface="Arial"/>
              <a:sym typeface="Arial"/>
            </a:endParaRPr>
          </a:p>
          <a:p>
            <a:pPr marL="0" lvl="0" indent="0" algn="l" rtl="0">
              <a:spcBef>
                <a:spcPts val="400"/>
              </a:spcBef>
              <a:spcAft>
                <a:spcPts val="0"/>
              </a:spcAft>
              <a:buNone/>
            </a:pPr>
            <a:endParaRPr sz="2400"/>
          </a:p>
        </p:txBody>
      </p:sp>
      <p:sp>
        <p:nvSpPr>
          <p:cNvPr id="90" name="Google Shape;90;p16"/>
          <p:cNvSpPr txBox="1">
            <a:spLocks noGrp="1"/>
          </p:cNvSpPr>
          <p:nvPr>
            <p:ph type="body" idx="1"/>
          </p:nvPr>
        </p:nvSpPr>
        <p:spPr>
          <a:xfrm>
            <a:off x="2326475" y="1324850"/>
            <a:ext cx="6321600" cy="328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ro" sz="1800" dirty="0"/>
              <a:t>For Method Overriding (so runtime polymorphism can be achieved).</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Font typeface="Arial"/>
              <a:buChar char="●"/>
            </a:pPr>
            <a:r>
              <a:rPr lang="ro" sz="1800" dirty="0"/>
              <a:t>For Code Reusability.</a:t>
            </a:r>
            <a:endParaRPr sz="1800" dirty="0"/>
          </a:p>
        </p:txBody>
      </p:sp>
      <p:pic>
        <p:nvPicPr>
          <p:cNvPr id="91" name="Google Shape;91;p16"/>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2400">
                <a:latin typeface="Arial"/>
                <a:ea typeface="Arial"/>
                <a:cs typeface="Arial"/>
                <a:sym typeface="Arial"/>
              </a:rPr>
              <a:t>Terms used in Inheritence</a:t>
            </a:r>
            <a:endParaRPr sz="2400">
              <a:latin typeface="Arial"/>
              <a:ea typeface="Arial"/>
              <a:cs typeface="Arial"/>
              <a:sym typeface="Arial"/>
            </a:endParaRPr>
          </a:p>
          <a:p>
            <a:pPr marL="0" lvl="0" indent="0" algn="l" rtl="0">
              <a:lnSpc>
                <a:spcPct val="115000"/>
              </a:lnSpc>
              <a:spcBef>
                <a:spcPts val="1400"/>
              </a:spcBef>
              <a:spcAft>
                <a:spcPts val="0"/>
              </a:spcAft>
              <a:buNone/>
            </a:pPr>
            <a:endParaRPr sz="2400">
              <a:latin typeface="Arial"/>
              <a:ea typeface="Arial"/>
              <a:cs typeface="Arial"/>
              <a:sym typeface="Arial"/>
            </a:endParaRPr>
          </a:p>
          <a:p>
            <a:pPr marL="0" lvl="0" indent="0" algn="l" rtl="0">
              <a:spcBef>
                <a:spcPts val="400"/>
              </a:spcBef>
              <a:spcAft>
                <a:spcPts val="0"/>
              </a:spcAft>
              <a:buNone/>
            </a:pPr>
            <a:endParaRPr sz="2400"/>
          </a:p>
        </p:txBody>
      </p:sp>
      <p:sp>
        <p:nvSpPr>
          <p:cNvPr id="97" name="Google Shape;97;p17"/>
          <p:cNvSpPr txBox="1">
            <a:spLocks noGrp="1"/>
          </p:cNvSpPr>
          <p:nvPr>
            <p:ph type="body" idx="1"/>
          </p:nvPr>
        </p:nvSpPr>
        <p:spPr>
          <a:xfrm>
            <a:off x="2326475" y="1194850"/>
            <a:ext cx="6321600" cy="3162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ro" b="1" dirty="0">
                <a:latin typeface="Arial"/>
                <a:ea typeface="Arial"/>
                <a:cs typeface="Arial"/>
                <a:sym typeface="Arial"/>
              </a:rPr>
              <a:t>Class:</a:t>
            </a:r>
            <a:r>
              <a:rPr lang="ro" dirty="0">
                <a:latin typeface="Arial"/>
                <a:ea typeface="Arial"/>
                <a:cs typeface="Arial"/>
                <a:sym typeface="Arial"/>
              </a:rPr>
              <a:t> A class is a group of objects which have common properties. It is a template or blueprint from which objects are created.</a:t>
            </a: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457200" lvl="0" indent="-317500" algn="l" rtl="0">
              <a:spcBef>
                <a:spcPts val="0"/>
              </a:spcBef>
              <a:spcAft>
                <a:spcPts val="0"/>
              </a:spcAft>
              <a:buSzPts val="1400"/>
              <a:buFont typeface="Arial"/>
              <a:buChar char="●"/>
            </a:pPr>
            <a:r>
              <a:rPr lang="ro" b="1" dirty="0">
                <a:latin typeface="Arial"/>
                <a:ea typeface="Arial"/>
                <a:cs typeface="Arial"/>
                <a:sym typeface="Arial"/>
              </a:rPr>
              <a:t>Sub Class/Child Class:</a:t>
            </a:r>
            <a:r>
              <a:rPr lang="ro" dirty="0">
                <a:latin typeface="Arial"/>
                <a:ea typeface="Arial"/>
                <a:cs typeface="Arial"/>
                <a:sym typeface="Arial"/>
              </a:rPr>
              <a:t> Subclass is a class which inherits the other class. It is also called a derived class, extended class, or child class.</a:t>
            </a: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457200" lvl="0" indent="-317500" algn="l" rtl="0">
              <a:spcBef>
                <a:spcPts val="0"/>
              </a:spcBef>
              <a:spcAft>
                <a:spcPts val="0"/>
              </a:spcAft>
              <a:buSzPts val="1400"/>
              <a:buFont typeface="Arial"/>
              <a:buChar char="●"/>
            </a:pPr>
            <a:r>
              <a:rPr lang="ro" b="1" dirty="0">
                <a:latin typeface="Arial"/>
                <a:ea typeface="Arial"/>
                <a:cs typeface="Arial"/>
                <a:sym typeface="Arial"/>
              </a:rPr>
              <a:t>Super Class/Parent Class:</a:t>
            </a:r>
            <a:r>
              <a:rPr lang="ro" dirty="0">
                <a:latin typeface="Arial"/>
                <a:ea typeface="Arial"/>
                <a:cs typeface="Arial"/>
                <a:sym typeface="Arial"/>
              </a:rPr>
              <a:t> Superclass is the class from where a subclass inherits the features. It is also called a base class or a parent class.</a:t>
            </a: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457200" lvl="0" indent="-317500" algn="l" rtl="0">
              <a:spcBef>
                <a:spcPts val="0"/>
              </a:spcBef>
              <a:spcAft>
                <a:spcPts val="0"/>
              </a:spcAft>
              <a:buSzPts val="1400"/>
              <a:buFont typeface="Arial"/>
              <a:buChar char="●"/>
            </a:pPr>
            <a:r>
              <a:rPr lang="ro" b="1" dirty="0">
                <a:latin typeface="Arial"/>
                <a:ea typeface="Arial"/>
                <a:cs typeface="Arial"/>
                <a:sym typeface="Arial"/>
              </a:rPr>
              <a:t>Reusability:</a:t>
            </a:r>
            <a:r>
              <a:rPr lang="ro" dirty="0">
                <a:latin typeface="Arial"/>
                <a:ea typeface="Arial"/>
                <a:cs typeface="Arial"/>
                <a:sym typeface="Arial"/>
              </a:rPr>
              <a:t> As the name specifies, reusability is a mechanism which facilitates you to reuse the fields and methods of the existing class when you create a new class. You can use the same fields and methods already defined in previous class.</a:t>
            </a:r>
            <a:endParaRPr dirty="0">
              <a:latin typeface="Arial"/>
              <a:ea typeface="Arial"/>
              <a:cs typeface="Arial"/>
              <a:sym typeface="Arial"/>
            </a:endParaRPr>
          </a:p>
          <a:p>
            <a:pPr marL="0" lvl="0" indent="0" algn="l" rtl="0">
              <a:spcBef>
                <a:spcPts val="0"/>
              </a:spcBef>
              <a:spcAft>
                <a:spcPts val="0"/>
              </a:spcAft>
              <a:buNone/>
            </a:pPr>
            <a:endParaRPr dirty="0"/>
          </a:p>
        </p:txBody>
      </p:sp>
      <p:pic>
        <p:nvPicPr>
          <p:cNvPr id="98" name="Google Shape;98;p17"/>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omfortaa"/>
                <a:ea typeface="Comfortaa"/>
                <a:cs typeface="Comfortaa"/>
                <a:sym typeface="Comfortaa"/>
              </a:rPr>
              <a:t>3</a:t>
            </a:r>
            <a:r>
              <a:rPr lang="ro" dirty="0">
                <a:latin typeface="Comfortaa"/>
                <a:ea typeface="Comfortaa"/>
                <a:cs typeface="Comfortaa"/>
                <a:sym typeface="Comfortaa"/>
              </a:rPr>
              <a:t> părți</a:t>
            </a:r>
            <a:endParaRPr dirty="0">
              <a:latin typeface="Comfortaa"/>
              <a:ea typeface="Comfortaa"/>
              <a:cs typeface="Comfortaa"/>
              <a:sym typeface="Comfortaa"/>
            </a:endParaRPr>
          </a:p>
        </p:txBody>
      </p:sp>
      <p:sp>
        <p:nvSpPr>
          <p:cNvPr id="65" name="Google Shape;65;p12"/>
          <p:cNvSpPr txBox="1">
            <a:spLocks noGrp="1"/>
          </p:cNvSpPr>
          <p:nvPr>
            <p:ph type="body" idx="1"/>
          </p:nvPr>
        </p:nvSpPr>
        <p:spPr>
          <a:xfrm>
            <a:off x="853950" y="3357575"/>
            <a:ext cx="7436100" cy="1223100"/>
          </a:xfrm>
          <a:prstGeom prst="rect">
            <a:avLst/>
          </a:prstGeom>
        </p:spPr>
        <p:txBody>
          <a:bodyPr spcFirstLastPara="1" wrap="square" lIns="91425" tIns="91425" rIns="91425" bIns="91425" anchor="t" anchorCtr="0">
            <a:noAutofit/>
          </a:bodyPr>
          <a:lstStyle/>
          <a:p>
            <a:pPr marL="457200" lvl="0" indent="-342900" algn="ctr" rtl="0">
              <a:spcBef>
                <a:spcPts val="0"/>
              </a:spcBef>
              <a:spcAft>
                <a:spcPts val="0"/>
              </a:spcAft>
              <a:buSzPts val="1800"/>
              <a:buFont typeface="Comfortaa"/>
              <a:buAutoNum type="arabicPeriod"/>
            </a:pPr>
            <a:r>
              <a:rPr lang="ro" dirty="0">
                <a:latin typeface="Comfortaa"/>
                <a:ea typeface="Comfortaa"/>
                <a:cs typeface="Comfortaa"/>
                <a:sym typeface="Comfortaa"/>
              </a:rPr>
              <a:t>Teorie: inheritance</a:t>
            </a:r>
            <a:endParaRPr lang="en-US" dirty="0">
              <a:latin typeface="Comfortaa"/>
              <a:ea typeface="Comfortaa"/>
              <a:cs typeface="Comfortaa"/>
              <a:sym typeface="Comfortaa"/>
            </a:endParaRPr>
          </a:p>
          <a:p>
            <a:pPr marL="457200" lvl="0" indent="-342900" algn="ctr" rtl="0">
              <a:spcBef>
                <a:spcPts val="0"/>
              </a:spcBef>
              <a:spcAft>
                <a:spcPts val="0"/>
              </a:spcAft>
              <a:buSzPts val="1800"/>
              <a:buFont typeface="Comfortaa"/>
              <a:buAutoNum type="arabicPeriod"/>
            </a:pPr>
            <a:r>
              <a:rPr lang="en-US" dirty="0">
                <a:latin typeface="Comfortaa"/>
                <a:ea typeface="Comfortaa"/>
                <a:cs typeface="Comfortaa"/>
                <a:sym typeface="Comfortaa"/>
              </a:rPr>
              <a:t>Arrays</a:t>
            </a:r>
            <a:endParaRPr dirty="0">
              <a:latin typeface="Comfortaa"/>
              <a:ea typeface="Comfortaa"/>
              <a:cs typeface="Comfortaa"/>
              <a:sym typeface="Comfortaa"/>
            </a:endParaRPr>
          </a:p>
          <a:p>
            <a:pPr marL="457200" lvl="0" indent="-342900" algn="ctr" rtl="0">
              <a:spcBef>
                <a:spcPts val="0"/>
              </a:spcBef>
              <a:spcAft>
                <a:spcPts val="0"/>
              </a:spcAft>
              <a:buSzPts val="1800"/>
              <a:buFont typeface="Comfortaa"/>
              <a:buAutoNum type="arabicPeriod"/>
            </a:pPr>
            <a:r>
              <a:rPr lang="ro" dirty="0">
                <a:latin typeface="Comfortaa"/>
                <a:ea typeface="Comfortaa"/>
                <a:cs typeface="Comfortaa"/>
                <a:sym typeface="Comfortaa"/>
              </a:rPr>
              <a:t>Practica: homework &amp; questions</a:t>
            </a:r>
            <a:endParaRPr dirty="0">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2"/>
              </a:buClr>
              <a:buSzPts val="1100"/>
              <a:buFont typeface="Arial"/>
              <a:buNone/>
            </a:pPr>
            <a:r>
              <a:rPr lang="ro" sz="2400">
                <a:latin typeface="Arial"/>
                <a:ea typeface="Arial"/>
                <a:cs typeface="Arial"/>
                <a:sym typeface="Arial"/>
              </a:rPr>
              <a:t>Syntax of Java Inheritance</a:t>
            </a:r>
            <a:endParaRPr sz="2400">
              <a:latin typeface="Arial"/>
              <a:ea typeface="Arial"/>
              <a:cs typeface="Arial"/>
              <a:sym typeface="Arial"/>
            </a:endParaRPr>
          </a:p>
          <a:p>
            <a:pPr marL="0" lvl="0" indent="0" algn="l" rtl="0">
              <a:spcBef>
                <a:spcPts val="400"/>
              </a:spcBef>
              <a:spcAft>
                <a:spcPts val="0"/>
              </a:spcAft>
              <a:buNone/>
            </a:pPr>
            <a:endParaRPr sz="2400">
              <a:latin typeface="Arial"/>
              <a:ea typeface="Arial"/>
              <a:cs typeface="Arial"/>
              <a:sym typeface="Arial"/>
            </a:endParaRPr>
          </a:p>
        </p:txBody>
      </p:sp>
      <p:sp>
        <p:nvSpPr>
          <p:cNvPr id="104" name="Google Shape;104;p18"/>
          <p:cNvSpPr txBox="1">
            <a:spLocks noGrp="1"/>
          </p:cNvSpPr>
          <p:nvPr>
            <p:ph type="body" idx="1"/>
          </p:nvPr>
        </p:nvSpPr>
        <p:spPr>
          <a:xfrm>
            <a:off x="2326475" y="1194850"/>
            <a:ext cx="6321600" cy="3162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dirty="0">
              <a:latin typeface="Arial"/>
              <a:ea typeface="Arial"/>
              <a:cs typeface="Arial"/>
              <a:sym typeface="Arial"/>
            </a:endParaRPr>
          </a:p>
          <a:p>
            <a:pPr marL="457200" lvl="0" indent="0" algn="l" rtl="0">
              <a:spcBef>
                <a:spcPts val="0"/>
              </a:spcBef>
              <a:spcAft>
                <a:spcPts val="0"/>
              </a:spcAft>
              <a:buNone/>
            </a:pPr>
            <a:r>
              <a:rPr lang="ro" sz="1800" b="1" dirty="0">
                <a:latin typeface="Arial"/>
                <a:ea typeface="Arial"/>
                <a:cs typeface="Arial"/>
                <a:sym typeface="Arial"/>
              </a:rPr>
              <a:t>class Subclass-name extends Superclass-name  </a:t>
            </a:r>
            <a:endParaRPr sz="1800" b="1" dirty="0">
              <a:latin typeface="Arial"/>
              <a:ea typeface="Arial"/>
              <a:cs typeface="Arial"/>
              <a:sym typeface="Arial"/>
            </a:endParaRPr>
          </a:p>
          <a:p>
            <a:pPr marL="457200" lvl="0" indent="0" algn="l" rtl="0">
              <a:spcBef>
                <a:spcPts val="0"/>
              </a:spcBef>
              <a:spcAft>
                <a:spcPts val="0"/>
              </a:spcAft>
              <a:buNone/>
            </a:pPr>
            <a:r>
              <a:rPr lang="ro" sz="1800" b="1" dirty="0">
                <a:latin typeface="Arial"/>
                <a:ea typeface="Arial"/>
                <a:cs typeface="Arial"/>
                <a:sym typeface="Arial"/>
              </a:rPr>
              <a:t>{  </a:t>
            </a:r>
            <a:endParaRPr sz="1800" b="1" dirty="0">
              <a:latin typeface="Arial"/>
              <a:ea typeface="Arial"/>
              <a:cs typeface="Arial"/>
              <a:sym typeface="Arial"/>
            </a:endParaRPr>
          </a:p>
          <a:p>
            <a:pPr marL="457200" lvl="0" indent="0" algn="l" rtl="0">
              <a:spcBef>
                <a:spcPts val="0"/>
              </a:spcBef>
              <a:spcAft>
                <a:spcPts val="0"/>
              </a:spcAft>
              <a:buNone/>
            </a:pPr>
            <a:r>
              <a:rPr lang="ro" sz="1800" b="1" dirty="0">
                <a:latin typeface="Arial"/>
                <a:ea typeface="Arial"/>
                <a:cs typeface="Arial"/>
                <a:sym typeface="Arial"/>
              </a:rPr>
              <a:t>   //methods and fields  </a:t>
            </a:r>
            <a:endParaRPr sz="1800" b="1" dirty="0">
              <a:latin typeface="Arial"/>
              <a:ea typeface="Arial"/>
              <a:cs typeface="Arial"/>
              <a:sym typeface="Arial"/>
            </a:endParaRPr>
          </a:p>
          <a:p>
            <a:pPr marL="457200" lvl="0" indent="0" algn="l" rtl="0">
              <a:spcBef>
                <a:spcPts val="0"/>
              </a:spcBef>
              <a:spcAft>
                <a:spcPts val="0"/>
              </a:spcAft>
              <a:buNone/>
            </a:pPr>
            <a:r>
              <a:rPr lang="ro" sz="1800" b="1" dirty="0">
                <a:latin typeface="Arial"/>
                <a:ea typeface="Arial"/>
                <a:cs typeface="Arial"/>
                <a:sym typeface="Arial"/>
              </a:rPr>
              <a:t>}</a:t>
            </a:r>
            <a:endParaRPr sz="1800" b="1" dirty="0">
              <a:latin typeface="Arial"/>
              <a:ea typeface="Arial"/>
              <a:cs typeface="Arial"/>
              <a:sym typeface="Arial"/>
            </a:endParaRPr>
          </a:p>
          <a:p>
            <a:pPr marL="0" lvl="0" indent="0" algn="l" rtl="0">
              <a:spcBef>
                <a:spcPts val="0"/>
              </a:spcBef>
              <a:spcAft>
                <a:spcPts val="0"/>
              </a:spcAft>
              <a:buNone/>
            </a:pPr>
            <a:endParaRPr b="1" dirty="0">
              <a:latin typeface="Arial"/>
              <a:ea typeface="Arial"/>
              <a:cs typeface="Arial"/>
              <a:sym typeface="Arial"/>
            </a:endParaRPr>
          </a:p>
          <a:p>
            <a:pPr marL="0" lvl="0" indent="0" algn="l" rtl="0">
              <a:spcBef>
                <a:spcPts val="0"/>
              </a:spcBef>
              <a:spcAft>
                <a:spcPts val="0"/>
              </a:spcAft>
              <a:buNone/>
            </a:pPr>
            <a:r>
              <a:rPr lang="ro" dirty="0">
                <a:latin typeface="Arial"/>
                <a:ea typeface="Arial"/>
                <a:cs typeface="Arial"/>
                <a:sym typeface="Arial"/>
              </a:rPr>
              <a:t>The </a:t>
            </a:r>
            <a:r>
              <a:rPr lang="ro" b="1" dirty="0">
                <a:latin typeface="Arial"/>
                <a:ea typeface="Arial"/>
                <a:cs typeface="Arial"/>
                <a:sym typeface="Arial"/>
              </a:rPr>
              <a:t>extends keyword</a:t>
            </a:r>
            <a:r>
              <a:rPr lang="ro" dirty="0">
                <a:latin typeface="Arial"/>
                <a:ea typeface="Arial"/>
                <a:cs typeface="Arial"/>
                <a:sym typeface="Arial"/>
              </a:rPr>
              <a:t> indicates that you are making a new class that derives from an existing class. The meaning of "extends" is to increase the functionality.</a:t>
            </a:r>
            <a:endParaRPr b="1" dirty="0">
              <a:latin typeface="Arial"/>
              <a:ea typeface="Arial"/>
              <a:cs typeface="Arial"/>
              <a:sym typeface="Arial"/>
            </a:endParaRPr>
          </a:p>
        </p:txBody>
      </p:sp>
      <p:pic>
        <p:nvPicPr>
          <p:cNvPr id="105" name="Google Shape;105;p18"/>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2400">
                <a:latin typeface="Arial"/>
                <a:ea typeface="Arial"/>
                <a:cs typeface="Arial"/>
                <a:sym typeface="Arial"/>
              </a:rPr>
              <a:t>Java Inheritance Example</a:t>
            </a:r>
            <a:endParaRPr sz="2400">
              <a:latin typeface="Arial"/>
              <a:ea typeface="Arial"/>
              <a:cs typeface="Arial"/>
              <a:sym typeface="Arial"/>
            </a:endParaRPr>
          </a:p>
          <a:p>
            <a:pPr marL="0" lvl="0" indent="0" algn="l" rtl="0">
              <a:lnSpc>
                <a:spcPct val="115000"/>
              </a:lnSpc>
              <a:spcBef>
                <a:spcPts val="1400"/>
              </a:spcBef>
              <a:spcAft>
                <a:spcPts val="0"/>
              </a:spcAft>
              <a:buNone/>
            </a:pPr>
            <a:endParaRPr sz="2400">
              <a:latin typeface="Arial"/>
              <a:ea typeface="Arial"/>
              <a:cs typeface="Arial"/>
              <a:sym typeface="Arial"/>
            </a:endParaRPr>
          </a:p>
          <a:p>
            <a:pPr marL="0" lvl="0" indent="0" algn="l" rtl="0">
              <a:spcBef>
                <a:spcPts val="400"/>
              </a:spcBef>
              <a:spcAft>
                <a:spcPts val="0"/>
              </a:spcAft>
              <a:buNone/>
            </a:pPr>
            <a:endParaRPr sz="2400">
              <a:latin typeface="Arial"/>
              <a:ea typeface="Arial"/>
              <a:cs typeface="Arial"/>
              <a:sym typeface="Arial"/>
            </a:endParaRPr>
          </a:p>
        </p:txBody>
      </p:sp>
      <p:sp>
        <p:nvSpPr>
          <p:cNvPr id="111" name="Google Shape;111;p19"/>
          <p:cNvSpPr txBox="1">
            <a:spLocks noGrp="1"/>
          </p:cNvSpPr>
          <p:nvPr>
            <p:ph type="body" idx="1"/>
          </p:nvPr>
        </p:nvSpPr>
        <p:spPr>
          <a:xfrm>
            <a:off x="2326475" y="1194850"/>
            <a:ext cx="6321600" cy="3162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latin typeface="Arial"/>
              <a:ea typeface="Arial"/>
              <a:cs typeface="Arial"/>
              <a:sym typeface="Arial"/>
            </a:endParaRPr>
          </a:p>
          <a:p>
            <a:pPr marL="0" lvl="0" indent="0" algn="l" rtl="0">
              <a:spcBef>
                <a:spcPts val="0"/>
              </a:spcBef>
              <a:spcAft>
                <a:spcPts val="0"/>
              </a:spcAft>
              <a:buNone/>
            </a:pPr>
            <a:endParaRPr b="1">
              <a:latin typeface="Arial"/>
              <a:ea typeface="Arial"/>
              <a:cs typeface="Arial"/>
              <a:sym typeface="Arial"/>
            </a:endParaRPr>
          </a:p>
        </p:txBody>
      </p:sp>
      <p:pic>
        <p:nvPicPr>
          <p:cNvPr id="112" name="Google Shape;112;p19"/>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13" name="Google Shape;113;p19"/>
          <p:cNvPicPr preferRelativeResize="0"/>
          <p:nvPr/>
        </p:nvPicPr>
        <p:blipFill>
          <a:blip r:embed="rId4">
            <a:alphaModFix/>
          </a:blip>
          <a:stretch>
            <a:fillRect/>
          </a:stretch>
        </p:blipFill>
        <p:spPr>
          <a:xfrm>
            <a:off x="2955850" y="1269950"/>
            <a:ext cx="4035771" cy="31625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latin typeface="Arial"/>
                <a:ea typeface="Arial"/>
                <a:cs typeface="Arial"/>
                <a:sym typeface="Arial"/>
              </a:rPr>
              <a:t>Type of Inheritamce in Java</a:t>
            </a:r>
            <a:endParaRPr sz="2400">
              <a:latin typeface="Arial"/>
              <a:ea typeface="Arial"/>
              <a:cs typeface="Arial"/>
              <a:sym typeface="Arial"/>
            </a:endParaRPr>
          </a:p>
        </p:txBody>
      </p:sp>
      <p:sp>
        <p:nvSpPr>
          <p:cNvPr id="119" name="Google Shape;119;p20"/>
          <p:cNvSpPr txBox="1">
            <a:spLocks noGrp="1"/>
          </p:cNvSpPr>
          <p:nvPr>
            <p:ph type="body" idx="1"/>
          </p:nvPr>
        </p:nvSpPr>
        <p:spPr>
          <a:xfrm>
            <a:off x="2326475" y="1194850"/>
            <a:ext cx="6321600" cy="3162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latin typeface="Arial"/>
              <a:ea typeface="Arial"/>
              <a:cs typeface="Arial"/>
              <a:sym typeface="Arial"/>
            </a:endParaRPr>
          </a:p>
          <a:p>
            <a:pPr marL="0" lvl="0" indent="0" algn="l" rtl="0">
              <a:spcBef>
                <a:spcPts val="0"/>
              </a:spcBef>
              <a:spcAft>
                <a:spcPts val="0"/>
              </a:spcAft>
              <a:buNone/>
            </a:pPr>
            <a:endParaRPr b="1">
              <a:latin typeface="Arial"/>
              <a:ea typeface="Arial"/>
              <a:cs typeface="Arial"/>
              <a:sym typeface="Arial"/>
            </a:endParaRPr>
          </a:p>
        </p:txBody>
      </p:sp>
      <p:pic>
        <p:nvPicPr>
          <p:cNvPr id="120" name="Google Shape;120;p20"/>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21" name="Google Shape;121;p20"/>
          <p:cNvPicPr preferRelativeResize="0"/>
          <p:nvPr/>
        </p:nvPicPr>
        <p:blipFill>
          <a:blip r:embed="rId4">
            <a:alphaModFix/>
          </a:blip>
          <a:stretch>
            <a:fillRect/>
          </a:stretch>
        </p:blipFill>
        <p:spPr>
          <a:xfrm>
            <a:off x="2400250" y="1194850"/>
            <a:ext cx="5901351" cy="2830425"/>
          </a:xfrm>
          <a:prstGeom prst="rect">
            <a:avLst/>
          </a:prstGeom>
          <a:noFill/>
          <a:ln>
            <a:noFill/>
          </a:ln>
        </p:spPr>
      </p:pic>
      <p:sp>
        <p:nvSpPr>
          <p:cNvPr id="122" name="Google Shape;122;p20"/>
          <p:cNvSpPr txBox="1"/>
          <p:nvPr/>
        </p:nvSpPr>
        <p:spPr>
          <a:xfrm>
            <a:off x="2400250" y="3913575"/>
            <a:ext cx="6247800" cy="69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200"/>
              </a:spcAft>
              <a:buNone/>
            </a:pPr>
            <a:r>
              <a:rPr lang="ro" sz="1100" b="1">
                <a:solidFill>
                  <a:srgbClr val="FF0000"/>
                </a:solidFill>
              </a:rPr>
              <a:t>Note: Multiple inheritance is not supported in java through class.</a:t>
            </a:r>
            <a:endParaRPr sz="1100" b="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latin typeface="Arial"/>
                <a:ea typeface="Arial"/>
                <a:cs typeface="Arial"/>
                <a:sym typeface="Arial"/>
              </a:rPr>
              <a:t>Agregation/Composition (HAS-A)</a:t>
            </a:r>
            <a:endParaRPr sz="2400">
              <a:latin typeface="Arial"/>
              <a:ea typeface="Arial"/>
              <a:cs typeface="Arial"/>
              <a:sym typeface="Arial"/>
            </a:endParaRPr>
          </a:p>
        </p:txBody>
      </p:sp>
      <p:sp>
        <p:nvSpPr>
          <p:cNvPr id="128" name="Google Shape;128;p21"/>
          <p:cNvSpPr txBox="1">
            <a:spLocks noGrp="1"/>
          </p:cNvSpPr>
          <p:nvPr>
            <p:ph type="body" idx="1"/>
          </p:nvPr>
        </p:nvSpPr>
        <p:spPr>
          <a:xfrm>
            <a:off x="2326475" y="1194850"/>
            <a:ext cx="6321600" cy="31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dirty="0"/>
              <a:t>If a class have an entity reference, it is known as Aggregation or Composition.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ro" b="1" dirty="0">
                <a:latin typeface="Arial"/>
                <a:ea typeface="Arial"/>
                <a:cs typeface="Arial"/>
                <a:sym typeface="Arial"/>
              </a:rPr>
              <a:t>Aggregation</a:t>
            </a:r>
            <a:r>
              <a:rPr lang="ro" dirty="0">
                <a:latin typeface="Arial"/>
                <a:ea typeface="Arial"/>
                <a:cs typeface="Arial"/>
                <a:sym typeface="Arial"/>
              </a:rPr>
              <a:t> implies a relationship where the child can exist independently of the parent. Example: Class (parent) and Student (child). Delete the </a:t>
            </a:r>
            <a:r>
              <a:rPr lang="en-US" dirty="0">
                <a:latin typeface="Arial"/>
                <a:ea typeface="Arial"/>
                <a:cs typeface="Arial"/>
                <a:sym typeface="Arial"/>
              </a:rPr>
              <a:t>Parent</a:t>
            </a:r>
            <a:r>
              <a:rPr lang="ro" dirty="0">
                <a:latin typeface="Arial"/>
                <a:ea typeface="Arial"/>
                <a:cs typeface="Arial"/>
                <a:sym typeface="Arial"/>
              </a:rPr>
              <a:t> and the Students still exist.</a:t>
            </a:r>
            <a:endParaRPr dirty="0">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dirty="0">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ro" b="1" dirty="0">
                <a:latin typeface="Arial"/>
                <a:ea typeface="Arial"/>
                <a:cs typeface="Arial"/>
                <a:sym typeface="Arial"/>
              </a:rPr>
              <a:t>Composition</a:t>
            </a:r>
            <a:r>
              <a:rPr lang="ro" dirty="0">
                <a:latin typeface="Arial"/>
                <a:ea typeface="Arial"/>
                <a:cs typeface="Arial"/>
                <a:sym typeface="Arial"/>
              </a:rPr>
              <a:t> implies a relationship where the child cannot exist independent of the parent. Example: House (parent) and Room (child). Rooms don't exist separate to a House.</a:t>
            </a:r>
            <a:endParaRPr dirty="0">
              <a:latin typeface="Arial"/>
              <a:ea typeface="Arial"/>
              <a:cs typeface="Arial"/>
              <a:sym typeface="Arial"/>
            </a:endParaRPr>
          </a:p>
          <a:p>
            <a:pPr marL="0" lvl="0" indent="0" algn="l" rtl="0">
              <a:spcBef>
                <a:spcPts val="0"/>
              </a:spcBef>
              <a:spcAft>
                <a:spcPts val="0"/>
              </a:spcAft>
              <a:buNone/>
            </a:pPr>
            <a:endParaRPr sz="1800" dirty="0"/>
          </a:p>
        </p:txBody>
      </p:sp>
      <p:pic>
        <p:nvPicPr>
          <p:cNvPr id="129" name="Google Shape;129;p21"/>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latin typeface="Arial"/>
                <a:ea typeface="Arial"/>
                <a:cs typeface="Arial"/>
                <a:sym typeface="Arial"/>
              </a:rPr>
              <a:t>When to use Agregation/Composition</a:t>
            </a:r>
            <a:endParaRPr sz="2400">
              <a:latin typeface="Arial"/>
              <a:ea typeface="Arial"/>
              <a:cs typeface="Arial"/>
              <a:sym typeface="Arial"/>
            </a:endParaRPr>
          </a:p>
        </p:txBody>
      </p:sp>
      <p:sp>
        <p:nvSpPr>
          <p:cNvPr id="135" name="Google Shape;135;p22"/>
          <p:cNvSpPr txBox="1">
            <a:spLocks noGrp="1"/>
          </p:cNvSpPr>
          <p:nvPr>
            <p:ph type="body" idx="1"/>
          </p:nvPr>
        </p:nvSpPr>
        <p:spPr>
          <a:xfrm>
            <a:off x="2326475" y="1194850"/>
            <a:ext cx="6321600" cy="3162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ro" sz="1800" dirty="0">
                <a:latin typeface="Arial"/>
                <a:ea typeface="Arial"/>
                <a:cs typeface="Arial"/>
                <a:sym typeface="Arial"/>
              </a:rPr>
              <a:t>Code reuse is also best achieved by aggregation when there is no is-a relationship but a </a:t>
            </a:r>
            <a:r>
              <a:rPr lang="ro" sz="1800" b="1" dirty="0">
                <a:latin typeface="Arial"/>
                <a:ea typeface="Arial"/>
                <a:cs typeface="Arial"/>
                <a:sym typeface="Arial"/>
              </a:rPr>
              <a:t>has-a</a:t>
            </a:r>
            <a:endParaRPr sz="1800" b="1" dirty="0">
              <a:latin typeface="Arial"/>
              <a:ea typeface="Arial"/>
              <a:cs typeface="Arial"/>
              <a:sym typeface="Arial"/>
            </a:endParaRPr>
          </a:p>
          <a:p>
            <a:pPr marL="0" lvl="0" indent="0" algn="l" rtl="0">
              <a:spcBef>
                <a:spcPts val="0"/>
              </a:spcBef>
              <a:spcAft>
                <a:spcPts val="0"/>
              </a:spcAft>
              <a:buNone/>
            </a:pPr>
            <a:endParaRPr sz="1800" dirty="0">
              <a:latin typeface="Arial"/>
              <a:ea typeface="Arial"/>
              <a:cs typeface="Arial"/>
              <a:sym typeface="Arial"/>
            </a:endParaRPr>
          </a:p>
          <a:p>
            <a:pPr marL="457200" lvl="0" indent="-342900" algn="l" rtl="0">
              <a:spcBef>
                <a:spcPts val="0"/>
              </a:spcBef>
              <a:spcAft>
                <a:spcPts val="0"/>
              </a:spcAft>
              <a:buSzPts val="1800"/>
              <a:buFont typeface="Arial"/>
              <a:buChar char="●"/>
            </a:pPr>
            <a:r>
              <a:rPr lang="ro" sz="1800" dirty="0">
                <a:latin typeface="Arial"/>
                <a:ea typeface="Arial"/>
                <a:cs typeface="Arial"/>
                <a:sym typeface="Arial"/>
              </a:rPr>
              <a:t>Inheritance should be used only if the relationship </a:t>
            </a:r>
            <a:r>
              <a:rPr lang="ro" sz="1800" b="1" dirty="0">
                <a:latin typeface="Arial"/>
                <a:ea typeface="Arial"/>
                <a:cs typeface="Arial"/>
                <a:sym typeface="Arial"/>
              </a:rPr>
              <a:t>is-a </a:t>
            </a:r>
            <a:r>
              <a:rPr lang="ro" sz="1800" dirty="0">
                <a:latin typeface="Arial"/>
                <a:ea typeface="Arial"/>
                <a:cs typeface="Arial"/>
                <a:sym typeface="Arial"/>
              </a:rPr>
              <a:t>is maintained throughout the lifetime of the objects involved; otherwise, aggregation is the best choice.</a:t>
            </a:r>
            <a:endParaRPr sz="1800" dirty="0">
              <a:latin typeface="Arial"/>
              <a:ea typeface="Arial"/>
              <a:cs typeface="Arial"/>
              <a:sym typeface="Arial"/>
            </a:endParaRPr>
          </a:p>
          <a:p>
            <a:pPr marL="0" lvl="0" indent="0" algn="l" rtl="0">
              <a:spcBef>
                <a:spcPts val="0"/>
              </a:spcBef>
              <a:spcAft>
                <a:spcPts val="0"/>
              </a:spcAft>
              <a:buNone/>
            </a:pPr>
            <a:endParaRPr sz="1800" dirty="0"/>
          </a:p>
        </p:txBody>
      </p:sp>
      <p:pic>
        <p:nvPicPr>
          <p:cNvPr id="136" name="Google Shape;136;p22"/>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latin typeface="Arial"/>
                <a:ea typeface="Arial"/>
                <a:cs typeface="Arial"/>
                <a:sym typeface="Arial"/>
              </a:rPr>
              <a:t>Method Overriding</a:t>
            </a:r>
            <a:endParaRPr sz="2400">
              <a:latin typeface="Arial"/>
              <a:ea typeface="Arial"/>
              <a:cs typeface="Arial"/>
              <a:sym typeface="Arial"/>
            </a:endParaRPr>
          </a:p>
        </p:txBody>
      </p:sp>
      <p:sp>
        <p:nvSpPr>
          <p:cNvPr id="142" name="Google Shape;142;p23"/>
          <p:cNvSpPr txBox="1">
            <a:spLocks noGrp="1"/>
          </p:cNvSpPr>
          <p:nvPr>
            <p:ph type="body" idx="1"/>
          </p:nvPr>
        </p:nvSpPr>
        <p:spPr>
          <a:xfrm>
            <a:off x="2326475" y="1194850"/>
            <a:ext cx="6321600" cy="31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latin typeface="Arial"/>
                <a:ea typeface="Arial"/>
                <a:cs typeface="Arial"/>
                <a:sym typeface="Arial"/>
              </a:rPr>
              <a:t>If subclass (child class) has the same method as declared in the parent class, it is known as </a:t>
            </a:r>
            <a:r>
              <a:rPr lang="ro" b="1" dirty="0">
                <a:latin typeface="Arial"/>
                <a:ea typeface="Arial"/>
                <a:cs typeface="Arial"/>
                <a:sym typeface="Arial"/>
              </a:rPr>
              <a:t>method overriding in java</a:t>
            </a:r>
            <a:r>
              <a:rPr lang="ro" dirty="0">
                <a:latin typeface="Arial"/>
                <a:ea typeface="Arial"/>
                <a:cs typeface="Arial"/>
                <a:sym typeface="Arial"/>
              </a:rPr>
              <a:t>.</a:t>
            </a: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ro" dirty="0">
                <a:latin typeface="Arial"/>
                <a:ea typeface="Arial"/>
                <a:cs typeface="Arial"/>
                <a:sym typeface="Arial"/>
              </a:rPr>
              <a:t>In other words, If subclass provides the specific implementation of the method that has been provided by one of its parent class, it is known as method overriding.</a:t>
            </a: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p:txBody>
      </p:sp>
      <p:pic>
        <p:nvPicPr>
          <p:cNvPr id="143" name="Google Shape;143;p23"/>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latin typeface="Arial"/>
                <a:ea typeface="Arial"/>
                <a:cs typeface="Arial"/>
                <a:sym typeface="Arial"/>
              </a:rPr>
              <a:t>Rules for Overriding</a:t>
            </a:r>
            <a:endParaRPr sz="2400">
              <a:latin typeface="Arial"/>
              <a:ea typeface="Arial"/>
              <a:cs typeface="Arial"/>
              <a:sym typeface="Arial"/>
            </a:endParaRPr>
          </a:p>
        </p:txBody>
      </p:sp>
      <p:sp>
        <p:nvSpPr>
          <p:cNvPr id="149" name="Google Shape;149;p24"/>
          <p:cNvSpPr txBox="1">
            <a:spLocks noGrp="1"/>
          </p:cNvSpPr>
          <p:nvPr>
            <p:ph type="body" idx="1"/>
          </p:nvPr>
        </p:nvSpPr>
        <p:spPr>
          <a:xfrm>
            <a:off x="2326475" y="1194850"/>
            <a:ext cx="6321600" cy="3162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Arial"/>
              <a:buAutoNum type="arabicPeriod"/>
            </a:pPr>
            <a:r>
              <a:rPr lang="ro">
                <a:latin typeface="Arial"/>
                <a:ea typeface="Arial"/>
                <a:cs typeface="Arial"/>
                <a:sym typeface="Arial"/>
              </a:rPr>
              <a:t>method must have same name as in the parent class</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ro">
                <a:latin typeface="Arial"/>
                <a:ea typeface="Arial"/>
                <a:cs typeface="Arial"/>
                <a:sym typeface="Arial"/>
              </a:rPr>
              <a:t>method must have same parameter as in the parent class.</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ro">
                <a:latin typeface="Arial"/>
                <a:ea typeface="Arial"/>
                <a:cs typeface="Arial"/>
                <a:sym typeface="Arial"/>
              </a:rPr>
              <a:t>must be IS-A relationship (inheritance).</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pic>
        <p:nvPicPr>
          <p:cNvPr id="150" name="Google Shape;150;p24"/>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2400250" y="384725"/>
            <a:ext cx="6321600" cy="8100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2"/>
              </a:buClr>
              <a:buSzPts val="1100"/>
              <a:buFont typeface="Arial"/>
              <a:buNone/>
            </a:pPr>
            <a:r>
              <a:rPr lang="ro" sz="2400">
                <a:latin typeface="Arial"/>
                <a:ea typeface="Arial"/>
                <a:cs typeface="Arial"/>
                <a:sym typeface="Arial"/>
              </a:rPr>
              <a:t>Understanding the problem without method overriding</a:t>
            </a:r>
            <a:endParaRPr sz="2400">
              <a:latin typeface="Arial"/>
              <a:ea typeface="Arial"/>
              <a:cs typeface="Arial"/>
              <a:sym typeface="Arial"/>
            </a:endParaRPr>
          </a:p>
          <a:p>
            <a:pPr marL="0" lvl="0" indent="0" algn="l" rtl="0">
              <a:spcBef>
                <a:spcPts val="400"/>
              </a:spcBef>
              <a:spcAft>
                <a:spcPts val="0"/>
              </a:spcAft>
              <a:buNone/>
            </a:pPr>
            <a:endParaRPr sz="2400">
              <a:latin typeface="Arial"/>
              <a:ea typeface="Arial"/>
              <a:cs typeface="Arial"/>
              <a:sym typeface="Arial"/>
            </a:endParaRPr>
          </a:p>
        </p:txBody>
      </p:sp>
      <p:sp>
        <p:nvSpPr>
          <p:cNvPr id="156" name="Google Shape;156;p25"/>
          <p:cNvSpPr txBox="1">
            <a:spLocks noGrp="1"/>
          </p:cNvSpPr>
          <p:nvPr>
            <p:ph type="body" idx="1"/>
          </p:nvPr>
        </p:nvSpPr>
        <p:spPr>
          <a:xfrm>
            <a:off x="2326475" y="1485450"/>
            <a:ext cx="6321600" cy="28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Arial"/>
              <a:ea typeface="Arial"/>
              <a:cs typeface="Arial"/>
              <a:sym typeface="Arial"/>
            </a:endParaRPr>
          </a:p>
        </p:txBody>
      </p:sp>
      <p:pic>
        <p:nvPicPr>
          <p:cNvPr id="157" name="Google Shape;157;p25"/>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58" name="Google Shape;158;p25"/>
          <p:cNvPicPr preferRelativeResize="0"/>
          <p:nvPr/>
        </p:nvPicPr>
        <p:blipFill>
          <a:blip r:embed="rId4">
            <a:alphaModFix/>
          </a:blip>
          <a:stretch>
            <a:fillRect/>
          </a:stretch>
        </p:blipFill>
        <p:spPr>
          <a:xfrm>
            <a:off x="2326475" y="1485450"/>
            <a:ext cx="6191150" cy="3119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2400250" y="384725"/>
            <a:ext cx="6321600" cy="8100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2400">
                <a:latin typeface="Arial"/>
                <a:ea typeface="Arial"/>
                <a:cs typeface="Arial"/>
                <a:sym typeface="Arial"/>
              </a:rPr>
              <a:t>Understanding the problem without method overriding</a:t>
            </a:r>
            <a:endParaRPr sz="2400">
              <a:latin typeface="Arial"/>
              <a:ea typeface="Arial"/>
              <a:cs typeface="Arial"/>
              <a:sym typeface="Arial"/>
            </a:endParaRPr>
          </a:p>
          <a:p>
            <a:pPr marL="0" lvl="0" indent="0" algn="l" rtl="0">
              <a:spcBef>
                <a:spcPts val="400"/>
              </a:spcBef>
              <a:spcAft>
                <a:spcPts val="0"/>
              </a:spcAft>
              <a:buNone/>
            </a:pPr>
            <a:endParaRPr sz="2400">
              <a:latin typeface="Arial"/>
              <a:ea typeface="Arial"/>
              <a:cs typeface="Arial"/>
              <a:sym typeface="Arial"/>
            </a:endParaRPr>
          </a:p>
        </p:txBody>
      </p:sp>
      <p:pic>
        <p:nvPicPr>
          <p:cNvPr id="164" name="Google Shape;164;p26"/>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65" name="Google Shape;165;p26"/>
          <p:cNvPicPr preferRelativeResize="0"/>
          <p:nvPr/>
        </p:nvPicPr>
        <p:blipFill>
          <a:blip r:embed="rId4">
            <a:alphaModFix/>
          </a:blip>
          <a:stretch>
            <a:fillRect/>
          </a:stretch>
        </p:blipFill>
        <p:spPr>
          <a:xfrm>
            <a:off x="2698775" y="1557450"/>
            <a:ext cx="5724525" cy="2993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a:t>Practice:</a:t>
            </a:r>
            <a:endParaRPr/>
          </a:p>
          <a:p>
            <a:pPr marL="457200" lvl="0" indent="-381000" algn="l" rtl="0">
              <a:spcBef>
                <a:spcPts val="0"/>
              </a:spcBef>
              <a:spcAft>
                <a:spcPts val="0"/>
              </a:spcAft>
              <a:buSzPts val="2400"/>
              <a:buChar char="●"/>
            </a:pPr>
            <a:r>
              <a:rPr lang="ro" sz="2400"/>
              <a:t>Homework</a:t>
            </a:r>
            <a:endParaRPr sz="2400"/>
          </a:p>
          <a:p>
            <a:pPr marL="457200" lvl="0" indent="-381000" algn="l" rtl="0">
              <a:spcBef>
                <a:spcPts val="0"/>
              </a:spcBef>
              <a:spcAft>
                <a:spcPts val="0"/>
              </a:spcAft>
              <a:buSzPts val="2400"/>
              <a:buChar char="●"/>
            </a:pPr>
            <a:r>
              <a:rPr lang="ro" sz="2400"/>
              <a:t>Test simulation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b="0"/>
              <a:t>Arrays</a:t>
            </a:r>
            <a:endParaRPr b="0"/>
          </a:p>
          <a:p>
            <a:pPr marL="457200" lvl="0" indent="-381000" algn="l" rtl="0">
              <a:spcBef>
                <a:spcPts val="0"/>
              </a:spcBef>
              <a:spcAft>
                <a:spcPts val="0"/>
              </a:spcAft>
              <a:buSzPts val="2400"/>
              <a:buChar char="●"/>
            </a:pPr>
            <a:r>
              <a:rPr lang="ro" sz="2400" b="0"/>
              <a:t>what is an array</a:t>
            </a:r>
            <a:endParaRPr sz="2400" b="0"/>
          </a:p>
          <a:p>
            <a:pPr marL="457200" lvl="0" indent="-381000" algn="l" rtl="0">
              <a:spcBef>
                <a:spcPts val="0"/>
              </a:spcBef>
              <a:spcAft>
                <a:spcPts val="0"/>
              </a:spcAft>
              <a:buSzPts val="2400"/>
              <a:buChar char="●"/>
            </a:pPr>
            <a:r>
              <a:rPr lang="ro" sz="2400" b="0"/>
              <a:t>how to declare/instantiate/use</a:t>
            </a:r>
            <a:endParaRPr sz="2400" b="0"/>
          </a:p>
          <a:p>
            <a:pPr marL="914400" lvl="1" indent="-381000" algn="l" rtl="0">
              <a:spcBef>
                <a:spcPts val="0"/>
              </a:spcBef>
              <a:spcAft>
                <a:spcPts val="0"/>
              </a:spcAft>
              <a:buSzPts val="2400"/>
              <a:buChar char="○"/>
            </a:pPr>
            <a:r>
              <a:rPr lang="ro" sz="2400" b="0"/>
              <a:t>one-dimensional array</a:t>
            </a:r>
            <a:endParaRPr sz="2400" b="0"/>
          </a:p>
          <a:p>
            <a:pPr marL="914400" lvl="1" indent="-381000" algn="l" rtl="0">
              <a:spcBef>
                <a:spcPts val="0"/>
              </a:spcBef>
              <a:spcAft>
                <a:spcPts val="0"/>
              </a:spcAft>
              <a:buSzPts val="2400"/>
              <a:buChar char="○"/>
            </a:pPr>
            <a:r>
              <a:rPr lang="ro" sz="2400" b="0"/>
              <a:t>multidimensional array</a:t>
            </a:r>
            <a:endParaRPr sz="2400" b="0"/>
          </a:p>
        </p:txBody>
      </p:sp>
    </p:spTree>
    <p:extLst>
      <p:ext uri="{BB962C8B-B14F-4D97-AF65-F5344CB8AC3E}">
        <p14:creationId xmlns:p14="http://schemas.microsoft.com/office/powerpoint/2010/main" val="447925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400"/>
              <a:t>Given the following truth table, which operator for the boolean expressions x and y corresponds to this relationship?</a:t>
            </a:r>
            <a:endParaRPr sz="1400"/>
          </a:p>
          <a:p>
            <a:pPr marL="0" lvl="0" indent="0" algn="l" rtl="0">
              <a:spcBef>
                <a:spcPts val="0"/>
              </a:spcBef>
              <a:spcAft>
                <a:spcPts val="0"/>
              </a:spcAft>
              <a:buNone/>
            </a:pPr>
            <a:endParaRPr sz="1400"/>
          </a:p>
        </p:txBody>
      </p:sp>
      <p:sp>
        <p:nvSpPr>
          <p:cNvPr id="176" name="Google Shape;176;p28"/>
          <p:cNvSpPr txBox="1">
            <a:spLocks noGrp="1"/>
          </p:cNvSpPr>
          <p:nvPr>
            <p:ph type="body" idx="1"/>
          </p:nvPr>
        </p:nvSpPr>
        <p:spPr>
          <a:xfrm>
            <a:off x="2400250" y="2528100"/>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2000">
                <a:latin typeface="Comfortaa"/>
                <a:ea typeface="Comfortaa"/>
                <a:cs typeface="Comfortaa"/>
                <a:sym typeface="Comfortaa"/>
              </a:rPr>
              <a:t>A. --</a:t>
            </a:r>
            <a:endParaRPr sz="20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2000">
                <a:latin typeface="Comfortaa"/>
                <a:ea typeface="Comfortaa"/>
                <a:cs typeface="Comfortaa"/>
                <a:sym typeface="Comfortaa"/>
              </a:rPr>
              <a:t>B. ++</a:t>
            </a:r>
            <a:endParaRPr sz="20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2000">
                <a:latin typeface="Comfortaa"/>
                <a:ea typeface="Comfortaa"/>
                <a:cs typeface="Comfortaa"/>
                <a:sym typeface="Comfortaa"/>
              </a:rPr>
              <a:t>C. ||</a:t>
            </a:r>
            <a:endParaRPr sz="20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2000">
                <a:latin typeface="Comfortaa"/>
                <a:ea typeface="Comfortaa"/>
                <a:cs typeface="Comfortaa"/>
                <a:sym typeface="Comfortaa"/>
              </a:rPr>
              <a:t>D. &amp;&amp;</a:t>
            </a:r>
            <a:endParaRPr sz="2000">
              <a:latin typeface="Comfortaa"/>
              <a:ea typeface="Comfortaa"/>
              <a:cs typeface="Comfortaa"/>
              <a:sym typeface="Comfortaa"/>
            </a:endParaRPr>
          </a:p>
          <a:p>
            <a:pPr marL="0" lvl="0" indent="0" algn="l" rtl="0">
              <a:spcBef>
                <a:spcPts val="0"/>
              </a:spcBef>
              <a:spcAft>
                <a:spcPts val="0"/>
              </a:spcAft>
              <a:buNone/>
            </a:pPr>
            <a:endParaRPr sz="2000">
              <a:latin typeface="Arial"/>
              <a:ea typeface="Arial"/>
              <a:cs typeface="Arial"/>
              <a:sym typeface="Arial"/>
            </a:endParaRPr>
          </a:p>
        </p:txBody>
      </p:sp>
      <p:pic>
        <p:nvPicPr>
          <p:cNvPr id="177" name="Google Shape;177;p28"/>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78" name="Google Shape;178;p28"/>
          <p:cNvPicPr preferRelativeResize="0"/>
          <p:nvPr/>
        </p:nvPicPr>
        <p:blipFill>
          <a:blip r:embed="rId4">
            <a:alphaModFix/>
          </a:blip>
          <a:stretch>
            <a:fillRect/>
          </a:stretch>
        </p:blipFill>
        <p:spPr>
          <a:xfrm>
            <a:off x="3116965" y="1303625"/>
            <a:ext cx="4888178" cy="1224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t>What is the output of the following code snippet?</a:t>
            </a:r>
            <a:endParaRPr sz="1800"/>
          </a:p>
        </p:txBody>
      </p:sp>
      <p:sp>
        <p:nvSpPr>
          <p:cNvPr id="184" name="Google Shape;184;p29"/>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int hops = 0;</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int jumps = 0;</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jumps = hops++;</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if(jumps)</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System.out.print("Jump!");</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else</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System.out.print("Hop!");</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pic>
        <p:nvPicPr>
          <p:cNvPr id="185" name="Google Shape;185;p29"/>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86" name="Google Shape;186;p29"/>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A. Jump!</a:t>
            </a:r>
            <a:endParaRPr sz="16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B. Hop!</a:t>
            </a:r>
            <a:endParaRPr sz="16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C. The code does not compile.</a:t>
            </a:r>
            <a:endParaRPr sz="16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D. The code compiles but throws an exception at runtime.</a:t>
            </a:r>
            <a:endParaRPr sz="1600">
              <a:latin typeface="Comfortaa"/>
              <a:ea typeface="Comfortaa"/>
              <a:cs typeface="Comfortaa"/>
              <a:sym typeface="Comfortaa"/>
            </a:endParaRPr>
          </a:p>
          <a:p>
            <a:pPr marL="0" lvl="0" indent="0" algn="l" rtl="0">
              <a:spcBef>
                <a:spcPts val="0"/>
              </a:spcBef>
              <a:spcAft>
                <a:spcPts val="0"/>
              </a:spcAft>
              <a:buNone/>
            </a:pPr>
            <a:endParaRPr sz="1600">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200"/>
              <a:t>Given the following code snippet, assuming dayOfWeek is an int, what variable type of saturday is not permitted?</a:t>
            </a:r>
            <a:endParaRPr sz="1200"/>
          </a:p>
          <a:p>
            <a:pPr marL="0" lvl="0" indent="0" algn="l" rtl="0">
              <a:spcBef>
                <a:spcPts val="0"/>
              </a:spcBef>
              <a:spcAft>
                <a:spcPts val="0"/>
              </a:spcAft>
              <a:buNone/>
            </a:pPr>
            <a:endParaRPr sz="1200"/>
          </a:p>
        </p:txBody>
      </p:sp>
      <p:sp>
        <p:nvSpPr>
          <p:cNvPr id="192" name="Google Shape;192;p30"/>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final </a:t>
            </a:r>
            <a:r>
              <a:rPr lang="ro" b="1">
                <a:latin typeface="Courier New"/>
                <a:ea typeface="Courier New"/>
                <a:cs typeface="Courier New"/>
                <a:sym typeface="Courier New"/>
              </a:rPr>
              <a:t>________</a:t>
            </a:r>
            <a:r>
              <a:rPr lang="ro">
                <a:latin typeface="Courier New"/>
                <a:ea typeface="Courier New"/>
                <a:cs typeface="Courier New"/>
                <a:sym typeface="Courier New"/>
              </a:rPr>
              <a:t> saturday = 6;</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switch(dayOfWeek) {</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default:</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System.out.print("Another Weekday");</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break;</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case saturday:</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System.out.print("Weekend!");</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pic>
        <p:nvPicPr>
          <p:cNvPr id="193" name="Google Shape;193;p30"/>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94" name="Google Shape;194;p30"/>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A. byte</a:t>
            </a:r>
            <a:endParaRPr sz="16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B. long</a:t>
            </a:r>
            <a:endParaRPr sz="16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C. int</a:t>
            </a:r>
            <a:endParaRPr sz="16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D. None of the above</a:t>
            </a:r>
            <a:endParaRPr sz="1600">
              <a:latin typeface="Comfortaa"/>
              <a:ea typeface="Comfortaa"/>
              <a:cs typeface="Comfortaa"/>
              <a:sym typeface="Comfortaa"/>
            </a:endParaRPr>
          </a:p>
          <a:p>
            <a:pPr marL="0" lvl="0" indent="0" algn="l" rtl="0">
              <a:spcBef>
                <a:spcPts val="0"/>
              </a:spcBef>
              <a:spcAft>
                <a:spcPts val="0"/>
              </a:spcAft>
              <a:buNone/>
            </a:pPr>
            <a:endParaRPr sz="1600">
              <a:latin typeface="Comfortaa"/>
              <a:ea typeface="Comfortaa"/>
              <a:cs typeface="Comfortaa"/>
              <a:sym typeface="Comforta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What will be </a:t>
            </a:r>
            <a:r>
              <a:rPr lang="en-US" sz="1200"/>
              <a:t>the output</a:t>
            </a:r>
            <a:endParaRPr sz="1200" dirty="0"/>
          </a:p>
          <a:p>
            <a:pPr marL="0" lvl="0" indent="0" algn="l" rtl="0">
              <a:spcBef>
                <a:spcPts val="0"/>
              </a:spcBef>
              <a:spcAft>
                <a:spcPts val="0"/>
              </a:spcAft>
              <a:buNone/>
            </a:pPr>
            <a:endParaRPr sz="1200" dirty="0"/>
          </a:p>
        </p:txBody>
      </p:sp>
      <p:sp>
        <p:nvSpPr>
          <p:cNvPr id="200" name="Google Shape;200;p31"/>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package schedule;</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public class PrintWeek {</a:t>
            </a:r>
            <a:endParaRPr>
              <a:latin typeface="Courier New"/>
              <a:ea typeface="Courier New"/>
              <a:cs typeface="Courier New"/>
              <a:sym typeface="Courier New"/>
            </a:endParaRPr>
          </a:p>
          <a:p>
            <a:pPr marL="0" lvl="0" indent="457200" algn="l" rtl="0">
              <a:spcBef>
                <a:spcPts val="0"/>
              </a:spcBef>
              <a:spcAft>
                <a:spcPts val="0"/>
              </a:spcAft>
              <a:buClr>
                <a:schemeClr val="dk2"/>
              </a:buClr>
              <a:buSzPts val="1100"/>
              <a:buFont typeface="Arial"/>
              <a:buNone/>
            </a:pPr>
            <a:r>
              <a:rPr lang="ro">
                <a:latin typeface="Courier New"/>
                <a:ea typeface="Courier New"/>
                <a:cs typeface="Courier New"/>
                <a:sym typeface="Courier New"/>
              </a:rPr>
              <a:t>public static final void main(String[] days) {</a:t>
            </a:r>
            <a:endParaRPr>
              <a:latin typeface="Courier New"/>
              <a:ea typeface="Courier New"/>
              <a:cs typeface="Courier New"/>
              <a:sym typeface="Courier New"/>
            </a:endParaRPr>
          </a:p>
          <a:p>
            <a:pPr marL="457200" lvl="0" indent="457200" algn="l" rtl="0">
              <a:spcBef>
                <a:spcPts val="0"/>
              </a:spcBef>
              <a:spcAft>
                <a:spcPts val="0"/>
              </a:spcAft>
              <a:buClr>
                <a:schemeClr val="dk2"/>
              </a:buClr>
              <a:buSzPts val="1100"/>
              <a:buFont typeface="Arial"/>
              <a:buNone/>
            </a:pPr>
            <a:r>
              <a:rPr lang="ro">
                <a:latin typeface="Courier New"/>
                <a:ea typeface="Courier New"/>
                <a:cs typeface="Courier New"/>
                <a:sym typeface="Courier New"/>
              </a:rPr>
              <a:t>System.out.print(5 + 6 + "7" + 8 + 9);</a:t>
            </a:r>
            <a:endParaRPr>
              <a:latin typeface="Courier New"/>
              <a:ea typeface="Courier New"/>
              <a:cs typeface="Courier New"/>
              <a:sym typeface="Courier New"/>
            </a:endParaRPr>
          </a:p>
          <a:p>
            <a:pPr marL="0" lvl="0" indent="457200" algn="l" rtl="0">
              <a:spcBef>
                <a:spcPts val="0"/>
              </a:spcBef>
              <a:spcAft>
                <a:spcPts val="0"/>
              </a:spcAft>
              <a:buClr>
                <a:schemeClr val="dk2"/>
              </a:buClr>
              <a:buSzPts val="1100"/>
              <a:buFont typeface="Arial"/>
              <a:buNone/>
            </a:pPr>
            <a:r>
              <a:rPr lang="ro">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pic>
        <p:nvPicPr>
          <p:cNvPr id="201" name="Google Shape;201;p31"/>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02" name="Google Shape;202;p31"/>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A. 56789</a:t>
            </a:r>
            <a:endParaRPr sz="16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B. 11789</a:t>
            </a:r>
            <a:endParaRPr sz="16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C. 11717</a:t>
            </a:r>
            <a:endParaRPr sz="16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a:latin typeface="Comfortaa"/>
                <a:ea typeface="Comfortaa"/>
                <a:cs typeface="Comfortaa"/>
                <a:sym typeface="Comfortaa"/>
              </a:rPr>
              <a:t>D. The code does not compile.</a:t>
            </a:r>
            <a:endParaRPr sz="1600">
              <a:latin typeface="Comfortaa"/>
              <a:ea typeface="Comfortaa"/>
              <a:cs typeface="Comfortaa"/>
              <a:sym typeface="Comfortaa"/>
            </a:endParaRPr>
          </a:p>
          <a:p>
            <a:pPr marL="0" lvl="0" indent="0" algn="l" rtl="0">
              <a:spcBef>
                <a:spcPts val="0"/>
              </a:spcBef>
              <a:spcAft>
                <a:spcPts val="0"/>
              </a:spcAft>
              <a:buNone/>
            </a:pPr>
            <a:endParaRPr sz="1600">
              <a:latin typeface="Comfortaa"/>
              <a:ea typeface="Comfortaa"/>
              <a:cs typeface="Comfortaa"/>
              <a:sym typeface="Comforta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Fill in the blanks:</a:t>
            </a:r>
            <a:endParaRPr sz="1900"/>
          </a:p>
        </p:txBody>
      </p:sp>
      <p:sp>
        <p:nvSpPr>
          <p:cNvPr id="208" name="Google Shape;208;p32"/>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Given two non-null String objects with reference names apples and</a:t>
            </a:r>
            <a:endParaRPr sz="18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oranges, if apples </a:t>
            </a:r>
            <a:r>
              <a:rPr lang="ro" sz="1800" b="1">
                <a:solidFill>
                  <a:srgbClr val="FF0000"/>
                </a:solidFill>
                <a:latin typeface="Courier New"/>
                <a:ea typeface="Courier New"/>
                <a:cs typeface="Courier New"/>
                <a:sym typeface="Courier New"/>
              </a:rPr>
              <a:t>______</a:t>
            </a:r>
            <a:r>
              <a:rPr lang="ro" sz="1800">
                <a:latin typeface="Courier New"/>
                <a:ea typeface="Courier New"/>
                <a:cs typeface="Courier New"/>
                <a:sym typeface="Courier New"/>
              </a:rPr>
              <a:t> oranges evaluates to true, then apples </a:t>
            </a:r>
            <a:r>
              <a:rPr lang="ro" sz="1800" b="1">
                <a:solidFill>
                  <a:srgbClr val="FF0000"/>
                </a:solidFill>
                <a:latin typeface="Courier New"/>
                <a:ea typeface="Courier New"/>
                <a:cs typeface="Courier New"/>
                <a:sym typeface="Courier New"/>
              </a:rPr>
              <a:t>______</a:t>
            </a:r>
            <a:endParaRPr sz="18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oranges must also evaluate to true.</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p:txBody>
      </p:sp>
      <p:pic>
        <p:nvPicPr>
          <p:cNvPr id="209" name="Google Shape;209;p3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10" name="Google Shape;210;p32"/>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A. ==, equals()</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B. !=, equals()</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C. equals(), ==</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D. equals(), =!</a:t>
            </a:r>
            <a:endParaRPr sz="1800">
              <a:latin typeface="Comfortaa"/>
              <a:ea typeface="Comfortaa"/>
              <a:cs typeface="Comfortaa"/>
              <a:sym typeface="Comfortaa"/>
            </a:endParaRPr>
          </a:p>
          <a:p>
            <a:pPr marL="0" lvl="0" indent="0" algn="l" rtl="0">
              <a:spcBef>
                <a:spcPts val="0"/>
              </a:spcBef>
              <a:spcAft>
                <a:spcPts val="0"/>
              </a:spcAft>
              <a:buNone/>
            </a:pPr>
            <a:endParaRPr sz="1800">
              <a:latin typeface="Comfortaa"/>
              <a:ea typeface="Comfortaa"/>
              <a:cs typeface="Comfortaa"/>
              <a:sym typeface="Comforta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Which of the following are primitives?</a:t>
            </a:r>
            <a:endParaRPr sz="1900"/>
          </a:p>
        </p:txBody>
      </p:sp>
      <p:sp>
        <p:nvSpPr>
          <p:cNvPr id="216" name="Google Shape;216;p33"/>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latin typeface="Courier New"/>
                <a:ea typeface="Courier New"/>
                <a:cs typeface="Courier New"/>
                <a:sym typeface="Courier New"/>
              </a:rPr>
              <a:t>int[] lowercase = new int[0];</a:t>
            </a:r>
            <a:endParaRPr sz="1800">
              <a:latin typeface="Courier New"/>
              <a:ea typeface="Courier New"/>
              <a:cs typeface="Courier New"/>
              <a:sym typeface="Courier New"/>
            </a:endParaRPr>
          </a:p>
          <a:p>
            <a:pPr marL="0" lvl="0" indent="0" algn="l" rtl="0">
              <a:spcBef>
                <a:spcPts val="0"/>
              </a:spcBef>
              <a:spcAft>
                <a:spcPts val="0"/>
              </a:spcAft>
              <a:buNone/>
            </a:pPr>
            <a:r>
              <a:rPr lang="ro" sz="1800">
                <a:latin typeface="Courier New"/>
                <a:ea typeface="Courier New"/>
                <a:cs typeface="Courier New"/>
                <a:sym typeface="Courier New"/>
              </a:rPr>
              <a:t>Integer[] uppercase = new Integer[0];</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p:txBody>
      </p:sp>
      <p:pic>
        <p:nvPicPr>
          <p:cNvPr id="217" name="Google Shape;217;p33"/>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18" name="Google Shape;218;p33"/>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latin typeface="Comfortaa"/>
                <a:ea typeface="Comfortaa"/>
                <a:cs typeface="Comfortaa"/>
                <a:sym typeface="Comfortaa"/>
              </a:rPr>
              <a:t>A. Only lowercase</a:t>
            </a:r>
            <a:endParaRPr sz="1800">
              <a:latin typeface="Comfortaa"/>
              <a:ea typeface="Comfortaa"/>
              <a:cs typeface="Comfortaa"/>
              <a:sym typeface="Comfortaa"/>
            </a:endParaRPr>
          </a:p>
          <a:p>
            <a:pPr marL="0" lvl="0" indent="0" algn="l" rtl="0">
              <a:spcBef>
                <a:spcPts val="0"/>
              </a:spcBef>
              <a:spcAft>
                <a:spcPts val="0"/>
              </a:spcAft>
              <a:buNone/>
            </a:pPr>
            <a:r>
              <a:rPr lang="ro" sz="1800">
                <a:latin typeface="Comfortaa"/>
                <a:ea typeface="Comfortaa"/>
                <a:cs typeface="Comfortaa"/>
                <a:sym typeface="Comfortaa"/>
              </a:rPr>
              <a:t>B. Only uppercase</a:t>
            </a:r>
            <a:endParaRPr sz="1800">
              <a:latin typeface="Comfortaa"/>
              <a:ea typeface="Comfortaa"/>
              <a:cs typeface="Comfortaa"/>
              <a:sym typeface="Comfortaa"/>
            </a:endParaRPr>
          </a:p>
          <a:p>
            <a:pPr marL="0" lvl="0" indent="0" algn="l" rtl="0">
              <a:spcBef>
                <a:spcPts val="0"/>
              </a:spcBef>
              <a:spcAft>
                <a:spcPts val="0"/>
              </a:spcAft>
              <a:buNone/>
            </a:pPr>
            <a:r>
              <a:rPr lang="ro" sz="1800">
                <a:latin typeface="Comfortaa"/>
                <a:ea typeface="Comfortaa"/>
                <a:cs typeface="Comfortaa"/>
                <a:sym typeface="Comfortaa"/>
              </a:rPr>
              <a:t>C. Bother lowercase and uppercase</a:t>
            </a:r>
            <a:endParaRPr sz="1800">
              <a:latin typeface="Comfortaa"/>
              <a:ea typeface="Comfortaa"/>
              <a:cs typeface="Comfortaa"/>
              <a:sym typeface="Comfortaa"/>
            </a:endParaRPr>
          </a:p>
          <a:p>
            <a:pPr marL="0" lvl="0" indent="0" algn="l" rtl="0">
              <a:spcBef>
                <a:spcPts val="0"/>
              </a:spcBef>
              <a:spcAft>
                <a:spcPts val="0"/>
              </a:spcAft>
              <a:buNone/>
            </a:pPr>
            <a:r>
              <a:rPr lang="ro" sz="1800">
                <a:latin typeface="Comfortaa"/>
                <a:ea typeface="Comfortaa"/>
                <a:cs typeface="Comfortaa"/>
                <a:sym typeface="Comfortaa"/>
              </a:rPr>
              <a:t>D. Neither lowercase nor uppercase</a:t>
            </a:r>
            <a:endParaRPr sz="1800">
              <a:latin typeface="Comfortaa"/>
              <a:ea typeface="Comfortaa"/>
              <a:cs typeface="Comfortaa"/>
              <a:sym typeface="Comfortaa"/>
            </a:endParaRPr>
          </a:p>
          <a:p>
            <a:pPr marL="0" lvl="0" indent="0" algn="l" rtl="0">
              <a:spcBef>
                <a:spcPts val="0"/>
              </a:spcBef>
              <a:spcAft>
                <a:spcPts val="0"/>
              </a:spcAft>
              <a:buNone/>
            </a:pPr>
            <a:endParaRPr sz="1800">
              <a:latin typeface="Comfortaa"/>
              <a:ea typeface="Comfortaa"/>
              <a:cs typeface="Comfortaa"/>
              <a:sym typeface="Comforta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How many of the following are legal declarations?</a:t>
            </a:r>
            <a:endParaRPr sz="1900"/>
          </a:p>
        </p:txBody>
      </p:sp>
      <p:sp>
        <p:nvSpPr>
          <p:cNvPr id="224" name="Google Shape;224;p34"/>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latin typeface="Courier New"/>
                <a:ea typeface="Courier New"/>
                <a:cs typeface="Courier New"/>
                <a:sym typeface="Courier New"/>
              </a:rPr>
              <a:t>[]double lion;</a:t>
            </a:r>
            <a:endParaRPr sz="1800">
              <a:latin typeface="Courier New"/>
              <a:ea typeface="Courier New"/>
              <a:cs typeface="Courier New"/>
              <a:sym typeface="Courier New"/>
            </a:endParaRPr>
          </a:p>
          <a:p>
            <a:pPr marL="0" lvl="0" indent="0" algn="l" rtl="0">
              <a:spcBef>
                <a:spcPts val="0"/>
              </a:spcBef>
              <a:spcAft>
                <a:spcPts val="0"/>
              </a:spcAft>
              <a:buNone/>
            </a:pPr>
            <a:r>
              <a:rPr lang="ro" sz="1800">
                <a:latin typeface="Courier New"/>
                <a:ea typeface="Courier New"/>
                <a:cs typeface="Courier New"/>
                <a:sym typeface="Courier New"/>
              </a:rPr>
              <a:t>double[] tiger;</a:t>
            </a:r>
            <a:endParaRPr sz="1800">
              <a:latin typeface="Courier New"/>
              <a:ea typeface="Courier New"/>
              <a:cs typeface="Courier New"/>
              <a:sym typeface="Courier New"/>
            </a:endParaRPr>
          </a:p>
          <a:p>
            <a:pPr marL="0" lvl="0" indent="0" algn="l" rtl="0">
              <a:spcBef>
                <a:spcPts val="0"/>
              </a:spcBef>
              <a:spcAft>
                <a:spcPts val="0"/>
              </a:spcAft>
              <a:buNone/>
            </a:pPr>
            <a:r>
              <a:rPr lang="ro" sz="1800">
                <a:latin typeface="Courier New"/>
                <a:ea typeface="Courier New"/>
                <a:cs typeface="Courier New"/>
                <a:sym typeface="Courier New"/>
              </a:rPr>
              <a:t>double bear[];</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p:txBody>
      </p:sp>
      <p:pic>
        <p:nvPicPr>
          <p:cNvPr id="225" name="Google Shape;225;p34"/>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26" name="Google Shape;226;p34"/>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A. None</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B. One</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C. Two</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D. Three</a:t>
            </a:r>
            <a:endParaRPr sz="1800">
              <a:latin typeface="Comfortaa"/>
              <a:ea typeface="Comfortaa"/>
              <a:cs typeface="Comfortaa"/>
              <a:sym typeface="Comfortaa"/>
            </a:endParaRPr>
          </a:p>
          <a:p>
            <a:pPr marL="0" lvl="0" indent="0" algn="l" rtl="0">
              <a:spcBef>
                <a:spcPts val="0"/>
              </a:spcBef>
              <a:spcAft>
                <a:spcPts val="0"/>
              </a:spcAft>
              <a:buNone/>
            </a:pPr>
            <a:endParaRPr sz="1800">
              <a:latin typeface="Comfortaa"/>
              <a:ea typeface="Comfortaa"/>
              <a:cs typeface="Comfortaa"/>
              <a:sym typeface="Comforta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Which of the following create an empty two-dimensional array with dimensions 2×2?</a:t>
            </a:r>
            <a:endParaRPr sz="1900"/>
          </a:p>
        </p:txBody>
      </p:sp>
      <p:sp>
        <p:nvSpPr>
          <p:cNvPr id="232" name="Google Shape;232;p35"/>
          <p:cNvSpPr txBox="1">
            <a:spLocks noGrp="1"/>
          </p:cNvSpPr>
          <p:nvPr>
            <p:ph type="body" idx="1"/>
          </p:nvPr>
        </p:nvSpPr>
        <p:spPr>
          <a:xfrm>
            <a:off x="2400250" y="1277300"/>
            <a:ext cx="6247800" cy="18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000">
                <a:latin typeface="Courier New"/>
                <a:ea typeface="Courier New"/>
                <a:cs typeface="Courier New"/>
                <a:sym typeface="Courier New"/>
              </a:rPr>
              <a:t>A. int[][] blue = new int[2, 2];</a:t>
            </a:r>
            <a:endParaRPr sz="2000">
              <a:latin typeface="Courier New"/>
              <a:ea typeface="Courier New"/>
              <a:cs typeface="Courier New"/>
              <a:sym typeface="Courier New"/>
            </a:endParaRPr>
          </a:p>
          <a:p>
            <a:pPr marL="0" lvl="0" indent="0" algn="l" rtl="0">
              <a:spcBef>
                <a:spcPts val="0"/>
              </a:spcBef>
              <a:spcAft>
                <a:spcPts val="0"/>
              </a:spcAft>
              <a:buNone/>
            </a:pPr>
            <a:r>
              <a:rPr lang="ro" sz="2000">
                <a:latin typeface="Courier New"/>
                <a:ea typeface="Courier New"/>
                <a:cs typeface="Courier New"/>
                <a:sym typeface="Courier New"/>
              </a:rPr>
              <a:t>B. int[][] blue = new int[2], [2];</a:t>
            </a:r>
            <a:endParaRPr sz="2000">
              <a:latin typeface="Courier New"/>
              <a:ea typeface="Courier New"/>
              <a:cs typeface="Courier New"/>
              <a:sym typeface="Courier New"/>
            </a:endParaRPr>
          </a:p>
          <a:p>
            <a:pPr marL="0" lvl="0" indent="0" algn="l" rtl="0">
              <a:spcBef>
                <a:spcPts val="0"/>
              </a:spcBef>
              <a:spcAft>
                <a:spcPts val="0"/>
              </a:spcAft>
              <a:buNone/>
            </a:pPr>
            <a:r>
              <a:rPr lang="ro" sz="2000">
                <a:latin typeface="Courier New"/>
                <a:ea typeface="Courier New"/>
                <a:cs typeface="Courier New"/>
                <a:sym typeface="Courier New"/>
              </a:rPr>
              <a:t>C. int[][] blue = new int[2][2];</a:t>
            </a:r>
            <a:endParaRPr sz="2000">
              <a:latin typeface="Courier New"/>
              <a:ea typeface="Courier New"/>
              <a:cs typeface="Courier New"/>
              <a:sym typeface="Courier New"/>
            </a:endParaRPr>
          </a:p>
          <a:p>
            <a:pPr marL="0" lvl="0" indent="0" algn="l" rtl="0">
              <a:spcBef>
                <a:spcPts val="0"/>
              </a:spcBef>
              <a:spcAft>
                <a:spcPts val="0"/>
              </a:spcAft>
              <a:buNone/>
            </a:pPr>
            <a:r>
              <a:rPr lang="ro" sz="2000">
                <a:latin typeface="Courier New"/>
                <a:ea typeface="Courier New"/>
                <a:cs typeface="Courier New"/>
                <a:sym typeface="Courier New"/>
              </a:rPr>
              <a:t>D. int[][] blue = new int[2 x 2];</a:t>
            </a:r>
            <a:endParaRPr sz="2000">
              <a:latin typeface="Courier New"/>
              <a:ea typeface="Courier New"/>
              <a:cs typeface="Courier New"/>
              <a:sym typeface="Courier New"/>
            </a:endParaRPr>
          </a:p>
          <a:p>
            <a:pPr marL="0" lvl="0" indent="0" algn="l" rtl="0">
              <a:spcBef>
                <a:spcPts val="0"/>
              </a:spcBef>
              <a:spcAft>
                <a:spcPts val="0"/>
              </a:spcAft>
              <a:buNone/>
            </a:pPr>
            <a:endParaRPr sz="2000">
              <a:latin typeface="Courier New"/>
              <a:ea typeface="Courier New"/>
              <a:cs typeface="Courier New"/>
              <a:sym typeface="Courier New"/>
            </a:endParaRPr>
          </a:p>
        </p:txBody>
      </p:sp>
      <p:pic>
        <p:nvPicPr>
          <p:cNvPr id="233" name="Google Shape;233;p35"/>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How many of the following are legal declarations?</a:t>
            </a:r>
            <a:endParaRPr sz="1900"/>
          </a:p>
        </p:txBody>
      </p:sp>
      <p:sp>
        <p:nvSpPr>
          <p:cNvPr id="239" name="Google Shape;239;p36"/>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float[] lion = new float[];</a:t>
            </a:r>
            <a:endParaRPr sz="18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float[] tiger = new float[1];</a:t>
            </a:r>
            <a:endParaRPr sz="18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float[] bear = new[] float;</a:t>
            </a:r>
            <a:endParaRPr sz="18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float[] ohMy = new[1] float;</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p:txBody>
      </p:sp>
      <p:pic>
        <p:nvPicPr>
          <p:cNvPr id="240" name="Google Shape;240;p36"/>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41" name="Google Shape;241;p36"/>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A. None</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B. One</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C. Two</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D. Three</a:t>
            </a:r>
            <a:endParaRPr sz="1800">
              <a:latin typeface="Comfortaa"/>
              <a:ea typeface="Comfortaa"/>
              <a:cs typeface="Comfortaa"/>
              <a:sym typeface="Comfortaa"/>
            </a:endParaRPr>
          </a:p>
          <a:p>
            <a:pPr marL="0" lvl="0" indent="0" algn="l" rtl="0">
              <a:spcBef>
                <a:spcPts val="0"/>
              </a:spcBef>
              <a:spcAft>
                <a:spcPts val="0"/>
              </a:spcAft>
              <a:buNone/>
            </a:pPr>
            <a:endParaRPr sz="1800">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9600"/>
              <a:buFont typeface="Lato"/>
              <a:buNone/>
            </a:pPr>
            <a:r>
              <a:rPr lang="ro" sz="4500" b="1" i="0" u="none" strike="noStrike" cap="none">
                <a:solidFill>
                  <a:schemeClr val="dk1"/>
                </a:solidFill>
                <a:latin typeface="Comfortaa"/>
                <a:ea typeface="Comfortaa"/>
                <a:cs typeface="Comfortaa"/>
                <a:sym typeface="Comfortaa"/>
              </a:rPr>
              <a:t>Întrebări, sugestii, propuneri</a:t>
            </a:r>
            <a:endParaRPr sz="4500" b="1" i="0" u="none" strike="noStrike" cap="none">
              <a:solidFill>
                <a:schemeClr val="dk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Array</a:t>
            </a:r>
            <a:endParaRPr sz="2400"/>
          </a:p>
        </p:txBody>
      </p:sp>
      <p:sp>
        <p:nvSpPr>
          <p:cNvPr id="299" name="Google Shape;299;p43"/>
          <p:cNvSpPr txBox="1">
            <a:spLocks noGrp="1"/>
          </p:cNvSpPr>
          <p:nvPr>
            <p:ph type="body" idx="1"/>
          </p:nvPr>
        </p:nvSpPr>
        <p:spPr>
          <a:xfrm>
            <a:off x="2326475" y="1324850"/>
            <a:ext cx="6321600" cy="32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Definition: an array is an object that stores collection of values.</a:t>
            </a:r>
            <a:endParaRPr/>
          </a:p>
          <a:p>
            <a:pPr marL="0" lvl="0" indent="0" algn="l" rtl="0">
              <a:spcBef>
                <a:spcPts val="0"/>
              </a:spcBef>
              <a:spcAft>
                <a:spcPts val="0"/>
              </a:spcAft>
              <a:buNone/>
            </a:pPr>
            <a:endParaRPr/>
          </a:p>
          <a:p>
            <a:pPr marL="0" lvl="0" indent="0" algn="l" rtl="0">
              <a:spcBef>
                <a:spcPts val="0"/>
              </a:spcBef>
              <a:spcAft>
                <a:spcPts val="0"/>
              </a:spcAft>
              <a:buNone/>
            </a:pPr>
            <a:r>
              <a:rPr lang="ro"/>
              <a:t>An array can store 2 types of data:</a:t>
            </a:r>
            <a:endParaRPr/>
          </a:p>
          <a:p>
            <a:pPr marL="457200" lvl="0" indent="-317500" algn="l" rtl="0">
              <a:spcBef>
                <a:spcPts val="0"/>
              </a:spcBef>
              <a:spcAft>
                <a:spcPts val="0"/>
              </a:spcAft>
              <a:buSzPts val="1400"/>
              <a:buChar char="❏"/>
            </a:pPr>
            <a:r>
              <a:rPr lang="ro"/>
              <a:t>primitive data</a:t>
            </a:r>
            <a:endParaRPr/>
          </a:p>
          <a:p>
            <a:pPr marL="457200" lvl="0" indent="-317500" algn="l" rtl="0">
              <a:spcBef>
                <a:spcPts val="0"/>
              </a:spcBef>
              <a:spcAft>
                <a:spcPts val="0"/>
              </a:spcAft>
              <a:buSzPts val="1400"/>
              <a:buChar char="❏"/>
            </a:pPr>
            <a:r>
              <a:rPr lang="ro"/>
              <a:t>objects</a:t>
            </a:r>
            <a:endParaRPr/>
          </a:p>
        </p:txBody>
      </p:sp>
      <p:pic>
        <p:nvPicPr>
          <p:cNvPr id="300" name="Google Shape;300;p43"/>
          <p:cNvPicPr preferRelativeResize="0"/>
          <p:nvPr/>
        </p:nvPicPr>
        <p:blipFill>
          <a:blip r:embed="rId3">
            <a:alphaModFix/>
          </a:blip>
          <a:stretch>
            <a:fillRect/>
          </a:stretch>
        </p:blipFill>
        <p:spPr>
          <a:xfrm>
            <a:off x="230975" y="2528125"/>
            <a:ext cx="2095497" cy="2076953"/>
          </a:xfrm>
          <a:prstGeom prst="rect">
            <a:avLst/>
          </a:prstGeom>
          <a:noFill/>
          <a:ln>
            <a:noFill/>
          </a:ln>
        </p:spPr>
      </p:pic>
    </p:spTree>
    <p:extLst>
      <p:ext uri="{BB962C8B-B14F-4D97-AF65-F5344CB8AC3E}">
        <p14:creationId xmlns:p14="http://schemas.microsoft.com/office/powerpoint/2010/main" val="354039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Array: why?</a:t>
            </a:r>
            <a:endParaRPr sz="2400"/>
          </a:p>
        </p:txBody>
      </p:sp>
      <p:sp>
        <p:nvSpPr>
          <p:cNvPr id="306" name="Google Shape;306;p44"/>
          <p:cNvSpPr txBox="1">
            <a:spLocks noGrp="1"/>
          </p:cNvSpPr>
          <p:nvPr>
            <p:ph type="body" idx="1"/>
          </p:nvPr>
        </p:nvSpPr>
        <p:spPr>
          <a:xfrm>
            <a:off x="2326475" y="1324850"/>
            <a:ext cx="6321600" cy="328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ro"/>
              <a:t>Convenience: Declare one single container for multiple variables of the same type</a:t>
            </a:r>
            <a:endParaRPr/>
          </a:p>
          <a:p>
            <a:pPr marL="457200" lvl="0" indent="-317500" algn="l" rtl="0">
              <a:spcBef>
                <a:spcPts val="0"/>
              </a:spcBef>
              <a:spcAft>
                <a:spcPts val="0"/>
              </a:spcAft>
              <a:buSzPts val="1400"/>
              <a:buAutoNum type="arabicPeriod"/>
            </a:pPr>
            <a:r>
              <a:rPr lang="ro"/>
              <a:t>Performance: the members of an array are defined in continous memory location.</a:t>
            </a:r>
            <a:endParaRPr/>
          </a:p>
          <a:p>
            <a:pPr marL="914400" lvl="1" indent="-304800" algn="l" rtl="0">
              <a:spcBef>
                <a:spcPts val="0"/>
              </a:spcBef>
              <a:spcAft>
                <a:spcPts val="0"/>
              </a:spcAft>
              <a:buSzPts val="1200"/>
              <a:buAutoNum type="alphaLcPeriod"/>
            </a:pPr>
            <a:r>
              <a:rPr lang="ro"/>
              <a:t>Both array of primitives &amp; array of objects are stored in the Heap</a:t>
            </a:r>
            <a:endParaRPr/>
          </a:p>
        </p:txBody>
      </p:sp>
      <p:pic>
        <p:nvPicPr>
          <p:cNvPr id="307" name="Google Shape;307;p44"/>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08" name="Google Shape;308;p44"/>
          <p:cNvPicPr preferRelativeResize="0"/>
          <p:nvPr/>
        </p:nvPicPr>
        <p:blipFill>
          <a:blip r:embed="rId4">
            <a:alphaModFix/>
          </a:blip>
          <a:stretch>
            <a:fillRect/>
          </a:stretch>
        </p:blipFill>
        <p:spPr>
          <a:xfrm>
            <a:off x="2635175" y="2593025"/>
            <a:ext cx="2021675" cy="1947143"/>
          </a:xfrm>
          <a:prstGeom prst="rect">
            <a:avLst/>
          </a:prstGeom>
          <a:noFill/>
          <a:ln>
            <a:noFill/>
          </a:ln>
        </p:spPr>
      </p:pic>
      <p:pic>
        <p:nvPicPr>
          <p:cNvPr id="309" name="Google Shape;309;p44"/>
          <p:cNvPicPr preferRelativeResize="0"/>
          <p:nvPr/>
        </p:nvPicPr>
        <p:blipFill>
          <a:blip r:embed="rId5">
            <a:alphaModFix/>
          </a:blip>
          <a:stretch>
            <a:fillRect/>
          </a:stretch>
        </p:blipFill>
        <p:spPr>
          <a:xfrm>
            <a:off x="5399688" y="2593013"/>
            <a:ext cx="3000375" cy="2028825"/>
          </a:xfrm>
          <a:prstGeom prst="rect">
            <a:avLst/>
          </a:prstGeom>
          <a:noFill/>
          <a:ln>
            <a:noFill/>
          </a:ln>
        </p:spPr>
      </p:pic>
    </p:spTree>
    <p:extLst>
      <p:ext uri="{BB962C8B-B14F-4D97-AF65-F5344CB8AC3E}">
        <p14:creationId xmlns:p14="http://schemas.microsoft.com/office/powerpoint/2010/main" val="252967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5"/>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Array: declaration</a:t>
            </a:r>
            <a:endParaRPr sz="2400"/>
          </a:p>
        </p:txBody>
      </p:sp>
      <p:sp>
        <p:nvSpPr>
          <p:cNvPr id="315" name="Google Shape;315;p45"/>
          <p:cNvSpPr txBox="1">
            <a:spLocks noGrp="1"/>
          </p:cNvSpPr>
          <p:nvPr>
            <p:ph type="body" idx="1"/>
          </p:nvPr>
        </p:nvSpPr>
        <p:spPr>
          <a:xfrm>
            <a:off x="2326475" y="1324850"/>
            <a:ext cx="6445800" cy="328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200"/>
              <a:t>The array is declared as follows:</a:t>
            </a:r>
            <a:endParaRPr sz="1200"/>
          </a:p>
          <a:p>
            <a:pPr marL="0" marR="0" lvl="0" indent="0" algn="l" rtl="0">
              <a:lnSpc>
                <a:spcPct val="115000"/>
              </a:lnSpc>
              <a:spcBef>
                <a:spcPts val="0"/>
              </a:spcBef>
              <a:spcAft>
                <a:spcPts val="0"/>
              </a:spcAft>
              <a:buNone/>
            </a:pPr>
            <a:r>
              <a:rPr lang="ro" sz="1200">
                <a:latin typeface="Courier New"/>
                <a:ea typeface="Courier New"/>
                <a:cs typeface="Courier New"/>
                <a:sym typeface="Courier New"/>
              </a:rPr>
              <a:t>(access modifier if necessary) type[] nameOfArray;</a:t>
            </a:r>
            <a:endParaRPr sz="120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a:p>
          <a:p>
            <a:pPr marL="0" marR="0" lvl="0" indent="0" algn="l" rtl="0">
              <a:lnSpc>
                <a:spcPct val="115000"/>
              </a:lnSpc>
              <a:spcBef>
                <a:spcPts val="0"/>
              </a:spcBef>
              <a:spcAft>
                <a:spcPts val="0"/>
              </a:spcAft>
              <a:buNone/>
            </a:pPr>
            <a:r>
              <a:rPr lang="ro" sz="1200"/>
              <a:t>The number of bracker pairs indicates the depth of array nesting:</a:t>
            </a:r>
            <a:endParaRPr sz="1200"/>
          </a:p>
          <a:p>
            <a:pPr marL="457200" marR="0" lvl="0" indent="-304800" algn="l" rtl="0">
              <a:lnSpc>
                <a:spcPct val="115000"/>
              </a:lnSpc>
              <a:spcBef>
                <a:spcPts val="0"/>
              </a:spcBef>
              <a:spcAft>
                <a:spcPts val="0"/>
              </a:spcAft>
              <a:buSzPts val="1200"/>
              <a:buAutoNum type="arabicPeriod"/>
            </a:pPr>
            <a:r>
              <a:rPr lang="ro" sz="1200"/>
              <a:t>one-dimensional array</a:t>
            </a:r>
            <a:endParaRPr sz="1200"/>
          </a:p>
          <a:p>
            <a:pPr marL="457200" marR="0" lvl="0" indent="-304800" algn="l" rtl="0">
              <a:lnSpc>
                <a:spcPct val="115000"/>
              </a:lnSpc>
              <a:spcBef>
                <a:spcPts val="0"/>
              </a:spcBef>
              <a:spcAft>
                <a:spcPts val="0"/>
              </a:spcAft>
              <a:buSzPts val="1200"/>
              <a:buAutoNum type="arabicPeriod"/>
            </a:pPr>
            <a:r>
              <a:rPr lang="ro" sz="1200"/>
              <a:t>two-dimensional array</a:t>
            </a:r>
            <a:endParaRPr sz="1200"/>
          </a:p>
          <a:p>
            <a:pPr marL="457200" marR="0" lvl="0" indent="-304800" algn="l" rtl="0">
              <a:lnSpc>
                <a:spcPct val="115000"/>
              </a:lnSpc>
              <a:spcBef>
                <a:spcPts val="0"/>
              </a:spcBef>
              <a:spcAft>
                <a:spcPts val="0"/>
              </a:spcAft>
              <a:buSzPts val="1200"/>
              <a:buAutoNum type="arabicPeriod"/>
            </a:pPr>
            <a:r>
              <a:rPr lang="ro" sz="1200"/>
              <a:t>...</a:t>
            </a:r>
            <a:endParaRPr sz="1200"/>
          </a:p>
          <a:p>
            <a:pPr marL="0" marR="0" lvl="0" indent="0" algn="l" rtl="0">
              <a:lnSpc>
                <a:spcPct val="115000"/>
              </a:lnSpc>
              <a:spcBef>
                <a:spcPts val="0"/>
              </a:spcBef>
              <a:spcAft>
                <a:spcPts val="0"/>
              </a:spcAft>
              <a:buNone/>
            </a:pPr>
            <a:endParaRPr sz="1200"/>
          </a:p>
          <a:p>
            <a:pPr marL="457200" marR="0" lvl="0" indent="-304800" algn="l" rtl="0">
              <a:lnSpc>
                <a:spcPct val="115000"/>
              </a:lnSpc>
              <a:spcBef>
                <a:spcPts val="0"/>
              </a:spcBef>
              <a:spcAft>
                <a:spcPts val="0"/>
              </a:spcAft>
              <a:buSzPts val="1200"/>
              <a:buChar char="❏"/>
            </a:pPr>
            <a:r>
              <a:rPr lang="ro" sz="1200"/>
              <a:t>Java does not set the limit on the depth of an array.</a:t>
            </a:r>
            <a:endParaRPr sz="1200"/>
          </a:p>
          <a:p>
            <a:pPr marL="457200" marR="0" lvl="0" indent="-304800" algn="l" rtl="0">
              <a:lnSpc>
                <a:spcPct val="115000"/>
              </a:lnSpc>
              <a:spcBef>
                <a:spcPts val="0"/>
              </a:spcBef>
              <a:spcAft>
                <a:spcPts val="0"/>
              </a:spcAft>
              <a:buSzPts val="1200"/>
              <a:buChar char="❏"/>
            </a:pPr>
            <a:r>
              <a:rPr lang="ro" sz="1200"/>
              <a:t>square brackets can be placed after the type or after the name of the array </a:t>
            </a:r>
            <a:endParaRPr sz="1200"/>
          </a:p>
          <a:p>
            <a:pPr marL="0" marR="0" lvl="0" indent="0" algn="l" rtl="0">
              <a:lnSpc>
                <a:spcPct val="115000"/>
              </a:lnSpc>
              <a:spcBef>
                <a:spcPts val="0"/>
              </a:spcBef>
              <a:spcAft>
                <a:spcPts val="0"/>
              </a:spcAft>
              <a:buNone/>
            </a:pPr>
            <a:endParaRPr sz="1200"/>
          </a:p>
        </p:txBody>
      </p:sp>
      <p:pic>
        <p:nvPicPr>
          <p:cNvPr id="316" name="Google Shape;316;p45"/>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17" name="Google Shape;317;p45"/>
          <p:cNvPicPr preferRelativeResize="0"/>
          <p:nvPr/>
        </p:nvPicPr>
        <p:blipFill>
          <a:blip r:embed="rId4">
            <a:alphaModFix/>
          </a:blip>
          <a:stretch>
            <a:fillRect/>
          </a:stretch>
        </p:blipFill>
        <p:spPr>
          <a:xfrm>
            <a:off x="7116225" y="1502950"/>
            <a:ext cx="1656050" cy="421825"/>
          </a:xfrm>
          <a:prstGeom prst="rect">
            <a:avLst/>
          </a:prstGeom>
          <a:noFill/>
          <a:ln>
            <a:noFill/>
          </a:ln>
        </p:spPr>
      </p:pic>
      <p:pic>
        <p:nvPicPr>
          <p:cNvPr id="318" name="Google Shape;318;p45"/>
          <p:cNvPicPr preferRelativeResize="0"/>
          <p:nvPr/>
        </p:nvPicPr>
        <p:blipFill>
          <a:blip r:embed="rId5">
            <a:alphaModFix/>
          </a:blip>
          <a:stretch>
            <a:fillRect/>
          </a:stretch>
        </p:blipFill>
        <p:spPr>
          <a:xfrm>
            <a:off x="2817788" y="3538275"/>
            <a:ext cx="2466975" cy="1066800"/>
          </a:xfrm>
          <a:prstGeom prst="rect">
            <a:avLst/>
          </a:prstGeom>
          <a:noFill/>
          <a:ln>
            <a:noFill/>
          </a:ln>
        </p:spPr>
      </p:pic>
    </p:spTree>
    <p:extLst>
      <p:ext uri="{BB962C8B-B14F-4D97-AF65-F5344CB8AC3E}">
        <p14:creationId xmlns:p14="http://schemas.microsoft.com/office/powerpoint/2010/main" val="150268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200"/>
              <a:t>Array: multidimensional vs one-dimensional</a:t>
            </a:r>
            <a:endParaRPr sz="2200"/>
          </a:p>
        </p:txBody>
      </p:sp>
      <p:sp>
        <p:nvSpPr>
          <p:cNvPr id="324" name="Google Shape;324;p46"/>
          <p:cNvSpPr txBox="1">
            <a:spLocks noGrp="1"/>
          </p:cNvSpPr>
          <p:nvPr>
            <p:ph type="body" idx="1"/>
          </p:nvPr>
        </p:nvSpPr>
        <p:spPr>
          <a:xfrm>
            <a:off x="2326475" y="1324850"/>
            <a:ext cx="6445800" cy="328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200"/>
              <a:t>One dimensional array:</a:t>
            </a:r>
            <a:endParaRPr sz="1200"/>
          </a:p>
          <a:p>
            <a:pPr marL="0" marR="0" lvl="0" indent="0" algn="l" rtl="0">
              <a:lnSpc>
                <a:spcPct val="115000"/>
              </a:lnSpc>
              <a:spcBef>
                <a:spcPts val="0"/>
              </a:spcBef>
              <a:spcAft>
                <a:spcPts val="0"/>
              </a:spcAft>
              <a:buNone/>
            </a:pPr>
            <a:r>
              <a:rPr lang="ro" sz="1200"/>
              <a:t>int[] arr;</a:t>
            </a:r>
            <a:endParaRPr sz="1200"/>
          </a:p>
          <a:p>
            <a:pPr marL="0" marR="0" lvl="0" indent="0" algn="l" rtl="0">
              <a:lnSpc>
                <a:spcPct val="115000"/>
              </a:lnSpc>
              <a:spcBef>
                <a:spcPts val="0"/>
              </a:spcBef>
              <a:spcAft>
                <a:spcPts val="0"/>
              </a:spcAft>
              <a:buNone/>
            </a:pPr>
            <a:endParaRPr sz="1200"/>
          </a:p>
          <a:p>
            <a:pPr marL="0" marR="0" lvl="0" indent="0" algn="l" rtl="0">
              <a:lnSpc>
                <a:spcPct val="115000"/>
              </a:lnSpc>
              <a:spcBef>
                <a:spcPts val="0"/>
              </a:spcBef>
              <a:spcAft>
                <a:spcPts val="0"/>
              </a:spcAft>
              <a:buNone/>
            </a:pPr>
            <a:endParaRPr sz="1200"/>
          </a:p>
          <a:p>
            <a:pPr marL="0" marR="0" lvl="0" indent="0" algn="l" rtl="0">
              <a:lnSpc>
                <a:spcPct val="115000"/>
              </a:lnSpc>
              <a:spcBef>
                <a:spcPts val="0"/>
              </a:spcBef>
              <a:spcAft>
                <a:spcPts val="0"/>
              </a:spcAft>
              <a:buNone/>
            </a:pPr>
            <a:endParaRPr sz="1200"/>
          </a:p>
          <a:p>
            <a:pPr marL="0" marR="0" lvl="0" indent="0" algn="l" rtl="0">
              <a:lnSpc>
                <a:spcPct val="115000"/>
              </a:lnSpc>
              <a:spcBef>
                <a:spcPts val="0"/>
              </a:spcBef>
              <a:spcAft>
                <a:spcPts val="0"/>
              </a:spcAft>
              <a:buNone/>
            </a:pPr>
            <a:endParaRPr sz="1200"/>
          </a:p>
          <a:p>
            <a:pPr marL="0" marR="0" lvl="0" indent="0" algn="l" rtl="0">
              <a:lnSpc>
                <a:spcPct val="115000"/>
              </a:lnSpc>
              <a:spcBef>
                <a:spcPts val="0"/>
              </a:spcBef>
              <a:spcAft>
                <a:spcPts val="0"/>
              </a:spcAft>
              <a:buNone/>
            </a:pPr>
            <a:r>
              <a:rPr lang="ro" sz="1200"/>
              <a:t>2-dimensional array:</a:t>
            </a:r>
            <a:endParaRPr sz="1200"/>
          </a:p>
          <a:p>
            <a:pPr marL="0" marR="0" lvl="0" indent="0" algn="l" rtl="0">
              <a:lnSpc>
                <a:spcPct val="115000"/>
              </a:lnSpc>
              <a:spcBef>
                <a:spcPts val="0"/>
              </a:spcBef>
              <a:spcAft>
                <a:spcPts val="0"/>
              </a:spcAft>
              <a:buNone/>
            </a:pPr>
            <a:r>
              <a:rPr lang="ro" sz="1200"/>
              <a:t>int[][] multiArr;</a:t>
            </a:r>
            <a:endParaRPr sz="1200"/>
          </a:p>
        </p:txBody>
      </p:sp>
      <p:pic>
        <p:nvPicPr>
          <p:cNvPr id="325" name="Google Shape;325;p46"/>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26" name="Google Shape;326;p46"/>
          <p:cNvPicPr preferRelativeResize="0"/>
          <p:nvPr/>
        </p:nvPicPr>
        <p:blipFill>
          <a:blip r:embed="rId4">
            <a:alphaModFix/>
          </a:blip>
          <a:stretch>
            <a:fillRect/>
          </a:stretch>
        </p:blipFill>
        <p:spPr>
          <a:xfrm>
            <a:off x="5246250" y="1324850"/>
            <a:ext cx="3526033" cy="3280200"/>
          </a:xfrm>
          <a:prstGeom prst="rect">
            <a:avLst/>
          </a:prstGeom>
          <a:noFill/>
          <a:ln>
            <a:noFill/>
          </a:ln>
        </p:spPr>
      </p:pic>
      <p:pic>
        <p:nvPicPr>
          <p:cNvPr id="327" name="Google Shape;327;p46"/>
          <p:cNvPicPr preferRelativeResize="0"/>
          <p:nvPr/>
        </p:nvPicPr>
        <p:blipFill>
          <a:blip r:embed="rId5">
            <a:alphaModFix/>
          </a:blip>
          <a:stretch>
            <a:fillRect/>
          </a:stretch>
        </p:blipFill>
        <p:spPr>
          <a:xfrm>
            <a:off x="2411175" y="3453746"/>
            <a:ext cx="2750363" cy="957204"/>
          </a:xfrm>
          <a:prstGeom prst="rect">
            <a:avLst/>
          </a:prstGeom>
          <a:noFill/>
          <a:ln>
            <a:noFill/>
          </a:ln>
        </p:spPr>
      </p:pic>
      <p:sp>
        <p:nvSpPr>
          <p:cNvPr id="328" name="Google Shape;328;p46"/>
          <p:cNvSpPr txBox="1"/>
          <p:nvPr/>
        </p:nvSpPr>
        <p:spPr>
          <a:xfrm>
            <a:off x="5591050" y="4766125"/>
            <a:ext cx="3130800" cy="37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ro" sz="600"/>
              <a:t>imagini: </a:t>
            </a:r>
            <a:r>
              <a:rPr lang="ro" sz="600" u="sng">
                <a:solidFill>
                  <a:schemeClr val="hlink"/>
                </a:solidFill>
                <a:hlinkClick r:id="rId6"/>
              </a:rPr>
              <a:t>faculty.ycp.edu</a:t>
            </a:r>
            <a:endParaRPr sz="600"/>
          </a:p>
          <a:p>
            <a:pPr marL="0" lvl="0" indent="0" algn="r" rtl="0">
              <a:spcBef>
                <a:spcPts val="0"/>
              </a:spcBef>
              <a:spcAft>
                <a:spcPts val="0"/>
              </a:spcAft>
              <a:buNone/>
            </a:pPr>
            <a:r>
              <a:rPr lang="ro" sz="600" u="sng">
                <a:solidFill>
                  <a:schemeClr val="hlink"/>
                </a:solidFill>
                <a:hlinkClick r:id="rId7"/>
              </a:rPr>
              <a:t>OCA Java SE 8 Programmer I Certification Guide</a:t>
            </a:r>
            <a:endParaRPr sz="600"/>
          </a:p>
          <a:p>
            <a:pPr marL="0" lvl="0" indent="0" algn="l" rtl="0">
              <a:spcBef>
                <a:spcPts val="0"/>
              </a:spcBef>
              <a:spcAft>
                <a:spcPts val="0"/>
              </a:spcAft>
              <a:buNone/>
            </a:pPr>
            <a:endParaRPr sz="600"/>
          </a:p>
        </p:txBody>
      </p:sp>
    </p:spTree>
    <p:extLst>
      <p:ext uri="{BB962C8B-B14F-4D97-AF65-F5344CB8AC3E}">
        <p14:creationId xmlns:p14="http://schemas.microsoft.com/office/powerpoint/2010/main" val="118394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Array: allocation</a:t>
            </a:r>
            <a:endParaRPr sz="2400"/>
          </a:p>
        </p:txBody>
      </p:sp>
      <p:sp>
        <p:nvSpPr>
          <p:cNvPr id="334" name="Google Shape;334;p47"/>
          <p:cNvSpPr txBox="1">
            <a:spLocks noGrp="1"/>
          </p:cNvSpPr>
          <p:nvPr>
            <p:ph type="body" idx="1"/>
          </p:nvPr>
        </p:nvSpPr>
        <p:spPr>
          <a:xfrm>
            <a:off x="2326475" y="1324850"/>
            <a:ext cx="6445800" cy="328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200"/>
              <a:t>Once the array is declared as follows:</a:t>
            </a:r>
            <a:endParaRPr sz="1200"/>
          </a:p>
          <a:p>
            <a:pPr marL="0" marR="0" lvl="0" indent="0" algn="l" rtl="0">
              <a:lnSpc>
                <a:spcPct val="115000"/>
              </a:lnSpc>
              <a:spcBef>
                <a:spcPts val="0"/>
              </a:spcBef>
              <a:spcAft>
                <a:spcPts val="0"/>
              </a:spcAft>
              <a:buNone/>
            </a:pPr>
            <a:r>
              <a:rPr lang="ro" sz="1200">
                <a:latin typeface="Courier New"/>
                <a:ea typeface="Courier New"/>
                <a:cs typeface="Courier New"/>
                <a:sym typeface="Courier New"/>
              </a:rPr>
              <a:t>(access modifier if necessary) type[] nameOfArray;</a:t>
            </a:r>
            <a:endParaRPr sz="120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a:p>
          <a:p>
            <a:pPr marL="0" marR="0" lvl="0" indent="0" algn="l" rtl="0">
              <a:lnSpc>
                <a:spcPct val="115000"/>
              </a:lnSpc>
              <a:spcBef>
                <a:spcPts val="0"/>
              </a:spcBef>
              <a:spcAft>
                <a:spcPts val="0"/>
              </a:spcAft>
              <a:buNone/>
            </a:pPr>
            <a:r>
              <a:rPr lang="ro" sz="1200"/>
              <a:t>The array should be allocated:</a:t>
            </a:r>
            <a:endParaRPr sz="1200"/>
          </a:p>
          <a:p>
            <a:pPr marL="457200" marR="0" lvl="0" indent="-304800" algn="l" rtl="0">
              <a:lnSpc>
                <a:spcPct val="115000"/>
              </a:lnSpc>
              <a:spcBef>
                <a:spcPts val="0"/>
              </a:spcBef>
              <a:spcAft>
                <a:spcPts val="0"/>
              </a:spcAft>
              <a:buSzPts val="1200"/>
              <a:buChar char="❏"/>
            </a:pPr>
            <a:r>
              <a:rPr lang="ro" sz="1200"/>
              <a:t>you should indicate the size of the array</a:t>
            </a:r>
            <a:endParaRPr sz="1200"/>
          </a:p>
          <a:p>
            <a:pPr marL="0" marR="0" lvl="0" indent="0" algn="l" rtl="0">
              <a:lnSpc>
                <a:spcPct val="115000"/>
              </a:lnSpc>
              <a:spcBef>
                <a:spcPts val="0"/>
              </a:spcBef>
              <a:spcAft>
                <a:spcPts val="0"/>
              </a:spcAft>
              <a:buNone/>
            </a:pPr>
            <a:endParaRPr sz="1200"/>
          </a:p>
          <a:p>
            <a:pPr marL="0" marR="0" lvl="0" indent="0" algn="l" rtl="0">
              <a:lnSpc>
                <a:spcPct val="115000"/>
              </a:lnSpc>
              <a:spcBef>
                <a:spcPts val="0"/>
              </a:spcBef>
              <a:spcAft>
                <a:spcPts val="0"/>
              </a:spcAft>
              <a:buNone/>
            </a:pPr>
            <a:endParaRPr sz="1200"/>
          </a:p>
          <a:p>
            <a:pPr marL="0" marR="0" lvl="0" indent="0" algn="l" rtl="0">
              <a:lnSpc>
                <a:spcPct val="115000"/>
              </a:lnSpc>
              <a:spcBef>
                <a:spcPts val="0"/>
              </a:spcBef>
              <a:spcAft>
                <a:spcPts val="0"/>
              </a:spcAft>
              <a:buNone/>
            </a:pPr>
            <a:endParaRPr sz="1200"/>
          </a:p>
        </p:txBody>
      </p:sp>
      <p:pic>
        <p:nvPicPr>
          <p:cNvPr id="335" name="Google Shape;335;p47"/>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36" name="Google Shape;336;p47"/>
          <p:cNvPicPr preferRelativeResize="0"/>
          <p:nvPr/>
        </p:nvPicPr>
        <p:blipFill>
          <a:blip r:embed="rId4">
            <a:alphaModFix/>
          </a:blip>
          <a:stretch>
            <a:fillRect/>
          </a:stretch>
        </p:blipFill>
        <p:spPr>
          <a:xfrm>
            <a:off x="2518475" y="2650775"/>
            <a:ext cx="4400550" cy="1085850"/>
          </a:xfrm>
          <a:prstGeom prst="rect">
            <a:avLst/>
          </a:prstGeom>
          <a:noFill/>
          <a:ln>
            <a:noFill/>
          </a:ln>
        </p:spPr>
      </p:pic>
    </p:spTree>
    <p:extLst>
      <p:ext uri="{BB962C8B-B14F-4D97-AF65-F5344CB8AC3E}">
        <p14:creationId xmlns:p14="http://schemas.microsoft.com/office/powerpoint/2010/main" val="135786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8"/>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200"/>
              <a:t>Array: allocation of multi-dimensional arrays</a:t>
            </a:r>
            <a:endParaRPr sz="2200"/>
          </a:p>
        </p:txBody>
      </p:sp>
      <p:pic>
        <p:nvPicPr>
          <p:cNvPr id="342" name="Google Shape;342;p48"/>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43" name="Google Shape;343;p48"/>
          <p:cNvPicPr preferRelativeResize="0"/>
          <p:nvPr/>
        </p:nvPicPr>
        <p:blipFill>
          <a:blip r:embed="rId4">
            <a:alphaModFix/>
          </a:blip>
          <a:stretch>
            <a:fillRect/>
          </a:stretch>
        </p:blipFill>
        <p:spPr>
          <a:xfrm>
            <a:off x="2500525" y="1360550"/>
            <a:ext cx="1952625" cy="533400"/>
          </a:xfrm>
          <a:prstGeom prst="rect">
            <a:avLst/>
          </a:prstGeom>
          <a:noFill/>
          <a:ln>
            <a:noFill/>
          </a:ln>
        </p:spPr>
      </p:pic>
      <p:pic>
        <p:nvPicPr>
          <p:cNvPr id="344" name="Google Shape;344;p48"/>
          <p:cNvPicPr preferRelativeResize="0"/>
          <p:nvPr/>
        </p:nvPicPr>
        <p:blipFill>
          <a:blip r:embed="rId5">
            <a:alphaModFix/>
          </a:blip>
          <a:stretch>
            <a:fillRect/>
          </a:stretch>
        </p:blipFill>
        <p:spPr>
          <a:xfrm>
            <a:off x="2495547" y="1893950"/>
            <a:ext cx="4152900" cy="1133475"/>
          </a:xfrm>
          <a:prstGeom prst="rect">
            <a:avLst/>
          </a:prstGeom>
          <a:noFill/>
          <a:ln>
            <a:noFill/>
          </a:ln>
        </p:spPr>
      </p:pic>
      <p:sp>
        <p:nvSpPr>
          <p:cNvPr id="345" name="Google Shape;345;p48"/>
          <p:cNvSpPr txBox="1"/>
          <p:nvPr/>
        </p:nvSpPr>
        <p:spPr>
          <a:xfrm>
            <a:off x="2620675" y="3130825"/>
            <a:ext cx="5856300" cy="11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a:t>** Once allocated, the elements of the array are initialized to the default values:</a:t>
            </a:r>
            <a:endParaRPr/>
          </a:p>
          <a:p>
            <a:pPr marL="457200" lvl="0" indent="-317500" algn="l" rtl="0">
              <a:spcBef>
                <a:spcPts val="0"/>
              </a:spcBef>
              <a:spcAft>
                <a:spcPts val="0"/>
              </a:spcAft>
              <a:buSzPts val="1400"/>
              <a:buChar char="❏"/>
            </a:pPr>
            <a:r>
              <a:rPr lang="ro"/>
              <a:t>0, 0.0, false, ‘\u0000’</a:t>
            </a:r>
            <a:endParaRPr/>
          </a:p>
        </p:txBody>
      </p:sp>
    </p:spTree>
    <p:extLst>
      <p:ext uri="{BB962C8B-B14F-4D97-AF65-F5344CB8AC3E}">
        <p14:creationId xmlns:p14="http://schemas.microsoft.com/office/powerpoint/2010/main" val="1097049129"/>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2052</Words>
  <Application>Microsoft Office PowerPoint</Application>
  <PresentationFormat>On-screen Show (16:9)</PresentationFormat>
  <Paragraphs>245</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Raleway</vt:lpstr>
      <vt:lpstr>Lato</vt:lpstr>
      <vt:lpstr>Comfortaa</vt:lpstr>
      <vt:lpstr>Courier New</vt:lpstr>
      <vt:lpstr>Arial</vt:lpstr>
      <vt:lpstr>Swiss</vt:lpstr>
      <vt:lpstr>Oracle certified Java associate Lesson 13</vt:lpstr>
      <vt:lpstr>3 părți</vt:lpstr>
      <vt:lpstr>Arrays what is an array how to declare/instantiate/use one-dimensional array multidimensional array</vt:lpstr>
      <vt:lpstr>Array</vt:lpstr>
      <vt:lpstr>Array: why?</vt:lpstr>
      <vt:lpstr>Array: declaration</vt:lpstr>
      <vt:lpstr>Array: multidimensional vs one-dimensional</vt:lpstr>
      <vt:lpstr>Array: allocation</vt:lpstr>
      <vt:lpstr>Array: allocation of multi-dimensional arrays</vt:lpstr>
      <vt:lpstr>Array: invalid allocation</vt:lpstr>
      <vt:lpstr>Array: initialization</vt:lpstr>
      <vt:lpstr>Array: initialization of multi-dimensional</vt:lpstr>
      <vt:lpstr>Array: combining declaration, allocation &amp; initialization</vt:lpstr>
      <vt:lpstr>Array: members</vt:lpstr>
      <vt:lpstr>Inheritance: What is Inheritance Agregation and Composition Method Overriding</vt:lpstr>
      <vt:lpstr>OOP principles</vt:lpstr>
      <vt:lpstr>Inheritance (IS-A)</vt:lpstr>
      <vt:lpstr>Why use inheritance in java </vt:lpstr>
      <vt:lpstr>Terms used in Inheritence  </vt:lpstr>
      <vt:lpstr>Syntax of Java Inheritance </vt:lpstr>
      <vt:lpstr>Java Inheritance Example  </vt:lpstr>
      <vt:lpstr>Type of Inheritamce in Java</vt:lpstr>
      <vt:lpstr>Agregation/Composition (HAS-A)</vt:lpstr>
      <vt:lpstr>When to use Agregation/Composition</vt:lpstr>
      <vt:lpstr>Method Overriding</vt:lpstr>
      <vt:lpstr>Rules for Overriding</vt:lpstr>
      <vt:lpstr>Understanding the problem without method overriding </vt:lpstr>
      <vt:lpstr>Understanding the problem without method overriding </vt:lpstr>
      <vt:lpstr>Practice: Homework Test simulation</vt:lpstr>
      <vt:lpstr>Given the following truth table, which operator for the boolean expressions x and y corresponds to this relationship? </vt:lpstr>
      <vt:lpstr>What is the output of the following code snippet?</vt:lpstr>
      <vt:lpstr>Given the following code snippet, assuming dayOfWeek is an int, what variable type of saturday is not permitted? </vt:lpstr>
      <vt:lpstr>What will be the output </vt:lpstr>
      <vt:lpstr>Fill in the blanks:</vt:lpstr>
      <vt:lpstr>Which of the following are primitives?</vt:lpstr>
      <vt:lpstr>How many of the following are legal declarations?</vt:lpstr>
      <vt:lpstr>Which of the following create an empty two-dimensional array with dimensions 2×2?</vt:lpstr>
      <vt:lpstr>How many of the following are legal declarations?</vt:lpstr>
      <vt:lpstr>Întrebări, sugestii, propuneri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certified Java associate Lesson 13s</dc:title>
  <cp:lastModifiedBy>Andrei Dragutan</cp:lastModifiedBy>
  <cp:revision>10</cp:revision>
  <dcterms:modified xsi:type="dcterms:W3CDTF">2020-09-03T14:04:00Z</dcterms:modified>
</cp:coreProperties>
</file>