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20"/>
  </p:notesMasterIdLst>
  <p:sldIdLst>
    <p:sldId id="256" r:id="rId2"/>
    <p:sldId id="299" r:id="rId3"/>
    <p:sldId id="300" r:id="rId4"/>
    <p:sldId id="301" r:id="rId5"/>
    <p:sldId id="302" r:id="rId6"/>
    <p:sldId id="303" r:id="rId7"/>
    <p:sldId id="304" r:id="rId8"/>
    <p:sldId id="305" r:id="rId9"/>
    <p:sldId id="30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98" r:id="rId19"/>
  </p:sldIdLst>
  <p:sldSz cx="9144000" cy="5143500" type="screen16x9"/>
  <p:notesSz cx="6858000" cy="9144000"/>
  <p:embeddedFontLst>
    <p:embeddedFont>
      <p:font typeface="Comfortaa" panose="020B0604020202020204" charset="0"/>
      <p:regular r:id="rId21"/>
      <p:bold r:id="rId22"/>
    </p:embeddedFont>
    <p:embeddedFont>
      <p:font typeface="Lato" panose="020B0604020202020204" charset="0"/>
      <p:regular r:id="rId23"/>
      <p:bold r:id="rId24"/>
      <p:italic r:id="rId25"/>
      <p:boldItalic r:id="rId26"/>
    </p:embeddedFont>
    <p:embeddedFont>
      <p:font typeface="Raleway" panose="020B0604020202020204" charset="0"/>
      <p:regular r:id="rId27"/>
      <p:bold r:id="rId28"/>
      <p:italic r:id="rId29"/>
      <p:boldItalic r:id="rId30"/>
    </p:embeddedFont>
    <p:embeddedFont>
      <p:font typeface="Verdana" panose="020B0604030504040204" pitchFamily="3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03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576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" name="Google Shape;5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c3b5f82f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c3b5f82f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bbb2c89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bbb2c89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c3b5f82f7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c3b5f82f7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c3b5f82f7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c3b5f82f7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c3b5f82f7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c3b5f82f7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c3b5f82f7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c3b5f82f7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c3b5f82f7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c3b5f82f7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c3b5f82f7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c3b5f82f7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9" name="Google Shape;35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c3b5f82f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c3b5f82f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88192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b58ca5267_1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b58ca5267_1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52706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b58ca5267_1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b58ca5267_1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23336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b58ca5267_1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b58ca5267_1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7242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b58ca5267_1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3b58ca5267_1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79172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b58ca5267_1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3b58ca5267_1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71796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b58ca5267_1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3b58ca5267_1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08457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b58ca5267_1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b58ca5267_1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94482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3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Google Shape;28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9" name="Google Shape;29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○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■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●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○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■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●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○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Lato"/>
              <a:buChar char="■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○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■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●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○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■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●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○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Lato"/>
              <a:buChar char="■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Google Shape;39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0" name="Google Shape;40;p7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●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○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■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●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○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■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●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○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Lato"/>
              <a:buChar char="■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Google Shape;44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" name="Google Shape;45;p8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Google Shape;48;p9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9" name="Google Shape;49;p9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0" name="Google Shape;50;p9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techdemic.com/" TargetMode="External"/><Relationship Id="rId4" Type="http://schemas.openxmlformats.org/officeDocument/2006/relationships/image" Target="../media/image8.jp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25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</a:pPr>
            <a:r>
              <a:rPr lang="ro" sz="4800" b="1" i="0" u="none" strike="noStrike" cap="none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Oracle certified Java associate</a:t>
            </a:r>
            <a:endParaRPr sz="4800" b="1" i="0" u="none" strike="noStrike" cap="none"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</a:pPr>
            <a:r>
              <a:rPr lang="ro" dirty="0"/>
              <a:t>Lesson </a:t>
            </a:r>
            <a:r>
              <a:rPr lang="en-US" dirty="0"/>
              <a:t>10</a:t>
            </a:r>
            <a:endParaRPr dirty="0"/>
          </a:p>
        </p:txBody>
      </p:sp>
      <p:sp>
        <p:nvSpPr>
          <p:cNvPr id="59" name="Google Shape;59;p11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Andrei Dragutan</a:t>
            </a:r>
            <a:endParaRPr sz="1800" b="0" i="0" u="none" strike="noStrike" cap="none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2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dirty="0"/>
              <a:t>Access modifiers: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ro" sz="2400" dirty="0"/>
              <a:t>default</a:t>
            </a:r>
            <a:endParaRPr sz="24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ro" sz="2400" dirty="0"/>
              <a:t>private</a:t>
            </a:r>
            <a:endParaRPr sz="24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 dirty="0"/>
              <a:t>protected</a:t>
            </a:r>
            <a:endParaRPr sz="24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 dirty="0"/>
              <a:t>public</a:t>
            </a:r>
            <a:endParaRPr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2400" dirty="0"/>
              <a:t>default</a:t>
            </a:r>
            <a:endParaRPr sz="2400" dirty="0"/>
          </a:p>
        </p:txBody>
      </p:sp>
      <p:sp>
        <p:nvSpPr>
          <p:cNvPr id="70" name="Google Shape;70;p13"/>
          <p:cNvSpPr txBox="1">
            <a:spLocks noGrp="1"/>
          </p:cNvSpPr>
          <p:nvPr>
            <p:ph type="body" idx="1"/>
          </p:nvPr>
        </p:nvSpPr>
        <p:spPr>
          <a:xfrm>
            <a:off x="2326475" y="1324850"/>
            <a:ext cx="6321600" cy="328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ro" dirty="0"/>
              <a:t>is used when no modifier is used:</a:t>
            </a:r>
            <a:br>
              <a:rPr lang="ro" dirty="0"/>
            </a:br>
            <a:r>
              <a:rPr lang="ro" dirty="0"/>
              <a:t>example: </a:t>
            </a:r>
            <a:br>
              <a:rPr lang="ro" dirty="0"/>
            </a:br>
            <a:r>
              <a:rPr lang="ro" dirty="0">
                <a:latin typeface="Courier New"/>
                <a:ea typeface="Courier New"/>
                <a:cs typeface="Courier New"/>
                <a:sym typeface="Courier New"/>
              </a:rPr>
              <a:t>class DefaultAccessClass {</a:t>
            </a:r>
            <a:br>
              <a:rPr lang="ro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o" dirty="0">
                <a:latin typeface="Courier New"/>
                <a:ea typeface="Courier New"/>
                <a:cs typeface="Courier New"/>
                <a:sym typeface="Courier New"/>
              </a:rPr>
              <a:t>	int number = 0;</a:t>
            </a:r>
            <a:br>
              <a:rPr lang="ro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o" dirty="0">
                <a:latin typeface="Courier New"/>
                <a:ea typeface="Courier New"/>
                <a:cs typeface="Courier New"/>
                <a:sym typeface="Courier New"/>
              </a:rPr>
              <a:t>	int getNumber(){</a:t>
            </a:r>
            <a:br>
              <a:rPr lang="ro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o" dirty="0">
                <a:latin typeface="Courier New"/>
                <a:ea typeface="Courier New"/>
                <a:cs typeface="Courier New"/>
                <a:sym typeface="Courier New"/>
              </a:rPr>
              <a:t>		return number;</a:t>
            </a:r>
            <a:br>
              <a:rPr lang="ro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o" dirty="0">
                <a:latin typeface="Courier New"/>
                <a:ea typeface="Courier New"/>
                <a:cs typeface="Courier New"/>
                <a:sym typeface="Courier New"/>
              </a:rPr>
              <a:t>	}</a:t>
            </a:r>
            <a:br>
              <a:rPr lang="ro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o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-US" dirty="0"/>
              <a:t>properties</a:t>
            </a:r>
            <a:r>
              <a:rPr lang="ro" dirty="0"/>
              <a:t>, classes and methods can be declared without any modifiers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ro" dirty="0"/>
              <a:t>Rule: </a:t>
            </a:r>
            <a:r>
              <a:rPr lang="ro" b="1" dirty="0"/>
              <a:t>members with default access level can be accessed only by the classes from the same package.</a:t>
            </a:r>
            <a:endParaRPr b="1" dirty="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❏"/>
            </a:pPr>
            <a:r>
              <a:rPr lang="ro" dirty="0"/>
              <a:t>=&gt;  default ~ package level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71" name="Google Shape;7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975" y="2528125"/>
            <a:ext cx="2095497" cy="20769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2400"/>
              <a:t>private: the most restrictive </a:t>
            </a:r>
            <a:endParaRPr sz="2400"/>
          </a:p>
        </p:txBody>
      </p:sp>
      <p:sp>
        <p:nvSpPr>
          <p:cNvPr id="77" name="Google Shape;77;p14"/>
          <p:cNvSpPr txBox="1">
            <a:spLocks noGrp="1"/>
          </p:cNvSpPr>
          <p:nvPr>
            <p:ph type="body" idx="1"/>
          </p:nvPr>
        </p:nvSpPr>
        <p:spPr>
          <a:xfrm>
            <a:off x="2326475" y="1324850"/>
            <a:ext cx="6321600" cy="328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❏"/>
            </a:pPr>
            <a:r>
              <a:rPr lang="ro" sz="1200"/>
              <a:t>used with keyword </a:t>
            </a:r>
            <a:r>
              <a:rPr lang="ro" sz="1200"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❏"/>
            </a:pPr>
            <a:r>
              <a:rPr lang="ro" sz="1200"/>
              <a:t>example: </a:t>
            </a:r>
            <a:br>
              <a:rPr lang="ro" sz="1200"/>
            </a:br>
            <a:r>
              <a:rPr lang="ro" sz="1200">
                <a:latin typeface="Courier New"/>
                <a:ea typeface="Courier New"/>
                <a:cs typeface="Courier New"/>
                <a:sym typeface="Courier New"/>
              </a:rPr>
              <a:t>class PrivateAccessClass {</a:t>
            </a:r>
            <a:br>
              <a:rPr lang="ro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o" sz="1200">
                <a:latin typeface="Courier New"/>
                <a:ea typeface="Courier New"/>
                <a:cs typeface="Courier New"/>
                <a:sym typeface="Courier New"/>
              </a:rPr>
              <a:t>	private int number = 0;</a:t>
            </a:r>
            <a:br>
              <a:rPr lang="ro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o" sz="1200">
                <a:latin typeface="Courier New"/>
                <a:ea typeface="Courier New"/>
                <a:cs typeface="Courier New"/>
                <a:sym typeface="Courier New"/>
              </a:rPr>
              <a:t>	private int getNumber(){</a:t>
            </a:r>
            <a:br>
              <a:rPr lang="ro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o" sz="1200">
                <a:latin typeface="Courier New"/>
                <a:ea typeface="Courier New"/>
                <a:cs typeface="Courier New"/>
                <a:sym typeface="Courier New"/>
              </a:rPr>
              <a:t>		return number;</a:t>
            </a:r>
            <a:br>
              <a:rPr lang="ro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o" sz="1200">
                <a:latin typeface="Courier New"/>
                <a:ea typeface="Courier New"/>
                <a:cs typeface="Courier New"/>
                <a:sym typeface="Courier New"/>
              </a:rPr>
              <a:t>	}</a:t>
            </a:r>
            <a:br>
              <a:rPr lang="ro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o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❏"/>
            </a:pPr>
            <a:r>
              <a:rPr lang="ro" sz="1200"/>
              <a:t>Class cannot be private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❏"/>
            </a:pPr>
            <a:r>
              <a:rPr lang="ro" sz="1200"/>
              <a:t>Rule: </a:t>
            </a:r>
            <a:r>
              <a:rPr lang="ro" sz="1200" b="1"/>
              <a:t>methods, variables, constructors, that are declared private can be only accessed within the class itself.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❏"/>
            </a:pPr>
            <a:r>
              <a:rPr lang="ro" sz="1200"/>
              <a:t>Variables, declared as private, can be accessed using the public getter methods (if present)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❏"/>
            </a:pPr>
            <a:r>
              <a:rPr lang="ro" sz="1200"/>
              <a:t>private </a:t>
            </a:r>
            <a:r>
              <a:rPr lang="ro" sz="1200" b="1"/>
              <a:t>encapsulates </a:t>
            </a:r>
            <a:r>
              <a:rPr lang="ro" sz="1200"/>
              <a:t>the data from the outside world.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pic>
        <p:nvPicPr>
          <p:cNvPr id="78" name="Google Shape;7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975" y="2528125"/>
            <a:ext cx="2095497" cy="20769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2400"/>
              <a:t>public: the least restrictive </a:t>
            </a:r>
            <a:endParaRPr sz="2400"/>
          </a:p>
        </p:txBody>
      </p:sp>
      <p:sp>
        <p:nvSpPr>
          <p:cNvPr id="84" name="Google Shape;84;p15"/>
          <p:cNvSpPr txBox="1">
            <a:spLocks noGrp="1"/>
          </p:cNvSpPr>
          <p:nvPr>
            <p:ph type="body" idx="1"/>
          </p:nvPr>
        </p:nvSpPr>
        <p:spPr>
          <a:xfrm>
            <a:off x="2326475" y="1324850"/>
            <a:ext cx="6321600" cy="328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❏"/>
            </a:pPr>
            <a:r>
              <a:rPr lang="ro" sz="1200" dirty="0"/>
              <a:t>is used when with keyword </a:t>
            </a:r>
            <a:r>
              <a:rPr lang="ro" sz="1200" dirty="0"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ro" sz="1200" dirty="0"/>
              <a:t>:</a:t>
            </a:r>
            <a:br>
              <a:rPr lang="ro" sz="1200" dirty="0"/>
            </a:br>
            <a:r>
              <a:rPr lang="ro" sz="1200" dirty="0"/>
              <a:t>example: </a:t>
            </a:r>
            <a:br>
              <a:rPr lang="ro" sz="1200" dirty="0"/>
            </a:br>
            <a:r>
              <a:rPr lang="ro" sz="1200" dirty="0"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ro" sz="1200" dirty="0"/>
              <a:t> </a:t>
            </a:r>
            <a:r>
              <a:rPr lang="ro" sz="1200" dirty="0">
                <a:latin typeface="Courier New"/>
                <a:ea typeface="Courier New"/>
                <a:cs typeface="Courier New"/>
                <a:sym typeface="Courier New"/>
              </a:rPr>
              <a:t>class PublicAccessClass {</a:t>
            </a:r>
            <a:br>
              <a:rPr lang="ro" sz="120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o" sz="1200" dirty="0">
                <a:latin typeface="Courier New"/>
                <a:ea typeface="Courier New"/>
                <a:cs typeface="Courier New"/>
                <a:sym typeface="Courier New"/>
              </a:rPr>
              <a:t>	public int number = 0;</a:t>
            </a:r>
            <a:br>
              <a:rPr lang="ro" sz="120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o" sz="1200" dirty="0">
                <a:latin typeface="Courier New"/>
                <a:ea typeface="Courier New"/>
                <a:cs typeface="Courier New"/>
                <a:sym typeface="Courier New"/>
              </a:rPr>
              <a:t>	public int getNumber(){</a:t>
            </a:r>
            <a:br>
              <a:rPr lang="ro" sz="120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o" sz="1200" dirty="0">
                <a:latin typeface="Courier New"/>
                <a:ea typeface="Courier New"/>
                <a:cs typeface="Courier New"/>
                <a:sym typeface="Courier New"/>
              </a:rPr>
              <a:t>		return number;</a:t>
            </a:r>
            <a:br>
              <a:rPr lang="ro" sz="120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o" sz="1200" dirty="0">
                <a:latin typeface="Courier New"/>
                <a:ea typeface="Courier New"/>
                <a:cs typeface="Courier New"/>
                <a:sym typeface="Courier New"/>
              </a:rPr>
              <a:t>	}</a:t>
            </a:r>
            <a:br>
              <a:rPr lang="ro" sz="120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o" sz="1200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❏"/>
            </a:pPr>
            <a:r>
              <a:rPr lang="ro" sz="1200" dirty="0"/>
              <a:t>Rule: </a:t>
            </a:r>
            <a:r>
              <a:rPr lang="ro" sz="1200" b="1" dirty="0"/>
              <a:t>a class, method, constructor, interface, etc. declared public can be accessed from any other class.</a:t>
            </a:r>
            <a:endParaRPr sz="1200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❏"/>
            </a:pPr>
            <a:r>
              <a:rPr lang="ro" sz="1200" dirty="0"/>
              <a:t>Public classes should still be imported in other packages.</a:t>
            </a: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</p:txBody>
      </p:sp>
      <p:pic>
        <p:nvPicPr>
          <p:cNvPr id="85" name="Google Shape;8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975" y="2528125"/>
            <a:ext cx="2095497" cy="20769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2400" dirty="0"/>
              <a:t>protected: package + childs</a:t>
            </a:r>
            <a:endParaRPr sz="2400" dirty="0"/>
          </a:p>
        </p:txBody>
      </p:sp>
      <p:sp>
        <p:nvSpPr>
          <p:cNvPr id="91" name="Google Shape;91;p16"/>
          <p:cNvSpPr txBox="1">
            <a:spLocks noGrp="1"/>
          </p:cNvSpPr>
          <p:nvPr>
            <p:ph type="body" idx="1"/>
          </p:nvPr>
        </p:nvSpPr>
        <p:spPr>
          <a:xfrm>
            <a:off x="2326475" y="1324850"/>
            <a:ext cx="6321600" cy="328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❏"/>
            </a:pPr>
            <a:r>
              <a:rPr lang="ro" sz="1200" dirty="0"/>
              <a:t>is used with keywork </a:t>
            </a:r>
            <a:r>
              <a:rPr lang="ro" sz="1200" dirty="0">
                <a:latin typeface="Courier New"/>
                <a:ea typeface="Courier New"/>
                <a:cs typeface="Courier New"/>
                <a:sym typeface="Courier New"/>
              </a:rPr>
              <a:t>protected</a:t>
            </a:r>
            <a:r>
              <a:rPr lang="ro" sz="1200" dirty="0"/>
              <a:t>:</a:t>
            </a:r>
            <a:br>
              <a:rPr lang="ro" sz="1200" dirty="0"/>
            </a:br>
            <a:r>
              <a:rPr lang="ro" sz="1200" dirty="0"/>
              <a:t>example: </a:t>
            </a:r>
            <a:br>
              <a:rPr lang="ro" sz="1200" dirty="0"/>
            </a:br>
            <a:r>
              <a:rPr lang="ro" sz="1200" dirty="0"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ro" sz="1200" dirty="0"/>
              <a:t> </a:t>
            </a:r>
            <a:r>
              <a:rPr lang="ro" sz="1200" dirty="0">
                <a:latin typeface="Courier New"/>
                <a:ea typeface="Courier New"/>
                <a:cs typeface="Courier New"/>
                <a:sym typeface="Courier New"/>
              </a:rPr>
              <a:t>class ProtectedAccessClass {</a:t>
            </a:r>
            <a:br>
              <a:rPr lang="ro" sz="120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o" sz="1200" dirty="0">
                <a:latin typeface="Courier New"/>
                <a:ea typeface="Courier New"/>
                <a:cs typeface="Courier New"/>
                <a:sym typeface="Courier New"/>
              </a:rPr>
              <a:t>	protected int number = 0;</a:t>
            </a:r>
            <a:br>
              <a:rPr lang="ro" sz="120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o" sz="1200" dirty="0">
                <a:latin typeface="Courier New"/>
                <a:ea typeface="Courier New"/>
                <a:cs typeface="Courier New"/>
                <a:sym typeface="Courier New"/>
              </a:rPr>
              <a:t>	protected int getNumber(){</a:t>
            </a:r>
            <a:br>
              <a:rPr lang="ro" sz="120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o" sz="1200" dirty="0">
                <a:latin typeface="Courier New"/>
                <a:ea typeface="Courier New"/>
                <a:cs typeface="Courier New"/>
                <a:sym typeface="Courier New"/>
              </a:rPr>
              <a:t>		return number;</a:t>
            </a:r>
            <a:br>
              <a:rPr lang="ro" sz="120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o" sz="1200" dirty="0">
                <a:latin typeface="Courier New"/>
                <a:ea typeface="Courier New"/>
                <a:cs typeface="Courier New"/>
                <a:sym typeface="Courier New"/>
              </a:rPr>
              <a:t>	}</a:t>
            </a:r>
            <a:br>
              <a:rPr lang="ro" sz="120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o" sz="1200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❏"/>
            </a:pPr>
            <a:r>
              <a:rPr lang="ro" sz="1200" dirty="0"/>
              <a:t>Class cannot be protected</a:t>
            </a:r>
            <a:endParaRPr sz="1200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❏"/>
            </a:pPr>
            <a:r>
              <a:rPr lang="ro" sz="1200" dirty="0"/>
              <a:t>Rule: </a:t>
            </a:r>
            <a:r>
              <a:rPr lang="en-US" sz="1200" b="1"/>
              <a:t>Properties</a:t>
            </a:r>
            <a:r>
              <a:rPr lang="ro" sz="1200" b="1"/>
              <a:t>, </a:t>
            </a:r>
            <a:r>
              <a:rPr lang="ro" sz="1200" b="1" dirty="0"/>
              <a:t>methods, and constructors, which are declared protected in a superclass can be accessed only by the subclasses in other package or any class within the package of the protected members' class.</a:t>
            </a: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</p:txBody>
      </p:sp>
      <p:pic>
        <p:nvPicPr>
          <p:cNvPr id="92" name="Google Shape;9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975" y="2528125"/>
            <a:ext cx="2095497" cy="20769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2400"/>
              <a:t>Subclasă</a:t>
            </a:r>
            <a:endParaRPr sz="2400"/>
          </a:p>
        </p:txBody>
      </p:sp>
      <p:pic>
        <p:nvPicPr>
          <p:cNvPr id="98" name="Google Shape;9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975" y="2528125"/>
            <a:ext cx="2095497" cy="2076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00250" y="1762875"/>
            <a:ext cx="2463974" cy="184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50775" y="972337"/>
            <a:ext cx="3198826" cy="319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2400"/>
              <a:t>Subclass</a:t>
            </a:r>
            <a:endParaRPr sz="2400"/>
          </a:p>
        </p:txBody>
      </p:sp>
      <p:sp>
        <p:nvSpPr>
          <p:cNvPr id="106" name="Google Shape;106;p18"/>
          <p:cNvSpPr txBox="1">
            <a:spLocks noGrp="1"/>
          </p:cNvSpPr>
          <p:nvPr>
            <p:ph type="body" idx="1"/>
          </p:nvPr>
        </p:nvSpPr>
        <p:spPr>
          <a:xfrm>
            <a:off x="2326475" y="1324850"/>
            <a:ext cx="6321600" cy="328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❏"/>
            </a:pPr>
            <a:r>
              <a:rPr lang="ro" sz="1200" dirty="0">
                <a:latin typeface="Courier New"/>
                <a:ea typeface="Courier New"/>
                <a:cs typeface="Courier New"/>
                <a:sym typeface="Courier New"/>
              </a:rPr>
              <a:t>public  class IPodShuffle {</a:t>
            </a:r>
            <a:br>
              <a:rPr lang="ro" sz="120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o" sz="1200" dirty="0">
                <a:latin typeface="Courier New"/>
                <a:ea typeface="Courier New"/>
                <a:cs typeface="Courier New"/>
                <a:sym typeface="Courier New"/>
              </a:rPr>
              <a:t>	protected void playMusic(){</a:t>
            </a:r>
            <a:br>
              <a:rPr lang="ro" sz="120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o" sz="1200" dirty="0">
                <a:latin typeface="Courier New"/>
                <a:ea typeface="Courier New"/>
                <a:cs typeface="Courier New"/>
                <a:sym typeface="Courier New"/>
              </a:rPr>
              <a:t>		// Read music file</a:t>
            </a:r>
            <a:br>
              <a:rPr lang="ro" sz="120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o" sz="1200" dirty="0">
                <a:latin typeface="Courier New"/>
                <a:ea typeface="Courier New"/>
                <a:cs typeface="Courier New"/>
                <a:sym typeface="Courier New"/>
              </a:rPr>
              <a:t>	}</a:t>
            </a:r>
            <a:br>
              <a:rPr lang="ro" sz="120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o" sz="1200" dirty="0">
                <a:latin typeface="Courier New"/>
                <a:ea typeface="Courier New"/>
                <a:cs typeface="Courier New"/>
                <a:sym typeface="Courier New"/>
              </a:rPr>
              <a:t>	protected void stopMusic() {</a:t>
            </a:r>
            <a:br>
              <a:rPr lang="ro" sz="120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o" sz="1200" dirty="0">
                <a:latin typeface="Courier New"/>
                <a:ea typeface="Courier New"/>
                <a:cs typeface="Courier New"/>
                <a:sym typeface="Courier New"/>
              </a:rPr>
              <a:t>		// Stop playback</a:t>
            </a:r>
            <a:br>
              <a:rPr lang="ro" sz="120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o" sz="1200" dirty="0">
                <a:latin typeface="Courier New"/>
                <a:ea typeface="Courier New"/>
                <a:cs typeface="Courier New"/>
                <a:sym typeface="Courier New"/>
              </a:rPr>
              <a:t>	}</a:t>
            </a:r>
            <a:br>
              <a:rPr lang="ro" sz="120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o" sz="1200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Courier New"/>
              <a:buChar char="❏"/>
            </a:pPr>
            <a:r>
              <a:rPr lang="ro" sz="1200" dirty="0">
                <a:latin typeface="Courier New"/>
                <a:ea typeface="Courier New"/>
                <a:cs typeface="Courier New"/>
                <a:sym typeface="Courier New"/>
              </a:rPr>
              <a:t>public  class IPodNano extends IPodShuffle {</a:t>
            </a:r>
            <a:br>
              <a:rPr lang="ro" sz="120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o" sz="1200" dirty="0">
                <a:latin typeface="Courier New"/>
                <a:ea typeface="Courier New"/>
                <a:cs typeface="Courier New"/>
                <a:sym typeface="Courier New"/>
              </a:rPr>
              <a:t>	// playMusic is accessible as well as stopMusic</a:t>
            </a:r>
            <a:br>
              <a:rPr lang="ro" sz="120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o" sz="1200" dirty="0">
                <a:latin typeface="Courier New"/>
                <a:ea typeface="Courier New"/>
                <a:cs typeface="Courier New"/>
                <a:sym typeface="Courier New"/>
              </a:rPr>
              <a:t>	protected playRadio() {</a:t>
            </a:r>
            <a:br>
              <a:rPr lang="ro" sz="120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o" sz="1200" dirty="0">
                <a:latin typeface="Courier New"/>
                <a:ea typeface="Courier New"/>
                <a:cs typeface="Courier New"/>
                <a:sym typeface="Courier New"/>
              </a:rPr>
              <a:t>		this.stopMusic();</a:t>
            </a:r>
            <a:br>
              <a:rPr lang="ro" sz="120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o" sz="1200" dirty="0">
                <a:latin typeface="Courier New"/>
                <a:ea typeface="Courier New"/>
                <a:cs typeface="Courier New"/>
                <a:sym typeface="Courier New"/>
              </a:rPr>
              <a:t>	}</a:t>
            </a:r>
            <a:br>
              <a:rPr lang="ro" sz="120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o" sz="1200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</p:txBody>
      </p:sp>
      <p:pic>
        <p:nvPicPr>
          <p:cNvPr id="107" name="Google Shape;10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975" y="2528125"/>
            <a:ext cx="2095497" cy="20769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2400"/>
              <a:t>Summary</a:t>
            </a:r>
            <a:endParaRPr sz="2400"/>
          </a:p>
        </p:txBody>
      </p:sp>
      <p:pic>
        <p:nvPicPr>
          <p:cNvPr id="113" name="Google Shape;11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975" y="2528125"/>
            <a:ext cx="2095497" cy="2076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04685" y="1399200"/>
            <a:ext cx="6512727" cy="223358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9"/>
          <p:cNvSpPr txBox="1"/>
          <p:nvPr/>
        </p:nvSpPr>
        <p:spPr>
          <a:xfrm>
            <a:off x="4169350" y="4247275"/>
            <a:ext cx="42861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imagine: </a:t>
            </a:r>
            <a:r>
              <a:rPr lang="ro" u="sng">
                <a:solidFill>
                  <a:schemeClr val="hlink"/>
                </a:solidFill>
                <a:hlinkClick r:id="rId5"/>
              </a:rPr>
              <a:t>Techdemic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53"/>
          <p:cNvSpPr txBox="1">
            <a:spLocks noGrp="1"/>
          </p:cNvSpPr>
          <p:nvPr>
            <p:ph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</a:pPr>
            <a:r>
              <a:rPr lang="ro" sz="4500" b="1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Întrebări, sugestii, propuneri</a:t>
            </a:r>
            <a:endParaRPr sz="4500" b="1" i="0" u="none" strike="noStrike" cap="none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2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Packages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89214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2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dirty="0"/>
              <a:t>Packages and imports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01" name="Google Shape;20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975" y="2528125"/>
            <a:ext cx="2095497" cy="2076953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32"/>
          <p:cNvSpPr txBox="1"/>
          <p:nvPr/>
        </p:nvSpPr>
        <p:spPr>
          <a:xfrm>
            <a:off x="2400250" y="1211350"/>
            <a:ext cx="6321600" cy="7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b="1" dirty="0">
                <a:solidFill>
                  <a:schemeClr val="dk2"/>
                </a:solidFill>
              </a:rPr>
              <a:t>Un pachet este o colectie de clase si interfete înrudite. Sunt folosite pentru gasirea si utilizarea mai usoara a claselor, pentru a evita conflictele de nume si pentru a controla accesul la anumite clase.</a:t>
            </a:r>
            <a:endParaRPr b="1" dirty="0"/>
          </a:p>
        </p:txBody>
      </p:sp>
      <p:sp>
        <p:nvSpPr>
          <p:cNvPr id="203" name="Google Shape;203;p32"/>
          <p:cNvSpPr txBox="1"/>
          <p:nvPr/>
        </p:nvSpPr>
        <p:spPr>
          <a:xfrm>
            <a:off x="2400250" y="2009950"/>
            <a:ext cx="4577700" cy="13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b="1" dirty="0">
                <a:solidFill>
                  <a:schemeClr val="dk2"/>
                </a:solidFill>
              </a:rPr>
              <a:t>Scopul:</a:t>
            </a:r>
            <a:endParaRPr b="1" dirty="0">
              <a:solidFill>
                <a:schemeClr val="dk2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ro" dirty="0">
                <a:solidFill>
                  <a:schemeClr val="dk2"/>
                </a:solidFill>
              </a:rPr>
              <a:t>Organizarea lucrului</a:t>
            </a:r>
            <a:endParaRPr dirty="0">
              <a:solidFill>
                <a:schemeClr val="dk2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ro" dirty="0">
                <a:solidFill>
                  <a:schemeClr val="dk2"/>
                </a:solidFill>
              </a:rPr>
              <a:t>Găsirea și utilizarea mai ușoară a claselor</a:t>
            </a:r>
            <a:endParaRPr dirty="0">
              <a:solidFill>
                <a:schemeClr val="dk2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ro" dirty="0">
                <a:solidFill>
                  <a:schemeClr val="dk2"/>
                </a:solidFill>
              </a:rPr>
              <a:t>Evitarea conflictelor de nume</a:t>
            </a:r>
            <a:endParaRPr dirty="0">
              <a:solidFill>
                <a:schemeClr val="dk2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ro" dirty="0">
                <a:solidFill>
                  <a:schemeClr val="dk2"/>
                </a:solidFill>
              </a:rPr>
              <a:t>Controlul accesului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204" name="Google Shape;204;p32"/>
          <p:cNvSpPr txBox="1"/>
          <p:nvPr/>
        </p:nvSpPr>
        <p:spPr>
          <a:xfrm>
            <a:off x="2468875" y="3959300"/>
            <a:ext cx="5925300" cy="6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dirty="0"/>
              <a:t>https://docs.oracle.com/javase/7/docs/api/overview-summary.html</a:t>
            </a:r>
            <a:endParaRPr dirty="0"/>
          </a:p>
        </p:txBody>
      </p:sp>
      <p:sp>
        <p:nvSpPr>
          <p:cNvPr id="205" name="Google Shape;205;p32"/>
          <p:cNvSpPr txBox="1"/>
          <p:nvPr/>
        </p:nvSpPr>
        <p:spPr>
          <a:xfrm>
            <a:off x="2400250" y="3268100"/>
            <a:ext cx="5925300" cy="6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b="1" dirty="0"/>
              <a:t>Exemplu:</a:t>
            </a:r>
            <a:endParaRPr dirty="0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dirty="0"/>
              <a:t>package </a:t>
            </a:r>
            <a:r>
              <a:rPr lang="en-US" dirty="0"/>
              <a:t>md</a:t>
            </a:r>
            <a:r>
              <a:rPr lang="ro" dirty="0"/>
              <a:t>.teckwill;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46829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3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Packages and imports cont.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1" name="Google Shape;21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975" y="2528125"/>
            <a:ext cx="2095497" cy="2076953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33"/>
          <p:cNvSpPr txBox="1"/>
          <p:nvPr/>
        </p:nvSpPr>
        <p:spPr>
          <a:xfrm>
            <a:off x="2400250" y="1211350"/>
            <a:ext cx="6321600" cy="7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b="1">
                <a:solidFill>
                  <a:schemeClr val="dk2"/>
                </a:solidFill>
              </a:rPr>
              <a:t>Import ne da posibilitatea sa folosim clase din alte pachete fara a specifica de fiecare data calea catre clasa data.</a:t>
            </a:r>
            <a:endParaRPr b="1"/>
          </a:p>
        </p:txBody>
      </p:sp>
      <p:sp>
        <p:nvSpPr>
          <p:cNvPr id="213" name="Google Shape;213;p33"/>
          <p:cNvSpPr txBox="1"/>
          <p:nvPr/>
        </p:nvSpPr>
        <p:spPr>
          <a:xfrm>
            <a:off x="2400250" y="1845025"/>
            <a:ext cx="5366400" cy="6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b="1" dirty="0"/>
              <a:t>Exemplu:</a:t>
            </a:r>
            <a:endParaRPr b="1" dirty="0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dirty="0"/>
              <a:t>import com.tekwill.test.Test;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33173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Packages and imports cont.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9" name="Google Shape;21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975" y="2528125"/>
            <a:ext cx="2095497" cy="2076953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34"/>
          <p:cNvSpPr txBox="1"/>
          <p:nvPr/>
        </p:nvSpPr>
        <p:spPr>
          <a:xfrm>
            <a:off x="2502825" y="1533300"/>
            <a:ext cx="5327100" cy="20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Verdana"/>
              <a:buChar char="❏"/>
            </a:pPr>
            <a:r>
              <a:rPr lang="ro" sz="1200" dirty="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Dupa conventie numele pachetelor trebuie sa fie lowercase</a:t>
            </a:r>
            <a:endParaRPr sz="1200" dirty="0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Verdana"/>
              <a:buChar char="❏"/>
            </a:pPr>
            <a:r>
              <a:rPr lang="ro" sz="1200" dirty="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Pachetele si subpachetele trebuie sa fie separate prin . (punct)</a:t>
            </a:r>
            <a:endParaRPr sz="1200" dirty="0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Verdana"/>
              <a:buChar char="❏"/>
            </a:pPr>
            <a:r>
              <a:rPr lang="ro" sz="1200" dirty="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Numele pachetelor trebuie sa respecte aceleasi reguli ca si restul valid identifiers in Java</a:t>
            </a:r>
            <a:endParaRPr sz="1200" dirty="0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Verdana"/>
              <a:buChar char="❏"/>
            </a:pPr>
            <a:r>
              <a:rPr lang="ro" sz="1200" dirty="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Pentru clase si interfete, package este primul statement intr-un fisier java. Ca e</a:t>
            </a:r>
            <a:r>
              <a:rPr lang="en-US" sz="1200" dirty="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x</a:t>
            </a:r>
            <a:r>
              <a:rPr lang="ro" sz="1200" dirty="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ceptie sunt comentariile.</a:t>
            </a:r>
            <a:endParaRPr sz="1200" dirty="0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Verdana"/>
              <a:buChar char="❏"/>
            </a:pPr>
            <a:r>
              <a:rPr lang="ro" sz="1200" dirty="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Poate fi declarat un singur statement cu package keyword per fisier java</a:t>
            </a:r>
            <a:endParaRPr sz="1200" dirty="0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764485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Pachet: exemplu</a:t>
            </a:r>
            <a:endParaRPr/>
          </a:p>
        </p:txBody>
      </p:sp>
      <p:pic>
        <p:nvPicPr>
          <p:cNvPr id="226" name="Google Shape;22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975" y="2528125"/>
            <a:ext cx="2095497" cy="2076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9725" y="1211350"/>
            <a:ext cx="3182675" cy="31826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51107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6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Pachete: exemplu</a:t>
            </a:r>
            <a:endParaRPr/>
          </a:p>
        </p:txBody>
      </p:sp>
      <p:pic>
        <p:nvPicPr>
          <p:cNvPr id="233" name="Google Shape;23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975" y="2528125"/>
            <a:ext cx="2095497" cy="2076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81337" y="1341375"/>
            <a:ext cx="3159425" cy="31594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04589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7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Pachet: exemplu în Java</a:t>
            </a:r>
            <a:endParaRPr/>
          </a:p>
        </p:txBody>
      </p:sp>
      <p:pic>
        <p:nvPicPr>
          <p:cNvPr id="240" name="Google Shape;24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975" y="2528125"/>
            <a:ext cx="2095497" cy="2076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67427" y="1345250"/>
            <a:ext cx="5301125" cy="30367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94505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8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Pachet: exemplu în IDE</a:t>
            </a:r>
            <a:endParaRPr/>
          </a:p>
        </p:txBody>
      </p:sp>
      <p:pic>
        <p:nvPicPr>
          <p:cNvPr id="247" name="Google Shape;24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975" y="2528125"/>
            <a:ext cx="2095497" cy="2076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56047" y="1354500"/>
            <a:ext cx="3810000" cy="2781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20657395"/>
      </p:ext>
    </p:extLst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637</Words>
  <Application>Microsoft Office PowerPoint</Application>
  <PresentationFormat>On-screen Show (16:9)</PresentationFormat>
  <Paragraphs>60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Raleway</vt:lpstr>
      <vt:lpstr>Lato</vt:lpstr>
      <vt:lpstr>Verdana</vt:lpstr>
      <vt:lpstr>Arial</vt:lpstr>
      <vt:lpstr>Courier New</vt:lpstr>
      <vt:lpstr>Comfortaa</vt:lpstr>
      <vt:lpstr>Swiss</vt:lpstr>
      <vt:lpstr>Oracle certified Java associate Lesson 10</vt:lpstr>
      <vt:lpstr>Packages</vt:lpstr>
      <vt:lpstr>Packages and imports </vt:lpstr>
      <vt:lpstr>Packages and imports cont. </vt:lpstr>
      <vt:lpstr>Packages and imports cont. </vt:lpstr>
      <vt:lpstr>Pachet: exemplu</vt:lpstr>
      <vt:lpstr>Pachete: exemplu</vt:lpstr>
      <vt:lpstr>Pachet: exemplu în Java</vt:lpstr>
      <vt:lpstr>Pachet: exemplu în IDE</vt:lpstr>
      <vt:lpstr>Access modifiers: default private protected public</vt:lpstr>
      <vt:lpstr>default</vt:lpstr>
      <vt:lpstr>private: the most restrictive </vt:lpstr>
      <vt:lpstr>public: the least restrictive </vt:lpstr>
      <vt:lpstr>protected: package + childs</vt:lpstr>
      <vt:lpstr>Subclasă</vt:lpstr>
      <vt:lpstr>Subclass</vt:lpstr>
      <vt:lpstr>Summary</vt:lpstr>
      <vt:lpstr>Întrebări, sugestii, propuneri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Oracle certified Java associate Lesson 13</dc:title>
  <cp:lastModifiedBy>Andrei Dragutan</cp:lastModifiedBy>
  <cp:revision>13</cp:revision>
  <dcterms:modified xsi:type="dcterms:W3CDTF">2021-06-30T16:47:34Z</dcterms:modified>
</cp:coreProperties>
</file>