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</p:sldIdLst>
  <p:sldSz cx="9144000" cy="5143500" type="screen16x9"/>
  <p:notesSz cx="6858000" cy="9144000"/>
  <p:embeddedFontLst>
    <p:embeddedFont>
      <p:font typeface="Comfortaa" panose="020B0604020202020204" charset="0"/>
      <p:regular r:id="rId29"/>
      <p:bold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7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93abb6bd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93abb6bd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f93abb6bd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f93abb6bd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f93abb6bd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f93abb6bd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f93abb6bd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f93abb6bd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f93abb6bd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f93abb6bd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f93abb6bd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f93abb6bd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f93abb6bd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f93abb6bd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f93abb6bd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f93abb6bd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f93abb6bd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f93abb6bd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f93abb6bd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f93abb6bd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93abb6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93abb6b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f93abb6bd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f93abb6bd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f93abb6bd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f93abb6bd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f93abb6bd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f93abb6bd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f93abb6bd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f93abb6bd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f93abb6bd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f93abb6bd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f93abb6bd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f93abb6bd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93abb6b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93abb6b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93abb6b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93abb6b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93abb6b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93abb6b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93abb6bd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93abb6bd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93abb6b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93abb6b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93abb6bd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93abb6bd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93abb6bd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93abb6bd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sz="48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Oracle certified Java associate</a:t>
            </a:r>
            <a:endParaRPr sz="48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dirty="0"/>
              <a:t>Lesson </a:t>
            </a:r>
            <a:r>
              <a:rPr lang="en-US"/>
              <a:t>11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Dragutan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static keyword</a:t>
            </a:r>
            <a:endParaRPr sz="1400"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Marks methods and attributes in a class that can be accessed without creating objects of that class.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class Algebra {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o" sz="1200" b="1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ro" sz="1200" b="1">
                <a:latin typeface="Courier New"/>
                <a:ea typeface="Courier New"/>
                <a:cs typeface="Courier New"/>
                <a:sym typeface="Courier New"/>
              </a:rPr>
              <a:t>detectOddOrEven</a:t>
            </a: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(int number)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        String result = number % 2 == 0 ? "even" : "odd";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        System.out.println("Result: " + number + " is " + result);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Usage: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Algebra.</a:t>
            </a:r>
            <a:r>
              <a:rPr lang="ro" sz="1200" b="1">
                <a:latin typeface="Courier New"/>
                <a:ea typeface="Courier New"/>
                <a:cs typeface="Courier New"/>
                <a:sym typeface="Courier New"/>
              </a:rPr>
              <a:t>detectOddOrEven(5);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static keyword</a:t>
            </a:r>
            <a:endParaRPr sz="1400"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Marks methods and attributes in a class that can be accessed without creating objects of that class.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class Application{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lang="ro" sz="1200" b="1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void main(String[]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	// Executable code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How does this work: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Java registers the information about the static methods when running the code. The static members of the class can be accessed without any objects of that type.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static attributes</a:t>
            </a:r>
            <a:endParaRPr sz="1400"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2326475" y="1194850"/>
            <a:ext cx="63216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/>
              <a:t>Marks methods and attributes in a class that can be accessed without creating objects of that class.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public String name;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public String surname;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ro" sz="1200" b="1" dirty="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int counter = 0;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public Person(){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counter++;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Person jake = new Person();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Person peter = new Person();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System.out.println(peter.counter) // What will be printed?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static attributes</a:t>
            </a:r>
            <a:endParaRPr sz="1400"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Static attributes belong to the class and are shared between all instances of that class.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As a result, static attributes should be referenced using the class name: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String 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String surname;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ro" sz="1200" b="1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int counter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Person(){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counter++;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Person jake = new Person();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Person peter = new Person();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ro" sz="1200" b="1">
                <a:latin typeface="Courier New"/>
                <a:ea typeface="Courier New"/>
                <a:cs typeface="Courier New"/>
                <a:sym typeface="Courier New"/>
              </a:rPr>
              <a:t>Person.counter</a:t>
            </a: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) // Will print 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Strings: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Intro to Strings + Creating String Objects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String Methods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String Immutability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StringBuilder/StringBuffer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String Equality/Inequality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What is a String?</a:t>
            </a:r>
            <a:endParaRPr sz="2400"/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String  is a sequence of characters, but in java, string is an object that represents a sequence of characters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Example of strings: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o"/>
              <a:t>“Java is fun”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o"/>
              <a:t>“Jack Peterson”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❏"/>
            </a:pPr>
            <a:r>
              <a:rPr lang="ro"/>
              <a:t>“12345”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Creating String Objects</a:t>
            </a:r>
            <a:endParaRPr sz="2400"/>
          </a:p>
        </p:txBody>
      </p:sp>
      <p:sp>
        <p:nvSpPr>
          <p:cNvPr id="281" name="Google Shape;281;p44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r>
              <a:rPr lang="ro" b="1"/>
              <a:t>There are 2 ways to create String objects:</a:t>
            </a:r>
            <a:br>
              <a:rPr lang="ro" b="1"/>
            </a:b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ro"/>
              <a:t>By string literal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ro"/>
              <a:t>By new keyword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Creating objects by string literal</a:t>
            </a:r>
            <a:endParaRPr sz="2400"/>
          </a:p>
        </p:txBody>
      </p:sp>
      <p:sp>
        <p:nvSpPr>
          <p:cNvPr id="288" name="Google Shape;288;p45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400" y="1194850"/>
            <a:ext cx="6321601" cy="28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Creating objects by new Keyword</a:t>
            </a:r>
            <a:endParaRPr sz="2400"/>
          </a:p>
        </p:txBody>
      </p:sp>
      <p:sp>
        <p:nvSpPr>
          <p:cNvPr id="296" name="Google Shape;296;p46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350" y="1324850"/>
            <a:ext cx="5607524" cy="5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/>
          <p:nvPr/>
        </p:nvSpPr>
        <p:spPr>
          <a:xfrm>
            <a:off x="2400250" y="1829475"/>
            <a:ext cx="493800" cy="987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6"/>
          <p:cNvSpPr/>
          <p:nvPr/>
        </p:nvSpPr>
        <p:spPr>
          <a:xfrm>
            <a:off x="3190425" y="1829475"/>
            <a:ext cx="493800" cy="987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6"/>
          <p:cNvSpPr/>
          <p:nvPr/>
        </p:nvSpPr>
        <p:spPr>
          <a:xfrm>
            <a:off x="5314150" y="1829475"/>
            <a:ext cx="493800" cy="987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6"/>
          <p:cNvSpPr/>
          <p:nvPr/>
        </p:nvSpPr>
        <p:spPr>
          <a:xfrm>
            <a:off x="4205050" y="1829475"/>
            <a:ext cx="493800" cy="987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6"/>
          <p:cNvSpPr txBox="1"/>
          <p:nvPr/>
        </p:nvSpPr>
        <p:spPr>
          <a:xfrm>
            <a:off x="2468875" y="2935900"/>
            <a:ext cx="6096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type</a:t>
            </a:r>
            <a:endParaRPr/>
          </a:p>
        </p:txBody>
      </p:sp>
      <p:sp>
        <p:nvSpPr>
          <p:cNvPr id="304" name="Google Shape;304;p46"/>
          <p:cNvSpPr txBox="1"/>
          <p:nvPr/>
        </p:nvSpPr>
        <p:spPr>
          <a:xfrm>
            <a:off x="5331625" y="2854300"/>
            <a:ext cx="8097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value</a:t>
            </a:r>
            <a:endParaRPr/>
          </a:p>
        </p:txBody>
      </p:sp>
      <p:sp>
        <p:nvSpPr>
          <p:cNvPr id="305" name="Google Shape;305;p46"/>
          <p:cNvSpPr txBox="1"/>
          <p:nvPr/>
        </p:nvSpPr>
        <p:spPr>
          <a:xfrm>
            <a:off x="4205050" y="2935900"/>
            <a:ext cx="8664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object</a:t>
            </a:r>
            <a:endParaRPr/>
          </a:p>
        </p:txBody>
      </p:sp>
      <p:sp>
        <p:nvSpPr>
          <p:cNvPr id="306" name="Google Shape;306;p46"/>
          <p:cNvSpPr txBox="1"/>
          <p:nvPr/>
        </p:nvSpPr>
        <p:spPr>
          <a:xfrm>
            <a:off x="3190425" y="2911900"/>
            <a:ext cx="10146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reference name</a:t>
            </a:r>
            <a:endParaRPr/>
          </a:p>
        </p:txBody>
      </p:sp>
      <p:sp>
        <p:nvSpPr>
          <p:cNvPr id="307" name="Google Shape;307;p46"/>
          <p:cNvSpPr txBox="1"/>
          <p:nvPr/>
        </p:nvSpPr>
        <p:spPr>
          <a:xfrm>
            <a:off x="3078475" y="3545500"/>
            <a:ext cx="4938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6"/>
          <p:cNvSpPr txBox="1"/>
          <p:nvPr/>
        </p:nvSpPr>
        <p:spPr>
          <a:xfrm>
            <a:off x="3230875" y="3697900"/>
            <a:ext cx="4938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Objects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Reference variable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Java stack/heap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String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static keywords</a:t>
            </a:r>
            <a:br>
              <a:rPr lang="en-US" sz="2400" dirty="0"/>
            </a:b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Creating String Objects</a:t>
            </a:r>
            <a:endParaRPr sz="2400"/>
          </a:p>
        </p:txBody>
      </p:sp>
      <p:sp>
        <p:nvSpPr>
          <p:cNvPr id="314" name="Google Shape;314;p47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0025" y="1324850"/>
            <a:ext cx="6138049" cy="33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String constructor</a:t>
            </a:r>
            <a:endParaRPr sz="2400"/>
          </a:p>
        </p:txBody>
      </p:sp>
      <p:sp>
        <p:nvSpPr>
          <p:cNvPr id="322" name="Google Shape;322;p48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041725"/>
            <a:ext cx="6011425" cy="32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Understanding String creation	with literal</a:t>
            </a:r>
            <a:endParaRPr sz="2400"/>
          </a:p>
        </p:txBody>
      </p:sp>
      <p:sp>
        <p:nvSpPr>
          <p:cNvPr id="330" name="Google Shape;330;p49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" name="Google Shape;3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475" y="1068300"/>
            <a:ext cx="6395376" cy="335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Understanding String creation with new	</a:t>
            </a:r>
            <a:endParaRPr sz="2400"/>
          </a:p>
        </p:txBody>
      </p:sp>
      <p:sp>
        <p:nvSpPr>
          <p:cNvPr id="338" name="Google Shape;338;p50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476" y="1091200"/>
            <a:ext cx="6592148" cy="35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String Immutability</a:t>
            </a:r>
            <a:endParaRPr sz="2400"/>
          </a:p>
        </p:txBody>
      </p:sp>
      <p:sp>
        <p:nvSpPr>
          <p:cNvPr id="346" name="Google Shape;346;p51"/>
          <p:cNvSpPr txBox="1">
            <a:spLocks noGrp="1"/>
          </p:cNvSpPr>
          <p:nvPr>
            <p:ph type="body" idx="1"/>
          </p:nvPr>
        </p:nvSpPr>
        <p:spPr>
          <a:xfrm>
            <a:off x="2326475" y="1129375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400" y="1588325"/>
            <a:ext cx="6478600" cy="33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String Immutability</a:t>
            </a:r>
            <a:endParaRPr sz="2400"/>
          </a:p>
        </p:txBody>
      </p:sp>
      <p:sp>
        <p:nvSpPr>
          <p:cNvPr id="354" name="Google Shape;354;p52"/>
          <p:cNvSpPr txBox="1">
            <a:spLocks noGrp="1"/>
          </p:cNvSpPr>
          <p:nvPr>
            <p:ph type="body" idx="1"/>
          </p:nvPr>
        </p:nvSpPr>
        <p:spPr>
          <a:xfrm>
            <a:off x="2326475" y="1129375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5" name="Google Shape;3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325" y="1194850"/>
            <a:ext cx="6140726" cy="35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</a:pPr>
            <a:r>
              <a:rPr lang="ro" sz="45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Întrebări, sugestii, propuneri</a:t>
            </a:r>
            <a:endParaRPr sz="45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Object reference variable</a:t>
            </a:r>
            <a:endParaRPr sz="2400"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 dirty="0"/>
              <a:t>Definition</a:t>
            </a:r>
            <a:r>
              <a:rPr lang="ro" sz="1200" dirty="0"/>
              <a:t>: reference variable is a class instance.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 dirty="0"/>
              <a:t>Note</a:t>
            </a:r>
            <a:r>
              <a:rPr lang="ro" sz="1200" dirty="0"/>
              <a:t>: class instance is an object of a given class type</a:t>
            </a:r>
            <a:endParaRPr sz="1200" dirty="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050" y="2198988"/>
            <a:ext cx="58674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Reference variable vs primitive variable</a:t>
            </a:r>
            <a:endParaRPr sz="2400"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/>
              <a:t>Primitive variables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can be one of any primitive type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/>
              <a:t>boolean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/>
              <a:t>char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/>
              <a:t>int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/>
              <a:t>long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/>
              <a:t>short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/>
              <a:t>float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/>
              <a:t>Object references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Variables that are of a type described by a class. Example: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Person </a:t>
            </a:r>
            <a:r>
              <a:rPr lang="ro" sz="1200" b="1"/>
              <a:t>personObject</a:t>
            </a:r>
            <a:r>
              <a:rPr lang="ro" sz="1200"/>
              <a:t> = new Person();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Scanner </a:t>
            </a:r>
            <a:r>
              <a:rPr lang="ro" sz="1200" b="1"/>
              <a:t>scanner </a:t>
            </a:r>
            <a:r>
              <a:rPr lang="ro" sz="1200"/>
              <a:t>= new Scanner(System.in);</a:t>
            </a:r>
            <a:endParaRPr sz="12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Reference variable vs primitive variable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(memory)</a:t>
            </a:r>
            <a:endParaRPr sz="1400"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/>
              <a:t>Stack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/>
              <a:t>Special memory location that Java uses for: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 dirty="0"/>
              <a:t>primitive variables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 dirty="0"/>
              <a:t>method variables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 dirty="0"/>
              <a:t>the name of the reference variables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 dirty="0"/>
              <a:t>Note</a:t>
            </a:r>
            <a:r>
              <a:rPr lang="ro" sz="1200" dirty="0"/>
              <a:t>: stack memory is smaller than the Heap memory.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/>
              <a:t>Heap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/>
              <a:t>Special memory location used to store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 dirty="0"/>
              <a:t>objects of predefined and user defined classes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 dirty="0"/>
              <a:t>Strings</a:t>
            </a:r>
            <a:endParaRPr sz="1200" dirty="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Reference variable: why “reference”?</a:t>
            </a:r>
            <a:endParaRPr sz="1400"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The reference variable is called reference because it stores the </a:t>
            </a:r>
            <a:r>
              <a:rPr lang="ro" sz="1200" b="1"/>
              <a:t>address </a:t>
            </a:r>
            <a:r>
              <a:rPr lang="ro" sz="1200"/>
              <a:t>in the HEAP of the respective object.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The reference variable is used to address that respective object at the moment when it’s necessary.</a:t>
            </a:r>
            <a:endParaRPr sz="120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Why “reference”?</a:t>
            </a:r>
            <a:endParaRPr sz="1400"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In the background, person and the Person object, are stored in different memories</a:t>
            </a:r>
            <a:endParaRPr sz="12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900" y="1969575"/>
            <a:ext cx="58674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Reference variable life</a:t>
            </a:r>
            <a:endParaRPr sz="1400"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String 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String surname;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Person person;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person = new Person(); // New object is created in HEAP, person points to it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person = new Person(); // New object is created in HEAP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person = new Person(); // New object is created in HEAP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On-screen Show (16:9)</PresentationFormat>
  <Paragraphs>154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Raleway</vt:lpstr>
      <vt:lpstr>Lato</vt:lpstr>
      <vt:lpstr>Courier New</vt:lpstr>
      <vt:lpstr>Arial</vt:lpstr>
      <vt:lpstr>Comfortaa</vt:lpstr>
      <vt:lpstr>Swiss</vt:lpstr>
      <vt:lpstr>Oracle certified Java associate Lesson 11</vt:lpstr>
      <vt:lpstr>Objects Reference variable Java stack/heap String static keywords  </vt:lpstr>
      <vt:lpstr>Object reference variable</vt:lpstr>
      <vt:lpstr>Reference variable vs primitive variable</vt:lpstr>
      <vt:lpstr>Reference variable vs primitive variable (memory)</vt:lpstr>
      <vt:lpstr>Reference variable: why “reference”?</vt:lpstr>
      <vt:lpstr>Why “reference”?</vt:lpstr>
      <vt:lpstr>Reference variable life</vt:lpstr>
      <vt:lpstr>static</vt:lpstr>
      <vt:lpstr>static keyword</vt:lpstr>
      <vt:lpstr>static keyword</vt:lpstr>
      <vt:lpstr>static attributes</vt:lpstr>
      <vt:lpstr>static attributes</vt:lpstr>
      <vt:lpstr>String</vt:lpstr>
      <vt:lpstr>Strings: Intro to Strings + Creating String Objects String Methods String Immutability StringBuilder/StringBuffer String Equality/Inequality</vt:lpstr>
      <vt:lpstr>What is a String?</vt:lpstr>
      <vt:lpstr>Creating String Objects</vt:lpstr>
      <vt:lpstr>Creating objects by string literal</vt:lpstr>
      <vt:lpstr>Creating objects by new Keyword</vt:lpstr>
      <vt:lpstr>Creating String Objects</vt:lpstr>
      <vt:lpstr>String constructor</vt:lpstr>
      <vt:lpstr>Understanding String creation with literal</vt:lpstr>
      <vt:lpstr>Understanding String creation with new </vt:lpstr>
      <vt:lpstr>String Immutability</vt:lpstr>
      <vt:lpstr>String Immutability</vt:lpstr>
      <vt:lpstr>Întrebări, sugestii, propuneri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certified Java associate Lesson 13</dc:title>
  <cp:lastModifiedBy>Andrei Dragutan</cp:lastModifiedBy>
  <cp:revision>13</cp:revision>
  <dcterms:modified xsi:type="dcterms:W3CDTF">2021-06-30T17:01:43Z</dcterms:modified>
</cp:coreProperties>
</file>