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49"/>
  </p:notesMasterIdLst>
  <p:sldIdLst>
    <p:sldId id="256" r:id="rId2"/>
    <p:sldId id="257" r:id="rId3"/>
    <p:sldId id="258" r:id="rId4"/>
    <p:sldId id="259" r:id="rId5"/>
    <p:sldId id="285" r:id="rId6"/>
    <p:sldId id="286" r:id="rId7"/>
    <p:sldId id="260" r:id="rId8"/>
    <p:sldId id="261" r:id="rId9"/>
    <p:sldId id="262" r:id="rId10"/>
    <p:sldId id="287" r:id="rId11"/>
    <p:sldId id="288"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9" r:id="rId34"/>
    <p:sldId id="290" r:id="rId35"/>
    <p:sldId id="291" r:id="rId36"/>
    <p:sldId id="292" r:id="rId37"/>
    <p:sldId id="293" r:id="rId38"/>
    <p:sldId id="294" r:id="rId39"/>
    <p:sldId id="295" r:id="rId40"/>
    <p:sldId id="297" r:id="rId41"/>
    <p:sldId id="298" r:id="rId42"/>
    <p:sldId id="299" r:id="rId43"/>
    <p:sldId id="301" r:id="rId44"/>
    <p:sldId id="302" r:id="rId45"/>
    <p:sldId id="303" r:id="rId46"/>
    <p:sldId id="304" r:id="rId47"/>
    <p:sldId id="284" r:id="rId48"/>
  </p:sldIdLst>
  <p:sldSz cx="9144000" cy="5143500" type="screen16x9"/>
  <p:notesSz cx="6858000" cy="9144000"/>
  <p:embeddedFontLst>
    <p:embeddedFont>
      <p:font typeface="Lato" panose="020B0604020202020204" charset="0"/>
      <p:regular r:id="rId50"/>
      <p:bold r:id="rId51"/>
      <p:italic r:id="rId52"/>
      <p:boldItalic r:id="rId53"/>
    </p:embeddedFont>
    <p:embeddedFont>
      <p:font typeface="Comfortaa" panose="020B0604020202020204" charset="0"/>
      <p:regular r:id="rId54"/>
      <p:bold r:id="rId55"/>
    </p:embeddedFont>
    <p:embeddedFont>
      <p:font typeface="Raleway" panose="020B060402020202020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275" autoAdjust="0"/>
  </p:normalViewPr>
  <p:slideViewPr>
    <p:cSldViewPr snapToGrid="0">
      <p:cViewPr varScale="1">
        <p:scale>
          <a:sx n="98" d="100"/>
          <a:sy n="98" d="100"/>
        </p:scale>
        <p:origin x="101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507ccae529_0_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507ccae529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0742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5096920598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5096920598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0956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d0e4e6a92_3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d0e4e6a92_3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d0e4e6a92_3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d0e4e6a92_3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d0e4e6a92_3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d0e4e6a92_3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d0e4e6a92_3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d0e4e6a92_3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d0e4e6a92_3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d0e4e6a92_3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d0e4e6a92_3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d0e4e6a92_3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d0e4e6a92_3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d0e4e6a92_3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d0e4e6a92_3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d0e4e6a92_3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b3f5c195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b3f5c195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d0e4e6a92_3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d0e4e6a92_3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d0e4e6a92_3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d0e4e6a92_3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d0e4e6a92_3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d0e4e6a92_3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d0e4e6a92_3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d0e4e6a92_3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d0e4e6a92_3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d0e4e6a92_3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d0e4e6a92_3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d0e4e6a92_3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d0e4e6a92_3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3d0e4e6a92_3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d0e4e6a92_3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d0e4e6a92_3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d0e4e6a92_3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d0e4e6a92_3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d0e4e6a92_3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d0e4e6a92_3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c3b5f82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c3b5f82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3d0e4e6a92_3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3d0e4e6a92_3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d0e4e6a92_3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d0e4e6a92_3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d0e4e6a92_3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d0e4e6a92_3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4fd8ec7e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4fd8ec7e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04194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3be92173de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be92173d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a:t>B. Remember that Java evaluates + from left to right. The first two values are both numbers,</a:t>
            </a:r>
            <a:endParaRPr/>
          </a:p>
          <a:p>
            <a:pPr marL="0" lvl="0" indent="0" algn="l" rtl="0">
              <a:spcBef>
                <a:spcPts val="0"/>
              </a:spcBef>
              <a:spcAft>
                <a:spcPts val="0"/>
              </a:spcAft>
              <a:buClr>
                <a:schemeClr val="dk2"/>
              </a:buClr>
              <a:buSzPts val="1100"/>
              <a:buFont typeface="Arial"/>
              <a:buNone/>
            </a:pPr>
            <a:r>
              <a:rPr lang="ro"/>
              <a:t>so the + is evaluated as numeric addition, resulting in a reduction to 11 + "7" + 8</a:t>
            </a:r>
            <a:endParaRPr/>
          </a:p>
          <a:p>
            <a:pPr marL="0" lvl="0" indent="0" algn="l" rtl="0">
              <a:spcBef>
                <a:spcPts val="0"/>
              </a:spcBef>
              <a:spcAft>
                <a:spcPts val="0"/>
              </a:spcAft>
              <a:buClr>
                <a:schemeClr val="dk2"/>
              </a:buClr>
              <a:buSzPts val="1100"/>
              <a:buFont typeface="Arial"/>
              <a:buNone/>
            </a:pPr>
            <a:r>
              <a:rPr lang="ro"/>
              <a:t>+ 9. The next two terms, 11 + "7", are handled as string concatenation since one of the</a:t>
            </a:r>
            <a:endParaRPr/>
          </a:p>
          <a:p>
            <a:pPr marL="0" lvl="0" indent="0" algn="l" rtl="0">
              <a:spcBef>
                <a:spcPts val="0"/>
              </a:spcBef>
              <a:spcAft>
                <a:spcPts val="0"/>
              </a:spcAft>
              <a:buClr>
                <a:schemeClr val="dk2"/>
              </a:buClr>
              <a:buSzPts val="1100"/>
              <a:buFont typeface="Arial"/>
              <a:buNone/>
            </a:pPr>
            <a:r>
              <a:rPr lang="ro"/>
              <a:t>terms is a String. This allows us to reduce the expression to "117" + 8 + 9. Likewise, the</a:t>
            </a:r>
            <a:endParaRPr/>
          </a:p>
          <a:p>
            <a:pPr marL="0" lvl="0" indent="0" algn="l" rtl="0">
              <a:spcBef>
                <a:spcPts val="0"/>
              </a:spcBef>
              <a:spcAft>
                <a:spcPts val="0"/>
              </a:spcAft>
              <a:buClr>
                <a:schemeClr val="dk2"/>
              </a:buClr>
              <a:buSzPts val="1100"/>
              <a:buFont typeface="Arial"/>
              <a:buNone/>
            </a:pPr>
            <a:r>
              <a:rPr lang="ro"/>
              <a:t>final two terms are each evaluated one at a time with the String on the left. Therefore, the</a:t>
            </a:r>
            <a:endParaRPr/>
          </a:p>
          <a:p>
            <a:pPr marL="0" lvl="0" indent="0" algn="l" rtl="0">
              <a:spcBef>
                <a:spcPts val="0"/>
              </a:spcBef>
              <a:spcAft>
                <a:spcPts val="0"/>
              </a:spcAft>
              <a:buClr>
                <a:schemeClr val="dk2"/>
              </a:buClr>
              <a:buSzPts val="1100"/>
              <a:buFont typeface="Arial"/>
              <a:buNone/>
            </a:pPr>
            <a:r>
              <a:rPr lang="ro"/>
              <a:t>final value is 11789, making Option B the correct answer.</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6705653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3be92173de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3be92173d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dirty="0"/>
              <a:t>A. For this question, remember that if two String objects evaluate to true using ==, then</a:t>
            </a:r>
            <a:endParaRPr dirty="0"/>
          </a:p>
          <a:p>
            <a:pPr marL="0" lvl="0" indent="0" algn="l" rtl="0">
              <a:spcBef>
                <a:spcPts val="0"/>
              </a:spcBef>
              <a:spcAft>
                <a:spcPts val="0"/>
              </a:spcAft>
              <a:buClr>
                <a:schemeClr val="dk2"/>
              </a:buClr>
              <a:buSzPts val="1100"/>
              <a:buFont typeface="Arial"/>
              <a:buNone/>
            </a:pPr>
            <a:r>
              <a:rPr lang="ro" dirty="0"/>
              <a:t>they are the same object. If they are the same String object, equals() will trivially return</a:t>
            </a:r>
            <a:endParaRPr dirty="0"/>
          </a:p>
          <a:p>
            <a:pPr marL="0" lvl="0" indent="0" algn="l" rtl="0">
              <a:spcBef>
                <a:spcPts val="0"/>
              </a:spcBef>
              <a:spcAft>
                <a:spcPts val="0"/>
              </a:spcAft>
              <a:buClr>
                <a:schemeClr val="dk2"/>
              </a:buClr>
              <a:buSzPts val="1100"/>
              <a:buFont typeface="Arial"/>
              <a:buNone/>
            </a:pPr>
            <a:r>
              <a:rPr lang="ro" dirty="0"/>
              <a:t>true. Option A correctly reflects this principle</a:t>
            </a:r>
            <a:r>
              <a:rPr lang="ro" dirty="0" smtClean="0"/>
              <a:t>.</a:t>
            </a:r>
            <a:r>
              <a:rPr lang="en-US" dirty="0" smtClean="0"/>
              <a:t/>
            </a:r>
            <a:br>
              <a:rPr lang="en-US" dirty="0" smtClean="0"/>
            </a:br>
            <a:r>
              <a:rPr lang="ro" dirty="0" smtClean="0"/>
              <a:t> </a:t>
            </a:r>
            <a:r>
              <a:rPr lang="ro" dirty="0"/>
              <a:t>Option B is incorrect as two String</a:t>
            </a:r>
            <a:endParaRPr dirty="0"/>
          </a:p>
          <a:p>
            <a:pPr marL="0" lvl="0" indent="0" algn="l" rtl="0">
              <a:spcBef>
                <a:spcPts val="0"/>
              </a:spcBef>
              <a:spcAft>
                <a:spcPts val="0"/>
              </a:spcAft>
              <a:buClr>
                <a:schemeClr val="dk2"/>
              </a:buClr>
              <a:buSzPts val="1100"/>
              <a:buFont typeface="Arial"/>
              <a:buNone/>
            </a:pPr>
            <a:r>
              <a:rPr lang="ro" dirty="0"/>
              <a:t>objects that are not the same may still be equivalent in terms of equals(). For example,</a:t>
            </a:r>
            <a:endParaRPr dirty="0"/>
          </a:p>
          <a:p>
            <a:pPr marL="0" lvl="0" indent="0" algn="l" rtl="0">
              <a:spcBef>
                <a:spcPts val="0"/>
              </a:spcBef>
              <a:spcAft>
                <a:spcPts val="0"/>
              </a:spcAft>
              <a:buClr>
                <a:schemeClr val="dk2"/>
              </a:buClr>
              <a:buSzPts val="1100"/>
              <a:buFont typeface="Arial"/>
              <a:buNone/>
            </a:pPr>
            <a:r>
              <a:rPr lang="ro" dirty="0"/>
              <a:t>apples == new String(apples) evaluates to false, but equals() will evaluate to true</a:t>
            </a:r>
            <a:endParaRPr dirty="0"/>
          </a:p>
          <a:p>
            <a:pPr marL="0" lvl="0" indent="0" algn="l" rtl="0">
              <a:spcBef>
                <a:spcPts val="0"/>
              </a:spcBef>
              <a:spcAft>
                <a:spcPts val="0"/>
              </a:spcAft>
              <a:buClr>
                <a:schemeClr val="dk2"/>
              </a:buClr>
              <a:buSzPts val="1100"/>
              <a:buFont typeface="Arial"/>
              <a:buNone/>
            </a:pPr>
            <a:r>
              <a:rPr lang="ro" dirty="0"/>
              <a:t>on these String objects. Likewise, </a:t>
            </a:r>
            <a:r>
              <a:rPr lang="en-US" dirty="0" smtClean="0"/>
              <a:t/>
            </a:r>
            <a:br>
              <a:rPr lang="en-US" dirty="0" smtClean="0"/>
            </a:br>
            <a:r>
              <a:rPr lang="ro" dirty="0" smtClean="0"/>
              <a:t>Options </a:t>
            </a:r>
            <a:r>
              <a:rPr lang="ro" dirty="0"/>
              <a:t>C and D are also incorrect because two String</a:t>
            </a:r>
            <a:endParaRPr dirty="0"/>
          </a:p>
          <a:p>
            <a:pPr marL="0" lvl="0" indent="0" algn="l" rtl="0">
              <a:spcBef>
                <a:spcPts val="0"/>
              </a:spcBef>
              <a:spcAft>
                <a:spcPts val="0"/>
              </a:spcAft>
              <a:buClr>
                <a:schemeClr val="dk2"/>
              </a:buClr>
              <a:buSzPts val="1100"/>
              <a:buFont typeface="Arial"/>
              <a:buNone/>
            </a:pPr>
            <a:r>
              <a:rPr lang="ro" dirty="0"/>
              <a:t>objects that are equivalent in terms of equals() may be different objects.</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8397781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3be92173de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3be92173de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a:t>D. Trick question! While int is a primitive, all arrays are objects. One way to tell is that an array has a public instance variable called length. Another way is that you can assign it a variable of type Object. Therefore, Option D is correct.</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2471945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be92173de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be92173d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a:t>C. The array braces are allowed to appear before or after the variable name, making the</a:t>
            </a:r>
            <a:endParaRPr/>
          </a:p>
          <a:p>
            <a:pPr marL="0" lvl="0" indent="0" algn="l" rtl="0">
              <a:spcBef>
                <a:spcPts val="0"/>
              </a:spcBef>
              <a:spcAft>
                <a:spcPts val="0"/>
              </a:spcAft>
              <a:buClr>
                <a:schemeClr val="dk2"/>
              </a:buClr>
              <a:buSzPts val="1100"/>
              <a:buFont typeface="Arial"/>
              <a:buNone/>
            </a:pPr>
            <a:r>
              <a:rPr lang="ro"/>
              <a:t>tiger and bear declarations correct. The braces are not allowed to appear before the type</a:t>
            </a:r>
            <a:endParaRPr/>
          </a:p>
          <a:p>
            <a:pPr marL="0" lvl="0" indent="0" algn="l" rtl="0">
              <a:spcBef>
                <a:spcPts val="0"/>
              </a:spcBef>
              <a:spcAft>
                <a:spcPts val="0"/>
              </a:spcAft>
              <a:buClr>
                <a:schemeClr val="dk2"/>
              </a:buClr>
              <a:buSzPts val="1100"/>
              <a:buFont typeface="Arial"/>
              <a:buNone/>
            </a:pPr>
            <a:r>
              <a:rPr lang="ro"/>
              <a:t>making the lion declaration incorrect. Therefore, Option C is correct.</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3751549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3be92173de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3be92173de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a:t>C. A two-dimensional array is declared by listing both sizes in separate pairs of braces.</a:t>
            </a:r>
            <a:endParaRPr/>
          </a:p>
          <a:p>
            <a:pPr marL="0" lvl="0" indent="0" algn="l" rtl="0">
              <a:spcBef>
                <a:spcPts val="0"/>
              </a:spcBef>
              <a:spcAft>
                <a:spcPts val="0"/>
              </a:spcAft>
              <a:buClr>
                <a:schemeClr val="dk2"/>
              </a:buClr>
              <a:buSzPts val="1100"/>
              <a:buFont typeface="Arial"/>
              <a:buNone/>
            </a:pPr>
            <a:r>
              <a:rPr lang="ro"/>
              <a:t>Option C correctly shows this syntax.</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0417550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3be92173de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3be92173de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a:t>B. Since no elements are being provided when creating the arrays, a size is required. Therefore,</a:t>
            </a:r>
            <a:endParaRPr/>
          </a:p>
          <a:p>
            <a:pPr marL="0" lvl="0" indent="0" algn="l" rtl="0">
              <a:spcBef>
                <a:spcPts val="0"/>
              </a:spcBef>
              <a:spcAft>
                <a:spcPts val="0"/>
              </a:spcAft>
              <a:buClr>
                <a:schemeClr val="dk2"/>
              </a:buClr>
              <a:buSzPts val="1100"/>
              <a:buFont typeface="Arial"/>
              <a:buNone/>
            </a:pPr>
            <a:r>
              <a:rPr lang="ro"/>
              <a:t>lion and bear are incorrect. The braces containing the size are required to be after</a:t>
            </a:r>
            <a:endParaRPr/>
          </a:p>
          <a:p>
            <a:pPr marL="0" lvl="0" indent="0" algn="l" rtl="0">
              <a:spcBef>
                <a:spcPts val="0"/>
              </a:spcBef>
              <a:spcAft>
                <a:spcPts val="0"/>
              </a:spcAft>
              <a:buClr>
                <a:schemeClr val="dk2"/>
              </a:buClr>
              <a:buSzPts val="1100"/>
              <a:buFont typeface="Arial"/>
              <a:buNone/>
            </a:pPr>
            <a:r>
              <a:rPr lang="ro"/>
              <a:t>the type, making ohMy incorrect. The only one that is correct is tiger, making the correct</a:t>
            </a:r>
            <a:endParaRPr/>
          </a:p>
          <a:p>
            <a:pPr marL="0" lvl="0" indent="0" algn="l" rtl="0">
              <a:spcBef>
                <a:spcPts val="0"/>
              </a:spcBef>
              <a:spcAft>
                <a:spcPts val="0"/>
              </a:spcAft>
              <a:buClr>
                <a:schemeClr val="dk2"/>
              </a:buClr>
              <a:buSzPts val="1100"/>
              <a:buFont typeface="Arial"/>
              <a:buNone/>
            </a:pPr>
            <a:r>
              <a:rPr lang="ro"/>
              <a:t>answer Option B.</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976721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be92173de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be92173de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507ccae529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507ccae52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a:t>B. Since no elements are being provided when creating the arrays, a size is required. Therefore,</a:t>
            </a:r>
            <a:endParaRPr/>
          </a:p>
          <a:p>
            <a:pPr marL="0" lvl="0" indent="0" algn="l" rtl="0">
              <a:spcBef>
                <a:spcPts val="0"/>
              </a:spcBef>
              <a:spcAft>
                <a:spcPts val="0"/>
              </a:spcAft>
              <a:buClr>
                <a:schemeClr val="dk2"/>
              </a:buClr>
              <a:buSzPts val="1100"/>
              <a:buFont typeface="Arial"/>
              <a:buNone/>
            </a:pPr>
            <a:r>
              <a:rPr lang="ro"/>
              <a:t>lion and bear are incorrect. The braces containing the size are required to be after</a:t>
            </a:r>
            <a:endParaRPr/>
          </a:p>
          <a:p>
            <a:pPr marL="0" lvl="0" indent="0" algn="l" rtl="0">
              <a:spcBef>
                <a:spcPts val="0"/>
              </a:spcBef>
              <a:spcAft>
                <a:spcPts val="0"/>
              </a:spcAft>
              <a:buClr>
                <a:schemeClr val="dk2"/>
              </a:buClr>
              <a:buSzPts val="1100"/>
              <a:buFont typeface="Arial"/>
              <a:buNone/>
            </a:pPr>
            <a:r>
              <a:rPr lang="ro"/>
              <a:t>the type, making ohMy incorrect. The only one that is correct is tiger, making the correct</a:t>
            </a:r>
            <a:endParaRPr/>
          </a:p>
          <a:p>
            <a:pPr marL="0" lvl="0" indent="0" algn="l" rtl="0">
              <a:spcBef>
                <a:spcPts val="0"/>
              </a:spcBef>
              <a:spcAft>
                <a:spcPts val="0"/>
              </a:spcAft>
              <a:buClr>
                <a:schemeClr val="dk2"/>
              </a:buClr>
              <a:buSzPts val="1100"/>
              <a:buFont typeface="Arial"/>
              <a:buNone/>
            </a:pPr>
            <a:r>
              <a:rPr lang="ro"/>
              <a:t>answer Option B.</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5177201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507ccae529_0_3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507ccae529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a:t>C. Underscores are allowed between any two digits in a numeric literal. Underscores are not allowed at the beginning or end of the literal, making Option C the correct answer.</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0359875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507ccae529_0_3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507ccae529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a:t>D. Java uses the suffix f to indicate a number is a float. Java automatically widens a type, allowing a float to be assigned to either a float or a double. This makes both lines p1 and p3 compile. Line p2 does compile without a suffix. Line p4 does not compile without a suffix and therefore is the answer</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865354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507ccae529_0_3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507ccae52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a:t>D. The question looks a lot more difficult than it is. In fact, to solve it you don’t have to compute anything! You just have to notice that the logical complement operator (!), which can only be applied to boolean values, is being applied to a numeric value. Therefore, the answer is that the expression wouldn’t compile or run, making Option D the correct answer.</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6310994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509692059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50969205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t>D. The question is about boolean operators. Since Options A and B are numeric operators, they can be instantly disregarded. </a:t>
            </a:r>
            <a:endParaRPr/>
          </a:p>
          <a:p>
            <a:pPr marL="0" lvl="0" indent="0" algn="l" rtl="0">
              <a:spcBef>
                <a:spcPts val="0"/>
              </a:spcBef>
              <a:spcAft>
                <a:spcPts val="0"/>
              </a:spcAft>
              <a:buNone/>
            </a:pPr>
            <a:endParaRPr/>
          </a:p>
          <a:p>
            <a:pPr marL="0" lvl="0" indent="0" algn="l" rtl="0">
              <a:spcBef>
                <a:spcPts val="0"/>
              </a:spcBef>
              <a:spcAft>
                <a:spcPts val="0"/>
              </a:spcAft>
              <a:buClr>
                <a:schemeClr val="dk2"/>
              </a:buClr>
              <a:buSzPts val="1100"/>
              <a:buFont typeface="Arial"/>
              <a:buNone/>
            </a:pPr>
            <a:r>
              <a:rPr lang="ro"/>
              <a:t>The question then simplifies to which boolean expression, &amp;&amp; or ||, corresponds to the truth table that only evaluates to true if both operands are true. Only the conjunctive logical &amp;&amp; operator represents this relationship, making</a:t>
            </a:r>
            <a:endParaRPr/>
          </a:p>
          <a:p>
            <a:pPr marL="0" lvl="0" indent="0" algn="l" rtl="0">
              <a:spcBef>
                <a:spcPts val="0"/>
              </a:spcBef>
              <a:spcAft>
                <a:spcPts val="0"/>
              </a:spcAft>
              <a:buClr>
                <a:schemeClr val="dk2"/>
              </a:buClr>
              <a:buSzPts val="1100"/>
              <a:buFont typeface="Arial"/>
              <a:buNone/>
            </a:pPr>
            <a:r>
              <a:rPr lang="ro"/>
              <a:t>Option D the correct answer.</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0043746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5096920598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509692059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a:t>C. The value of jumps and hops is unimportant because this code does not compile, making</a:t>
            </a:r>
            <a:endParaRPr/>
          </a:p>
          <a:p>
            <a:pPr marL="0" lvl="0" indent="0" algn="l" rtl="0">
              <a:spcBef>
                <a:spcPts val="0"/>
              </a:spcBef>
              <a:spcAft>
                <a:spcPts val="0"/>
              </a:spcAft>
              <a:buClr>
                <a:schemeClr val="dk2"/>
              </a:buClr>
              <a:buSzPts val="1100"/>
              <a:buFont typeface="Arial"/>
              <a:buNone/>
            </a:pPr>
            <a:r>
              <a:rPr lang="ro"/>
              <a:t>Option C the correct answer. Unlike some other programming languages, Java does not</a:t>
            </a:r>
            <a:endParaRPr/>
          </a:p>
          <a:p>
            <a:pPr marL="0" lvl="0" indent="0" algn="l" rtl="0">
              <a:spcBef>
                <a:spcPts val="0"/>
              </a:spcBef>
              <a:spcAft>
                <a:spcPts val="0"/>
              </a:spcAft>
              <a:buClr>
                <a:schemeClr val="dk2"/>
              </a:buClr>
              <a:buSzPts val="1100"/>
              <a:buFont typeface="Arial"/>
              <a:buNone/>
            </a:pPr>
            <a:r>
              <a:rPr lang="ro"/>
              <a:t>automatically convert integers to boolean values for use in if-then statements. The statement</a:t>
            </a:r>
            <a:endParaRPr/>
          </a:p>
          <a:p>
            <a:pPr marL="0" lvl="0" indent="0" algn="l" rtl="0">
              <a:spcBef>
                <a:spcPts val="0"/>
              </a:spcBef>
              <a:spcAft>
                <a:spcPts val="0"/>
              </a:spcAft>
              <a:buClr>
                <a:schemeClr val="dk2"/>
              </a:buClr>
              <a:buSzPts val="1100"/>
              <a:buFont typeface="Arial"/>
              <a:buNone/>
            </a:pPr>
            <a:r>
              <a:rPr lang="ro"/>
              <a:t>if(jumps) evaluates to if(0), and since 0 is not a boolean value, the code does not</a:t>
            </a:r>
            <a:endParaRPr/>
          </a:p>
          <a:p>
            <a:pPr marL="0" lvl="0" indent="0" algn="l" rtl="0">
              <a:spcBef>
                <a:spcPts val="0"/>
              </a:spcBef>
              <a:spcAft>
                <a:spcPts val="0"/>
              </a:spcAft>
              <a:buClr>
                <a:schemeClr val="dk2"/>
              </a:buClr>
              <a:buSzPts val="1100"/>
              <a:buFont typeface="Arial"/>
              <a:buNone/>
            </a:pPr>
            <a:r>
              <a:rPr lang="ro"/>
              <a:t>compile. Note that the value of the jumps variable is irrelevant in this example; no integer</a:t>
            </a:r>
            <a:endParaRPr/>
          </a:p>
          <a:p>
            <a:pPr marL="0" lvl="0" indent="0" algn="l" rtl="0">
              <a:spcBef>
                <a:spcPts val="0"/>
              </a:spcBef>
              <a:spcAft>
                <a:spcPts val="0"/>
              </a:spcAft>
              <a:buClr>
                <a:schemeClr val="dk2"/>
              </a:buClr>
              <a:buSzPts val="1100"/>
              <a:buFont typeface="Arial"/>
              <a:buNone/>
            </a:pPr>
            <a:r>
              <a:rPr lang="ro"/>
              <a:t>evaluates to a boolean value in Java.</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8387774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5096920598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509692059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a:t>B. Any value that can be implicitly promoted to int will work for the case statement with</a:t>
            </a:r>
            <a:endParaRPr/>
          </a:p>
          <a:p>
            <a:pPr marL="0" lvl="0" indent="0" algn="l" rtl="0">
              <a:spcBef>
                <a:spcPts val="0"/>
              </a:spcBef>
              <a:spcAft>
                <a:spcPts val="0"/>
              </a:spcAft>
              <a:buClr>
                <a:schemeClr val="dk2"/>
              </a:buClr>
              <a:buSzPts val="1100"/>
              <a:buFont typeface="Arial"/>
              <a:buNone/>
            </a:pPr>
            <a:r>
              <a:rPr lang="ro"/>
              <a:t>an int input. Since switch statements do not support long values, and long cannot be</a:t>
            </a:r>
            <a:endParaRPr/>
          </a:p>
          <a:p>
            <a:pPr marL="0" lvl="0" indent="0" algn="l" rtl="0">
              <a:spcBef>
                <a:spcPts val="0"/>
              </a:spcBef>
              <a:spcAft>
                <a:spcPts val="0"/>
              </a:spcAft>
              <a:buClr>
                <a:schemeClr val="dk2"/>
              </a:buClr>
              <a:buSzPts val="1100"/>
              <a:buFont typeface="Arial"/>
              <a:buNone/>
            </a:pPr>
            <a:r>
              <a:rPr lang="ro"/>
              <a:t>converted to int without a possible loss of data, Option B is the correct answer.</a:t>
            </a:r>
            <a:endParaRPr/>
          </a:p>
          <a:p>
            <a:pPr marL="0" lvl="0" indent="0" algn="l" rtl="0">
              <a:spcBef>
                <a:spcPts val="0"/>
              </a:spcBef>
              <a:spcAft>
                <a:spcPts val="0"/>
              </a:spcAft>
              <a:buNone/>
            </a:pPr>
            <a:r>
              <a:rPr lang="ro"/>
              <a:t>	</a:t>
            </a:r>
            <a:endParaRPr/>
          </a:p>
        </p:txBody>
      </p:sp>
    </p:spTree>
    <p:extLst>
      <p:ext uri="{BB962C8B-B14F-4D97-AF65-F5344CB8AC3E}">
        <p14:creationId xmlns:p14="http://schemas.microsoft.com/office/powerpoint/2010/main" val="28752832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5096920598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5096920598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992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096920598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09692059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5576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d0e4e6a92_3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d0e4e6a92_3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d0e4e6a92_3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d0e4e6a92_3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d0e4e6a92_3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d0e4e6a92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1pPr>
            <a:lvl2pPr marR="0" lvl="1"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2pPr>
            <a:lvl3pPr marR="0" lvl="2"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3pPr>
            <a:lvl4pPr marR="0" lvl="3"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4pPr>
            <a:lvl5pPr marR="0" lvl="4"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5pPr>
            <a:lvl6pPr marR="0" lvl="5"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6pPr>
            <a:lvl7pPr marR="0" lvl="6"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7pPr>
            <a:lvl8pPr marR="0" lvl="7"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8pPr>
            <a:lvl9pPr marR="0" lvl="8" algn="l" rtl="0">
              <a:lnSpc>
                <a:spcPct val="100000"/>
              </a:lnSpc>
              <a:spcBef>
                <a:spcPts val="0"/>
              </a:spcBef>
              <a:spcAft>
                <a:spcPts val="0"/>
              </a:spcAft>
              <a:buClr>
                <a:schemeClr val="lt1"/>
              </a:buClr>
              <a:buSzPts val="1800"/>
              <a:buFont typeface="Lato"/>
              <a:buNone/>
              <a:defRPr sz="1800" b="0" i="0" u="none" strike="noStrike" cap="none">
                <a:solidFill>
                  <a:schemeClr val="lt1"/>
                </a:solidFill>
                <a:latin typeface="Lato"/>
                <a:ea typeface="Lato"/>
                <a:cs typeface="Lato"/>
                <a:sym typeface="Lato"/>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
        <p:cNvGrpSpPr/>
        <p:nvPr/>
      </p:nvGrpSpPr>
      <p:grpSpPr>
        <a:xfrm>
          <a:off x="0" y="0"/>
          <a:ext cx="0" cy="0"/>
          <a:chOff x="0" y="0"/>
          <a:chExt cx="0" cy="0"/>
        </a:xfrm>
      </p:grpSpPr>
      <p:cxnSp>
        <p:nvCxnSpPr>
          <p:cNvPr id="17" name="Google Shape;17;p3"/>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18" name="Google Shape;18;p3"/>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19" name="Google Shape;19;p3"/>
          <p:cNvSpPr txBox="1">
            <a:spLocks noGrp="1"/>
          </p:cNvSpPr>
          <p:nvPr>
            <p:ph type="title" hasCustomPrompt="1"/>
          </p:nvPr>
        </p:nvSpPr>
        <p:spPr>
          <a:xfrm>
            <a:off x="853950" y="1304850"/>
            <a:ext cx="7436100" cy="15384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1pPr>
            <a:lvl2pPr marR="0" lvl="1"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2pPr>
            <a:lvl3pPr marR="0" lvl="2"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3pPr>
            <a:lvl4pPr marR="0" lvl="3"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4pPr>
            <a:lvl5pPr marR="0" lvl="4"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5pPr>
            <a:lvl6pPr marR="0" lvl="5"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6pPr>
            <a:lvl7pPr marR="0" lvl="6"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7pPr>
            <a:lvl8pPr marR="0" lvl="7"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8pPr>
            <a:lvl9pPr marR="0" lvl="8" algn="ctr" rtl="0">
              <a:lnSpc>
                <a:spcPct val="100000"/>
              </a:lnSpc>
              <a:spcBef>
                <a:spcPts val="0"/>
              </a:spcBef>
              <a:spcAft>
                <a:spcPts val="0"/>
              </a:spcAft>
              <a:buClr>
                <a:schemeClr val="dk1"/>
              </a:buClr>
              <a:buSzPts val="9600"/>
              <a:buFont typeface="Lato"/>
              <a:buNone/>
              <a:defRPr sz="9600" b="1" i="0" u="none" strike="noStrike" cap="none">
                <a:solidFill>
                  <a:schemeClr val="dk1"/>
                </a:solidFill>
                <a:latin typeface="Lato"/>
                <a:ea typeface="Lato"/>
                <a:cs typeface="Lato"/>
                <a:sym typeface="Lato"/>
              </a:defRPr>
            </a:lvl9pPr>
          </a:lstStyle>
          <a:p>
            <a:r>
              <a:t>xx%</a:t>
            </a:r>
          </a:p>
        </p:txBody>
      </p:sp>
      <p:sp>
        <p:nvSpPr>
          <p:cNvPr id="20" name="Google Shape;20;p3"/>
          <p:cNvSpPr txBox="1">
            <a:spLocks noGrp="1"/>
          </p:cNvSpPr>
          <p:nvPr>
            <p:ph type="body" idx="1"/>
          </p:nvPr>
        </p:nvSpPr>
        <p:spPr>
          <a:xfrm>
            <a:off x="853950" y="2919450"/>
            <a:ext cx="7436100" cy="1071600"/>
          </a:xfrm>
          <a:prstGeom prst="rect">
            <a:avLst/>
          </a:prstGeom>
          <a:noFill/>
          <a:ln>
            <a:noFill/>
          </a:ln>
        </p:spPr>
        <p:txBody>
          <a:bodyPr spcFirstLastPara="1" wrap="square" lIns="91425" tIns="91425" rIns="91425" bIns="91425" anchor="t" anchorCtr="0">
            <a:noAutofit/>
          </a:bodyPr>
          <a:lstStyle>
            <a:lvl1pPr marL="457200" marR="0" lvl="0" indent="-342900" algn="ctr"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ctr"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2pPr>
            <a:lvl3pPr marL="1371600" marR="0" lvl="2" indent="-317500" algn="ctr"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3pPr>
            <a:lvl4pPr marL="1828800" marR="0" lvl="3" indent="-317500" algn="ctr"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4pPr>
            <a:lvl5pPr marL="2286000" marR="0" lvl="4" indent="-317500" algn="ctr"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5pPr>
            <a:lvl6pPr marL="2743200" marR="0" lvl="5" indent="-317500" algn="ctr"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6pPr>
            <a:lvl7pPr marL="3200400" marR="0" lvl="6" indent="-317500" algn="ctr"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7pPr>
            <a:lvl8pPr marL="3657600" marR="0" lvl="7" indent="-317500" algn="ctr"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8pPr>
            <a:lvl9pPr marL="4114800" marR="0" lvl="8" indent="-317500" algn="ctr" rtl="0">
              <a:lnSpc>
                <a:spcPct val="115000"/>
              </a:lnSpc>
              <a:spcBef>
                <a:spcPts val="1600"/>
              </a:spcBef>
              <a:spcAft>
                <a:spcPts val="1600"/>
              </a:spcAft>
              <a:buClr>
                <a:schemeClr val="dk2"/>
              </a:buClr>
              <a:buSzPts val="1400"/>
              <a:buFont typeface="Lato"/>
              <a:buChar char="■"/>
              <a:defRPr sz="1400" b="0" i="0" u="none" strike="noStrike" cap="none">
                <a:solidFill>
                  <a:schemeClr val="dk2"/>
                </a:solidFill>
                <a:latin typeface="Lato"/>
                <a:ea typeface="Lato"/>
                <a:cs typeface="Lato"/>
                <a:sym typeface="Lato"/>
              </a:defRPr>
            </a:lvl9pPr>
          </a:lstStyle>
          <a:p>
            <a:endParaRPr/>
          </a:p>
        </p:txBody>
      </p:sp>
      <p:sp>
        <p:nvSpPr>
          <p:cNvPr id="21" name="Google Shape;21;p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2"/>
        <p:cNvGrpSpPr/>
        <p:nvPr/>
      </p:nvGrpSpPr>
      <p:grpSpPr>
        <a:xfrm>
          <a:off x="0" y="0"/>
          <a:ext cx="0" cy="0"/>
          <a:chOff x="0" y="0"/>
          <a:chExt cx="0" cy="0"/>
        </a:xfrm>
      </p:grpSpPr>
      <p:cxnSp>
        <p:nvCxnSpPr>
          <p:cNvPr id="23" name="Google Shape;23;p4"/>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24" name="Google Shape;24;p4"/>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25" name="Google Shape;25;p4"/>
          <p:cNvSpPr txBox="1">
            <a:spLocks noGrp="1"/>
          </p:cNvSpPr>
          <p:nvPr>
            <p:ph type="title"/>
          </p:nvPr>
        </p:nvSpPr>
        <p:spPr>
          <a:xfrm>
            <a:off x="406425" y="1806825"/>
            <a:ext cx="8296800" cy="15420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ctr"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endParaRPr/>
          </a:p>
        </p:txBody>
      </p:sp>
      <p:sp>
        <p:nvSpPr>
          <p:cNvPr id="26" name="Google Shape;26;p4"/>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cxnSp>
        <p:nvCxnSpPr>
          <p:cNvPr id="28" name="Google Shape;28;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9" name="Google Shape;29;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0" name="Google Shape;30;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1" name="Google Shape;31;p5"/>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32" name="Google Shape;32;p5"/>
          <p:cNvSpPr txBox="1">
            <a:spLocks noGrp="1"/>
          </p:cNvSpPr>
          <p:nvPr>
            <p:ph type="body" idx="1"/>
          </p:nvPr>
        </p:nvSpPr>
        <p:spPr>
          <a:xfrm>
            <a:off x="2400303" y="1602675"/>
            <a:ext cx="3071400" cy="3002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1pPr>
            <a:lvl2pPr marL="914400" marR="0" lvl="1"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2pPr>
            <a:lvl3pPr marL="1371600" marR="0" lvl="2"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3pPr>
            <a:lvl4pPr marL="1828800" marR="0" lvl="3"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4pPr>
            <a:lvl5pPr marL="2286000" marR="0" lvl="4"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5pPr>
            <a:lvl6pPr marL="2743200" marR="0" lvl="5"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6pPr>
            <a:lvl7pPr marL="3200400" marR="0" lvl="6"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7pPr>
            <a:lvl8pPr marL="3657600" marR="0" lvl="7"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8pPr>
            <a:lvl9pPr marL="4114800" marR="0" lvl="8" indent="-304800" algn="l" rtl="0">
              <a:lnSpc>
                <a:spcPct val="115000"/>
              </a:lnSpc>
              <a:spcBef>
                <a:spcPts val="1600"/>
              </a:spcBef>
              <a:spcAft>
                <a:spcPts val="1600"/>
              </a:spcAft>
              <a:buClr>
                <a:schemeClr val="dk2"/>
              </a:buClr>
              <a:buSzPts val="1200"/>
              <a:buFont typeface="Lato"/>
              <a:buChar char="■"/>
              <a:defRPr sz="1200" b="0" i="0" u="none" strike="noStrike" cap="none">
                <a:solidFill>
                  <a:schemeClr val="dk2"/>
                </a:solidFill>
                <a:latin typeface="Lato"/>
                <a:ea typeface="Lato"/>
                <a:cs typeface="Lato"/>
                <a:sym typeface="Lato"/>
              </a:defRPr>
            </a:lvl9pPr>
          </a:lstStyle>
          <a:p>
            <a:endParaRPr/>
          </a:p>
        </p:txBody>
      </p:sp>
      <p:sp>
        <p:nvSpPr>
          <p:cNvPr id="33" name="Google Shape;33;p5"/>
          <p:cNvSpPr txBox="1">
            <a:spLocks noGrp="1"/>
          </p:cNvSpPr>
          <p:nvPr>
            <p:ph type="body" idx="2"/>
          </p:nvPr>
        </p:nvSpPr>
        <p:spPr>
          <a:xfrm>
            <a:off x="5650572" y="1602675"/>
            <a:ext cx="3071400" cy="3002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1pPr>
            <a:lvl2pPr marL="914400" marR="0" lvl="1"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2pPr>
            <a:lvl3pPr marL="1371600" marR="0" lvl="2"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3pPr>
            <a:lvl4pPr marL="1828800" marR="0" lvl="3"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4pPr>
            <a:lvl5pPr marL="2286000" marR="0" lvl="4"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5pPr>
            <a:lvl6pPr marL="2743200" marR="0" lvl="5"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6pPr>
            <a:lvl7pPr marL="3200400" marR="0" lvl="6"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7pPr>
            <a:lvl8pPr marL="3657600" marR="0" lvl="7"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8pPr>
            <a:lvl9pPr marL="4114800" marR="0" lvl="8" indent="-304800" algn="l" rtl="0">
              <a:lnSpc>
                <a:spcPct val="115000"/>
              </a:lnSpc>
              <a:spcBef>
                <a:spcPts val="1600"/>
              </a:spcBef>
              <a:spcAft>
                <a:spcPts val="1600"/>
              </a:spcAft>
              <a:buClr>
                <a:schemeClr val="dk2"/>
              </a:buClr>
              <a:buSzPts val="1200"/>
              <a:buFont typeface="Lato"/>
              <a:buChar char="■"/>
              <a:defRPr sz="1200" b="0" i="0" u="none" strike="noStrike" cap="none">
                <a:solidFill>
                  <a:schemeClr val="dk2"/>
                </a:solidFill>
                <a:latin typeface="Lato"/>
                <a:ea typeface="Lato"/>
                <a:cs typeface="Lato"/>
                <a:sym typeface="Lato"/>
              </a:defRPr>
            </a:lvl9pPr>
          </a:lstStyle>
          <a:p>
            <a:endParaRPr/>
          </a:p>
        </p:txBody>
      </p:sp>
      <p:sp>
        <p:nvSpPr>
          <p:cNvPr id="34" name="Google Shape;34;p5"/>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03300" y="411575"/>
            <a:ext cx="8520600" cy="639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37" name="Google Shape;37;p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cxnSp>
        <p:nvCxnSpPr>
          <p:cNvPr id="39" name="Google Shape;39;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0" name="Google Shape;40;p7"/>
          <p:cNvSpPr txBox="1">
            <a:spLocks noGrp="1"/>
          </p:cNvSpPr>
          <p:nvPr>
            <p:ph type="title"/>
          </p:nvPr>
        </p:nvSpPr>
        <p:spPr>
          <a:xfrm>
            <a:off x="319500" y="936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9pPr>
          </a:lstStyle>
          <a:p>
            <a:endParaRPr/>
          </a:p>
        </p:txBody>
      </p:sp>
      <p:sp>
        <p:nvSpPr>
          <p:cNvPr id="41" name="Google Shape;41;p7"/>
          <p:cNvSpPr txBox="1">
            <a:spLocks noGrp="1"/>
          </p:cNvSpPr>
          <p:nvPr>
            <p:ph type="body" idx="1"/>
          </p:nvPr>
        </p:nvSpPr>
        <p:spPr>
          <a:xfrm>
            <a:off x="319500" y="1846804"/>
            <a:ext cx="2808000" cy="28062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1pPr>
            <a:lvl2pPr marL="914400" marR="0" lvl="1"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2pPr>
            <a:lvl3pPr marL="1371600" marR="0" lvl="2"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3pPr>
            <a:lvl4pPr marL="1828800" marR="0" lvl="3"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4pPr>
            <a:lvl5pPr marL="2286000" marR="0" lvl="4"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5pPr>
            <a:lvl6pPr marL="2743200" marR="0" lvl="5"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6pPr>
            <a:lvl7pPr marL="3200400" marR="0" lvl="6"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7pPr>
            <a:lvl8pPr marL="3657600" marR="0" lvl="7" indent="-304800" algn="l" rtl="0">
              <a:lnSpc>
                <a:spcPct val="115000"/>
              </a:lnSpc>
              <a:spcBef>
                <a:spcPts val="1600"/>
              </a:spcBef>
              <a:spcAft>
                <a:spcPts val="0"/>
              </a:spcAft>
              <a:buClr>
                <a:schemeClr val="dk2"/>
              </a:buClr>
              <a:buSzPts val="1200"/>
              <a:buFont typeface="Lato"/>
              <a:buChar char="○"/>
              <a:defRPr sz="1200" b="0" i="0" u="none" strike="noStrike" cap="none">
                <a:solidFill>
                  <a:schemeClr val="dk2"/>
                </a:solidFill>
                <a:latin typeface="Lato"/>
                <a:ea typeface="Lato"/>
                <a:cs typeface="Lato"/>
                <a:sym typeface="Lato"/>
              </a:defRPr>
            </a:lvl8pPr>
            <a:lvl9pPr marL="4114800" marR="0" lvl="8" indent="-304800" algn="l" rtl="0">
              <a:lnSpc>
                <a:spcPct val="115000"/>
              </a:lnSpc>
              <a:spcBef>
                <a:spcPts val="1600"/>
              </a:spcBef>
              <a:spcAft>
                <a:spcPts val="1600"/>
              </a:spcAft>
              <a:buClr>
                <a:schemeClr val="dk2"/>
              </a:buClr>
              <a:buSzPts val="1200"/>
              <a:buFont typeface="Lato"/>
              <a:buChar char="■"/>
              <a:defRPr sz="1200" b="0" i="0" u="none" strike="noStrike" cap="none">
                <a:solidFill>
                  <a:schemeClr val="dk2"/>
                </a:solidFill>
                <a:latin typeface="Lato"/>
                <a:ea typeface="Lato"/>
                <a:cs typeface="Lato"/>
                <a:sym typeface="Lato"/>
              </a:defRPr>
            </a:lvl9pPr>
          </a:lstStyle>
          <a:p>
            <a:endParaRPr/>
          </a:p>
        </p:txBody>
      </p:sp>
      <p:sp>
        <p:nvSpPr>
          <p:cNvPr id="42" name="Google Shape;42;p7"/>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3"/>
        <p:cNvGrpSpPr/>
        <p:nvPr/>
      </p:nvGrpSpPr>
      <p:grpSpPr>
        <a:xfrm>
          <a:off x="0" y="0"/>
          <a:ext cx="0" cy="0"/>
          <a:chOff x="0" y="0"/>
          <a:chExt cx="0" cy="0"/>
        </a:xfrm>
      </p:grpSpPr>
      <p:cxnSp>
        <p:nvCxnSpPr>
          <p:cNvPr id="44" name="Google Shape;44;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5" name="Google Shape;45;p8"/>
          <p:cNvSpPr txBox="1">
            <a:spLocks noGrp="1"/>
          </p:cNvSpPr>
          <p:nvPr>
            <p:ph type="title"/>
          </p:nvPr>
        </p:nvSpPr>
        <p:spPr>
          <a:xfrm>
            <a:off x="283103" y="712141"/>
            <a:ext cx="6244200" cy="38355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endParaRPr/>
          </a:p>
        </p:txBody>
      </p:sp>
      <p:sp>
        <p:nvSpPr>
          <p:cNvPr id="46" name="Google Shape;46;p8"/>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cxnSp>
        <p:nvCxnSpPr>
          <p:cNvPr id="48" name="Google Shape;48;p9"/>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49" name="Google Shape;49;p9"/>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0" name="Google Shape;50;p9"/>
          <p:cNvSpPr txBox="1">
            <a:spLocks noGrp="1"/>
          </p:cNvSpPr>
          <p:nvPr>
            <p:ph type="body" idx="1"/>
          </p:nvPr>
        </p:nvSpPr>
        <p:spPr>
          <a:xfrm>
            <a:off x="328017" y="4226025"/>
            <a:ext cx="8388600" cy="3936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1pPr>
          </a:lstStyle>
          <a:p>
            <a:endParaRPr/>
          </a:p>
        </p:txBody>
      </p:sp>
      <p:sp>
        <p:nvSpPr>
          <p:cNvPr id="51" name="Google Shape;51;p9"/>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0"/>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2pPr>
            <a:lvl3pPr marL="1371600" marR="0" lvl="2"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3pPr>
            <a:lvl4pPr marL="1828800" marR="0" lvl="3"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4pPr>
            <a:lvl5pPr marL="2286000" marR="0" lvl="4"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5pPr>
            <a:lvl6pPr marL="2743200" marR="0" lvl="5"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6pPr>
            <a:lvl7pPr marL="3200400" marR="0" lvl="6"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7pPr>
            <a:lvl8pPr marL="3657600" marR="0" lvl="7"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8pPr>
            <a:lvl9pPr marL="4114800" marR="0" lvl="8" indent="-317500" algn="l" rtl="0">
              <a:lnSpc>
                <a:spcPct val="115000"/>
              </a:lnSpc>
              <a:spcBef>
                <a:spcPts val="1600"/>
              </a:spcBef>
              <a:spcAft>
                <a:spcPts val="1600"/>
              </a:spcAft>
              <a:buClr>
                <a:schemeClr val="dk2"/>
              </a:buClr>
              <a:buSzPts val="1400"/>
              <a:buFont typeface="Lato"/>
              <a:buChar char="■"/>
              <a:defRPr sz="1400" b="0" i="0" u="none" strike="noStrike" cap="none">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o"/>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1"/>
          <p:cNvSpPr txBox="1">
            <a:spLocks noGrp="1"/>
          </p:cNvSpPr>
          <p:nvPr>
            <p:ph type="ctrTitle"/>
          </p:nvPr>
        </p:nvSpPr>
        <p:spPr>
          <a:xfrm>
            <a:off x="2371725" y="630225"/>
            <a:ext cx="6331500" cy="250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4800"/>
              <a:buFont typeface="Raleway"/>
              <a:buNone/>
            </a:pPr>
            <a:r>
              <a:rPr lang="ro" sz="4800" b="1" i="0" u="none" strike="noStrike" cap="none">
                <a:solidFill>
                  <a:schemeClr val="lt1"/>
                </a:solidFill>
                <a:latin typeface="Raleway"/>
                <a:ea typeface="Raleway"/>
                <a:cs typeface="Raleway"/>
                <a:sym typeface="Raleway"/>
              </a:rPr>
              <a:t>Oracle certified Java associate</a:t>
            </a:r>
            <a:endParaRPr sz="4800" b="1" i="0" u="none" strike="noStrike" cap="none">
              <a:solidFill>
                <a:schemeClr val="lt1"/>
              </a:solidFill>
              <a:latin typeface="Raleway"/>
              <a:ea typeface="Raleway"/>
              <a:cs typeface="Raleway"/>
              <a:sym typeface="Raleway"/>
            </a:endParaRPr>
          </a:p>
          <a:p>
            <a:pPr marL="0" marR="0" lvl="0" indent="0" algn="l" rtl="0">
              <a:lnSpc>
                <a:spcPct val="100000"/>
              </a:lnSpc>
              <a:spcBef>
                <a:spcPts val="0"/>
              </a:spcBef>
              <a:spcAft>
                <a:spcPts val="0"/>
              </a:spcAft>
              <a:buClr>
                <a:schemeClr val="lt1"/>
              </a:buClr>
              <a:buSzPts val="4800"/>
              <a:buFont typeface="Raleway"/>
              <a:buNone/>
            </a:pPr>
            <a:r>
              <a:rPr lang="ro"/>
              <a:t>Lesson 13</a:t>
            </a:r>
            <a:endParaRPr/>
          </a:p>
        </p:txBody>
      </p:sp>
      <p:sp>
        <p:nvSpPr>
          <p:cNvPr id="59" name="Google Shape;59;p11"/>
          <p:cNvSpPr txBox="1">
            <a:spLocks noGrp="1"/>
          </p:cNvSpPr>
          <p:nvPr>
            <p:ph type="subTitle" idx="1"/>
          </p:nvPr>
        </p:nvSpPr>
        <p:spPr>
          <a:xfrm>
            <a:off x="2390267" y="3238450"/>
            <a:ext cx="6331500" cy="1241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1800"/>
              <a:buFont typeface="Lato"/>
              <a:buNone/>
            </a:pPr>
            <a:r>
              <a:rPr lang="ro" sz="1800" b="0" i="0" u="none" strike="noStrike" cap="none">
                <a:solidFill>
                  <a:schemeClr val="lt1"/>
                </a:solidFill>
                <a:latin typeface="Lato"/>
                <a:ea typeface="Lato"/>
                <a:cs typeface="Lato"/>
                <a:sym typeface="Lato"/>
              </a:rPr>
              <a:t>Andrei Dragutan</a:t>
            </a:r>
            <a:endParaRPr sz="1800" b="0" i="0" u="none" strike="noStrike" cap="none">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8"/>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ro" sz="1800"/>
              <a:t>Why do we need abstract class?</a:t>
            </a:r>
            <a:endParaRPr sz="1800"/>
          </a:p>
        </p:txBody>
      </p:sp>
      <p:pic>
        <p:nvPicPr>
          <p:cNvPr id="314" name="Google Shape;314;p48"/>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315" name="Google Shape;315;p48"/>
          <p:cNvSpPr txBox="1">
            <a:spLocks noGrp="1"/>
          </p:cNvSpPr>
          <p:nvPr>
            <p:ph type="body" idx="1"/>
          </p:nvPr>
        </p:nvSpPr>
        <p:spPr>
          <a:xfrm>
            <a:off x="2474050" y="1194850"/>
            <a:ext cx="6247800" cy="332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b="1"/>
              <a:t>Real world example</a:t>
            </a:r>
            <a:br>
              <a:rPr lang="ro" b="1"/>
            </a:br>
            <a:r>
              <a:rPr lang="ro" b="1"/>
              <a:t/>
            </a:r>
            <a:br>
              <a:rPr lang="ro" b="1"/>
            </a:br>
            <a:r>
              <a:rPr lang="ro"/>
              <a:t>What would you draw when I’d asked you to draw a </a:t>
            </a:r>
            <a:r>
              <a:rPr lang="ro" b="1"/>
              <a:t>shape?</a:t>
            </a:r>
            <a:endParaRPr b="1"/>
          </a:p>
        </p:txBody>
      </p:sp>
    </p:spTree>
    <p:extLst>
      <p:ext uri="{BB962C8B-B14F-4D97-AF65-F5344CB8AC3E}">
        <p14:creationId xmlns:p14="http://schemas.microsoft.com/office/powerpoint/2010/main" val="3975683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9"/>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ro" sz="1800"/>
              <a:t>Actual ‘shape’</a:t>
            </a:r>
            <a:endParaRPr sz="1800"/>
          </a:p>
        </p:txBody>
      </p:sp>
      <p:pic>
        <p:nvPicPr>
          <p:cNvPr id="321" name="Google Shape;321;p49"/>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322" name="Google Shape;322;p49"/>
          <p:cNvPicPr preferRelativeResize="0"/>
          <p:nvPr/>
        </p:nvPicPr>
        <p:blipFill>
          <a:blip r:embed="rId4">
            <a:alphaModFix/>
          </a:blip>
          <a:stretch>
            <a:fillRect/>
          </a:stretch>
        </p:blipFill>
        <p:spPr>
          <a:xfrm>
            <a:off x="3936900" y="1239025"/>
            <a:ext cx="3248300" cy="3248300"/>
          </a:xfrm>
          <a:prstGeom prst="rect">
            <a:avLst/>
          </a:prstGeom>
          <a:noFill/>
          <a:ln>
            <a:noFill/>
          </a:ln>
        </p:spPr>
      </p:pic>
    </p:spTree>
    <p:extLst>
      <p:ext uri="{BB962C8B-B14F-4D97-AF65-F5344CB8AC3E}">
        <p14:creationId xmlns:p14="http://schemas.microsoft.com/office/powerpoint/2010/main" val="360502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2400250" y="446450"/>
            <a:ext cx="6321600" cy="4734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ro" sz="1800">
                <a:latin typeface="Arial"/>
                <a:ea typeface="Arial"/>
                <a:cs typeface="Arial"/>
                <a:sym typeface="Arial"/>
              </a:rPr>
              <a:t>Abstract method</a:t>
            </a:r>
            <a:endParaRPr sz="1800">
              <a:latin typeface="Arial"/>
              <a:ea typeface="Arial"/>
              <a:cs typeface="Arial"/>
              <a:sym typeface="Arial"/>
            </a:endParaRPr>
          </a:p>
          <a:p>
            <a:pPr marL="0" lvl="0" indent="0" algn="l" rtl="0">
              <a:lnSpc>
                <a:spcPct val="115000"/>
              </a:lnSpc>
              <a:spcBef>
                <a:spcPts val="1400"/>
              </a:spcBef>
              <a:spcAft>
                <a:spcPts val="0"/>
              </a:spcAft>
              <a:buNone/>
            </a:pPr>
            <a:endParaRPr sz="1800">
              <a:latin typeface="Arial"/>
              <a:ea typeface="Arial"/>
              <a:cs typeface="Arial"/>
              <a:sym typeface="Arial"/>
            </a:endParaRPr>
          </a:p>
          <a:p>
            <a:pPr marL="0" lvl="0" indent="0" algn="l" rtl="0">
              <a:lnSpc>
                <a:spcPct val="115000"/>
              </a:lnSpc>
              <a:spcBef>
                <a:spcPts val="400"/>
              </a:spcBef>
              <a:spcAft>
                <a:spcPts val="0"/>
              </a:spcAft>
              <a:buNone/>
            </a:pPr>
            <a:endParaRPr sz="1800">
              <a:latin typeface="Arial"/>
              <a:ea typeface="Arial"/>
              <a:cs typeface="Arial"/>
              <a:sym typeface="Arial"/>
            </a:endParaRPr>
          </a:p>
        </p:txBody>
      </p:sp>
      <p:pic>
        <p:nvPicPr>
          <p:cNvPr id="103" name="Google Shape;103;p18"/>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104" name="Google Shape;104;p18"/>
          <p:cNvSpPr txBox="1">
            <a:spLocks noGrp="1"/>
          </p:cNvSpPr>
          <p:nvPr>
            <p:ph type="body" idx="1"/>
          </p:nvPr>
        </p:nvSpPr>
        <p:spPr>
          <a:xfrm>
            <a:off x="2474050" y="1516300"/>
            <a:ext cx="6247800" cy="300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800">
                <a:latin typeface="Arial"/>
                <a:ea typeface="Arial"/>
                <a:cs typeface="Arial"/>
                <a:sym typeface="Arial"/>
              </a:rPr>
              <a:t>A method that is declared as abstract and does not have implementation is known as abstract method. </a:t>
            </a:r>
            <a:endParaRPr sz="1800">
              <a:latin typeface="Arial"/>
              <a:ea typeface="Arial"/>
              <a:cs typeface="Arial"/>
              <a:sym typeface="Arial"/>
            </a:endParaRPr>
          </a:p>
          <a:p>
            <a:pPr marL="0" lvl="0" indent="0" algn="l" rtl="0">
              <a:spcBef>
                <a:spcPts val="0"/>
              </a:spcBef>
              <a:spcAft>
                <a:spcPts val="0"/>
              </a:spcAft>
              <a:buNone/>
            </a:pPr>
            <a:endParaRPr sz="1200" b="1">
              <a:latin typeface="Arial"/>
              <a:ea typeface="Arial"/>
              <a:cs typeface="Arial"/>
              <a:sym typeface="Arial"/>
            </a:endParaRPr>
          </a:p>
          <a:p>
            <a:pPr marL="0" lvl="0" indent="0" algn="l" rtl="0">
              <a:spcBef>
                <a:spcPts val="0"/>
              </a:spcBef>
              <a:spcAft>
                <a:spcPts val="0"/>
              </a:spcAft>
              <a:buNone/>
            </a:pPr>
            <a:endParaRPr sz="1200" b="1">
              <a:latin typeface="Arial"/>
              <a:ea typeface="Arial"/>
              <a:cs typeface="Arial"/>
              <a:sym typeface="Arial"/>
            </a:endParaRPr>
          </a:p>
        </p:txBody>
      </p:sp>
      <p:pic>
        <p:nvPicPr>
          <p:cNvPr id="105" name="Google Shape;105;p18"/>
          <p:cNvPicPr preferRelativeResize="0"/>
          <p:nvPr/>
        </p:nvPicPr>
        <p:blipFill>
          <a:blip r:embed="rId4">
            <a:alphaModFix/>
          </a:blip>
          <a:stretch>
            <a:fillRect/>
          </a:stretch>
        </p:blipFill>
        <p:spPr>
          <a:xfrm>
            <a:off x="3138575" y="2699300"/>
            <a:ext cx="5175875" cy="526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ro" sz="1800">
                <a:latin typeface="Arial"/>
                <a:ea typeface="Arial"/>
                <a:cs typeface="Arial"/>
                <a:sym typeface="Arial"/>
              </a:rPr>
              <a:t>Example of abstract class that has abstract method</a:t>
            </a:r>
            <a:endParaRPr sz="1800">
              <a:latin typeface="Arial"/>
              <a:ea typeface="Arial"/>
              <a:cs typeface="Arial"/>
              <a:sym typeface="Arial"/>
            </a:endParaRPr>
          </a:p>
          <a:p>
            <a:pPr marL="0" lvl="0" indent="0" algn="l" rtl="0">
              <a:lnSpc>
                <a:spcPct val="115000"/>
              </a:lnSpc>
              <a:spcBef>
                <a:spcPts val="400"/>
              </a:spcBef>
              <a:spcAft>
                <a:spcPts val="0"/>
              </a:spcAft>
              <a:buNone/>
            </a:pPr>
            <a:endParaRPr sz="1800">
              <a:latin typeface="Arial"/>
              <a:ea typeface="Arial"/>
              <a:cs typeface="Arial"/>
              <a:sym typeface="Arial"/>
            </a:endParaRPr>
          </a:p>
        </p:txBody>
      </p:sp>
      <p:pic>
        <p:nvPicPr>
          <p:cNvPr id="111" name="Google Shape;111;p19"/>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112" name="Google Shape;112;p19"/>
          <p:cNvSpPr txBox="1">
            <a:spLocks noGrp="1"/>
          </p:cNvSpPr>
          <p:nvPr>
            <p:ph type="body" idx="1"/>
          </p:nvPr>
        </p:nvSpPr>
        <p:spPr>
          <a:xfrm>
            <a:off x="2474050" y="1194850"/>
            <a:ext cx="6247800" cy="332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latin typeface="Arial"/>
              <a:ea typeface="Arial"/>
              <a:cs typeface="Arial"/>
              <a:sym typeface="Arial"/>
            </a:endParaRPr>
          </a:p>
        </p:txBody>
      </p:sp>
      <p:pic>
        <p:nvPicPr>
          <p:cNvPr id="113" name="Google Shape;113;p19"/>
          <p:cNvPicPr preferRelativeResize="0"/>
          <p:nvPr/>
        </p:nvPicPr>
        <p:blipFill>
          <a:blip r:embed="rId4">
            <a:alphaModFix/>
          </a:blip>
          <a:stretch>
            <a:fillRect/>
          </a:stretch>
        </p:blipFill>
        <p:spPr>
          <a:xfrm>
            <a:off x="2474050" y="1194841"/>
            <a:ext cx="6247800" cy="351438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2400250" y="446450"/>
            <a:ext cx="6321600" cy="4734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ro" sz="1800">
                <a:latin typeface="Arial"/>
                <a:ea typeface="Arial"/>
                <a:cs typeface="Arial"/>
                <a:sym typeface="Arial"/>
              </a:rPr>
              <a:t>Abstract class having constructor, data member, methods etc.</a:t>
            </a:r>
            <a:endParaRPr sz="1800">
              <a:latin typeface="Arial"/>
              <a:ea typeface="Arial"/>
              <a:cs typeface="Arial"/>
              <a:sym typeface="Arial"/>
            </a:endParaRPr>
          </a:p>
          <a:p>
            <a:pPr marL="0" lvl="0" indent="0" algn="l" rtl="0">
              <a:lnSpc>
                <a:spcPct val="115000"/>
              </a:lnSpc>
              <a:spcBef>
                <a:spcPts val="1400"/>
              </a:spcBef>
              <a:spcAft>
                <a:spcPts val="0"/>
              </a:spcAft>
              <a:buNone/>
            </a:pPr>
            <a:endParaRPr sz="1800">
              <a:latin typeface="Arial"/>
              <a:ea typeface="Arial"/>
              <a:cs typeface="Arial"/>
              <a:sym typeface="Arial"/>
            </a:endParaRPr>
          </a:p>
          <a:p>
            <a:pPr marL="0" lvl="0" indent="0" algn="l" rtl="0">
              <a:lnSpc>
                <a:spcPct val="115000"/>
              </a:lnSpc>
              <a:spcBef>
                <a:spcPts val="400"/>
              </a:spcBef>
              <a:spcAft>
                <a:spcPts val="0"/>
              </a:spcAft>
              <a:buNone/>
            </a:pPr>
            <a:endParaRPr sz="1800">
              <a:latin typeface="Arial"/>
              <a:ea typeface="Arial"/>
              <a:cs typeface="Arial"/>
              <a:sym typeface="Arial"/>
            </a:endParaRPr>
          </a:p>
        </p:txBody>
      </p:sp>
      <p:pic>
        <p:nvPicPr>
          <p:cNvPr id="119" name="Google Shape;119;p20"/>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120" name="Google Shape;120;p20"/>
          <p:cNvSpPr txBox="1">
            <a:spLocks noGrp="1"/>
          </p:cNvSpPr>
          <p:nvPr>
            <p:ph type="body" idx="1"/>
          </p:nvPr>
        </p:nvSpPr>
        <p:spPr>
          <a:xfrm>
            <a:off x="2474050" y="1516300"/>
            <a:ext cx="6247800" cy="300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800">
                <a:latin typeface="Arial"/>
                <a:ea typeface="Arial"/>
                <a:cs typeface="Arial"/>
                <a:sym typeface="Arial"/>
              </a:rPr>
              <a:t>An abstract class can have data member, abstract method, method body, constructor and even main() method.</a:t>
            </a:r>
            <a:endParaRPr sz="1800">
              <a:latin typeface="Arial"/>
              <a:ea typeface="Arial"/>
              <a:cs typeface="Arial"/>
              <a:sym typeface="Arial"/>
            </a:endParaRPr>
          </a:p>
          <a:p>
            <a:pPr marL="0" lvl="0" indent="0" algn="l" rtl="0">
              <a:spcBef>
                <a:spcPts val="0"/>
              </a:spcBef>
              <a:spcAft>
                <a:spcPts val="0"/>
              </a:spcAft>
              <a:buNone/>
            </a:pPr>
            <a:endParaRPr sz="1200" b="1">
              <a:latin typeface="Arial"/>
              <a:ea typeface="Arial"/>
              <a:cs typeface="Arial"/>
              <a:sym typeface="Arial"/>
            </a:endParaRPr>
          </a:p>
          <a:p>
            <a:pPr marL="0" lvl="0" indent="0" algn="l" rtl="0">
              <a:spcBef>
                <a:spcPts val="0"/>
              </a:spcBef>
              <a:spcAft>
                <a:spcPts val="0"/>
              </a:spcAft>
              <a:buNone/>
            </a:pPr>
            <a:endParaRPr sz="1200" b="1">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title"/>
          </p:nvPr>
        </p:nvSpPr>
        <p:spPr>
          <a:xfrm>
            <a:off x="2400250" y="446450"/>
            <a:ext cx="6321600" cy="4734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ro" sz="1800">
                <a:latin typeface="Arial"/>
                <a:ea typeface="Arial"/>
                <a:cs typeface="Arial"/>
                <a:sym typeface="Arial"/>
              </a:rPr>
              <a:t>Exampple of abstract class having constructor, data member, methods etc.</a:t>
            </a:r>
            <a:endParaRPr sz="1800">
              <a:latin typeface="Arial"/>
              <a:ea typeface="Arial"/>
              <a:cs typeface="Arial"/>
              <a:sym typeface="Arial"/>
            </a:endParaRPr>
          </a:p>
          <a:p>
            <a:pPr marL="0" lvl="0" indent="0" algn="l" rtl="0">
              <a:lnSpc>
                <a:spcPct val="115000"/>
              </a:lnSpc>
              <a:spcBef>
                <a:spcPts val="1400"/>
              </a:spcBef>
              <a:spcAft>
                <a:spcPts val="0"/>
              </a:spcAft>
              <a:buNone/>
            </a:pPr>
            <a:endParaRPr sz="1800">
              <a:latin typeface="Arial"/>
              <a:ea typeface="Arial"/>
              <a:cs typeface="Arial"/>
              <a:sym typeface="Arial"/>
            </a:endParaRPr>
          </a:p>
          <a:p>
            <a:pPr marL="0" lvl="0" indent="0" algn="l" rtl="0">
              <a:lnSpc>
                <a:spcPct val="115000"/>
              </a:lnSpc>
              <a:spcBef>
                <a:spcPts val="400"/>
              </a:spcBef>
              <a:spcAft>
                <a:spcPts val="0"/>
              </a:spcAft>
              <a:buNone/>
            </a:pPr>
            <a:endParaRPr sz="1800">
              <a:latin typeface="Arial"/>
              <a:ea typeface="Arial"/>
              <a:cs typeface="Arial"/>
              <a:sym typeface="Arial"/>
            </a:endParaRPr>
          </a:p>
        </p:txBody>
      </p:sp>
      <p:pic>
        <p:nvPicPr>
          <p:cNvPr id="126" name="Google Shape;126;p21"/>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127" name="Google Shape;127;p21"/>
          <p:cNvSpPr txBox="1">
            <a:spLocks noGrp="1"/>
          </p:cNvSpPr>
          <p:nvPr>
            <p:ph type="body" idx="1"/>
          </p:nvPr>
        </p:nvSpPr>
        <p:spPr>
          <a:xfrm>
            <a:off x="2474050" y="1516300"/>
            <a:ext cx="6247800" cy="300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b="1">
              <a:latin typeface="Arial"/>
              <a:ea typeface="Arial"/>
              <a:cs typeface="Arial"/>
              <a:sym typeface="Arial"/>
            </a:endParaRPr>
          </a:p>
          <a:p>
            <a:pPr marL="0" lvl="0" indent="0" algn="l" rtl="0">
              <a:spcBef>
                <a:spcPts val="0"/>
              </a:spcBef>
              <a:spcAft>
                <a:spcPts val="0"/>
              </a:spcAft>
              <a:buNone/>
            </a:pPr>
            <a:endParaRPr sz="1200" b="1">
              <a:latin typeface="Arial"/>
              <a:ea typeface="Arial"/>
              <a:cs typeface="Arial"/>
              <a:sym typeface="Arial"/>
            </a:endParaRPr>
          </a:p>
        </p:txBody>
      </p:sp>
      <p:pic>
        <p:nvPicPr>
          <p:cNvPr id="128" name="Google Shape;128;p21"/>
          <p:cNvPicPr preferRelativeResize="0"/>
          <p:nvPr/>
        </p:nvPicPr>
        <p:blipFill>
          <a:blip r:embed="rId4">
            <a:alphaModFix/>
          </a:blip>
          <a:stretch>
            <a:fillRect/>
          </a:stretch>
        </p:blipFill>
        <p:spPr>
          <a:xfrm>
            <a:off x="2911225" y="1328875"/>
            <a:ext cx="3672450" cy="3276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2400250" y="446450"/>
            <a:ext cx="6321600" cy="4734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ro" sz="1800">
                <a:latin typeface="Arial"/>
                <a:ea typeface="Arial"/>
                <a:cs typeface="Arial"/>
                <a:sym typeface="Arial"/>
              </a:rPr>
              <a:t>Rules</a:t>
            </a:r>
            <a:endParaRPr sz="1800">
              <a:latin typeface="Arial"/>
              <a:ea typeface="Arial"/>
              <a:cs typeface="Arial"/>
              <a:sym typeface="Arial"/>
            </a:endParaRPr>
          </a:p>
          <a:p>
            <a:pPr marL="0" lvl="0" indent="0" algn="l" rtl="0">
              <a:lnSpc>
                <a:spcPct val="115000"/>
              </a:lnSpc>
              <a:spcBef>
                <a:spcPts val="1400"/>
              </a:spcBef>
              <a:spcAft>
                <a:spcPts val="0"/>
              </a:spcAft>
              <a:buNone/>
            </a:pPr>
            <a:endParaRPr sz="1800">
              <a:latin typeface="Arial"/>
              <a:ea typeface="Arial"/>
              <a:cs typeface="Arial"/>
              <a:sym typeface="Arial"/>
            </a:endParaRPr>
          </a:p>
          <a:p>
            <a:pPr marL="0" lvl="0" indent="0" algn="l" rtl="0">
              <a:lnSpc>
                <a:spcPct val="115000"/>
              </a:lnSpc>
              <a:spcBef>
                <a:spcPts val="400"/>
              </a:spcBef>
              <a:spcAft>
                <a:spcPts val="0"/>
              </a:spcAft>
              <a:buNone/>
            </a:pPr>
            <a:endParaRPr sz="1800">
              <a:latin typeface="Arial"/>
              <a:ea typeface="Arial"/>
              <a:cs typeface="Arial"/>
              <a:sym typeface="Arial"/>
            </a:endParaRPr>
          </a:p>
        </p:txBody>
      </p:sp>
      <p:pic>
        <p:nvPicPr>
          <p:cNvPr id="134" name="Google Shape;134;p22"/>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135" name="Google Shape;135;p22"/>
          <p:cNvSpPr txBox="1">
            <a:spLocks noGrp="1"/>
          </p:cNvSpPr>
          <p:nvPr>
            <p:ph type="body" idx="1"/>
          </p:nvPr>
        </p:nvSpPr>
        <p:spPr>
          <a:xfrm>
            <a:off x="2474050" y="1516300"/>
            <a:ext cx="6247800" cy="30039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Font typeface="Arial"/>
              <a:buAutoNum type="arabicPeriod"/>
            </a:pPr>
            <a:r>
              <a:rPr lang="ro" sz="1200" b="1" dirty="0">
                <a:latin typeface="Arial"/>
                <a:ea typeface="Arial"/>
                <a:cs typeface="Arial"/>
                <a:sym typeface="Arial"/>
              </a:rPr>
              <a:t>If there is any abstract method in a class, that class must be abstract</a:t>
            </a:r>
            <a:endParaRPr sz="1200" b="1" dirty="0">
              <a:latin typeface="Arial"/>
              <a:ea typeface="Arial"/>
              <a:cs typeface="Arial"/>
              <a:sym typeface="Arial"/>
            </a:endParaRPr>
          </a:p>
          <a:p>
            <a:pPr marL="0" lvl="0" indent="0" algn="l" rtl="0">
              <a:spcBef>
                <a:spcPts val="0"/>
              </a:spcBef>
              <a:spcAft>
                <a:spcPts val="0"/>
              </a:spcAft>
              <a:buNone/>
            </a:pPr>
            <a:endParaRPr sz="1200" b="1" dirty="0">
              <a:latin typeface="Arial"/>
              <a:ea typeface="Arial"/>
              <a:cs typeface="Arial"/>
              <a:sym typeface="Arial"/>
            </a:endParaRPr>
          </a:p>
          <a:p>
            <a:pPr marL="152400" lvl="0" indent="0" algn="l" rtl="0">
              <a:spcBef>
                <a:spcPts val="0"/>
              </a:spcBef>
              <a:spcAft>
                <a:spcPts val="0"/>
              </a:spcAft>
              <a:buSzPts val="1200"/>
              <a:buNone/>
            </a:pPr>
            <a:r>
              <a:rPr lang="en-US" sz="1200" b="1" dirty="0" smtClean="0">
                <a:latin typeface="Arial"/>
                <a:ea typeface="Arial"/>
                <a:cs typeface="Arial"/>
                <a:sym typeface="Arial"/>
              </a:rPr>
              <a:t> 2.     </a:t>
            </a:r>
            <a:r>
              <a:rPr lang="ro" sz="1200" b="1" dirty="0" smtClean="0">
                <a:latin typeface="Arial"/>
                <a:ea typeface="Arial"/>
                <a:cs typeface="Arial"/>
                <a:sym typeface="Arial"/>
              </a:rPr>
              <a:t>If </a:t>
            </a:r>
            <a:r>
              <a:rPr lang="ro" sz="1200" b="1" dirty="0">
                <a:latin typeface="Arial"/>
                <a:ea typeface="Arial"/>
                <a:cs typeface="Arial"/>
                <a:sym typeface="Arial"/>
              </a:rPr>
              <a:t>you are extending any abstract class that have abstract method, you must either provide the implementation or make this class abstract</a:t>
            </a:r>
            <a:endParaRPr sz="1200" b="1" dirty="0">
              <a:latin typeface="Arial"/>
              <a:ea typeface="Arial"/>
              <a:cs typeface="Arial"/>
              <a:sym typeface="Arial"/>
            </a:endParaRPr>
          </a:p>
          <a:p>
            <a:pPr marL="0" lvl="0" indent="0" algn="l" rtl="0">
              <a:spcBef>
                <a:spcPts val="0"/>
              </a:spcBef>
              <a:spcAft>
                <a:spcPts val="0"/>
              </a:spcAft>
              <a:buNone/>
            </a:pPr>
            <a:endParaRPr sz="1200" b="1" dirty="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390900" y="1304850"/>
            <a:ext cx="8404200" cy="15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 sz="7200">
                <a:latin typeface="Comfortaa"/>
                <a:ea typeface="Comfortaa"/>
                <a:cs typeface="Comfortaa"/>
                <a:sym typeface="Comfortaa"/>
              </a:rPr>
              <a:t>       interfaces</a:t>
            </a:r>
            <a:endParaRPr sz="7200">
              <a:latin typeface="Comfortaa"/>
              <a:ea typeface="Comfortaa"/>
              <a:cs typeface="Comfortaa"/>
              <a:sym typeface="Comforta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title"/>
          </p:nvPr>
        </p:nvSpPr>
        <p:spPr>
          <a:xfrm>
            <a:off x="2400250" y="446450"/>
            <a:ext cx="6321600" cy="4734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ro" sz="1800">
                <a:latin typeface="Arial"/>
                <a:ea typeface="Arial"/>
                <a:cs typeface="Arial"/>
                <a:sym typeface="Arial"/>
              </a:rPr>
              <a:t>Interfaces</a:t>
            </a:r>
            <a:endParaRPr sz="1800">
              <a:latin typeface="Arial"/>
              <a:ea typeface="Arial"/>
              <a:cs typeface="Arial"/>
              <a:sym typeface="Arial"/>
            </a:endParaRPr>
          </a:p>
          <a:p>
            <a:pPr marL="0" lvl="0" indent="0" algn="l" rtl="0">
              <a:lnSpc>
                <a:spcPct val="115000"/>
              </a:lnSpc>
              <a:spcBef>
                <a:spcPts val="1400"/>
              </a:spcBef>
              <a:spcAft>
                <a:spcPts val="0"/>
              </a:spcAft>
              <a:buNone/>
            </a:pPr>
            <a:endParaRPr sz="1800">
              <a:latin typeface="Arial"/>
              <a:ea typeface="Arial"/>
              <a:cs typeface="Arial"/>
              <a:sym typeface="Arial"/>
            </a:endParaRPr>
          </a:p>
          <a:p>
            <a:pPr marL="0" lvl="0" indent="0" algn="l" rtl="0">
              <a:lnSpc>
                <a:spcPct val="115000"/>
              </a:lnSpc>
              <a:spcBef>
                <a:spcPts val="400"/>
              </a:spcBef>
              <a:spcAft>
                <a:spcPts val="0"/>
              </a:spcAft>
              <a:buNone/>
            </a:pPr>
            <a:endParaRPr sz="1800">
              <a:latin typeface="Arial"/>
              <a:ea typeface="Arial"/>
              <a:cs typeface="Arial"/>
              <a:sym typeface="Arial"/>
            </a:endParaRPr>
          </a:p>
        </p:txBody>
      </p:sp>
      <p:pic>
        <p:nvPicPr>
          <p:cNvPr id="146" name="Google Shape;146;p24"/>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147" name="Google Shape;147;p24"/>
          <p:cNvSpPr txBox="1">
            <a:spLocks noGrp="1"/>
          </p:cNvSpPr>
          <p:nvPr>
            <p:ph type="body" idx="1"/>
          </p:nvPr>
        </p:nvSpPr>
        <p:spPr>
          <a:xfrm>
            <a:off x="2474050" y="1516300"/>
            <a:ext cx="6247800" cy="300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800">
                <a:latin typeface="Arial"/>
                <a:ea typeface="Arial"/>
                <a:cs typeface="Arial"/>
                <a:sym typeface="Arial"/>
              </a:rPr>
              <a:t>An </a:t>
            </a:r>
            <a:r>
              <a:rPr lang="ro" sz="1800" b="1">
                <a:latin typeface="Arial"/>
                <a:ea typeface="Arial"/>
                <a:cs typeface="Arial"/>
                <a:sym typeface="Arial"/>
              </a:rPr>
              <a:t>interface in java</a:t>
            </a:r>
            <a:r>
              <a:rPr lang="ro" sz="1800">
                <a:latin typeface="Arial"/>
                <a:ea typeface="Arial"/>
                <a:cs typeface="Arial"/>
                <a:sym typeface="Arial"/>
              </a:rPr>
              <a:t> is a blueprint of a class. It has static constants and abstract methods.</a:t>
            </a:r>
            <a:endParaRPr sz="1800">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457200" lvl="0" indent="-317500" algn="l" rtl="0">
              <a:spcBef>
                <a:spcPts val="0"/>
              </a:spcBef>
              <a:spcAft>
                <a:spcPts val="0"/>
              </a:spcAft>
              <a:buSzPts val="1400"/>
              <a:buFont typeface="Arial"/>
              <a:buAutoNum type="arabicPeriod"/>
            </a:pPr>
            <a:r>
              <a:rPr lang="ro">
                <a:latin typeface="Arial"/>
                <a:ea typeface="Arial"/>
                <a:cs typeface="Arial"/>
                <a:sym typeface="Arial"/>
              </a:rPr>
              <a:t>The interface in java is </a:t>
            </a:r>
            <a:r>
              <a:rPr lang="ro" b="1">
                <a:latin typeface="Arial"/>
                <a:ea typeface="Arial"/>
                <a:cs typeface="Arial"/>
                <a:sym typeface="Arial"/>
              </a:rPr>
              <a:t>a mechanism to achieve abstraction</a:t>
            </a:r>
            <a:r>
              <a:rPr lang="ro">
                <a:latin typeface="Arial"/>
                <a:ea typeface="Arial"/>
                <a:cs typeface="Arial"/>
                <a:sym typeface="Arial"/>
              </a:rPr>
              <a:t>. There can be only abstract methods in the java interface not method body. It is used to achieve abstraction and multiple inheritance in Java.</a:t>
            </a:r>
            <a:endParaRPr>
              <a:latin typeface="Arial"/>
              <a:ea typeface="Arial"/>
              <a:cs typeface="Arial"/>
              <a:sym typeface="Arial"/>
            </a:endParaRPr>
          </a:p>
          <a:p>
            <a:pPr marL="457200" lvl="0" indent="-317500" algn="l" rtl="0">
              <a:spcBef>
                <a:spcPts val="0"/>
              </a:spcBef>
              <a:spcAft>
                <a:spcPts val="0"/>
              </a:spcAft>
              <a:buSzPts val="1400"/>
              <a:buFont typeface="Arial"/>
              <a:buAutoNum type="arabicPeriod"/>
            </a:pPr>
            <a:r>
              <a:rPr lang="ro">
                <a:latin typeface="Arial"/>
                <a:ea typeface="Arial"/>
                <a:cs typeface="Arial"/>
                <a:sym typeface="Arial"/>
              </a:rPr>
              <a:t>In other words, you can say that interfaces can have methods and properties (static and final) but the methods declared in interface contain only method signature, not body.</a:t>
            </a:r>
            <a:endParaRPr>
              <a:latin typeface="Arial"/>
              <a:ea typeface="Arial"/>
              <a:cs typeface="Arial"/>
              <a:sym typeface="Arial"/>
            </a:endParaRPr>
          </a:p>
          <a:p>
            <a:pPr marL="457200" lvl="0" indent="-317500" algn="l" rtl="0">
              <a:spcBef>
                <a:spcPts val="0"/>
              </a:spcBef>
              <a:spcAft>
                <a:spcPts val="0"/>
              </a:spcAft>
              <a:buSzPts val="1400"/>
              <a:buFont typeface="Arial"/>
              <a:buAutoNum type="arabicPeriod"/>
            </a:pPr>
            <a:r>
              <a:rPr lang="ro">
                <a:latin typeface="Arial"/>
                <a:ea typeface="Arial"/>
                <a:cs typeface="Arial"/>
                <a:sym typeface="Arial"/>
              </a:rPr>
              <a:t>Java Interface also </a:t>
            </a:r>
            <a:r>
              <a:rPr lang="ro" b="1">
                <a:latin typeface="Arial"/>
                <a:ea typeface="Arial"/>
                <a:cs typeface="Arial"/>
                <a:sym typeface="Arial"/>
              </a:rPr>
              <a:t>represents IS-A relationship</a:t>
            </a:r>
            <a:r>
              <a:rPr lang="ro">
                <a:latin typeface="Arial"/>
                <a:ea typeface="Arial"/>
                <a:cs typeface="Arial"/>
                <a:sym typeface="Arial"/>
              </a:rPr>
              <a:t>.</a:t>
            </a:r>
            <a:endParaRPr>
              <a:latin typeface="Arial"/>
              <a:ea typeface="Arial"/>
              <a:cs typeface="Arial"/>
              <a:sym typeface="Arial"/>
            </a:endParaRPr>
          </a:p>
          <a:p>
            <a:pPr marL="457200" lvl="0" indent="-317500" algn="l" rtl="0">
              <a:spcBef>
                <a:spcPts val="0"/>
              </a:spcBef>
              <a:spcAft>
                <a:spcPts val="0"/>
              </a:spcAft>
              <a:buSzPts val="1400"/>
              <a:buFont typeface="Arial"/>
              <a:buAutoNum type="arabicPeriod"/>
            </a:pPr>
            <a:r>
              <a:rPr lang="ro">
                <a:latin typeface="Arial"/>
                <a:ea typeface="Arial"/>
                <a:cs typeface="Arial"/>
                <a:sym typeface="Arial"/>
              </a:rPr>
              <a:t>It cannot be instantiated just like abstract class.</a:t>
            </a:r>
            <a:endParaRPr>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5"/>
          <p:cNvSpPr txBox="1">
            <a:spLocks noGrp="1"/>
          </p:cNvSpPr>
          <p:nvPr>
            <p:ph type="title"/>
          </p:nvPr>
        </p:nvSpPr>
        <p:spPr>
          <a:xfrm>
            <a:off x="2400250" y="446450"/>
            <a:ext cx="6321600" cy="4734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ro" sz="1800">
                <a:latin typeface="Arial"/>
                <a:ea typeface="Arial"/>
                <a:cs typeface="Arial"/>
                <a:sym typeface="Arial"/>
              </a:rPr>
              <a:t>Why use java interface?</a:t>
            </a:r>
            <a:endParaRPr sz="1800">
              <a:latin typeface="Arial"/>
              <a:ea typeface="Arial"/>
              <a:cs typeface="Arial"/>
              <a:sym typeface="Arial"/>
            </a:endParaRPr>
          </a:p>
          <a:p>
            <a:pPr marL="0" lvl="0" indent="0" algn="l" rtl="0">
              <a:lnSpc>
                <a:spcPct val="115000"/>
              </a:lnSpc>
              <a:spcBef>
                <a:spcPts val="1400"/>
              </a:spcBef>
              <a:spcAft>
                <a:spcPts val="0"/>
              </a:spcAft>
              <a:buNone/>
            </a:pPr>
            <a:endParaRPr sz="1800">
              <a:latin typeface="Arial"/>
              <a:ea typeface="Arial"/>
              <a:cs typeface="Arial"/>
              <a:sym typeface="Arial"/>
            </a:endParaRPr>
          </a:p>
          <a:p>
            <a:pPr marL="0" lvl="0" indent="0" algn="l" rtl="0">
              <a:lnSpc>
                <a:spcPct val="115000"/>
              </a:lnSpc>
              <a:spcBef>
                <a:spcPts val="400"/>
              </a:spcBef>
              <a:spcAft>
                <a:spcPts val="0"/>
              </a:spcAft>
              <a:buNone/>
            </a:pPr>
            <a:endParaRPr sz="1800">
              <a:latin typeface="Arial"/>
              <a:ea typeface="Arial"/>
              <a:cs typeface="Arial"/>
              <a:sym typeface="Arial"/>
            </a:endParaRPr>
          </a:p>
        </p:txBody>
      </p:sp>
      <p:pic>
        <p:nvPicPr>
          <p:cNvPr id="153" name="Google Shape;153;p25"/>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154" name="Google Shape;154;p25"/>
          <p:cNvSpPr txBox="1">
            <a:spLocks noGrp="1"/>
          </p:cNvSpPr>
          <p:nvPr>
            <p:ph type="body" idx="1"/>
          </p:nvPr>
        </p:nvSpPr>
        <p:spPr>
          <a:xfrm>
            <a:off x="2474050" y="1516300"/>
            <a:ext cx="6247800" cy="3003900"/>
          </a:xfrm>
          <a:prstGeom prst="rect">
            <a:avLst/>
          </a:prstGeom>
        </p:spPr>
        <p:txBody>
          <a:bodyPr spcFirstLastPara="1" wrap="square" lIns="91425" tIns="91425" rIns="91425" bIns="91425" anchor="t" anchorCtr="0">
            <a:noAutofit/>
          </a:bodyPr>
          <a:lstStyle/>
          <a:p>
            <a:pPr marL="457200" lvl="0" indent="-228600" algn="l" rtl="0">
              <a:spcBef>
                <a:spcPts val="0"/>
              </a:spcBef>
              <a:spcAft>
                <a:spcPts val="0"/>
              </a:spcAft>
              <a:buFont typeface="Arial"/>
              <a:buNone/>
            </a:pPr>
            <a:r>
              <a:rPr lang="ro" sz="1800">
                <a:latin typeface="Arial"/>
                <a:ea typeface="Arial"/>
                <a:cs typeface="Arial"/>
                <a:sym typeface="Arial"/>
              </a:rPr>
              <a:t>There are mainly three reasons to use interface. They are given below.</a:t>
            </a:r>
            <a:endParaRPr sz="1800">
              <a:latin typeface="Arial"/>
              <a:ea typeface="Arial"/>
              <a:cs typeface="Arial"/>
              <a:sym typeface="Arial"/>
            </a:endParaRPr>
          </a:p>
          <a:p>
            <a:pPr marL="457200" lvl="0" indent="-228600" algn="l" rtl="0">
              <a:spcBef>
                <a:spcPts val="0"/>
              </a:spcBef>
              <a:spcAft>
                <a:spcPts val="0"/>
              </a:spcAft>
              <a:buClr>
                <a:srgbClr val="000000"/>
              </a:buClr>
              <a:buSzPts val="1100"/>
              <a:buFont typeface="Arial"/>
              <a:buNone/>
            </a:pPr>
            <a:endParaRPr sz="1800">
              <a:latin typeface="Arial"/>
              <a:ea typeface="Arial"/>
              <a:cs typeface="Arial"/>
              <a:sym typeface="Arial"/>
            </a:endParaRPr>
          </a:p>
          <a:p>
            <a:pPr marL="457200" lvl="0" indent="-317500" algn="l" rtl="0">
              <a:spcBef>
                <a:spcPts val="0"/>
              </a:spcBef>
              <a:spcAft>
                <a:spcPts val="0"/>
              </a:spcAft>
              <a:buSzPts val="1400"/>
              <a:buFont typeface="Arial"/>
              <a:buChar char="●"/>
            </a:pPr>
            <a:r>
              <a:rPr lang="ro">
                <a:latin typeface="Arial"/>
                <a:ea typeface="Arial"/>
                <a:cs typeface="Arial"/>
                <a:sym typeface="Arial"/>
              </a:rPr>
              <a:t>It is used to achieve abstraction.</a:t>
            </a:r>
            <a:endParaRPr>
              <a:latin typeface="Arial"/>
              <a:ea typeface="Arial"/>
              <a:cs typeface="Arial"/>
              <a:sym typeface="Arial"/>
            </a:endParaRPr>
          </a:p>
          <a:p>
            <a:pPr marL="457200" lvl="0" indent="-317500" algn="l" rtl="0">
              <a:spcBef>
                <a:spcPts val="0"/>
              </a:spcBef>
              <a:spcAft>
                <a:spcPts val="0"/>
              </a:spcAft>
              <a:buSzPts val="1400"/>
              <a:buFont typeface="Arial"/>
              <a:buChar char="●"/>
            </a:pPr>
            <a:r>
              <a:rPr lang="ro">
                <a:latin typeface="Arial"/>
                <a:ea typeface="Arial"/>
                <a:cs typeface="Arial"/>
                <a:sym typeface="Arial"/>
              </a:rPr>
              <a:t>By interface, we can support the functionality of multiple inheritance.</a:t>
            </a:r>
            <a:endParaRPr>
              <a:latin typeface="Arial"/>
              <a:ea typeface="Arial"/>
              <a:cs typeface="Arial"/>
              <a:sym typeface="Arial"/>
            </a:endParaRPr>
          </a:p>
          <a:p>
            <a:pPr marL="457200" lvl="0" indent="-317500" algn="l" rtl="0">
              <a:spcBef>
                <a:spcPts val="0"/>
              </a:spcBef>
              <a:spcAft>
                <a:spcPts val="0"/>
              </a:spcAft>
              <a:buSzPts val="1400"/>
              <a:buFont typeface="Arial"/>
              <a:buChar char="●"/>
            </a:pPr>
            <a:r>
              <a:rPr lang="ro">
                <a:latin typeface="Arial"/>
                <a:ea typeface="Arial"/>
                <a:cs typeface="Arial"/>
                <a:sym typeface="Arial"/>
              </a:rPr>
              <a:t>It can be used to achieve loose coupling.</a:t>
            </a:r>
            <a:endParaRPr>
              <a:latin typeface="Arial"/>
              <a:ea typeface="Arial"/>
              <a:cs typeface="Arial"/>
              <a:sym typeface="Arial"/>
            </a:endParaRPr>
          </a:p>
          <a:p>
            <a:pPr marL="0" lvl="0" indent="0" algn="l" rtl="0">
              <a:spcBef>
                <a:spcPts val="0"/>
              </a:spcBef>
              <a:spcAft>
                <a:spcPts val="0"/>
              </a:spcAft>
              <a:buNone/>
            </a:pPr>
            <a:endParaRPr sz="1800">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2"/>
          <p:cNvSpPr txBox="1">
            <a:spLocks noGrp="1"/>
          </p:cNvSpPr>
          <p:nvPr>
            <p:ph type="title"/>
          </p:nvPr>
        </p:nvSpPr>
        <p:spPr>
          <a:xfrm>
            <a:off x="853950" y="1304850"/>
            <a:ext cx="7436100" cy="15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
                <a:latin typeface="Comfortaa"/>
                <a:ea typeface="Comfortaa"/>
                <a:cs typeface="Comfortaa"/>
                <a:sym typeface="Comfortaa"/>
              </a:rPr>
              <a:t>3 parts</a:t>
            </a:r>
            <a:endParaRPr>
              <a:latin typeface="Comfortaa"/>
              <a:ea typeface="Comfortaa"/>
              <a:cs typeface="Comfortaa"/>
              <a:sym typeface="Comfortaa"/>
            </a:endParaRPr>
          </a:p>
        </p:txBody>
      </p:sp>
      <p:sp>
        <p:nvSpPr>
          <p:cNvPr id="65" name="Google Shape;65;p12"/>
          <p:cNvSpPr txBox="1">
            <a:spLocks noGrp="1"/>
          </p:cNvSpPr>
          <p:nvPr>
            <p:ph type="body" idx="1"/>
          </p:nvPr>
        </p:nvSpPr>
        <p:spPr>
          <a:xfrm>
            <a:off x="853950" y="3227575"/>
            <a:ext cx="7436100" cy="865200"/>
          </a:xfrm>
          <a:prstGeom prst="rect">
            <a:avLst/>
          </a:prstGeom>
        </p:spPr>
        <p:txBody>
          <a:bodyPr spcFirstLastPara="1" wrap="square" lIns="91425" tIns="91425" rIns="91425" bIns="91425" anchor="t" anchorCtr="0">
            <a:noAutofit/>
          </a:bodyPr>
          <a:lstStyle/>
          <a:p>
            <a:pPr marL="457200" lvl="0" indent="-342900" algn="ctr" rtl="0">
              <a:spcBef>
                <a:spcPts val="0"/>
              </a:spcBef>
              <a:spcAft>
                <a:spcPts val="0"/>
              </a:spcAft>
              <a:buSzPts val="1800"/>
              <a:buFont typeface="Comfortaa"/>
              <a:buAutoNum type="arabicPeriod"/>
            </a:pPr>
            <a:r>
              <a:rPr lang="ro" dirty="0">
                <a:latin typeface="Comfortaa"/>
                <a:ea typeface="Comfortaa"/>
                <a:cs typeface="Comfortaa"/>
                <a:sym typeface="Comfortaa"/>
              </a:rPr>
              <a:t>Abstraction</a:t>
            </a:r>
            <a:endParaRPr dirty="0">
              <a:latin typeface="Comfortaa"/>
              <a:ea typeface="Comfortaa"/>
              <a:cs typeface="Comfortaa"/>
              <a:sym typeface="Comfortaa"/>
            </a:endParaRPr>
          </a:p>
          <a:p>
            <a:pPr marL="457200" lvl="0" indent="-342900" algn="ctr" rtl="0">
              <a:spcBef>
                <a:spcPts val="0"/>
              </a:spcBef>
              <a:spcAft>
                <a:spcPts val="0"/>
              </a:spcAft>
              <a:buSzPts val="1800"/>
              <a:buFont typeface="Comfortaa"/>
              <a:buAutoNum type="arabicPeriod"/>
            </a:pPr>
            <a:r>
              <a:rPr lang="ro" dirty="0">
                <a:latin typeface="Comfortaa"/>
                <a:ea typeface="Comfortaa"/>
                <a:cs typeface="Comfortaa"/>
                <a:sym typeface="Comfortaa"/>
              </a:rPr>
              <a:t>Interfaces/Abstract </a:t>
            </a:r>
            <a:r>
              <a:rPr lang="ro" dirty="0" smtClean="0">
                <a:latin typeface="Comfortaa"/>
                <a:ea typeface="Comfortaa"/>
                <a:cs typeface="Comfortaa"/>
                <a:sym typeface="Comfortaa"/>
              </a:rPr>
              <a:t>classes</a:t>
            </a:r>
            <a:endParaRPr lang="en-US" dirty="0" smtClean="0">
              <a:latin typeface="Comfortaa"/>
              <a:ea typeface="Comfortaa"/>
              <a:cs typeface="Comfortaa"/>
              <a:sym typeface="Comfortaa"/>
            </a:endParaRPr>
          </a:p>
          <a:p>
            <a:pPr marL="457200" lvl="0" indent="-342900" algn="ctr" rtl="0">
              <a:spcBef>
                <a:spcPts val="0"/>
              </a:spcBef>
              <a:spcAft>
                <a:spcPts val="0"/>
              </a:spcAft>
              <a:buSzPts val="1800"/>
              <a:buFont typeface="Comfortaa"/>
              <a:buAutoNum type="arabicPeriod"/>
            </a:pPr>
            <a:r>
              <a:rPr lang="en-US" smtClean="0">
                <a:latin typeface="Comfortaa"/>
                <a:ea typeface="Comfortaa"/>
                <a:cs typeface="Comfortaa"/>
                <a:sym typeface="Comfortaa"/>
              </a:rPr>
              <a:t>Quiz</a:t>
            </a:r>
            <a:endParaRPr dirty="0">
              <a:latin typeface="Comfortaa"/>
              <a:ea typeface="Comfortaa"/>
              <a:cs typeface="Comfortaa"/>
              <a:sym typeface="Comforta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a:spLocks noGrp="1"/>
          </p:cNvSpPr>
          <p:nvPr>
            <p:ph type="title"/>
          </p:nvPr>
        </p:nvSpPr>
        <p:spPr>
          <a:xfrm>
            <a:off x="2400250" y="446450"/>
            <a:ext cx="6321600" cy="4734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ro" sz="1800">
                <a:latin typeface="Arial"/>
                <a:ea typeface="Arial"/>
                <a:cs typeface="Arial"/>
                <a:sym typeface="Arial"/>
              </a:rPr>
              <a:t>How to declare an interface?</a:t>
            </a:r>
            <a:endParaRPr sz="1800">
              <a:latin typeface="Arial"/>
              <a:ea typeface="Arial"/>
              <a:cs typeface="Arial"/>
              <a:sym typeface="Arial"/>
            </a:endParaRPr>
          </a:p>
          <a:p>
            <a:pPr marL="0" lvl="0" indent="0" algn="l" rtl="0">
              <a:lnSpc>
                <a:spcPct val="115000"/>
              </a:lnSpc>
              <a:spcBef>
                <a:spcPts val="400"/>
              </a:spcBef>
              <a:spcAft>
                <a:spcPts val="0"/>
              </a:spcAft>
              <a:buNone/>
            </a:pPr>
            <a:endParaRPr sz="1800">
              <a:latin typeface="Arial"/>
              <a:ea typeface="Arial"/>
              <a:cs typeface="Arial"/>
              <a:sym typeface="Arial"/>
            </a:endParaRPr>
          </a:p>
        </p:txBody>
      </p:sp>
      <p:pic>
        <p:nvPicPr>
          <p:cNvPr id="160" name="Google Shape;160;p26"/>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161" name="Google Shape;161;p26"/>
          <p:cNvSpPr txBox="1">
            <a:spLocks noGrp="1"/>
          </p:cNvSpPr>
          <p:nvPr>
            <p:ph type="body" idx="1"/>
          </p:nvPr>
        </p:nvSpPr>
        <p:spPr>
          <a:xfrm>
            <a:off x="2474050" y="1516300"/>
            <a:ext cx="6247800" cy="300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latin typeface="Arial"/>
                <a:ea typeface="Arial"/>
                <a:cs typeface="Arial"/>
                <a:sym typeface="Arial"/>
              </a:rPr>
              <a:t>Interface is declared by using interface keyword. It provides total abstraction; means all the methods in interface are declared with empty body and are public and all fields are public, static and final by default. A class that implement interface must implement all the methods declared in the interface.</a:t>
            </a:r>
            <a:endParaRPr>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a:spLocks noGrp="1"/>
          </p:cNvSpPr>
          <p:nvPr>
            <p:ph type="title"/>
          </p:nvPr>
        </p:nvSpPr>
        <p:spPr>
          <a:xfrm>
            <a:off x="2400250" y="446450"/>
            <a:ext cx="6321600" cy="4734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ro" sz="1800">
                <a:latin typeface="Arial"/>
                <a:ea typeface="Arial"/>
                <a:cs typeface="Arial"/>
                <a:sym typeface="Arial"/>
              </a:rPr>
              <a:t>Interface syntax</a:t>
            </a:r>
            <a:endParaRPr sz="1800">
              <a:latin typeface="Arial"/>
              <a:ea typeface="Arial"/>
              <a:cs typeface="Arial"/>
              <a:sym typeface="Arial"/>
            </a:endParaRPr>
          </a:p>
          <a:p>
            <a:pPr marL="0" lvl="0" indent="0" algn="l" rtl="0">
              <a:lnSpc>
                <a:spcPct val="115000"/>
              </a:lnSpc>
              <a:spcBef>
                <a:spcPts val="400"/>
              </a:spcBef>
              <a:spcAft>
                <a:spcPts val="0"/>
              </a:spcAft>
              <a:buNone/>
            </a:pPr>
            <a:endParaRPr sz="1800">
              <a:latin typeface="Arial"/>
              <a:ea typeface="Arial"/>
              <a:cs typeface="Arial"/>
              <a:sym typeface="Arial"/>
            </a:endParaRPr>
          </a:p>
        </p:txBody>
      </p:sp>
      <p:pic>
        <p:nvPicPr>
          <p:cNvPr id="167" name="Google Shape;167;p27"/>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168" name="Google Shape;168;p27"/>
          <p:cNvSpPr txBox="1">
            <a:spLocks noGrp="1"/>
          </p:cNvSpPr>
          <p:nvPr>
            <p:ph type="body" idx="1"/>
          </p:nvPr>
        </p:nvSpPr>
        <p:spPr>
          <a:xfrm>
            <a:off x="2474050" y="1516300"/>
            <a:ext cx="6247800" cy="300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latin typeface="Arial"/>
              <a:ea typeface="Arial"/>
              <a:cs typeface="Arial"/>
              <a:sym typeface="Arial"/>
            </a:endParaRPr>
          </a:p>
        </p:txBody>
      </p:sp>
      <p:pic>
        <p:nvPicPr>
          <p:cNvPr id="169" name="Google Shape;169;p27"/>
          <p:cNvPicPr preferRelativeResize="0"/>
          <p:nvPr/>
        </p:nvPicPr>
        <p:blipFill>
          <a:blip r:embed="rId4">
            <a:alphaModFix/>
          </a:blip>
          <a:stretch>
            <a:fillRect/>
          </a:stretch>
        </p:blipFill>
        <p:spPr>
          <a:xfrm>
            <a:off x="2474050" y="1516300"/>
            <a:ext cx="6105300" cy="2788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title"/>
          </p:nvPr>
        </p:nvSpPr>
        <p:spPr>
          <a:xfrm>
            <a:off x="2400250" y="446450"/>
            <a:ext cx="6321600" cy="4734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ro" sz="1800">
                <a:latin typeface="Arial"/>
                <a:ea typeface="Arial"/>
                <a:cs typeface="Arial"/>
                <a:sym typeface="Arial"/>
              </a:rPr>
              <a:t>Java 8 Interface Improvement</a:t>
            </a:r>
            <a:endParaRPr sz="1800">
              <a:latin typeface="Arial"/>
              <a:ea typeface="Arial"/>
              <a:cs typeface="Arial"/>
              <a:sym typeface="Arial"/>
            </a:endParaRPr>
          </a:p>
          <a:p>
            <a:pPr marL="0" lvl="0" indent="0" algn="l" rtl="0">
              <a:lnSpc>
                <a:spcPct val="115000"/>
              </a:lnSpc>
              <a:spcBef>
                <a:spcPts val="400"/>
              </a:spcBef>
              <a:spcAft>
                <a:spcPts val="0"/>
              </a:spcAft>
              <a:buNone/>
            </a:pPr>
            <a:endParaRPr sz="1800">
              <a:latin typeface="Arial"/>
              <a:ea typeface="Arial"/>
              <a:cs typeface="Arial"/>
              <a:sym typeface="Arial"/>
            </a:endParaRPr>
          </a:p>
        </p:txBody>
      </p:sp>
      <p:pic>
        <p:nvPicPr>
          <p:cNvPr id="175" name="Google Shape;175;p28"/>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176" name="Google Shape;176;p28"/>
          <p:cNvSpPr txBox="1"/>
          <p:nvPr/>
        </p:nvSpPr>
        <p:spPr>
          <a:xfrm>
            <a:off x="2746625" y="1022525"/>
            <a:ext cx="5925300" cy="1728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ro" b="1"/>
              <a:t>Since Java 8, interface can have default and static methods which is discussed later.</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9"/>
          <p:cNvSpPr txBox="1">
            <a:spLocks noGrp="1"/>
          </p:cNvSpPr>
          <p:nvPr>
            <p:ph type="title"/>
          </p:nvPr>
        </p:nvSpPr>
        <p:spPr>
          <a:xfrm>
            <a:off x="2400250" y="446450"/>
            <a:ext cx="6321600" cy="4734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ro" sz="1700">
                <a:latin typeface="Arial"/>
                <a:ea typeface="Arial"/>
                <a:cs typeface="Arial"/>
                <a:sym typeface="Arial"/>
              </a:rPr>
              <a:t>Internal addition by compiler</a:t>
            </a:r>
            <a:endParaRPr sz="1700">
              <a:latin typeface="Arial"/>
              <a:ea typeface="Arial"/>
              <a:cs typeface="Arial"/>
              <a:sym typeface="Arial"/>
            </a:endParaRPr>
          </a:p>
          <a:p>
            <a:pPr marL="0" lvl="0" indent="0" algn="l" rtl="0">
              <a:lnSpc>
                <a:spcPct val="115000"/>
              </a:lnSpc>
              <a:spcBef>
                <a:spcPts val="1400"/>
              </a:spcBef>
              <a:spcAft>
                <a:spcPts val="0"/>
              </a:spcAft>
              <a:buNone/>
            </a:pPr>
            <a:endParaRPr sz="1800">
              <a:latin typeface="Arial"/>
              <a:ea typeface="Arial"/>
              <a:cs typeface="Arial"/>
              <a:sym typeface="Arial"/>
            </a:endParaRPr>
          </a:p>
          <a:p>
            <a:pPr marL="0" lvl="0" indent="0" algn="l" rtl="0">
              <a:lnSpc>
                <a:spcPct val="115000"/>
              </a:lnSpc>
              <a:spcBef>
                <a:spcPts val="400"/>
              </a:spcBef>
              <a:spcAft>
                <a:spcPts val="0"/>
              </a:spcAft>
              <a:buNone/>
            </a:pPr>
            <a:endParaRPr sz="1800">
              <a:latin typeface="Arial"/>
              <a:ea typeface="Arial"/>
              <a:cs typeface="Arial"/>
              <a:sym typeface="Arial"/>
            </a:endParaRPr>
          </a:p>
        </p:txBody>
      </p:sp>
      <p:pic>
        <p:nvPicPr>
          <p:cNvPr id="182" name="Google Shape;182;p29"/>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183" name="Google Shape;183;p29"/>
          <p:cNvPicPr preferRelativeResize="0"/>
          <p:nvPr/>
        </p:nvPicPr>
        <p:blipFill>
          <a:blip r:embed="rId4">
            <a:alphaModFix/>
          </a:blip>
          <a:stretch>
            <a:fillRect/>
          </a:stretch>
        </p:blipFill>
        <p:spPr>
          <a:xfrm>
            <a:off x="2332072" y="1143000"/>
            <a:ext cx="6457950" cy="1428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0"/>
          <p:cNvSpPr txBox="1">
            <a:spLocks noGrp="1"/>
          </p:cNvSpPr>
          <p:nvPr>
            <p:ph type="title"/>
          </p:nvPr>
        </p:nvSpPr>
        <p:spPr>
          <a:xfrm>
            <a:off x="2400250" y="446450"/>
            <a:ext cx="6321600" cy="4734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ro" sz="1800">
                <a:latin typeface="Arial"/>
                <a:ea typeface="Arial"/>
                <a:cs typeface="Arial"/>
                <a:sym typeface="Arial"/>
              </a:rPr>
              <a:t>Understanding relationship between classes and interfaces</a:t>
            </a:r>
            <a:endParaRPr sz="1800">
              <a:latin typeface="Arial"/>
              <a:ea typeface="Arial"/>
              <a:cs typeface="Arial"/>
              <a:sym typeface="Arial"/>
            </a:endParaRPr>
          </a:p>
          <a:p>
            <a:pPr marL="0" lvl="0" indent="0" algn="l" rtl="0">
              <a:lnSpc>
                <a:spcPct val="115000"/>
              </a:lnSpc>
              <a:spcBef>
                <a:spcPts val="1800"/>
              </a:spcBef>
              <a:spcAft>
                <a:spcPts val="0"/>
              </a:spcAft>
              <a:buNone/>
            </a:pPr>
            <a:endParaRPr sz="1700">
              <a:latin typeface="Arial"/>
              <a:ea typeface="Arial"/>
              <a:cs typeface="Arial"/>
              <a:sym typeface="Arial"/>
            </a:endParaRPr>
          </a:p>
          <a:p>
            <a:pPr marL="0" lvl="0" indent="0" algn="l" rtl="0">
              <a:lnSpc>
                <a:spcPct val="115000"/>
              </a:lnSpc>
              <a:spcBef>
                <a:spcPts val="1400"/>
              </a:spcBef>
              <a:spcAft>
                <a:spcPts val="0"/>
              </a:spcAft>
              <a:buNone/>
            </a:pPr>
            <a:endParaRPr sz="1800">
              <a:latin typeface="Arial"/>
              <a:ea typeface="Arial"/>
              <a:cs typeface="Arial"/>
              <a:sym typeface="Arial"/>
            </a:endParaRPr>
          </a:p>
          <a:p>
            <a:pPr marL="0" lvl="0" indent="0" algn="l" rtl="0">
              <a:lnSpc>
                <a:spcPct val="115000"/>
              </a:lnSpc>
              <a:spcBef>
                <a:spcPts val="400"/>
              </a:spcBef>
              <a:spcAft>
                <a:spcPts val="0"/>
              </a:spcAft>
              <a:buNone/>
            </a:pPr>
            <a:endParaRPr sz="1800">
              <a:latin typeface="Arial"/>
              <a:ea typeface="Arial"/>
              <a:cs typeface="Arial"/>
              <a:sym typeface="Arial"/>
            </a:endParaRPr>
          </a:p>
        </p:txBody>
      </p:sp>
      <p:pic>
        <p:nvPicPr>
          <p:cNvPr id="189" name="Google Shape;189;p30"/>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190" name="Google Shape;190;p30"/>
          <p:cNvPicPr preferRelativeResize="0"/>
          <p:nvPr/>
        </p:nvPicPr>
        <p:blipFill>
          <a:blip r:embed="rId4">
            <a:alphaModFix/>
          </a:blip>
          <a:stretch>
            <a:fillRect/>
          </a:stretch>
        </p:blipFill>
        <p:spPr>
          <a:xfrm>
            <a:off x="2400247" y="1524000"/>
            <a:ext cx="5857875" cy="2095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2400250" y="446450"/>
            <a:ext cx="6321600" cy="4734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ro" sz="1800">
                <a:latin typeface="Arial"/>
                <a:ea typeface="Arial"/>
                <a:cs typeface="Arial"/>
                <a:sym typeface="Arial"/>
              </a:rPr>
              <a:t>Interface example</a:t>
            </a:r>
            <a:endParaRPr sz="1800">
              <a:latin typeface="Arial"/>
              <a:ea typeface="Arial"/>
              <a:cs typeface="Arial"/>
              <a:sym typeface="Arial"/>
            </a:endParaRPr>
          </a:p>
          <a:p>
            <a:pPr marL="0" lvl="0" indent="0" algn="l" rtl="0">
              <a:lnSpc>
                <a:spcPct val="115000"/>
              </a:lnSpc>
              <a:spcBef>
                <a:spcPts val="1800"/>
              </a:spcBef>
              <a:spcAft>
                <a:spcPts val="0"/>
              </a:spcAft>
              <a:buNone/>
            </a:pPr>
            <a:endParaRPr sz="1700">
              <a:latin typeface="Arial"/>
              <a:ea typeface="Arial"/>
              <a:cs typeface="Arial"/>
              <a:sym typeface="Arial"/>
            </a:endParaRPr>
          </a:p>
          <a:p>
            <a:pPr marL="0" lvl="0" indent="0" algn="l" rtl="0">
              <a:lnSpc>
                <a:spcPct val="115000"/>
              </a:lnSpc>
              <a:spcBef>
                <a:spcPts val="1400"/>
              </a:spcBef>
              <a:spcAft>
                <a:spcPts val="0"/>
              </a:spcAft>
              <a:buNone/>
            </a:pPr>
            <a:endParaRPr sz="1800">
              <a:latin typeface="Arial"/>
              <a:ea typeface="Arial"/>
              <a:cs typeface="Arial"/>
              <a:sym typeface="Arial"/>
            </a:endParaRPr>
          </a:p>
          <a:p>
            <a:pPr marL="0" lvl="0" indent="0" algn="l" rtl="0">
              <a:lnSpc>
                <a:spcPct val="115000"/>
              </a:lnSpc>
              <a:spcBef>
                <a:spcPts val="400"/>
              </a:spcBef>
              <a:spcAft>
                <a:spcPts val="0"/>
              </a:spcAft>
              <a:buNone/>
            </a:pPr>
            <a:endParaRPr sz="1800">
              <a:latin typeface="Arial"/>
              <a:ea typeface="Arial"/>
              <a:cs typeface="Arial"/>
              <a:sym typeface="Arial"/>
            </a:endParaRPr>
          </a:p>
        </p:txBody>
      </p:sp>
      <p:pic>
        <p:nvPicPr>
          <p:cNvPr id="196" name="Google Shape;196;p31"/>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197" name="Google Shape;197;p31"/>
          <p:cNvPicPr preferRelativeResize="0"/>
          <p:nvPr/>
        </p:nvPicPr>
        <p:blipFill>
          <a:blip r:embed="rId4">
            <a:alphaModFix/>
          </a:blip>
          <a:stretch>
            <a:fillRect/>
          </a:stretch>
        </p:blipFill>
        <p:spPr>
          <a:xfrm>
            <a:off x="2478875" y="1072250"/>
            <a:ext cx="5758871" cy="3532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2400250" y="446450"/>
            <a:ext cx="6321600" cy="473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ro" sz="1800">
                <a:latin typeface="Arial"/>
                <a:ea typeface="Arial"/>
                <a:cs typeface="Arial"/>
                <a:sym typeface="Arial"/>
              </a:rPr>
              <a:t>“Multiple inheritance” in java by interface</a:t>
            </a:r>
            <a:endParaRPr sz="1800">
              <a:latin typeface="Arial"/>
              <a:ea typeface="Arial"/>
              <a:cs typeface="Arial"/>
              <a:sym typeface="Arial"/>
            </a:endParaRPr>
          </a:p>
        </p:txBody>
      </p:sp>
      <p:pic>
        <p:nvPicPr>
          <p:cNvPr id="203" name="Google Shape;203;p32"/>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204" name="Google Shape;204;p32"/>
          <p:cNvPicPr preferRelativeResize="0"/>
          <p:nvPr/>
        </p:nvPicPr>
        <p:blipFill>
          <a:blip r:embed="rId4">
            <a:alphaModFix/>
          </a:blip>
          <a:stretch>
            <a:fillRect/>
          </a:stretch>
        </p:blipFill>
        <p:spPr>
          <a:xfrm>
            <a:off x="2478875" y="1072250"/>
            <a:ext cx="5860624" cy="1709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3"/>
          <p:cNvSpPr txBox="1">
            <a:spLocks noGrp="1"/>
          </p:cNvSpPr>
          <p:nvPr>
            <p:ph type="title"/>
          </p:nvPr>
        </p:nvSpPr>
        <p:spPr>
          <a:xfrm>
            <a:off x="2400250" y="446450"/>
            <a:ext cx="6321600" cy="473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ro" sz="1800">
                <a:latin typeface="Arial"/>
                <a:ea typeface="Arial"/>
                <a:cs typeface="Arial"/>
                <a:sym typeface="Arial"/>
              </a:rPr>
              <a:t>Interface inheritance</a:t>
            </a:r>
            <a:endParaRPr sz="1800">
              <a:latin typeface="Arial"/>
              <a:ea typeface="Arial"/>
              <a:cs typeface="Arial"/>
              <a:sym typeface="Arial"/>
            </a:endParaRPr>
          </a:p>
        </p:txBody>
      </p:sp>
      <p:pic>
        <p:nvPicPr>
          <p:cNvPr id="210" name="Google Shape;210;p33"/>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211" name="Google Shape;211;p33"/>
          <p:cNvPicPr preferRelativeResize="0"/>
          <p:nvPr/>
        </p:nvPicPr>
        <p:blipFill>
          <a:blip r:embed="rId4">
            <a:alphaModFix/>
          </a:blip>
          <a:stretch>
            <a:fillRect/>
          </a:stretch>
        </p:blipFill>
        <p:spPr>
          <a:xfrm>
            <a:off x="2478875" y="1072250"/>
            <a:ext cx="5503825" cy="3477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2400250" y="446450"/>
            <a:ext cx="6321600" cy="2469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ro" sz="1700">
                <a:latin typeface="Arial"/>
                <a:ea typeface="Arial"/>
                <a:cs typeface="Arial"/>
                <a:sym typeface="Arial"/>
              </a:rPr>
              <a:t>What is marker or tagged interface?</a:t>
            </a:r>
            <a:endParaRPr sz="1700">
              <a:latin typeface="Arial"/>
              <a:ea typeface="Arial"/>
              <a:cs typeface="Arial"/>
              <a:sym typeface="Arial"/>
            </a:endParaRPr>
          </a:p>
          <a:p>
            <a:pPr marL="0" lvl="0" indent="0" algn="l" rtl="0">
              <a:lnSpc>
                <a:spcPct val="115000"/>
              </a:lnSpc>
              <a:spcBef>
                <a:spcPts val="400"/>
              </a:spcBef>
              <a:spcAft>
                <a:spcPts val="0"/>
              </a:spcAft>
              <a:buNone/>
            </a:pPr>
            <a:endParaRPr sz="1800">
              <a:latin typeface="Arial"/>
              <a:ea typeface="Arial"/>
              <a:cs typeface="Arial"/>
              <a:sym typeface="Arial"/>
            </a:endParaRPr>
          </a:p>
        </p:txBody>
      </p:sp>
      <p:pic>
        <p:nvPicPr>
          <p:cNvPr id="217" name="Google Shape;217;p34"/>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218" name="Google Shape;218;p34"/>
          <p:cNvPicPr preferRelativeResize="0"/>
          <p:nvPr/>
        </p:nvPicPr>
        <p:blipFill>
          <a:blip r:embed="rId4">
            <a:alphaModFix/>
          </a:blip>
          <a:stretch>
            <a:fillRect/>
          </a:stretch>
        </p:blipFill>
        <p:spPr>
          <a:xfrm>
            <a:off x="3155291" y="2571750"/>
            <a:ext cx="4778825" cy="1112875"/>
          </a:xfrm>
          <a:prstGeom prst="rect">
            <a:avLst/>
          </a:prstGeom>
          <a:noFill/>
          <a:ln>
            <a:noFill/>
          </a:ln>
        </p:spPr>
      </p:pic>
      <p:sp>
        <p:nvSpPr>
          <p:cNvPr id="219" name="Google Shape;219;p34"/>
          <p:cNvSpPr txBox="1"/>
          <p:nvPr/>
        </p:nvSpPr>
        <p:spPr>
          <a:xfrm>
            <a:off x="2602600" y="1071750"/>
            <a:ext cx="5884200" cy="158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ro"/>
              <a:t>An interface which has no member is known as marker or tagged interface. For example: Serializable, Cloneable, Remote etc. They are used to provide some essential information to the JVM so that JVM may perform some useful operation.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5"/>
          <p:cNvSpPr txBox="1">
            <a:spLocks noGrp="1"/>
          </p:cNvSpPr>
          <p:nvPr>
            <p:ph type="title"/>
          </p:nvPr>
        </p:nvSpPr>
        <p:spPr>
          <a:xfrm>
            <a:off x="2400250" y="446450"/>
            <a:ext cx="6321600" cy="5760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ro" sz="1800">
                <a:latin typeface="Arial"/>
                <a:ea typeface="Arial"/>
                <a:cs typeface="Arial"/>
                <a:sym typeface="Arial"/>
              </a:rPr>
              <a:t>Nested Interface in Java (more about it on nested classes)</a:t>
            </a:r>
            <a:endParaRPr sz="1800">
              <a:latin typeface="Arial"/>
              <a:ea typeface="Arial"/>
              <a:cs typeface="Arial"/>
              <a:sym typeface="Arial"/>
            </a:endParaRPr>
          </a:p>
          <a:p>
            <a:pPr marL="0" lvl="0" indent="0" algn="l" rtl="0">
              <a:lnSpc>
                <a:spcPct val="115000"/>
              </a:lnSpc>
              <a:spcBef>
                <a:spcPts val="200"/>
              </a:spcBef>
              <a:spcAft>
                <a:spcPts val="0"/>
              </a:spcAft>
              <a:buNone/>
            </a:pPr>
            <a:r>
              <a:rPr lang="ro" sz="1800" b="0">
                <a:latin typeface="Arial"/>
                <a:ea typeface="Arial"/>
                <a:cs typeface="Arial"/>
                <a:sym typeface="Arial"/>
              </a:rPr>
              <a:t>An interface can have another interface i.e. known as nested interface. We will learn it in detail in the nested classes chapter. For example:</a:t>
            </a:r>
            <a:endParaRPr sz="1800" b="0">
              <a:latin typeface="Arial"/>
              <a:ea typeface="Arial"/>
              <a:cs typeface="Arial"/>
              <a:sym typeface="Arial"/>
            </a:endParaRPr>
          </a:p>
        </p:txBody>
      </p:sp>
      <p:pic>
        <p:nvPicPr>
          <p:cNvPr id="225" name="Google Shape;225;p35"/>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226" name="Google Shape;226;p35"/>
          <p:cNvPicPr preferRelativeResize="0"/>
          <p:nvPr/>
        </p:nvPicPr>
        <p:blipFill>
          <a:blip r:embed="rId4">
            <a:alphaModFix/>
          </a:blip>
          <a:stretch>
            <a:fillRect/>
          </a:stretch>
        </p:blipFill>
        <p:spPr>
          <a:xfrm>
            <a:off x="3610426" y="2497438"/>
            <a:ext cx="3333275" cy="2138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
              <a:t>Objectives:</a:t>
            </a:r>
            <a:endParaRPr/>
          </a:p>
          <a:p>
            <a:pPr marL="457200" lvl="0" indent="-381000" algn="l" rtl="0">
              <a:spcBef>
                <a:spcPts val="0"/>
              </a:spcBef>
              <a:spcAft>
                <a:spcPts val="0"/>
              </a:spcAft>
              <a:buSzPts val="2400"/>
              <a:buChar char="●"/>
            </a:pPr>
            <a:r>
              <a:rPr lang="ro" sz="2400"/>
              <a:t>What is abstraction?</a:t>
            </a:r>
            <a:endParaRPr sz="2400"/>
          </a:p>
          <a:p>
            <a:pPr marL="457200" lvl="0" indent="-381000" algn="l" rtl="0">
              <a:spcBef>
                <a:spcPts val="0"/>
              </a:spcBef>
              <a:spcAft>
                <a:spcPts val="0"/>
              </a:spcAft>
              <a:buSzPts val="2400"/>
              <a:buChar char="●"/>
            </a:pPr>
            <a:r>
              <a:rPr lang="ro" sz="2400"/>
              <a:t>Interfaces</a:t>
            </a:r>
            <a:endParaRPr sz="2400"/>
          </a:p>
          <a:p>
            <a:pPr marL="457200" lvl="0" indent="-381000" algn="l" rtl="0">
              <a:spcBef>
                <a:spcPts val="0"/>
              </a:spcBef>
              <a:spcAft>
                <a:spcPts val="0"/>
              </a:spcAft>
              <a:buSzPts val="2400"/>
              <a:buChar char="●"/>
            </a:pPr>
            <a:r>
              <a:rPr lang="ro" sz="2400"/>
              <a:t>Abstract classes</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6"/>
          <p:cNvSpPr txBox="1">
            <a:spLocks noGrp="1"/>
          </p:cNvSpPr>
          <p:nvPr>
            <p:ph type="title"/>
          </p:nvPr>
        </p:nvSpPr>
        <p:spPr>
          <a:xfrm>
            <a:off x="2400250" y="446450"/>
            <a:ext cx="6321600" cy="473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ro" sz="1800">
                <a:latin typeface="Arial"/>
                <a:ea typeface="Arial"/>
                <a:cs typeface="Arial"/>
                <a:sym typeface="Arial"/>
              </a:rPr>
              <a:t>Java 8 default method in interface</a:t>
            </a:r>
            <a:endParaRPr sz="1800">
              <a:latin typeface="Arial"/>
              <a:ea typeface="Arial"/>
              <a:cs typeface="Arial"/>
              <a:sym typeface="Arial"/>
            </a:endParaRPr>
          </a:p>
        </p:txBody>
      </p:sp>
      <p:pic>
        <p:nvPicPr>
          <p:cNvPr id="232" name="Google Shape;232;p36"/>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233" name="Google Shape;233;p36"/>
          <p:cNvPicPr preferRelativeResize="0"/>
          <p:nvPr/>
        </p:nvPicPr>
        <p:blipFill>
          <a:blip r:embed="rId4">
            <a:alphaModFix/>
          </a:blip>
          <a:stretch>
            <a:fillRect/>
          </a:stretch>
        </p:blipFill>
        <p:spPr>
          <a:xfrm>
            <a:off x="2478875" y="1072250"/>
            <a:ext cx="4799496" cy="35328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7"/>
          <p:cNvSpPr txBox="1">
            <a:spLocks noGrp="1"/>
          </p:cNvSpPr>
          <p:nvPr>
            <p:ph type="title"/>
          </p:nvPr>
        </p:nvSpPr>
        <p:spPr>
          <a:xfrm>
            <a:off x="2400250" y="446450"/>
            <a:ext cx="6321600" cy="473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ro" sz="1800">
                <a:latin typeface="Arial"/>
                <a:ea typeface="Arial"/>
                <a:cs typeface="Arial"/>
                <a:sym typeface="Arial"/>
              </a:rPr>
              <a:t>Java 8 static methods in interface</a:t>
            </a:r>
            <a:endParaRPr sz="1800">
              <a:latin typeface="Arial"/>
              <a:ea typeface="Arial"/>
              <a:cs typeface="Arial"/>
              <a:sym typeface="Arial"/>
            </a:endParaRPr>
          </a:p>
        </p:txBody>
      </p:sp>
      <p:pic>
        <p:nvPicPr>
          <p:cNvPr id="239" name="Google Shape;239;p37"/>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240" name="Google Shape;240;p37"/>
          <p:cNvPicPr preferRelativeResize="0"/>
          <p:nvPr/>
        </p:nvPicPr>
        <p:blipFill>
          <a:blip r:embed="rId4">
            <a:alphaModFix/>
          </a:blip>
          <a:stretch>
            <a:fillRect/>
          </a:stretch>
        </p:blipFill>
        <p:spPr>
          <a:xfrm>
            <a:off x="2478875" y="1072250"/>
            <a:ext cx="5143801" cy="3601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8"/>
          <p:cNvSpPr txBox="1">
            <a:spLocks noGrp="1"/>
          </p:cNvSpPr>
          <p:nvPr>
            <p:ph type="title"/>
          </p:nvPr>
        </p:nvSpPr>
        <p:spPr>
          <a:xfrm>
            <a:off x="2400250" y="446450"/>
            <a:ext cx="6321600" cy="473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ro" sz="1800">
                <a:latin typeface="Arial"/>
                <a:ea typeface="Arial"/>
                <a:cs typeface="Arial"/>
                <a:sym typeface="Arial"/>
              </a:rPr>
              <a:t>Difference between abstract class and interface</a:t>
            </a:r>
            <a:endParaRPr sz="1800">
              <a:latin typeface="Arial"/>
              <a:ea typeface="Arial"/>
              <a:cs typeface="Arial"/>
              <a:sym typeface="Arial"/>
            </a:endParaRPr>
          </a:p>
        </p:txBody>
      </p:sp>
      <p:pic>
        <p:nvPicPr>
          <p:cNvPr id="246" name="Google Shape;246;p38"/>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247" name="Google Shape;247;p38"/>
          <p:cNvPicPr preferRelativeResize="0"/>
          <p:nvPr/>
        </p:nvPicPr>
        <p:blipFill>
          <a:blip r:embed="rId4">
            <a:alphaModFix/>
          </a:blip>
          <a:stretch>
            <a:fillRect/>
          </a:stretch>
        </p:blipFill>
        <p:spPr>
          <a:xfrm>
            <a:off x="2400250" y="919850"/>
            <a:ext cx="6349712" cy="31579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QUIZ</a:t>
            </a:r>
            <a:endParaRPr dirty="0"/>
          </a:p>
        </p:txBody>
      </p:sp>
    </p:spTree>
    <p:extLst>
      <p:ext uri="{BB962C8B-B14F-4D97-AF65-F5344CB8AC3E}">
        <p14:creationId xmlns:p14="http://schemas.microsoft.com/office/powerpoint/2010/main" val="1820234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4"/>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200"/>
              <a:t>Given the following code snippet, would be the output of the following code?</a:t>
            </a:r>
            <a:endParaRPr sz="1200"/>
          </a:p>
          <a:p>
            <a:pPr marL="0" lvl="0" indent="0" algn="l" rtl="0">
              <a:spcBef>
                <a:spcPts val="0"/>
              </a:spcBef>
              <a:spcAft>
                <a:spcPts val="0"/>
              </a:spcAft>
              <a:buNone/>
            </a:pPr>
            <a:endParaRPr sz="1200"/>
          </a:p>
        </p:txBody>
      </p:sp>
      <p:sp>
        <p:nvSpPr>
          <p:cNvPr id="354" name="Google Shape;354;p54"/>
          <p:cNvSpPr txBox="1">
            <a:spLocks noGrp="1"/>
          </p:cNvSpPr>
          <p:nvPr>
            <p:ph type="body" idx="1"/>
          </p:nvPr>
        </p:nvSpPr>
        <p:spPr>
          <a:xfrm>
            <a:off x="2400250" y="1079125"/>
            <a:ext cx="6247800" cy="207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dirty="0">
                <a:latin typeface="Courier New"/>
                <a:ea typeface="Courier New"/>
                <a:cs typeface="Courier New"/>
                <a:sym typeface="Courier New"/>
              </a:rPr>
              <a:t>package schedule;</a:t>
            </a:r>
            <a:endParaRPr dirty="0">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dirty="0">
                <a:latin typeface="Courier New"/>
                <a:ea typeface="Courier New"/>
                <a:cs typeface="Courier New"/>
                <a:sym typeface="Courier New"/>
              </a:rPr>
              <a:t>public class PrintWeek {</a:t>
            </a:r>
            <a:endParaRPr dirty="0">
              <a:latin typeface="Courier New"/>
              <a:ea typeface="Courier New"/>
              <a:cs typeface="Courier New"/>
              <a:sym typeface="Courier New"/>
            </a:endParaRPr>
          </a:p>
          <a:p>
            <a:pPr marL="0" lvl="0" indent="457200" algn="l" rtl="0">
              <a:spcBef>
                <a:spcPts val="0"/>
              </a:spcBef>
              <a:spcAft>
                <a:spcPts val="0"/>
              </a:spcAft>
              <a:buClr>
                <a:schemeClr val="dk2"/>
              </a:buClr>
              <a:buSzPts val="1100"/>
              <a:buFont typeface="Arial"/>
              <a:buNone/>
            </a:pPr>
            <a:r>
              <a:rPr lang="ro" dirty="0">
                <a:latin typeface="Courier New"/>
                <a:ea typeface="Courier New"/>
                <a:cs typeface="Courier New"/>
                <a:sym typeface="Courier New"/>
              </a:rPr>
              <a:t>public static final void main(String[] days) {</a:t>
            </a:r>
            <a:endParaRPr dirty="0">
              <a:latin typeface="Courier New"/>
              <a:ea typeface="Courier New"/>
              <a:cs typeface="Courier New"/>
              <a:sym typeface="Courier New"/>
            </a:endParaRPr>
          </a:p>
          <a:p>
            <a:pPr marL="457200" lvl="0" indent="457200" algn="l" rtl="0">
              <a:spcBef>
                <a:spcPts val="0"/>
              </a:spcBef>
              <a:spcAft>
                <a:spcPts val="0"/>
              </a:spcAft>
              <a:buClr>
                <a:schemeClr val="dk2"/>
              </a:buClr>
              <a:buSzPts val="1100"/>
              <a:buFont typeface="Arial"/>
              <a:buNone/>
            </a:pPr>
            <a:r>
              <a:rPr lang="ro" dirty="0">
                <a:latin typeface="Courier New"/>
                <a:ea typeface="Courier New"/>
                <a:cs typeface="Courier New"/>
                <a:sym typeface="Courier New"/>
              </a:rPr>
              <a:t>System.out.print(5 + 6 + "7" + 8 + 9);</a:t>
            </a:r>
            <a:endParaRPr dirty="0">
              <a:latin typeface="Courier New"/>
              <a:ea typeface="Courier New"/>
              <a:cs typeface="Courier New"/>
              <a:sym typeface="Courier New"/>
            </a:endParaRPr>
          </a:p>
          <a:p>
            <a:pPr marL="0" lvl="0" indent="457200" algn="l" rtl="0">
              <a:spcBef>
                <a:spcPts val="0"/>
              </a:spcBef>
              <a:spcAft>
                <a:spcPts val="0"/>
              </a:spcAft>
              <a:buClr>
                <a:schemeClr val="dk2"/>
              </a:buClr>
              <a:buSzPts val="1100"/>
              <a:buFont typeface="Arial"/>
              <a:buNone/>
            </a:pPr>
            <a:r>
              <a:rPr lang="ro" dirty="0">
                <a:latin typeface="Courier New"/>
                <a:ea typeface="Courier New"/>
                <a:cs typeface="Courier New"/>
                <a:sym typeface="Courier New"/>
              </a:rPr>
              <a:t>}</a:t>
            </a:r>
            <a:endParaRPr dirty="0">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dirty="0">
                <a:latin typeface="Courier New"/>
                <a:ea typeface="Courier New"/>
                <a:cs typeface="Courier New"/>
                <a:sym typeface="Courier New"/>
              </a:rPr>
              <a:t>}</a:t>
            </a:r>
            <a:endParaRPr dirty="0">
              <a:latin typeface="Courier New"/>
              <a:ea typeface="Courier New"/>
              <a:cs typeface="Courier New"/>
              <a:sym typeface="Courier New"/>
            </a:endParaRPr>
          </a:p>
          <a:p>
            <a:pPr marL="0" lvl="0" indent="0" algn="l" rtl="0">
              <a:spcBef>
                <a:spcPts val="0"/>
              </a:spcBef>
              <a:spcAft>
                <a:spcPts val="0"/>
              </a:spcAft>
              <a:buNone/>
            </a:pPr>
            <a:endParaRPr dirty="0">
              <a:latin typeface="Courier New"/>
              <a:ea typeface="Courier New"/>
              <a:cs typeface="Courier New"/>
              <a:sym typeface="Courier New"/>
            </a:endParaRPr>
          </a:p>
        </p:txBody>
      </p:sp>
      <p:pic>
        <p:nvPicPr>
          <p:cNvPr id="355" name="Google Shape;355;p54"/>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356" name="Google Shape;356;p54"/>
          <p:cNvSpPr txBox="1">
            <a:spLocks noGrp="1"/>
          </p:cNvSpPr>
          <p:nvPr>
            <p:ph type="body" idx="1"/>
          </p:nvPr>
        </p:nvSpPr>
        <p:spPr>
          <a:xfrm>
            <a:off x="2474050" y="3156025"/>
            <a:ext cx="6247800" cy="136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sz="1600" dirty="0">
                <a:latin typeface="Comfortaa"/>
                <a:ea typeface="Comfortaa"/>
                <a:cs typeface="Comfortaa"/>
                <a:sym typeface="Comfortaa"/>
              </a:rPr>
              <a:t>A. 56789</a:t>
            </a:r>
            <a:endParaRPr sz="1600" dirty="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1600" dirty="0">
                <a:latin typeface="Comfortaa"/>
                <a:ea typeface="Comfortaa"/>
                <a:cs typeface="Comfortaa"/>
                <a:sym typeface="Comfortaa"/>
              </a:rPr>
              <a:t>B. 11789</a:t>
            </a:r>
            <a:endParaRPr sz="1600" dirty="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1600" dirty="0">
                <a:latin typeface="Comfortaa"/>
                <a:ea typeface="Comfortaa"/>
                <a:cs typeface="Comfortaa"/>
                <a:sym typeface="Comfortaa"/>
              </a:rPr>
              <a:t>C. 11717</a:t>
            </a:r>
            <a:endParaRPr sz="1600" dirty="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1600" dirty="0">
                <a:latin typeface="Comfortaa"/>
                <a:ea typeface="Comfortaa"/>
                <a:cs typeface="Comfortaa"/>
                <a:sym typeface="Comfortaa"/>
              </a:rPr>
              <a:t>D. The code does not compile.</a:t>
            </a:r>
            <a:endParaRPr sz="1600" dirty="0">
              <a:latin typeface="Comfortaa"/>
              <a:ea typeface="Comfortaa"/>
              <a:cs typeface="Comfortaa"/>
              <a:sym typeface="Comfortaa"/>
            </a:endParaRPr>
          </a:p>
          <a:p>
            <a:pPr marL="0" lvl="0" indent="0" algn="l" rtl="0">
              <a:spcBef>
                <a:spcPts val="0"/>
              </a:spcBef>
              <a:spcAft>
                <a:spcPts val="0"/>
              </a:spcAft>
              <a:buNone/>
            </a:pPr>
            <a:endParaRPr sz="1600" dirty="0">
              <a:latin typeface="Comfortaa"/>
              <a:ea typeface="Comfortaa"/>
              <a:cs typeface="Comfortaa"/>
              <a:sym typeface="Comfortaa"/>
            </a:endParaRPr>
          </a:p>
        </p:txBody>
      </p:sp>
    </p:spTree>
    <p:extLst>
      <p:ext uri="{BB962C8B-B14F-4D97-AF65-F5344CB8AC3E}">
        <p14:creationId xmlns:p14="http://schemas.microsoft.com/office/powerpoint/2010/main" val="5946320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5"/>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900"/>
              <a:t>Fill in the blanks:</a:t>
            </a:r>
            <a:endParaRPr sz="1900"/>
          </a:p>
        </p:txBody>
      </p:sp>
      <p:sp>
        <p:nvSpPr>
          <p:cNvPr id="362" name="Google Shape;362;p55"/>
          <p:cNvSpPr txBox="1">
            <a:spLocks noGrp="1"/>
          </p:cNvSpPr>
          <p:nvPr>
            <p:ph type="body" idx="1"/>
          </p:nvPr>
        </p:nvSpPr>
        <p:spPr>
          <a:xfrm>
            <a:off x="2400250" y="1079125"/>
            <a:ext cx="6247800" cy="207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sz="1800" dirty="0">
                <a:latin typeface="Courier New"/>
                <a:ea typeface="Courier New"/>
                <a:cs typeface="Courier New"/>
                <a:sym typeface="Courier New"/>
              </a:rPr>
              <a:t>Given two non-null String objects with reference names apples and</a:t>
            </a:r>
            <a:endParaRPr sz="1800" dirty="0">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sz="1800" dirty="0">
                <a:latin typeface="Courier New"/>
                <a:ea typeface="Courier New"/>
                <a:cs typeface="Courier New"/>
                <a:sym typeface="Courier New"/>
              </a:rPr>
              <a:t>oranges, if apples </a:t>
            </a:r>
            <a:r>
              <a:rPr lang="ro" sz="1800" b="1" dirty="0">
                <a:solidFill>
                  <a:srgbClr val="FF0000"/>
                </a:solidFill>
                <a:latin typeface="Courier New"/>
                <a:ea typeface="Courier New"/>
                <a:cs typeface="Courier New"/>
                <a:sym typeface="Courier New"/>
              </a:rPr>
              <a:t>______</a:t>
            </a:r>
            <a:r>
              <a:rPr lang="ro" sz="1800" dirty="0">
                <a:latin typeface="Courier New"/>
                <a:ea typeface="Courier New"/>
                <a:cs typeface="Courier New"/>
                <a:sym typeface="Courier New"/>
              </a:rPr>
              <a:t> oranges evaluates to true, then apples </a:t>
            </a:r>
            <a:r>
              <a:rPr lang="ro" sz="1800" b="1" dirty="0">
                <a:solidFill>
                  <a:srgbClr val="FF0000"/>
                </a:solidFill>
                <a:latin typeface="Courier New"/>
                <a:ea typeface="Courier New"/>
                <a:cs typeface="Courier New"/>
                <a:sym typeface="Courier New"/>
              </a:rPr>
              <a:t>______</a:t>
            </a:r>
            <a:endParaRPr sz="1800" b="1" dirty="0">
              <a:solidFill>
                <a:srgbClr val="FF0000"/>
              </a:solidFill>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sz="1800" dirty="0">
                <a:latin typeface="Courier New"/>
                <a:ea typeface="Courier New"/>
                <a:cs typeface="Courier New"/>
                <a:sym typeface="Courier New"/>
              </a:rPr>
              <a:t>oranges must also evaluate to true.</a:t>
            </a:r>
            <a:endParaRPr sz="1800" dirty="0">
              <a:latin typeface="Courier New"/>
              <a:ea typeface="Courier New"/>
              <a:cs typeface="Courier New"/>
              <a:sym typeface="Courier New"/>
            </a:endParaRPr>
          </a:p>
          <a:p>
            <a:pPr marL="0" lvl="0" indent="0" algn="l" rtl="0">
              <a:spcBef>
                <a:spcPts val="0"/>
              </a:spcBef>
              <a:spcAft>
                <a:spcPts val="0"/>
              </a:spcAft>
              <a:buNone/>
            </a:pPr>
            <a:endParaRPr sz="1800" dirty="0">
              <a:latin typeface="Courier New"/>
              <a:ea typeface="Courier New"/>
              <a:cs typeface="Courier New"/>
              <a:sym typeface="Courier New"/>
            </a:endParaRPr>
          </a:p>
        </p:txBody>
      </p:sp>
      <p:pic>
        <p:nvPicPr>
          <p:cNvPr id="363" name="Google Shape;363;p55"/>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364" name="Google Shape;364;p55"/>
          <p:cNvSpPr txBox="1">
            <a:spLocks noGrp="1"/>
          </p:cNvSpPr>
          <p:nvPr>
            <p:ph type="body" idx="1"/>
          </p:nvPr>
        </p:nvSpPr>
        <p:spPr>
          <a:xfrm>
            <a:off x="2474050" y="3156025"/>
            <a:ext cx="6247800" cy="136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sz="1800" dirty="0">
                <a:latin typeface="Comfortaa"/>
                <a:ea typeface="Comfortaa"/>
                <a:cs typeface="Comfortaa"/>
                <a:sym typeface="Comfortaa"/>
              </a:rPr>
              <a:t>A. ==, equals()</a:t>
            </a:r>
            <a:endParaRPr sz="1800" dirty="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1800" dirty="0">
                <a:latin typeface="Comfortaa"/>
                <a:ea typeface="Comfortaa"/>
                <a:cs typeface="Comfortaa"/>
                <a:sym typeface="Comfortaa"/>
              </a:rPr>
              <a:t>B. !=, equals()</a:t>
            </a:r>
            <a:endParaRPr sz="1800" dirty="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1800" dirty="0">
                <a:latin typeface="Comfortaa"/>
                <a:ea typeface="Comfortaa"/>
                <a:cs typeface="Comfortaa"/>
                <a:sym typeface="Comfortaa"/>
              </a:rPr>
              <a:t>C. equals(), ==</a:t>
            </a:r>
            <a:endParaRPr sz="1800" dirty="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1800" dirty="0">
                <a:latin typeface="Comfortaa"/>
                <a:ea typeface="Comfortaa"/>
                <a:cs typeface="Comfortaa"/>
                <a:sym typeface="Comfortaa"/>
              </a:rPr>
              <a:t>D. equals(), =!</a:t>
            </a:r>
            <a:endParaRPr sz="1800" dirty="0">
              <a:latin typeface="Comfortaa"/>
              <a:ea typeface="Comfortaa"/>
              <a:cs typeface="Comfortaa"/>
              <a:sym typeface="Comfortaa"/>
            </a:endParaRPr>
          </a:p>
          <a:p>
            <a:pPr marL="0" lvl="0" indent="0" algn="l" rtl="0">
              <a:spcBef>
                <a:spcPts val="0"/>
              </a:spcBef>
              <a:spcAft>
                <a:spcPts val="0"/>
              </a:spcAft>
              <a:buNone/>
            </a:pPr>
            <a:endParaRPr sz="1800" dirty="0">
              <a:latin typeface="Comfortaa"/>
              <a:ea typeface="Comfortaa"/>
              <a:cs typeface="Comfortaa"/>
              <a:sym typeface="Comfortaa"/>
            </a:endParaRPr>
          </a:p>
        </p:txBody>
      </p:sp>
    </p:spTree>
    <p:extLst>
      <p:ext uri="{BB962C8B-B14F-4D97-AF65-F5344CB8AC3E}">
        <p14:creationId xmlns:p14="http://schemas.microsoft.com/office/powerpoint/2010/main" val="24016134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6"/>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900"/>
              <a:t>Which of the following are primitives?</a:t>
            </a:r>
            <a:endParaRPr sz="1900"/>
          </a:p>
        </p:txBody>
      </p:sp>
      <p:sp>
        <p:nvSpPr>
          <p:cNvPr id="370" name="Google Shape;370;p56"/>
          <p:cNvSpPr txBox="1">
            <a:spLocks noGrp="1"/>
          </p:cNvSpPr>
          <p:nvPr>
            <p:ph type="body" idx="1"/>
          </p:nvPr>
        </p:nvSpPr>
        <p:spPr>
          <a:xfrm>
            <a:off x="2400250" y="1079125"/>
            <a:ext cx="6247800" cy="207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800" dirty="0">
                <a:latin typeface="Courier New"/>
                <a:ea typeface="Courier New"/>
                <a:cs typeface="Courier New"/>
                <a:sym typeface="Courier New"/>
              </a:rPr>
              <a:t>int[] lowercase = new int[0];</a:t>
            </a:r>
            <a:endParaRPr sz="1800" dirty="0">
              <a:latin typeface="Courier New"/>
              <a:ea typeface="Courier New"/>
              <a:cs typeface="Courier New"/>
              <a:sym typeface="Courier New"/>
            </a:endParaRPr>
          </a:p>
          <a:p>
            <a:pPr marL="0" lvl="0" indent="0" algn="l" rtl="0">
              <a:spcBef>
                <a:spcPts val="0"/>
              </a:spcBef>
              <a:spcAft>
                <a:spcPts val="0"/>
              </a:spcAft>
              <a:buNone/>
            </a:pPr>
            <a:r>
              <a:rPr lang="ro" sz="1800" dirty="0">
                <a:latin typeface="Courier New"/>
                <a:ea typeface="Courier New"/>
                <a:cs typeface="Courier New"/>
                <a:sym typeface="Courier New"/>
              </a:rPr>
              <a:t>Integer[] uppercase = new Integer[0];</a:t>
            </a:r>
            <a:endParaRPr sz="1800" dirty="0">
              <a:latin typeface="Courier New"/>
              <a:ea typeface="Courier New"/>
              <a:cs typeface="Courier New"/>
              <a:sym typeface="Courier New"/>
            </a:endParaRPr>
          </a:p>
          <a:p>
            <a:pPr marL="0" lvl="0" indent="0" algn="l" rtl="0">
              <a:spcBef>
                <a:spcPts val="0"/>
              </a:spcBef>
              <a:spcAft>
                <a:spcPts val="0"/>
              </a:spcAft>
              <a:buNone/>
            </a:pPr>
            <a:endParaRPr sz="1800" dirty="0">
              <a:latin typeface="Courier New"/>
              <a:ea typeface="Courier New"/>
              <a:cs typeface="Courier New"/>
              <a:sym typeface="Courier New"/>
            </a:endParaRPr>
          </a:p>
        </p:txBody>
      </p:sp>
      <p:pic>
        <p:nvPicPr>
          <p:cNvPr id="371" name="Google Shape;371;p56"/>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372" name="Google Shape;372;p56"/>
          <p:cNvSpPr txBox="1">
            <a:spLocks noGrp="1"/>
          </p:cNvSpPr>
          <p:nvPr>
            <p:ph type="body" idx="1"/>
          </p:nvPr>
        </p:nvSpPr>
        <p:spPr>
          <a:xfrm>
            <a:off x="2474050" y="3156025"/>
            <a:ext cx="6247800" cy="136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800">
                <a:latin typeface="Comfortaa"/>
                <a:ea typeface="Comfortaa"/>
                <a:cs typeface="Comfortaa"/>
                <a:sym typeface="Comfortaa"/>
              </a:rPr>
              <a:t>A. Only lowercase</a:t>
            </a:r>
            <a:endParaRPr sz="1800">
              <a:latin typeface="Comfortaa"/>
              <a:ea typeface="Comfortaa"/>
              <a:cs typeface="Comfortaa"/>
              <a:sym typeface="Comfortaa"/>
            </a:endParaRPr>
          </a:p>
          <a:p>
            <a:pPr marL="0" lvl="0" indent="0" algn="l" rtl="0">
              <a:spcBef>
                <a:spcPts val="0"/>
              </a:spcBef>
              <a:spcAft>
                <a:spcPts val="0"/>
              </a:spcAft>
              <a:buNone/>
            </a:pPr>
            <a:r>
              <a:rPr lang="ro" sz="1800">
                <a:latin typeface="Comfortaa"/>
                <a:ea typeface="Comfortaa"/>
                <a:cs typeface="Comfortaa"/>
                <a:sym typeface="Comfortaa"/>
              </a:rPr>
              <a:t>B. Only uppercase</a:t>
            </a:r>
            <a:endParaRPr sz="1800">
              <a:latin typeface="Comfortaa"/>
              <a:ea typeface="Comfortaa"/>
              <a:cs typeface="Comfortaa"/>
              <a:sym typeface="Comfortaa"/>
            </a:endParaRPr>
          </a:p>
          <a:p>
            <a:pPr marL="0" lvl="0" indent="0" algn="l" rtl="0">
              <a:spcBef>
                <a:spcPts val="0"/>
              </a:spcBef>
              <a:spcAft>
                <a:spcPts val="0"/>
              </a:spcAft>
              <a:buNone/>
            </a:pPr>
            <a:r>
              <a:rPr lang="ro" sz="1800">
                <a:latin typeface="Comfortaa"/>
                <a:ea typeface="Comfortaa"/>
                <a:cs typeface="Comfortaa"/>
                <a:sym typeface="Comfortaa"/>
              </a:rPr>
              <a:t>C. Bother lowercase and uppercase</a:t>
            </a:r>
            <a:endParaRPr sz="1800">
              <a:latin typeface="Comfortaa"/>
              <a:ea typeface="Comfortaa"/>
              <a:cs typeface="Comfortaa"/>
              <a:sym typeface="Comfortaa"/>
            </a:endParaRPr>
          </a:p>
          <a:p>
            <a:pPr marL="0" lvl="0" indent="0" algn="l" rtl="0">
              <a:spcBef>
                <a:spcPts val="0"/>
              </a:spcBef>
              <a:spcAft>
                <a:spcPts val="0"/>
              </a:spcAft>
              <a:buNone/>
            </a:pPr>
            <a:r>
              <a:rPr lang="ro" sz="1800">
                <a:latin typeface="Comfortaa"/>
                <a:ea typeface="Comfortaa"/>
                <a:cs typeface="Comfortaa"/>
                <a:sym typeface="Comfortaa"/>
              </a:rPr>
              <a:t>D. Neither lowercase nor uppercase</a:t>
            </a:r>
            <a:endParaRPr sz="1800">
              <a:latin typeface="Comfortaa"/>
              <a:ea typeface="Comfortaa"/>
              <a:cs typeface="Comfortaa"/>
              <a:sym typeface="Comfortaa"/>
            </a:endParaRPr>
          </a:p>
          <a:p>
            <a:pPr marL="0" lvl="0" indent="0" algn="l" rtl="0">
              <a:spcBef>
                <a:spcPts val="0"/>
              </a:spcBef>
              <a:spcAft>
                <a:spcPts val="0"/>
              </a:spcAft>
              <a:buNone/>
            </a:pPr>
            <a:endParaRPr sz="1800">
              <a:latin typeface="Comfortaa"/>
              <a:ea typeface="Comfortaa"/>
              <a:cs typeface="Comfortaa"/>
              <a:sym typeface="Comfortaa"/>
            </a:endParaRPr>
          </a:p>
        </p:txBody>
      </p:sp>
    </p:spTree>
    <p:extLst>
      <p:ext uri="{BB962C8B-B14F-4D97-AF65-F5344CB8AC3E}">
        <p14:creationId xmlns:p14="http://schemas.microsoft.com/office/powerpoint/2010/main" val="3944172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7"/>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900"/>
              <a:t>How many of the following are legal declarations?</a:t>
            </a:r>
            <a:endParaRPr sz="1900"/>
          </a:p>
        </p:txBody>
      </p:sp>
      <p:sp>
        <p:nvSpPr>
          <p:cNvPr id="378" name="Google Shape;378;p57"/>
          <p:cNvSpPr txBox="1">
            <a:spLocks noGrp="1"/>
          </p:cNvSpPr>
          <p:nvPr>
            <p:ph type="body" idx="1"/>
          </p:nvPr>
        </p:nvSpPr>
        <p:spPr>
          <a:xfrm>
            <a:off x="2400250" y="1079125"/>
            <a:ext cx="6247800" cy="207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800" dirty="0">
                <a:latin typeface="Courier New"/>
                <a:ea typeface="Courier New"/>
                <a:cs typeface="Courier New"/>
                <a:sym typeface="Courier New"/>
              </a:rPr>
              <a:t>[]double lion;</a:t>
            </a:r>
            <a:endParaRPr sz="1800" dirty="0">
              <a:latin typeface="Courier New"/>
              <a:ea typeface="Courier New"/>
              <a:cs typeface="Courier New"/>
              <a:sym typeface="Courier New"/>
            </a:endParaRPr>
          </a:p>
          <a:p>
            <a:pPr marL="0" lvl="0" indent="0" algn="l" rtl="0">
              <a:spcBef>
                <a:spcPts val="0"/>
              </a:spcBef>
              <a:spcAft>
                <a:spcPts val="0"/>
              </a:spcAft>
              <a:buNone/>
            </a:pPr>
            <a:r>
              <a:rPr lang="ro" sz="1800" dirty="0">
                <a:latin typeface="Courier New"/>
                <a:ea typeface="Courier New"/>
                <a:cs typeface="Courier New"/>
                <a:sym typeface="Courier New"/>
              </a:rPr>
              <a:t>double[] tiger;</a:t>
            </a:r>
            <a:endParaRPr sz="1800" dirty="0">
              <a:latin typeface="Courier New"/>
              <a:ea typeface="Courier New"/>
              <a:cs typeface="Courier New"/>
              <a:sym typeface="Courier New"/>
            </a:endParaRPr>
          </a:p>
          <a:p>
            <a:pPr marL="0" lvl="0" indent="0" algn="l" rtl="0">
              <a:spcBef>
                <a:spcPts val="0"/>
              </a:spcBef>
              <a:spcAft>
                <a:spcPts val="0"/>
              </a:spcAft>
              <a:buNone/>
            </a:pPr>
            <a:r>
              <a:rPr lang="ro" sz="1800" dirty="0">
                <a:latin typeface="Courier New"/>
                <a:ea typeface="Courier New"/>
                <a:cs typeface="Courier New"/>
                <a:sym typeface="Courier New"/>
              </a:rPr>
              <a:t>double bear[];</a:t>
            </a:r>
            <a:endParaRPr sz="1800" dirty="0">
              <a:latin typeface="Courier New"/>
              <a:ea typeface="Courier New"/>
              <a:cs typeface="Courier New"/>
              <a:sym typeface="Courier New"/>
            </a:endParaRPr>
          </a:p>
          <a:p>
            <a:pPr marL="0" lvl="0" indent="0" algn="l" rtl="0">
              <a:spcBef>
                <a:spcPts val="0"/>
              </a:spcBef>
              <a:spcAft>
                <a:spcPts val="0"/>
              </a:spcAft>
              <a:buNone/>
            </a:pPr>
            <a:endParaRPr sz="1800" dirty="0">
              <a:latin typeface="Courier New"/>
              <a:ea typeface="Courier New"/>
              <a:cs typeface="Courier New"/>
              <a:sym typeface="Courier New"/>
            </a:endParaRPr>
          </a:p>
        </p:txBody>
      </p:sp>
      <p:pic>
        <p:nvPicPr>
          <p:cNvPr id="379" name="Google Shape;379;p57"/>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380" name="Google Shape;380;p57"/>
          <p:cNvSpPr txBox="1">
            <a:spLocks noGrp="1"/>
          </p:cNvSpPr>
          <p:nvPr>
            <p:ph type="body" idx="1"/>
          </p:nvPr>
        </p:nvSpPr>
        <p:spPr>
          <a:xfrm>
            <a:off x="2474050" y="3156025"/>
            <a:ext cx="6247800" cy="136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sz="1800" dirty="0">
                <a:latin typeface="Comfortaa"/>
                <a:ea typeface="Comfortaa"/>
                <a:cs typeface="Comfortaa"/>
                <a:sym typeface="Comfortaa"/>
              </a:rPr>
              <a:t>A. None</a:t>
            </a:r>
            <a:endParaRPr sz="1800" dirty="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1800" dirty="0">
                <a:latin typeface="Comfortaa"/>
                <a:ea typeface="Comfortaa"/>
                <a:cs typeface="Comfortaa"/>
                <a:sym typeface="Comfortaa"/>
              </a:rPr>
              <a:t>B. One</a:t>
            </a:r>
            <a:endParaRPr sz="1800" dirty="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1800" dirty="0">
                <a:latin typeface="Comfortaa"/>
                <a:ea typeface="Comfortaa"/>
                <a:cs typeface="Comfortaa"/>
                <a:sym typeface="Comfortaa"/>
              </a:rPr>
              <a:t>C. Two</a:t>
            </a:r>
            <a:endParaRPr sz="1800" dirty="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1800" dirty="0">
                <a:latin typeface="Comfortaa"/>
                <a:ea typeface="Comfortaa"/>
                <a:cs typeface="Comfortaa"/>
                <a:sym typeface="Comfortaa"/>
              </a:rPr>
              <a:t>D. Three</a:t>
            </a:r>
            <a:endParaRPr sz="1800" dirty="0">
              <a:latin typeface="Comfortaa"/>
              <a:ea typeface="Comfortaa"/>
              <a:cs typeface="Comfortaa"/>
              <a:sym typeface="Comfortaa"/>
            </a:endParaRPr>
          </a:p>
          <a:p>
            <a:pPr marL="0" lvl="0" indent="0" algn="l" rtl="0">
              <a:spcBef>
                <a:spcPts val="0"/>
              </a:spcBef>
              <a:spcAft>
                <a:spcPts val="0"/>
              </a:spcAft>
              <a:buNone/>
            </a:pPr>
            <a:endParaRPr sz="1800" dirty="0">
              <a:latin typeface="Comfortaa"/>
              <a:ea typeface="Comfortaa"/>
              <a:cs typeface="Comfortaa"/>
              <a:sym typeface="Comfortaa"/>
            </a:endParaRPr>
          </a:p>
        </p:txBody>
      </p:sp>
    </p:spTree>
    <p:extLst>
      <p:ext uri="{BB962C8B-B14F-4D97-AF65-F5344CB8AC3E}">
        <p14:creationId xmlns:p14="http://schemas.microsoft.com/office/powerpoint/2010/main" val="29177330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8"/>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900" dirty="0"/>
              <a:t>Which of the following create an empty two-dimensional array with dimensions 2×2?</a:t>
            </a:r>
            <a:endParaRPr sz="1900" dirty="0"/>
          </a:p>
        </p:txBody>
      </p:sp>
      <p:sp>
        <p:nvSpPr>
          <p:cNvPr id="386" name="Google Shape;386;p58"/>
          <p:cNvSpPr txBox="1">
            <a:spLocks noGrp="1"/>
          </p:cNvSpPr>
          <p:nvPr>
            <p:ph type="body" idx="1"/>
          </p:nvPr>
        </p:nvSpPr>
        <p:spPr>
          <a:xfrm>
            <a:off x="2400250" y="1277300"/>
            <a:ext cx="6247800" cy="187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2000" dirty="0">
                <a:latin typeface="Courier New"/>
                <a:ea typeface="Courier New"/>
                <a:cs typeface="Courier New"/>
                <a:sym typeface="Courier New"/>
              </a:rPr>
              <a:t>A. int[][] blue = new int[2, 2];</a:t>
            </a:r>
            <a:endParaRPr sz="2000" dirty="0">
              <a:latin typeface="Courier New"/>
              <a:ea typeface="Courier New"/>
              <a:cs typeface="Courier New"/>
              <a:sym typeface="Courier New"/>
            </a:endParaRPr>
          </a:p>
          <a:p>
            <a:pPr marL="0" lvl="0" indent="0" algn="l" rtl="0">
              <a:spcBef>
                <a:spcPts val="0"/>
              </a:spcBef>
              <a:spcAft>
                <a:spcPts val="0"/>
              </a:spcAft>
              <a:buNone/>
            </a:pPr>
            <a:r>
              <a:rPr lang="ro" sz="2000" dirty="0">
                <a:latin typeface="Courier New"/>
                <a:ea typeface="Courier New"/>
                <a:cs typeface="Courier New"/>
                <a:sym typeface="Courier New"/>
              </a:rPr>
              <a:t>B. int[][] blue = new int[2], [2];</a:t>
            </a:r>
            <a:endParaRPr sz="2000" dirty="0">
              <a:latin typeface="Courier New"/>
              <a:ea typeface="Courier New"/>
              <a:cs typeface="Courier New"/>
              <a:sym typeface="Courier New"/>
            </a:endParaRPr>
          </a:p>
          <a:p>
            <a:pPr marL="0" lvl="0" indent="0" algn="l" rtl="0">
              <a:spcBef>
                <a:spcPts val="0"/>
              </a:spcBef>
              <a:spcAft>
                <a:spcPts val="0"/>
              </a:spcAft>
              <a:buNone/>
            </a:pPr>
            <a:r>
              <a:rPr lang="ro" sz="2000" dirty="0">
                <a:latin typeface="Courier New"/>
                <a:ea typeface="Courier New"/>
                <a:cs typeface="Courier New"/>
                <a:sym typeface="Courier New"/>
              </a:rPr>
              <a:t>C. int[][] blue = new int[2][2];</a:t>
            </a:r>
            <a:endParaRPr sz="2000" dirty="0">
              <a:latin typeface="Courier New"/>
              <a:ea typeface="Courier New"/>
              <a:cs typeface="Courier New"/>
              <a:sym typeface="Courier New"/>
            </a:endParaRPr>
          </a:p>
          <a:p>
            <a:pPr marL="0" lvl="0" indent="0" algn="l" rtl="0">
              <a:spcBef>
                <a:spcPts val="0"/>
              </a:spcBef>
              <a:spcAft>
                <a:spcPts val="0"/>
              </a:spcAft>
              <a:buNone/>
            </a:pPr>
            <a:r>
              <a:rPr lang="ro" sz="2000" dirty="0">
                <a:latin typeface="Courier New"/>
                <a:ea typeface="Courier New"/>
                <a:cs typeface="Courier New"/>
                <a:sym typeface="Courier New"/>
              </a:rPr>
              <a:t>D. int[][] blue = new int[2 x 2];</a:t>
            </a:r>
            <a:endParaRPr sz="2000" dirty="0">
              <a:latin typeface="Courier New"/>
              <a:ea typeface="Courier New"/>
              <a:cs typeface="Courier New"/>
              <a:sym typeface="Courier New"/>
            </a:endParaRPr>
          </a:p>
          <a:p>
            <a:pPr marL="0" lvl="0" indent="0" algn="l" rtl="0">
              <a:spcBef>
                <a:spcPts val="0"/>
              </a:spcBef>
              <a:spcAft>
                <a:spcPts val="0"/>
              </a:spcAft>
              <a:buNone/>
            </a:pPr>
            <a:endParaRPr sz="2000" dirty="0">
              <a:latin typeface="Courier New"/>
              <a:ea typeface="Courier New"/>
              <a:cs typeface="Courier New"/>
              <a:sym typeface="Courier New"/>
            </a:endParaRPr>
          </a:p>
        </p:txBody>
      </p:sp>
      <p:pic>
        <p:nvPicPr>
          <p:cNvPr id="387" name="Google Shape;387;p58"/>
          <p:cNvPicPr preferRelativeResize="0"/>
          <p:nvPr/>
        </p:nvPicPr>
        <p:blipFill>
          <a:blip r:embed="rId3">
            <a:alphaModFix/>
          </a:blip>
          <a:stretch>
            <a:fillRect/>
          </a:stretch>
        </p:blipFill>
        <p:spPr>
          <a:xfrm>
            <a:off x="230975" y="2528125"/>
            <a:ext cx="2095497" cy="2076953"/>
          </a:xfrm>
          <a:prstGeom prst="rect">
            <a:avLst/>
          </a:prstGeom>
          <a:noFill/>
          <a:ln>
            <a:noFill/>
          </a:ln>
        </p:spPr>
      </p:pic>
    </p:spTree>
    <p:extLst>
      <p:ext uri="{BB962C8B-B14F-4D97-AF65-F5344CB8AC3E}">
        <p14:creationId xmlns:p14="http://schemas.microsoft.com/office/powerpoint/2010/main" val="42603411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9"/>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900"/>
              <a:t>How many of the following are legal declarations?</a:t>
            </a:r>
            <a:endParaRPr sz="1900"/>
          </a:p>
        </p:txBody>
      </p:sp>
      <p:sp>
        <p:nvSpPr>
          <p:cNvPr id="393" name="Google Shape;393;p59"/>
          <p:cNvSpPr txBox="1">
            <a:spLocks noGrp="1"/>
          </p:cNvSpPr>
          <p:nvPr>
            <p:ph type="body" idx="1"/>
          </p:nvPr>
        </p:nvSpPr>
        <p:spPr>
          <a:xfrm>
            <a:off x="2400250" y="1079125"/>
            <a:ext cx="6247800" cy="207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sz="1800" dirty="0">
                <a:latin typeface="Courier New"/>
                <a:ea typeface="Courier New"/>
                <a:cs typeface="Courier New"/>
                <a:sym typeface="Courier New"/>
              </a:rPr>
              <a:t>float[] lion = new float[];</a:t>
            </a:r>
            <a:endParaRPr sz="1800" dirty="0">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sz="1800" dirty="0">
                <a:latin typeface="Courier New"/>
                <a:ea typeface="Courier New"/>
                <a:cs typeface="Courier New"/>
                <a:sym typeface="Courier New"/>
              </a:rPr>
              <a:t>float[] tiger = new float[1];</a:t>
            </a:r>
            <a:endParaRPr sz="1800" dirty="0">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sz="1800" dirty="0">
                <a:latin typeface="Courier New"/>
                <a:ea typeface="Courier New"/>
                <a:cs typeface="Courier New"/>
                <a:sym typeface="Courier New"/>
              </a:rPr>
              <a:t>float[] bear = new[] float;</a:t>
            </a:r>
            <a:endParaRPr sz="1800" dirty="0">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sz="1800" dirty="0">
                <a:latin typeface="Courier New"/>
                <a:ea typeface="Courier New"/>
                <a:cs typeface="Courier New"/>
                <a:sym typeface="Courier New"/>
              </a:rPr>
              <a:t>float[] ohMy = new[1] float;</a:t>
            </a:r>
            <a:endParaRPr sz="1800" dirty="0">
              <a:latin typeface="Courier New"/>
              <a:ea typeface="Courier New"/>
              <a:cs typeface="Courier New"/>
              <a:sym typeface="Courier New"/>
            </a:endParaRPr>
          </a:p>
          <a:p>
            <a:pPr marL="0" lvl="0" indent="0" algn="l" rtl="0">
              <a:spcBef>
                <a:spcPts val="0"/>
              </a:spcBef>
              <a:spcAft>
                <a:spcPts val="0"/>
              </a:spcAft>
              <a:buNone/>
            </a:pPr>
            <a:endParaRPr sz="1800" dirty="0">
              <a:latin typeface="Courier New"/>
              <a:ea typeface="Courier New"/>
              <a:cs typeface="Courier New"/>
              <a:sym typeface="Courier New"/>
            </a:endParaRPr>
          </a:p>
        </p:txBody>
      </p:sp>
      <p:pic>
        <p:nvPicPr>
          <p:cNvPr id="394" name="Google Shape;394;p59"/>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395" name="Google Shape;395;p59"/>
          <p:cNvSpPr txBox="1">
            <a:spLocks noGrp="1"/>
          </p:cNvSpPr>
          <p:nvPr>
            <p:ph type="body" idx="1"/>
          </p:nvPr>
        </p:nvSpPr>
        <p:spPr>
          <a:xfrm>
            <a:off x="2474050" y="3156025"/>
            <a:ext cx="6247800" cy="136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sz="1800">
                <a:latin typeface="Comfortaa"/>
                <a:ea typeface="Comfortaa"/>
                <a:cs typeface="Comfortaa"/>
                <a:sym typeface="Comfortaa"/>
              </a:rPr>
              <a:t>A. None</a:t>
            </a:r>
            <a:endParaRPr sz="180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1800">
                <a:latin typeface="Comfortaa"/>
                <a:ea typeface="Comfortaa"/>
                <a:cs typeface="Comfortaa"/>
                <a:sym typeface="Comfortaa"/>
              </a:rPr>
              <a:t>B. One</a:t>
            </a:r>
            <a:endParaRPr sz="180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1800">
                <a:latin typeface="Comfortaa"/>
                <a:ea typeface="Comfortaa"/>
                <a:cs typeface="Comfortaa"/>
                <a:sym typeface="Comfortaa"/>
              </a:rPr>
              <a:t>C. Two</a:t>
            </a:r>
            <a:endParaRPr sz="180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1800">
                <a:latin typeface="Comfortaa"/>
                <a:ea typeface="Comfortaa"/>
                <a:cs typeface="Comfortaa"/>
                <a:sym typeface="Comfortaa"/>
              </a:rPr>
              <a:t>D. Three</a:t>
            </a:r>
            <a:endParaRPr sz="1800">
              <a:latin typeface="Comfortaa"/>
              <a:ea typeface="Comfortaa"/>
              <a:cs typeface="Comfortaa"/>
              <a:sym typeface="Comfortaa"/>
            </a:endParaRPr>
          </a:p>
          <a:p>
            <a:pPr marL="0" lvl="0" indent="0" algn="l" rtl="0">
              <a:spcBef>
                <a:spcPts val="0"/>
              </a:spcBef>
              <a:spcAft>
                <a:spcPts val="0"/>
              </a:spcAft>
              <a:buNone/>
            </a:pPr>
            <a:endParaRPr sz="1800">
              <a:latin typeface="Comfortaa"/>
              <a:ea typeface="Comfortaa"/>
              <a:cs typeface="Comfortaa"/>
              <a:sym typeface="Comfortaa"/>
            </a:endParaRPr>
          </a:p>
        </p:txBody>
      </p:sp>
    </p:spTree>
    <p:extLst>
      <p:ext uri="{BB962C8B-B14F-4D97-AF65-F5344CB8AC3E}">
        <p14:creationId xmlns:p14="http://schemas.microsoft.com/office/powerpoint/2010/main" val="2210941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900"/>
              <a:t>Abstraction- definition</a:t>
            </a:r>
            <a:endParaRPr sz="1900"/>
          </a:p>
        </p:txBody>
      </p:sp>
      <p:pic>
        <p:nvPicPr>
          <p:cNvPr id="76" name="Google Shape;76;p14"/>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77" name="Google Shape;77;p14"/>
          <p:cNvSpPr txBox="1">
            <a:spLocks noGrp="1"/>
          </p:cNvSpPr>
          <p:nvPr>
            <p:ph type="body" idx="1"/>
          </p:nvPr>
        </p:nvSpPr>
        <p:spPr>
          <a:xfrm>
            <a:off x="2474050" y="1194850"/>
            <a:ext cx="6247800" cy="332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600" b="1" dirty="0">
                <a:latin typeface="Arial"/>
                <a:ea typeface="Arial"/>
                <a:cs typeface="Arial"/>
                <a:sym typeface="Arial"/>
              </a:rPr>
              <a:t>Abstraction</a:t>
            </a:r>
            <a:r>
              <a:rPr lang="ro" sz="1600" dirty="0">
                <a:latin typeface="Arial"/>
                <a:ea typeface="Arial"/>
                <a:cs typeface="Arial"/>
                <a:sym typeface="Arial"/>
              </a:rPr>
              <a:t> is a process of hiding the implementation details and showing only functionality to the user. </a:t>
            </a:r>
            <a:r>
              <a:rPr lang="ro" sz="1600" b="1" dirty="0">
                <a:latin typeface="Arial"/>
                <a:ea typeface="Arial"/>
                <a:cs typeface="Arial"/>
                <a:sym typeface="Arial"/>
              </a:rPr>
              <a:t>It hides the unnecessary details on the design level.</a:t>
            </a:r>
            <a:r>
              <a:rPr lang="ro" dirty="0">
                <a:latin typeface="Arial"/>
                <a:ea typeface="Arial"/>
                <a:cs typeface="Arial"/>
                <a:sym typeface="Arial"/>
              </a:rPr>
              <a:t> It is the process of moving from a specific idea to a more general one. </a:t>
            </a:r>
            <a:endParaRPr lang="en-US" dirty="0" smtClean="0">
              <a:latin typeface="Arial"/>
              <a:ea typeface="Arial"/>
              <a:cs typeface="Arial"/>
              <a:sym typeface="Arial"/>
            </a:endParaRPr>
          </a:p>
          <a:p>
            <a:pPr marL="0" lvl="0" indent="0" algn="l" rtl="0">
              <a:spcBef>
                <a:spcPts val="0"/>
              </a:spcBef>
              <a:spcAft>
                <a:spcPts val="0"/>
              </a:spcAft>
              <a:buNone/>
            </a:pPr>
            <a:endParaRPr lang="en-US" dirty="0">
              <a:latin typeface="Arial"/>
              <a:ea typeface="Comfortaa"/>
              <a:cs typeface="Arial"/>
              <a:sym typeface="Arial"/>
            </a:endParaRPr>
          </a:p>
          <a:p>
            <a:pPr marL="0" indent="0">
              <a:buNone/>
            </a:pPr>
            <a:r>
              <a:rPr lang="en-US" dirty="0"/>
              <a:t>That enables the user to implement more complex logic on top of the provided abstraction without understanding or even thinking about all the hidden complexity.</a:t>
            </a:r>
          </a:p>
          <a:p>
            <a:pPr marL="0" lvl="0" indent="0" algn="l" rtl="0">
              <a:spcBef>
                <a:spcPts val="0"/>
              </a:spcBef>
              <a:spcAft>
                <a:spcPts val="0"/>
              </a:spcAft>
              <a:buNone/>
            </a:pPr>
            <a:endParaRPr dirty="0">
              <a:latin typeface="Comfortaa"/>
              <a:ea typeface="Comfortaa"/>
              <a:cs typeface="Comfortaa"/>
              <a:sym typeface="Comforta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61"/>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900"/>
              <a:t>How many of the following are legal declarations?</a:t>
            </a:r>
            <a:endParaRPr sz="1900"/>
          </a:p>
        </p:txBody>
      </p:sp>
      <p:sp>
        <p:nvSpPr>
          <p:cNvPr id="409" name="Google Shape;409;p61"/>
          <p:cNvSpPr txBox="1">
            <a:spLocks noGrp="1"/>
          </p:cNvSpPr>
          <p:nvPr>
            <p:ph type="body" idx="1"/>
          </p:nvPr>
        </p:nvSpPr>
        <p:spPr>
          <a:xfrm>
            <a:off x="2400250" y="1079125"/>
            <a:ext cx="6247800" cy="207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sz="1800">
                <a:latin typeface="Courier New"/>
                <a:ea typeface="Courier New"/>
                <a:cs typeface="Courier New"/>
                <a:sym typeface="Courier New"/>
              </a:rPr>
              <a:t>float[] lion = new float[];</a:t>
            </a:r>
            <a:endParaRPr sz="1800">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sz="1800">
                <a:latin typeface="Courier New"/>
                <a:ea typeface="Courier New"/>
                <a:cs typeface="Courier New"/>
                <a:sym typeface="Courier New"/>
              </a:rPr>
              <a:t>float[] tiger = new float[1];</a:t>
            </a:r>
            <a:endParaRPr sz="1800">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sz="1800">
                <a:latin typeface="Courier New"/>
                <a:ea typeface="Courier New"/>
                <a:cs typeface="Courier New"/>
                <a:sym typeface="Courier New"/>
              </a:rPr>
              <a:t>float[] bear = new[] float;</a:t>
            </a:r>
            <a:endParaRPr sz="1800">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sz="1800">
                <a:latin typeface="Courier New"/>
                <a:ea typeface="Courier New"/>
                <a:cs typeface="Courier New"/>
                <a:sym typeface="Courier New"/>
              </a:rPr>
              <a:t>float[] ohMy = new[1] float;</a:t>
            </a:r>
            <a:endParaRPr sz="1800">
              <a:latin typeface="Courier New"/>
              <a:ea typeface="Courier New"/>
              <a:cs typeface="Courier New"/>
              <a:sym typeface="Courier New"/>
            </a:endParaRPr>
          </a:p>
          <a:p>
            <a:pPr marL="0" lvl="0" indent="0" algn="l" rtl="0">
              <a:spcBef>
                <a:spcPts val="0"/>
              </a:spcBef>
              <a:spcAft>
                <a:spcPts val="0"/>
              </a:spcAft>
              <a:buNone/>
            </a:pPr>
            <a:endParaRPr sz="1800">
              <a:latin typeface="Courier New"/>
              <a:ea typeface="Courier New"/>
              <a:cs typeface="Courier New"/>
              <a:sym typeface="Courier New"/>
            </a:endParaRPr>
          </a:p>
        </p:txBody>
      </p:sp>
      <p:pic>
        <p:nvPicPr>
          <p:cNvPr id="410" name="Google Shape;410;p61"/>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411" name="Google Shape;411;p61"/>
          <p:cNvSpPr txBox="1">
            <a:spLocks noGrp="1"/>
          </p:cNvSpPr>
          <p:nvPr>
            <p:ph type="body" idx="1"/>
          </p:nvPr>
        </p:nvSpPr>
        <p:spPr>
          <a:xfrm>
            <a:off x="2474050" y="3156025"/>
            <a:ext cx="6247800" cy="136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sz="1800">
                <a:latin typeface="Comfortaa"/>
                <a:ea typeface="Comfortaa"/>
                <a:cs typeface="Comfortaa"/>
                <a:sym typeface="Comfortaa"/>
              </a:rPr>
              <a:t>A. None</a:t>
            </a:r>
            <a:endParaRPr sz="180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1800">
                <a:latin typeface="Comfortaa"/>
                <a:ea typeface="Comfortaa"/>
                <a:cs typeface="Comfortaa"/>
                <a:sym typeface="Comfortaa"/>
              </a:rPr>
              <a:t>B. One</a:t>
            </a:r>
            <a:endParaRPr sz="180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1800">
                <a:latin typeface="Comfortaa"/>
                <a:ea typeface="Comfortaa"/>
                <a:cs typeface="Comfortaa"/>
                <a:sym typeface="Comfortaa"/>
              </a:rPr>
              <a:t>C. Two</a:t>
            </a:r>
            <a:endParaRPr sz="180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1800">
                <a:latin typeface="Comfortaa"/>
                <a:ea typeface="Comfortaa"/>
                <a:cs typeface="Comfortaa"/>
                <a:sym typeface="Comfortaa"/>
              </a:rPr>
              <a:t>D. Three</a:t>
            </a:r>
            <a:endParaRPr sz="1800">
              <a:latin typeface="Comfortaa"/>
              <a:ea typeface="Comfortaa"/>
              <a:cs typeface="Comfortaa"/>
              <a:sym typeface="Comfortaa"/>
            </a:endParaRPr>
          </a:p>
          <a:p>
            <a:pPr marL="0" lvl="0" indent="0" algn="l" rtl="0">
              <a:spcBef>
                <a:spcPts val="0"/>
              </a:spcBef>
              <a:spcAft>
                <a:spcPts val="0"/>
              </a:spcAft>
              <a:buNone/>
            </a:pPr>
            <a:endParaRPr sz="1800">
              <a:latin typeface="Comfortaa"/>
              <a:ea typeface="Comfortaa"/>
              <a:cs typeface="Comfortaa"/>
              <a:sym typeface="Comfortaa"/>
            </a:endParaRPr>
          </a:p>
        </p:txBody>
      </p:sp>
    </p:spTree>
    <p:extLst>
      <p:ext uri="{BB962C8B-B14F-4D97-AF65-F5344CB8AC3E}">
        <p14:creationId xmlns:p14="http://schemas.microsoft.com/office/powerpoint/2010/main" val="19487765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2"/>
          <p:cNvSpPr txBox="1">
            <a:spLocks noGrp="1"/>
          </p:cNvSpPr>
          <p:nvPr>
            <p:ph type="title"/>
          </p:nvPr>
        </p:nvSpPr>
        <p:spPr>
          <a:xfrm>
            <a:off x="2400250" y="446450"/>
            <a:ext cx="6321600" cy="473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ro" sz="1800">
                <a:latin typeface="Arial"/>
                <a:ea typeface="Arial"/>
                <a:cs typeface="Arial"/>
                <a:sym typeface="Arial"/>
              </a:rPr>
              <a:t>Quiz: Which of the following does not compile?</a:t>
            </a:r>
            <a:endParaRPr sz="1800">
              <a:latin typeface="Arial"/>
              <a:ea typeface="Arial"/>
              <a:cs typeface="Arial"/>
              <a:sym typeface="Arial"/>
            </a:endParaRPr>
          </a:p>
        </p:txBody>
      </p:sp>
      <p:pic>
        <p:nvPicPr>
          <p:cNvPr id="417" name="Google Shape;417;p62"/>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418" name="Google Shape;418;p62"/>
          <p:cNvSpPr txBox="1">
            <a:spLocks noGrp="1"/>
          </p:cNvSpPr>
          <p:nvPr>
            <p:ph type="body" idx="1"/>
          </p:nvPr>
        </p:nvSpPr>
        <p:spPr>
          <a:xfrm>
            <a:off x="2474050" y="1516300"/>
            <a:ext cx="6247800" cy="300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sz="2400" dirty="0">
                <a:latin typeface="Courier New"/>
                <a:ea typeface="Courier New"/>
                <a:cs typeface="Courier New"/>
                <a:sym typeface="Courier New"/>
              </a:rPr>
              <a:t>A. int num = 999;</a:t>
            </a:r>
            <a:endParaRPr sz="2400" dirty="0">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sz="2400" dirty="0">
                <a:latin typeface="Courier New"/>
                <a:ea typeface="Courier New"/>
                <a:cs typeface="Courier New"/>
                <a:sym typeface="Courier New"/>
              </a:rPr>
              <a:t>B. int num = 9_9_9;</a:t>
            </a:r>
            <a:endParaRPr sz="2400" dirty="0">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sz="2400" dirty="0">
                <a:latin typeface="Courier New"/>
                <a:ea typeface="Courier New"/>
                <a:cs typeface="Courier New"/>
                <a:sym typeface="Courier New"/>
              </a:rPr>
              <a:t>C. int num = _9_99;</a:t>
            </a:r>
            <a:endParaRPr sz="2400" dirty="0">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sz="2400" dirty="0">
                <a:latin typeface="Courier New"/>
                <a:ea typeface="Courier New"/>
                <a:cs typeface="Courier New"/>
                <a:sym typeface="Courier New"/>
              </a:rPr>
              <a:t>D. float f = 15_155;</a:t>
            </a:r>
            <a:endParaRPr sz="2400" dirty="0">
              <a:latin typeface="Courier New"/>
              <a:ea typeface="Courier New"/>
              <a:cs typeface="Courier New"/>
              <a:sym typeface="Courier New"/>
            </a:endParaRPr>
          </a:p>
          <a:p>
            <a:pPr marL="0" lvl="0" indent="0" algn="l" rtl="0">
              <a:spcBef>
                <a:spcPts val="0"/>
              </a:spcBef>
              <a:spcAft>
                <a:spcPts val="0"/>
              </a:spcAft>
              <a:buNone/>
            </a:pPr>
            <a:endParaRPr sz="2400" dirty="0">
              <a:latin typeface="Courier New"/>
              <a:ea typeface="Courier New"/>
              <a:cs typeface="Courier New"/>
              <a:sym typeface="Courier New"/>
            </a:endParaRPr>
          </a:p>
        </p:txBody>
      </p:sp>
    </p:spTree>
    <p:extLst>
      <p:ext uri="{BB962C8B-B14F-4D97-AF65-F5344CB8AC3E}">
        <p14:creationId xmlns:p14="http://schemas.microsoft.com/office/powerpoint/2010/main" val="5430068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63"/>
          <p:cNvSpPr txBox="1">
            <a:spLocks noGrp="1"/>
          </p:cNvSpPr>
          <p:nvPr>
            <p:ph type="title"/>
          </p:nvPr>
        </p:nvSpPr>
        <p:spPr>
          <a:xfrm>
            <a:off x="2400250" y="446450"/>
            <a:ext cx="6321600" cy="473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ro" sz="1800">
                <a:latin typeface="Arial"/>
                <a:ea typeface="Arial"/>
                <a:cs typeface="Arial"/>
                <a:sym typeface="Arial"/>
              </a:rPr>
              <a:t>Quiz: Which is the first line to trigger a compiler error?</a:t>
            </a:r>
            <a:endParaRPr sz="1800">
              <a:latin typeface="Arial"/>
              <a:ea typeface="Arial"/>
              <a:cs typeface="Arial"/>
              <a:sym typeface="Arial"/>
            </a:endParaRPr>
          </a:p>
        </p:txBody>
      </p:sp>
      <p:pic>
        <p:nvPicPr>
          <p:cNvPr id="424" name="Google Shape;424;p63"/>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425" name="Google Shape;425;p63"/>
          <p:cNvSpPr txBox="1">
            <a:spLocks noGrp="1"/>
          </p:cNvSpPr>
          <p:nvPr>
            <p:ph type="body" idx="1"/>
          </p:nvPr>
        </p:nvSpPr>
        <p:spPr>
          <a:xfrm>
            <a:off x="2474050" y="1516300"/>
            <a:ext cx="6247800" cy="300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2400" dirty="0">
                <a:latin typeface="Courier New"/>
                <a:ea typeface="Courier New"/>
                <a:cs typeface="Courier New"/>
                <a:sym typeface="Courier New"/>
              </a:rPr>
              <a:t>A. double d1 = 5f; // p1</a:t>
            </a:r>
            <a:endParaRPr sz="2400" dirty="0">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sz="2400" dirty="0">
                <a:latin typeface="Courier New"/>
                <a:ea typeface="Courier New"/>
                <a:cs typeface="Courier New"/>
                <a:sym typeface="Courier New"/>
              </a:rPr>
              <a:t>B. double d2 = 5.0; // p2</a:t>
            </a:r>
            <a:endParaRPr sz="2400" dirty="0">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sz="2400" dirty="0">
                <a:latin typeface="Courier New"/>
                <a:ea typeface="Courier New"/>
                <a:cs typeface="Courier New"/>
                <a:sym typeface="Courier New"/>
              </a:rPr>
              <a:t>C. float f1 = 5f; // p3</a:t>
            </a:r>
            <a:endParaRPr sz="2400" dirty="0">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sz="2400" dirty="0">
                <a:latin typeface="Courier New"/>
                <a:ea typeface="Courier New"/>
                <a:cs typeface="Courier New"/>
                <a:sym typeface="Courier New"/>
              </a:rPr>
              <a:t>D. float f2 = 5.0; // p4</a:t>
            </a:r>
            <a:endParaRPr sz="2400" dirty="0">
              <a:latin typeface="Courier New"/>
              <a:ea typeface="Courier New"/>
              <a:cs typeface="Courier New"/>
              <a:sym typeface="Courier New"/>
            </a:endParaRPr>
          </a:p>
          <a:p>
            <a:pPr marL="0" lvl="0" indent="0" algn="l" rtl="0">
              <a:spcBef>
                <a:spcPts val="0"/>
              </a:spcBef>
              <a:spcAft>
                <a:spcPts val="0"/>
              </a:spcAft>
              <a:buNone/>
            </a:pPr>
            <a:endParaRPr sz="2400" dirty="0">
              <a:latin typeface="Courier New"/>
              <a:ea typeface="Courier New"/>
              <a:cs typeface="Courier New"/>
              <a:sym typeface="Courier New"/>
            </a:endParaRPr>
          </a:p>
        </p:txBody>
      </p:sp>
    </p:spTree>
    <p:extLst>
      <p:ext uri="{BB962C8B-B14F-4D97-AF65-F5344CB8AC3E}">
        <p14:creationId xmlns:p14="http://schemas.microsoft.com/office/powerpoint/2010/main" val="40418622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65"/>
          <p:cNvSpPr txBox="1">
            <a:spLocks noGrp="1"/>
          </p:cNvSpPr>
          <p:nvPr>
            <p:ph type="title"/>
          </p:nvPr>
        </p:nvSpPr>
        <p:spPr>
          <a:xfrm>
            <a:off x="2400250" y="446450"/>
            <a:ext cx="6321600" cy="734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ro" sz="1800">
                <a:latin typeface="Arial"/>
                <a:ea typeface="Arial"/>
                <a:cs typeface="Arial"/>
                <a:sym typeface="Arial"/>
              </a:rPr>
              <a:t>What is the value of </a:t>
            </a:r>
            <a:r>
              <a:rPr lang="ro" sz="1800">
                <a:latin typeface="Courier New"/>
                <a:ea typeface="Courier New"/>
                <a:cs typeface="Courier New"/>
                <a:sym typeface="Courier New"/>
              </a:rPr>
              <a:t>(5 + (!2 + 8) * 3 - 3 % 2)/2</a:t>
            </a:r>
            <a:r>
              <a:rPr lang="ro" sz="1800">
                <a:latin typeface="Arial"/>
                <a:ea typeface="Arial"/>
                <a:cs typeface="Arial"/>
                <a:sym typeface="Arial"/>
              </a:rPr>
              <a:t> in Java?</a:t>
            </a:r>
            <a:endParaRPr sz="1800">
              <a:latin typeface="Arial"/>
              <a:ea typeface="Arial"/>
              <a:cs typeface="Arial"/>
              <a:sym typeface="Arial"/>
            </a:endParaRPr>
          </a:p>
        </p:txBody>
      </p:sp>
      <p:pic>
        <p:nvPicPr>
          <p:cNvPr id="438" name="Google Shape;438;p65"/>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439" name="Google Shape;439;p65"/>
          <p:cNvSpPr txBox="1">
            <a:spLocks noGrp="1"/>
          </p:cNvSpPr>
          <p:nvPr>
            <p:ph type="body" idx="1"/>
          </p:nvPr>
        </p:nvSpPr>
        <p:spPr>
          <a:xfrm>
            <a:off x="2474050" y="1516300"/>
            <a:ext cx="6247800" cy="300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sz="2400">
                <a:latin typeface="Courier New"/>
                <a:ea typeface="Courier New"/>
                <a:cs typeface="Courier New"/>
                <a:sym typeface="Courier New"/>
              </a:rPr>
              <a:t>A. 2</a:t>
            </a:r>
            <a:endParaRPr sz="2400">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sz="2400">
                <a:latin typeface="Courier New"/>
                <a:ea typeface="Courier New"/>
                <a:cs typeface="Courier New"/>
                <a:sym typeface="Courier New"/>
              </a:rPr>
              <a:t>B. 11</a:t>
            </a:r>
            <a:endParaRPr sz="2400">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sz="2400">
                <a:latin typeface="Courier New"/>
                <a:ea typeface="Courier New"/>
                <a:cs typeface="Courier New"/>
                <a:sym typeface="Courier New"/>
              </a:rPr>
              <a:t>C. 16</a:t>
            </a:r>
            <a:endParaRPr sz="2400">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sz="2400">
                <a:latin typeface="Courier New"/>
                <a:ea typeface="Courier New"/>
                <a:cs typeface="Courier New"/>
                <a:sym typeface="Courier New"/>
              </a:rPr>
              <a:t>D. None of the above</a:t>
            </a:r>
            <a:endParaRPr sz="2400">
              <a:latin typeface="Courier New"/>
              <a:ea typeface="Courier New"/>
              <a:cs typeface="Courier New"/>
              <a:sym typeface="Courier New"/>
            </a:endParaRPr>
          </a:p>
          <a:p>
            <a:pPr marL="0" lvl="0" indent="0" algn="l" rtl="0">
              <a:spcBef>
                <a:spcPts val="0"/>
              </a:spcBef>
              <a:spcAft>
                <a:spcPts val="0"/>
              </a:spcAft>
              <a:buNone/>
            </a:pPr>
            <a:endParaRPr sz="2400">
              <a:latin typeface="Courier New"/>
              <a:ea typeface="Courier New"/>
              <a:cs typeface="Courier New"/>
              <a:sym typeface="Courier New"/>
            </a:endParaRPr>
          </a:p>
        </p:txBody>
      </p:sp>
    </p:spTree>
    <p:extLst>
      <p:ext uri="{BB962C8B-B14F-4D97-AF65-F5344CB8AC3E}">
        <p14:creationId xmlns:p14="http://schemas.microsoft.com/office/powerpoint/2010/main" val="16198934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66"/>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sz="1400"/>
              <a:t>Given the following truth table, which operator for the boolean expressions x and y corresponds to this relationship?</a:t>
            </a:r>
            <a:endParaRPr sz="1400"/>
          </a:p>
          <a:p>
            <a:pPr marL="0" lvl="0" indent="0" algn="l" rtl="0">
              <a:spcBef>
                <a:spcPts val="0"/>
              </a:spcBef>
              <a:spcAft>
                <a:spcPts val="0"/>
              </a:spcAft>
              <a:buNone/>
            </a:pPr>
            <a:endParaRPr sz="1400"/>
          </a:p>
        </p:txBody>
      </p:sp>
      <p:sp>
        <p:nvSpPr>
          <p:cNvPr id="445" name="Google Shape;445;p66"/>
          <p:cNvSpPr txBox="1">
            <a:spLocks noGrp="1"/>
          </p:cNvSpPr>
          <p:nvPr>
            <p:ph type="body" idx="1"/>
          </p:nvPr>
        </p:nvSpPr>
        <p:spPr>
          <a:xfrm>
            <a:off x="2400250" y="2528100"/>
            <a:ext cx="6247800" cy="207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sz="2000">
                <a:latin typeface="Comfortaa"/>
                <a:ea typeface="Comfortaa"/>
                <a:cs typeface="Comfortaa"/>
                <a:sym typeface="Comfortaa"/>
              </a:rPr>
              <a:t>A. --</a:t>
            </a:r>
            <a:endParaRPr sz="200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2000">
                <a:latin typeface="Comfortaa"/>
                <a:ea typeface="Comfortaa"/>
                <a:cs typeface="Comfortaa"/>
                <a:sym typeface="Comfortaa"/>
              </a:rPr>
              <a:t>B. ++</a:t>
            </a:r>
            <a:endParaRPr sz="200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2000">
                <a:latin typeface="Comfortaa"/>
                <a:ea typeface="Comfortaa"/>
                <a:cs typeface="Comfortaa"/>
                <a:sym typeface="Comfortaa"/>
              </a:rPr>
              <a:t>C. ||</a:t>
            </a:r>
            <a:endParaRPr sz="200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2000">
                <a:latin typeface="Comfortaa"/>
                <a:ea typeface="Comfortaa"/>
                <a:cs typeface="Comfortaa"/>
                <a:sym typeface="Comfortaa"/>
              </a:rPr>
              <a:t>D. &amp;&amp;</a:t>
            </a:r>
            <a:endParaRPr sz="2000">
              <a:latin typeface="Comfortaa"/>
              <a:ea typeface="Comfortaa"/>
              <a:cs typeface="Comfortaa"/>
              <a:sym typeface="Comfortaa"/>
            </a:endParaRPr>
          </a:p>
          <a:p>
            <a:pPr marL="0" lvl="0" indent="0" algn="l" rtl="0">
              <a:spcBef>
                <a:spcPts val="0"/>
              </a:spcBef>
              <a:spcAft>
                <a:spcPts val="0"/>
              </a:spcAft>
              <a:buNone/>
            </a:pPr>
            <a:endParaRPr sz="2000">
              <a:latin typeface="Arial"/>
              <a:ea typeface="Arial"/>
              <a:cs typeface="Arial"/>
              <a:sym typeface="Arial"/>
            </a:endParaRPr>
          </a:p>
        </p:txBody>
      </p:sp>
      <p:pic>
        <p:nvPicPr>
          <p:cNvPr id="446" name="Google Shape;446;p66"/>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447" name="Google Shape;447;p66"/>
          <p:cNvPicPr preferRelativeResize="0"/>
          <p:nvPr/>
        </p:nvPicPr>
        <p:blipFill>
          <a:blip r:embed="rId4">
            <a:alphaModFix/>
          </a:blip>
          <a:stretch>
            <a:fillRect/>
          </a:stretch>
        </p:blipFill>
        <p:spPr>
          <a:xfrm>
            <a:off x="3116965" y="1303625"/>
            <a:ext cx="4888178" cy="1224500"/>
          </a:xfrm>
          <a:prstGeom prst="rect">
            <a:avLst/>
          </a:prstGeom>
          <a:noFill/>
          <a:ln>
            <a:noFill/>
          </a:ln>
        </p:spPr>
      </p:pic>
    </p:spTree>
    <p:extLst>
      <p:ext uri="{BB962C8B-B14F-4D97-AF65-F5344CB8AC3E}">
        <p14:creationId xmlns:p14="http://schemas.microsoft.com/office/powerpoint/2010/main" val="19537592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67"/>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800"/>
              <a:t>What is the output of the following code snippet?</a:t>
            </a:r>
            <a:endParaRPr sz="1800"/>
          </a:p>
        </p:txBody>
      </p:sp>
      <p:sp>
        <p:nvSpPr>
          <p:cNvPr id="453" name="Google Shape;453;p67"/>
          <p:cNvSpPr txBox="1">
            <a:spLocks noGrp="1"/>
          </p:cNvSpPr>
          <p:nvPr>
            <p:ph type="body" idx="1"/>
          </p:nvPr>
        </p:nvSpPr>
        <p:spPr>
          <a:xfrm>
            <a:off x="2400250" y="1079125"/>
            <a:ext cx="6247800" cy="207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dirty="0">
                <a:latin typeface="Courier New"/>
                <a:ea typeface="Courier New"/>
                <a:cs typeface="Courier New"/>
                <a:sym typeface="Courier New"/>
              </a:rPr>
              <a:t>int hops = 0;</a:t>
            </a:r>
            <a:endParaRPr dirty="0">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dirty="0">
                <a:latin typeface="Courier New"/>
                <a:ea typeface="Courier New"/>
                <a:cs typeface="Courier New"/>
                <a:sym typeface="Courier New"/>
              </a:rPr>
              <a:t>int jumps = 0;</a:t>
            </a:r>
            <a:endParaRPr dirty="0">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dirty="0">
                <a:latin typeface="Courier New"/>
                <a:ea typeface="Courier New"/>
                <a:cs typeface="Courier New"/>
                <a:sym typeface="Courier New"/>
              </a:rPr>
              <a:t>jumps = hops++;</a:t>
            </a:r>
            <a:endParaRPr dirty="0">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dirty="0">
                <a:latin typeface="Courier New"/>
                <a:ea typeface="Courier New"/>
                <a:cs typeface="Courier New"/>
                <a:sym typeface="Courier New"/>
              </a:rPr>
              <a:t>if(jumps)</a:t>
            </a:r>
            <a:endParaRPr dirty="0">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dirty="0">
                <a:latin typeface="Courier New"/>
                <a:ea typeface="Courier New"/>
                <a:cs typeface="Courier New"/>
                <a:sym typeface="Courier New"/>
              </a:rPr>
              <a:t>System.out.print("Jump!");</a:t>
            </a:r>
            <a:endParaRPr dirty="0">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dirty="0">
                <a:latin typeface="Courier New"/>
                <a:ea typeface="Courier New"/>
                <a:cs typeface="Courier New"/>
                <a:sym typeface="Courier New"/>
              </a:rPr>
              <a:t>else</a:t>
            </a:r>
            <a:endParaRPr dirty="0">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dirty="0">
                <a:latin typeface="Courier New"/>
                <a:ea typeface="Courier New"/>
                <a:cs typeface="Courier New"/>
                <a:sym typeface="Courier New"/>
              </a:rPr>
              <a:t>System.out.print("Hop!");</a:t>
            </a:r>
            <a:endParaRPr dirty="0">
              <a:latin typeface="Courier New"/>
              <a:ea typeface="Courier New"/>
              <a:cs typeface="Courier New"/>
              <a:sym typeface="Courier New"/>
            </a:endParaRPr>
          </a:p>
          <a:p>
            <a:pPr marL="0" lvl="0" indent="0" algn="l" rtl="0">
              <a:spcBef>
                <a:spcPts val="0"/>
              </a:spcBef>
              <a:spcAft>
                <a:spcPts val="0"/>
              </a:spcAft>
              <a:buNone/>
            </a:pPr>
            <a:endParaRPr dirty="0">
              <a:latin typeface="Courier New"/>
              <a:ea typeface="Courier New"/>
              <a:cs typeface="Courier New"/>
              <a:sym typeface="Courier New"/>
            </a:endParaRPr>
          </a:p>
        </p:txBody>
      </p:sp>
      <p:pic>
        <p:nvPicPr>
          <p:cNvPr id="454" name="Google Shape;454;p67"/>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455" name="Google Shape;455;p67"/>
          <p:cNvSpPr txBox="1">
            <a:spLocks noGrp="1"/>
          </p:cNvSpPr>
          <p:nvPr>
            <p:ph type="body" idx="1"/>
          </p:nvPr>
        </p:nvSpPr>
        <p:spPr>
          <a:xfrm>
            <a:off x="2474050" y="3156025"/>
            <a:ext cx="6247800" cy="136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sz="1600" dirty="0">
                <a:latin typeface="Comfortaa"/>
                <a:ea typeface="Comfortaa"/>
                <a:cs typeface="Comfortaa"/>
                <a:sym typeface="Comfortaa"/>
              </a:rPr>
              <a:t>A. Jump!</a:t>
            </a:r>
            <a:endParaRPr sz="1600" dirty="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1600" dirty="0">
                <a:latin typeface="Comfortaa"/>
                <a:ea typeface="Comfortaa"/>
                <a:cs typeface="Comfortaa"/>
                <a:sym typeface="Comfortaa"/>
              </a:rPr>
              <a:t>B. Hop!</a:t>
            </a:r>
            <a:endParaRPr sz="1600" dirty="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1600" dirty="0">
                <a:latin typeface="Comfortaa"/>
                <a:ea typeface="Comfortaa"/>
                <a:cs typeface="Comfortaa"/>
                <a:sym typeface="Comfortaa"/>
              </a:rPr>
              <a:t>C. The code does not compile.</a:t>
            </a:r>
            <a:endParaRPr sz="1600" dirty="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1600" dirty="0">
                <a:latin typeface="Comfortaa"/>
                <a:ea typeface="Comfortaa"/>
                <a:cs typeface="Comfortaa"/>
                <a:sym typeface="Comfortaa"/>
              </a:rPr>
              <a:t>D. The code compiles but throws an exception at runtime.</a:t>
            </a:r>
            <a:endParaRPr sz="1600" dirty="0">
              <a:latin typeface="Comfortaa"/>
              <a:ea typeface="Comfortaa"/>
              <a:cs typeface="Comfortaa"/>
              <a:sym typeface="Comfortaa"/>
            </a:endParaRPr>
          </a:p>
          <a:p>
            <a:pPr marL="0" lvl="0" indent="0" algn="l" rtl="0">
              <a:spcBef>
                <a:spcPts val="0"/>
              </a:spcBef>
              <a:spcAft>
                <a:spcPts val="0"/>
              </a:spcAft>
              <a:buNone/>
            </a:pPr>
            <a:endParaRPr sz="1600" dirty="0">
              <a:latin typeface="Comfortaa"/>
              <a:ea typeface="Comfortaa"/>
              <a:cs typeface="Comfortaa"/>
              <a:sym typeface="Comfortaa"/>
            </a:endParaRPr>
          </a:p>
        </p:txBody>
      </p:sp>
    </p:spTree>
    <p:extLst>
      <p:ext uri="{BB962C8B-B14F-4D97-AF65-F5344CB8AC3E}">
        <p14:creationId xmlns:p14="http://schemas.microsoft.com/office/powerpoint/2010/main" val="15733349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68"/>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sz="1200"/>
              <a:t>Given the following code snippet, assuming dayOfWeek is an int, what variable type of saturday is not permitted?</a:t>
            </a:r>
            <a:endParaRPr sz="1200"/>
          </a:p>
          <a:p>
            <a:pPr marL="0" lvl="0" indent="0" algn="l" rtl="0">
              <a:spcBef>
                <a:spcPts val="0"/>
              </a:spcBef>
              <a:spcAft>
                <a:spcPts val="0"/>
              </a:spcAft>
              <a:buNone/>
            </a:pPr>
            <a:endParaRPr sz="1200"/>
          </a:p>
        </p:txBody>
      </p:sp>
      <p:sp>
        <p:nvSpPr>
          <p:cNvPr id="461" name="Google Shape;461;p68"/>
          <p:cNvSpPr txBox="1">
            <a:spLocks noGrp="1"/>
          </p:cNvSpPr>
          <p:nvPr>
            <p:ph type="body" idx="1"/>
          </p:nvPr>
        </p:nvSpPr>
        <p:spPr>
          <a:xfrm>
            <a:off x="2400250" y="1079125"/>
            <a:ext cx="6247800" cy="207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dirty="0">
                <a:latin typeface="Courier New"/>
                <a:ea typeface="Courier New"/>
                <a:cs typeface="Courier New"/>
                <a:sym typeface="Courier New"/>
              </a:rPr>
              <a:t>final </a:t>
            </a:r>
            <a:r>
              <a:rPr lang="ro" b="1" dirty="0">
                <a:latin typeface="Courier New"/>
                <a:ea typeface="Courier New"/>
                <a:cs typeface="Courier New"/>
                <a:sym typeface="Courier New"/>
              </a:rPr>
              <a:t>________</a:t>
            </a:r>
            <a:r>
              <a:rPr lang="ro" dirty="0">
                <a:latin typeface="Courier New"/>
                <a:ea typeface="Courier New"/>
                <a:cs typeface="Courier New"/>
                <a:sym typeface="Courier New"/>
              </a:rPr>
              <a:t> saturday = 6;</a:t>
            </a:r>
            <a:endParaRPr dirty="0">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dirty="0">
                <a:latin typeface="Courier New"/>
                <a:ea typeface="Courier New"/>
                <a:cs typeface="Courier New"/>
                <a:sym typeface="Courier New"/>
              </a:rPr>
              <a:t>switch(dayOfWeek) {</a:t>
            </a:r>
            <a:endParaRPr dirty="0">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dirty="0">
                <a:latin typeface="Courier New"/>
                <a:ea typeface="Courier New"/>
                <a:cs typeface="Courier New"/>
                <a:sym typeface="Courier New"/>
              </a:rPr>
              <a:t>default:</a:t>
            </a:r>
            <a:endParaRPr dirty="0">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dirty="0">
                <a:latin typeface="Courier New"/>
                <a:ea typeface="Courier New"/>
                <a:cs typeface="Courier New"/>
                <a:sym typeface="Courier New"/>
              </a:rPr>
              <a:t>System.out.print("Another Weekday");</a:t>
            </a:r>
            <a:endParaRPr dirty="0">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dirty="0">
                <a:latin typeface="Courier New"/>
                <a:ea typeface="Courier New"/>
                <a:cs typeface="Courier New"/>
                <a:sym typeface="Courier New"/>
              </a:rPr>
              <a:t>break;</a:t>
            </a:r>
            <a:endParaRPr dirty="0">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dirty="0">
                <a:latin typeface="Courier New"/>
                <a:ea typeface="Courier New"/>
                <a:cs typeface="Courier New"/>
                <a:sym typeface="Courier New"/>
              </a:rPr>
              <a:t>case saturday:</a:t>
            </a:r>
            <a:endParaRPr dirty="0">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dirty="0">
                <a:latin typeface="Courier New"/>
                <a:ea typeface="Courier New"/>
                <a:cs typeface="Courier New"/>
                <a:sym typeface="Courier New"/>
              </a:rPr>
              <a:t>System.out.print("Weekend!");</a:t>
            </a:r>
            <a:endParaRPr dirty="0">
              <a:latin typeface="Courier New"/>
              <a:ea typeface="Courier New"/>
              <a:cs typeface="Courier New"/>
              <a:sym typeface="Courier New"/>
            </a:endParaRPr>
          </a:p>
          <a:p>
            <a:pPr marL="0" lvl="0" indent="0" algn="l" rtl="0">
              <a:spcBef>
                <a:spcPts val="0"/>
              </a:spcBef>
              <a:spcAft>
                <a:spcPts val="0"/>
              </a:spcAft>
              <a:buClr>
                <a:schemeClr val="dk2"/>
              </a:buClr>
              <a:buSzPts val="1100"/>
              <a:buFont typeface="Arial"/>
              <a:buNone/>
            </a:pPr>
            <a:r>
              <a:rPr lang="ro" dirty="0">
                <a:latin typeface="Courier New"/>
                <a:ea typeface="Courier New"/>
                <a:cs typeface="Courier New"/>
                <a:sym typeface="Courier New"/>
              </a:rPr>
              <a:t>}</a:t>
            </a:r>
            <a:endParaRPr dirty="0">
              <a:latin typeface="Courier New"/>
              <a:ea typeface="Courier New"/>
              <a:cs typeface="Courier New"/>
              <a:sym typeface="Courier New"/>
            </a:endParaRPr>
          </a:p>
          <a:p>
            <a:pPr marL="0" lvl="0" indent="0" algn="l" rtl="0">
              <a:spcBef>
                <a:spcPts val="0"/>
              </a:spcBef>
              <a:spcAft>
                <a:spcPts val="0"/>
              </a:spcAft>
              <a:buNone/>
            </a:pPr>
            <a:endParaRPr dirty="0">
              <a:latin typeface="Courier New"/>
              <a:ea typeface="Courier New"/>
              <a:cs typeface="Courier New"/>
              <a:sym typeface="Courier New"/>
            </a:endParaRPr>
          </a:p>
        </p:txBody>
      </p:sp>
      <p:pic>
        <p:nvPicPr>
          <p:cNvPr id="462" name="Google Shape;462;p68"/>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463" name="Google Shape;463;p68"/>
          <p:cNvSpPr txBox="1">
            <a:spLocks noGrp="1"/>
          </p:cNvSpPr>
          <p:nvPr>
            <p:ph type="body" idx="1"/>
          </p:nvPr>
        </p:nvSpPr>
        <p:spPr>
          <a:xfrm>
            <a:off x="2474050" y="3156025"/>
            <a:ext cx="6247800" cy="136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ro" sz="1600" dirty="0">
                <a:latin typeface="Comfortaa"/>
                <a:ea typeface="Comfortaa"/>
                <a:cs typeface="Comfortaa"/>
                <a:sym typeface="Comfortaa"/>
              </a:rPr>
              <a:t>A. byte</a:t>
            </a:r>
            <a:endParaRPr sz="1600" dirty="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1600" dirty="0">
                <a:latin typeface="Comfortaa"/>
                <a:ea typeface="Comfortaa"/>
                <a:cs typeface="Comfortaa"/>
                <a:sym typeface="Comfortaa"/>
              </a:rPr>
              <a:t>B. long</a:t>
            </a:r>
            <a:endParaRPr sz="1600" dirty="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1600" dirty="0">
                <a:latin typeface="Comfortaa"/>
                <a:ea typeface="Comfortaa"/>
                <a:cs typeface="Comfortaa"/>
                <a:sym typeface="Comfortaa"/>
              </a:rPr>
              <a:t>C. int</a:t>
            </a:r>
            <a:endParaRPr sz="1600" dirty="0">
              <a:latin typeface="Comfortaa"/>
              <a:ea typeface="Comfortaa"/>
              <a:cs typeface="Comfortaa"/>
              <a:sym typeface="Comfortaa"/>
            </a:endParaRPr>
          </a:p>
          <a:p>
            <a:pPr marL="0" lvl="0" indent="0" algn="l" rtl="0">
              <a:spcBef>
                <a:spcPts val="0"/>
              </a:spcBef>
              <a:spcAft>
                <a:spcPts val="0"/>
              </a:spcAft>
              <a:buClr>
                <a:schemeClr val="dk2"/>
              </a:buClr>
              <a:buSzPts val="1100"/>
              <a:buFont typeface="Arial"/>
              <a:buNone/>
            </a:pPr>
            <a:r>
              <a:rPr lang="ro" sz="1600" dirty="0">
                <a:latin typeface="Comfortaa"/>
                <a:ea typeface="Comfortaa"/>
                <a:cs typeface="Comfortaa"/>
                <a:sym typeface="Comfortaa"/>
              </a:rPr>
              <a:t>D. None of the above</a:t>
            </a:r>
            <a:endParaRPr sz="1600" dirty="0">
              <a:latin typeface="Comfortaa"/>
              <a:ea typeface="Comfortaa"/>
              <a:cs typeface="Comfortaa"/>
              <a:sym typeface="Comfortaa"/>
            </a:endParaRPr>
          </a:p>
          <a:p>
            <a:pPr marL="0" lvl="0" indent="0" algn="l" rtl="0">
              <a:spcBef>
                <a:spcPts val="0"/>
              </a:spcBef>
              <a:spcAft>
                <a:spcPts val="0"/>
              </a:spcAft>
              <a:buNone/>
            </a:pPr>
            <a:endParaRPr sz="1600" dirty="0">
              <a:latin typeface="Comfortaa"/>
              <a:ea typeface="Comfortaa"/>
              <a:cs typeface="Comfortaa"/>
              <a:sym typeface="Comfortaa"/>
            </a:endParaRPr>
          </a:p>
        </p:txBody>
      </p:sp>
    </p:spTree>
    <p:extLst>
      <p:ext uri="{BB962C8B-B14F-4D97-AF65-F5344CB8AC3E}">
        <p14:creationId xmlns:p14="http://schemas.microsoft.com/office/powerpoint/2010/main" val="7991668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9"/>
          <p:cNvSpPr txBox="1">
            <a:spLocks noGrp="1"/>
          </p:cNvSpPr>
          <p:nvPr>
            <p:ph type="title"/>
          </p:nvPr>
        </p:nvSpPr>
        <p:spPr>
          <a:xfrm>
            <a:off x="853950" y="1304850"/>
            <a:ext cx="7436100" cy="1538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9600"/>
              <a:buFont typeface="Lato"/>
              <a:buNone/>
            </a:pPr>
            <a:r>
              <a:rPr lang="ro" sz="4500" b="1" i="0" u="none" strike="noStrike" cap="none">
                <a:solidFill>
                  <a:schemeClr val="dk1"/>
                </a:solidFill>
                <a:latin typeface="Comfortaa"/>
                <a:ea typeface="Comfortaa"/>
                <a:cs typeface="Comfortaa"/>
                <a:sym typeface="Comfortaa"/>
              </a:rPr>
              <a:t>Întrebări, sugestii, propuneri</a:t>
            </a:r>
            <a:endParaRPr sz="4500" b="1" i="0" u="none" strike="noStrike" cap="none">
              <a:solidFill>
                <a:schemeClr val="dk1"/>
              </a:solidFill>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9"/>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900"/>
              <a:t>Abstraction - example</a:t>
            </a:r>
            <a:endParaRPr sz="1900"/>
          </a:p>
        </p:txBody>
      </p:sp>
      <p:pic>
        <p:nvPicPr>
          <p:cNvPr id="255" name="Google Shape;255;p39"/>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256" name="Google Shape;256;p39"/>
          <p:cNvPicPr preferRelativeResize="0"/>
          <p:nvPr/>
        </p:nvPicPr>
        <p:blipFill>
          <a:blip r:embed="rId4">
            <a:alphaModFix/>
          </a:blip>
          <a:stretch>
            <a:fillRect/>
          </a:stretch>
        </p:blipFill>
        <p:spPr>
          <a:xfrm>
            <a:off x="2850075" y="1256700"/>
            <a:ext cx="5421974" cy="3049875"/>
          </a:xfrm>
          <a:prstGeom prst="rect">
            <a:avLst/>
          </a:prstGeom>
          <a:noFill/>
          <a:ln>
            <a:noFill/>
          </a:ln>
        </p:spPr>
      </p:pic>
      <p:sp>
        <p:nvSpPr>
          <p:cNvPr id="257" name="Google Shape;257;p39"/>
          <p:cNvSpPr txBox="1"/>
          <p:nvPr/>
        </p:nvSpPr>
        <p:spPr>
          <a:xfrm>
            <a:off x="5046275" y="4772325"/>
            <a:ext cx="3675600" cy="282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ro">
                <a:solidFill>
                  <a:srgbClr val="B7B7B7"/>
                </a:solidFill>
                <a:latin typeface="Lato"/>
                <a:ea typeface="Lato"/>
                <a:cs typeface="Lato"/>
                <a:sym typeface="Lato"/>
              </a:rPr>
              <a:t>imagine: youTube</a:t>
            </a:r>
            <a:endParaRPr>
              <a:solidFill>
                <a:srgbClr val="B7B7B7"/>
              </a:solidFill>
              <a:latin typeface="Lato"/>
              <a:ea typeface="Lato"/>
              <a:cs typeface="Lato"/>
              <a:sym typeface="Lato"/>
            </a:endParaRPr>
          </a:p>
        </p:txBody>
      </p:sp>
    </p:spTree>
    <p:extLst>
      <p:ext uri="{BB962C8B-B14F-4D97-AF65-F5344CB8AC3E}">
        <p14:creationId xmlns:p14="http://schemas.microsoft.com/office/powerpoint/2010/main" val="150673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0"/>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900"/>
              <a:t>Abstraction - example</a:t>
            </a:r>
            <a:endParaRPr sz="1900"/>
          </a:p>
        </p:txBody>
      </p:sp>
      <p:pic>
        <p:nvPicPr>
          <p:cNvPr id="263" name="Google Shape;263;p40"/>
          <p:cNvPicPr preferRelativeResize="0"/>
          <p:nvPr/>
        </p:nvPicPr>
        <p:blipFill>
          <a:blip r:embed="rId3">
            <a:alphaModFix/>
          </a:blip>
          <a:stretch>
            <a:fillRect/>
          </a:stretch>
        </p:blipFill>
        <p:spPr>
          <a:xfrm>
            <a:off x="230975" y="2528125"/>
            <a:ext cx="2095497" cy="2076953"/>
          </a:xfrm>
          <a:prstGeom prst="rect">
            <a:avLst/>
          </a:prstGeom>
          <a:noFill/>
          <a:ln>
            <a:noFill/>
          </a:ln>
        </p:spPr>
      </p:pic>
      <p:pic>
        <p:nvPicPr>
          <p:cNvPr id="264" name="Google Shape;264;p40"/>
          <p:cNvPicPr preferRelativeResize="0"/>
          <p:nvPr/>
        </p:nvPicPr>
        <p:blipFill>
          <a:blip r:embed="rId4">
            <a:alphaModFix/>
          </a:blip>
          <a:stretch>
            <a:fillRect/>
          </a:stretch>
        </p:blipFill>
        <p:spPr>
          <a:xfrm>
            <a:off x="3937100" y="1194850"/>
            <a:ext cx="3247900" cy="3247900"/>
          </a:xfrm>
          <a:prstGeom prst="rect">
            <a:avLst/>
          </a:prstGeom>
          <a:noFill/>
          <a:ln>
            <a:noFill/>
          </a:ln>
        </p:spPr>
      </p:pic>
      <p:sp>
        <p:nvSpPr>
          <p:cNvPr id="265" name="Google Shape;265;p40"/>
          <p:cNvSpPr txBox="1"/>
          <p:nvPr/>
        </p:nvSpPr>
        <p:spPr>
          <a:xfrm>
            <a:off x="5046275" y="4772325"/>
            <a:ext cx="3675600" cy="282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ro">
                <a:solidFill>
                  <a:srgbClr val="B7B7B7"/>
                </a:solidFill>
                <a:latin typeface="Lato"/>
                <a:ea typeface="Lato"/>
                <a:cs typeface="Lato"/>
                <a:sym typeface="Lato"/>
              </a:rPr>
              <a:t>imagine: krupsusa.com</a:t>
            </a:r>
            <a:endParaRPr>
              <a:solidFill>
                <a:srgbClr val="B7B7B7"/>
              </a:solidFill>
              <a:latin typeface="Lato"/>
              <a:ea typeface="Lato"/>
              <a:cs typeface="Lato"/>
              <a:sym typeface="Lato"/>
            </a:endParaRPr>
          </a:p>
        </p:txBody>
      </p:sp>
    </p:spTree>
    <p:extLst>
      <p:ext uri="{BB962C8B-B14F-4D97-AF65-F5344CB8AC3E}">
        <p14:creationId xmlns:p14="http://schemas.microsoft.com/office/powerpoint/2010/main" val="3179237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ro" sz="1800">
                <a:latin typeface="Arial"/>
                <a:ea typeface="Arial"/>
                <a:cs typeface="Arial"/>
                <a:sym typeface="Arial"/>
              </a:rPr>
              <a:t>Ways to achieve abstraction in java</a:t>
            </a:r>
            <a:endParaRPr sz="1800"/>
          </a:p>
        </p:txBody>
      </p:sp>
      <p:pic>
        <p:nvPicPr>
          <p:cNvPr id="83" name="Google Shape;83;p15"/>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84" name="Google Shape;84;p15"/>
          <p:cNvSpPr txBox="1">
            <a:spLocks noGrp="1"/>
          </p:cNvSpPr>
          <p:nvPr>
            <p:ph type="body" idx="1"/>
          </p:nvPr>
        </p:nvSpPr>
        <p:spPr>
          <a:xfrm>
            <a:off x="2474050" y="1194850"/>
            <a:ext cx="6247800" cy="332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sz="1600">
                <a:latin typeface="Arial"/>
                <a:ea typeface="Arial"/>
                <a:cs typeface="Arial"/>
                <a:sym typeface="Arial"/>
              </a:rPr>
              <a:t>There are two ways to achieve abstraction in java</a:t>
            </a:r>
            <a:endParaRPr sz="1600">
              <a:latin typeface="Arial"/>
              <a:ea typeface="Arial"/>
              <a:cs typeface="Arial"/>
              <a:sym typeface="Arial"/>
            </a:endParaRPr>
          </a:p>
          <a:p>
            <a:pPr marL="457200" lvl="0" indent="-298450" algn="l" rtl="0">
              <a:spcBef>
                <a:spcPts val="0"/>
              </a:spcBef>
              <a:spcAft>
                <a:spcPts val="0"/>
              </a:spcAft>
              <a:buSzPts val="1100"/>
              <a:buFont typeface="Arial"/>
              <a:buAutoNum type="arabicPeriod"/>
            </a:pPr>
            <a:r>
              <a:rPr lang="ro" sz="1600" b="1">
                <a:latin typeface="Arial"/>
                <a:ea typeface="Arial"/>
                <a:cs typeface="Arial"/>
                <a:sym typeface="Arial"/>
              </a:rPr>
              <a:t>Abstract class (0 to 100%)</a:t>
            </a:r>
            <a:endParaRPr sz="1600" b="1">
              <a:latin typeface="Arial"/>
              <a:ea typeface="Arial"/>
              <a:cs typeface="Arial"/>
              <a:sym typeface="Arial"/>
            </a:endParaRPr>
          </a:p>
          <a:p>
            <a:pPr marL="457200" lvl="0" indent="-298450" algn="l" rtl="0">
              <a:spcBef>
                <a:spcPts val="0"/>
              </a:spcBef>
              <a:spcAft>
                <a:spcPts val="0"/>
              </a:spcAft>
              <a:buSzPts val="1100"/>
              <a:buFont typeface="Arial"/>
              <a:buAutoNum type="arabicPeriod"/>
            </a:pPr>
            <a:r>
              <a:rPr lang="ro" sz="1600" b="1">
                <a:latin typeface="Arial"/>
                <a:ea typeface="Arial"/>
                <a:cs typeface="Arial"/>
                <a:sym typeface="Arial"/>
              </a:rPr>
              <a:t>Interface (100%)</a:t>
            </a:r>
            <a:endParaRPr sz="1600" b="1">
              <a:latin typeface="Arial"/>
              <a:ea typeface="Arial"/>
              <a:cs typeface="Arial"/>
              <a:sym typeface="Arial"/>
            </a:endParaRPr>
          </a:p>
          <a:p>
            <a:pPr marL="0" lvl="0" indent="0" algn="l" rtl="0">
              <a:spcBef>
                <a:spcPts val="0"/>
              </a:spcBef>
              <a:spcAft>
                <a:spcPts val="0"/>
              </a:spcAft>
              <a:buNone/>
            </a:pPr>
            <a:endParaRPr sz="1600" b="1">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390900" y="1304850"/>
            <a:ext cx="8404200" cy="15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 sz="7200">
                <a:latin typeface="Comfortaa"/>
                <a:ea typeface="Comfortaa"/>
                <a:cs typeface="Comfortaa"/>
                <a:sym typeface="Comfortaa"/>
              </a:rPr>
              <a:t>abstract classes</a:t>
            </a:r>
            <a:endParaRPr sz="7200">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2400250" y="575950"/>
            <a:ext cx="6321600" cy="618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ro" sz="1800">
                <a:latin typeface="Arial"/>
                <a:ea typeface="Arial"/>
                <a:cs typeface="Arial"/>
                <a:sym typeface="Arial"/>
              </a:rPr>
              <a:t>Abstract classes</a:t>
            </a:r>
            <a:endParaRPr sz="1800"/>
          </a:p>
        </p:txBody>
      </p:sp>
      <p:pic>
        <p:nvPicPr>
          <p:cNvPr id="95" name="Google Shape;95;p17"/>
          <p:cNvPicPr preferRelativeResize="0"/>
          <p:nvPr/>
        </p:nvPicPr>
        <p:blipFill>
          <a:blip r:embed="rId3">
            <a:alphaModFix/>
          </a:blip>
          <a:stretch>
            <a:fillRect/>
          </a:stretch>
        </p:blipFill>
        <p:spPr>
          <a:xfrm>
            <a:off x="230975" y="2528125"/>
            <a:ext cx="2095497" cy="2076953"/>
          </a:xfrm>
          <a:prstGeom prst="rect">
            <a:avLst/>
          </a:prstGeom>
          <a:noFill/>
          <a:ln>
            <a:noFill/>
          </a:ln>
        </p:spPr>
      </p:pic>
      <p:sp>
        <p:nvSpPr>
          <p:cNvPr id="96" name="Google Shape;96;p17"/>
          <p:cNvSpPr txBox="1">
            <a:spLocks noGrp="1"/>
          </p:cNvSpPr>
          <p:nvPr>
            <p:ph type="body" idx="1"/>
          </p:nvPr>
        </p:nvSpPr>
        <p:spPr>
          <a:xfrm>
            <a:off x="2474050" y="1194850"/>
            <a:ext cx="6247800" cy="332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a:latin typeface="Arial"/>
                <a:ea typeface="Arial"/>
                <a:cs typeface="Arial"/>
                <a:sym typeface="Arial"/>
              </a:rPr>
              <a:t>A class that is declared as abstract is known as </a:t>
            </a:r>
            <a:r>
              <a:rPr lang="ro" b="1">
                <a:latin typeface="Arial"/>
                <a:ea typeface="Arial"/>
                <a:cs typeface="Arial"/>
                <a:sym typeface="Arial"/>
              </a:rPr>
              <a:t>abstract class</a:t>
            </a:r>
            <a:r>
              <a:rPr lang="ro">
                <a:latin typeface="Arial"/>
                <a:ea typeface="Arial"/>
                <a:cs typeface="Arial"/>
                <a:sym typeface="Arial"/>
              </a:rPr>
              <a:t>.It can have abstract methods. It needs to be extended and its method implemented.  </a:t>
            </a:r>
            <a:r>
              <a:rPr lang="ro" b="1">
                <a:latin typeface="Arial"/>
                <a:ea typeface="Arial"/>
                <a:cs typeface="Arial"/>
                <a:sym typeface="Arial"/>
              </a:rPr>
              <a:t>It cannot be instantiated. </a:t>
            </a:r>
            <a:endParaRPr b="1">
              <a:latin typeface="Arial"/>
              <a:ea typeface="Arial"/>
              <a:cs typeface="Arial"/>
              <a:sym typeface="Arial"/>
            </a:endParaRPr>
          </a:p>
          <a:p>
            <a:pPr marL="0" lvl="0" indent="0" algn="l" rtl="0">
              <a:spcBef>
                <a:spcPts val="0"/>
              </a:spcBef>
              <a:spcAft>
                <a:spcPts val="0"/>
              </a:spcAft>
              <a:buNone/>
            </a:pPr>
            <a:endParaRPr b="1">
              <a:latin typeface="Arial"/>
              <a:ea typeface="Arial"/>
              <a:cs typeface="Arial"/>
              <a:sym typeface="Arial"/>
            </a:endParaRPr>
          </a:p>
          <a:p>
            <a:pPr marL="0" lvl="0" indent="0" algn="l" rtl="0">
              <a:spcBef>
                <a:spcPts val="0"/>
              </a:spcBef>
              <a:spcAft>
                <a:spcPts val="0"/>
              </a:spcAft>
              <a:buNone/>
            </a:pPr>
            <a:endParaRPr b="1">
              <a:latin typeface="Arial"/>
              <a:ea typeface="Arial"/>
              <a:cs typeface="Arial"/>
              <a:sym typeface="Arial"/>
            </a:endParaRPr>
          </a:p>
        </p:txBody>
      </p:sp>
      <p:sp>
        <p:nvSpPr>
          <p:cNvPr id="2" name="Rectangle 1"/>
          <p:cNvSpPr/>
          <p:nvPr/>
        </p:nvSpPr>
        <p:spPr>
          <a:xfrm>
            <a:off x="2474050" y="2202418"/>
            <a:ext cx="4383950" cy="738664"/>
          </a:xfrm>
          <a:prstGeom prst="rect">
            <a:avLst/>
          </a:prstGeom>
        </p:spPr>
        <p:txBody>
          <a:bodyPr wrap="square">
            <a:spAutoFit/>
          </a:bodyPr>
          <a:lstStyle/>
          <a:p>
            <a:pPr lvl="0"/>
            <a:r>
              <a:rPr lang="en-US" dirty="0">
                <a:latin typeface="Courier New"/>
                <a:ea typeface="Courier New"/>
                <a:cs typeface="Courier New"/>
                <a:sym typeface="Courier New"/>
              </a:rPr>
              <a:t>public abstract class Employee {</a:t>
            </a:r>
          </a:p>
          <a:p>
            <a:pPr lvl="0"/>
            <a:endParaRPr lang="en-US" dirty="0">
              <a:latin typeface="Courier New"/>
              <a:ea typeface="Courier New"/>
              <a:cs typeface="Courier New"/>
              <a:sym typeface="Courier New"/>
            </a:endParaRPr>
          </a:p>
          <a:p>
            <a:pPr lvl="0"/>
            <a:r>
              <a:rPr lang="en-US" dirty="0">
                <a:latin typeface="Courier New"/>
                <a:ea typeface="Courier New"/>
                <a:cs typeface="Courier New"/>
                <a:sym typeface="Courier New"/>
              </a:rPr>
              <a:t>}</a:t>
            </a: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2104</Words>
  <Application>Microsoft Office PowerPoint</Application>
  <PresentationFormat>On-screen Show (16:9)</PresentationFormat>
  <Paragraphs>223</Paragraphs>
  <Slides>47</Slides>
  <Notes>47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Lato</vt:lpstr>
      <vt:lpstr>Arial</vt:lpstr>
      <vt:lpstr>Courier New</vt:lpstr>
      <vt:lpstr>Comfortaa</vt:lpstr>
      <vt:lpstr>Raleway</vt:lpstr>
      <vt:lpstr>Swiss</vt:lpstr>
      <vt:lpstr>Oracle certified Java associate Lesson 13</vt:lpstr>
      <vt:lpstr>3 parts</vt:lpstr>
      <vt:lpstr>Objectives: What is abstraction? Interfaces Abstract classes</vt:lpstr>
      <vt:lpstr>Abstraction- definition</vt:lpstr>
      <vt:lpstr>Abstraction - example</vt:lpstr>
      <vt:lpstr>Abstraction - example</vt:lpstr>
      <vt:lpstr>Ways to achieve abstraction in java</vt:lpstr>
      <vt:lpstr>abstract classes</vt:lpstr>
      <vt:lpstr>Abstract classes</vt:lpstr>
      <vt:lpstr>Why do we need abstract class?</vt:lpstr>
      <vt:lpstr>Actual ‘shape’</vt:lpstr>
      <vt:lpstr>Abstract method  </vt:lpstr>
      <vt:lpstr>Example of abstract class that has abstract method </vt:lpstr>
      <vt:lpstr>Abstract class having constructor, data member, methods etc.  </vt:lpstr>
      <vt:lpstr>Exampple of abstract class having constructor, data member, methods etc.  </vt:lpstr>
      <vt:lpstr>Rules  </vt:lpstr>
      <vt:lpstr>       interfaces</vt:lpstr>
      <vt:lpstr>Interfaces  </vt:lpstr>
      <vt:lpstr>Why use java interface?  </vt:lpstr>
      <vt:lpstr>How to declare an interface? </vt:lpstr>
      <vt:lpstr>Interface syntax </vt:lpstr>
      <vt:lpstr>Java 8 Interface Improvement </vt:lpstr>
      <vt:lpstr>Internal addition by compiler  </vt:lpstr>
      <vt:lpstr>Understanding relationship between classes and interfaces   </vt:lpstr>
      <vt:lpstr>Interface example   </vt:lpstr>
      <vt:lpstr>“Multiple inheritance” in java by interface</vt:lpstr>
      <vt:lpstr>Interface inheritance</vt:lpstr>
      <vt:lpstr>What is marker or tagged interface? </vt:lpstr>
      <vt:lpstr>Nested Interface in Java (more about it on nested classes) An interface can have another interface i.e. known as nested interface. We will learn it in detail in the nested classes chapter. For example:</vt:lpstr>
      <vt:lpstr>Java 8 default method in interface</vt:lpstr>
      <vt:lpstr>Java 8 static methods in interface</vt:lpstr>
      <vt:lpstr>Difference between abstract class and interface</vt:lpstr>
      <vt:lpstr>QUIZ</vt:lpstr>
      <vt:lpstr>Given the following code snippet, would be the output of the following code? </vt:lpstr>
      <vt:lpstr>Fill in the blanks:</vt:lpstr>
      <vt:lpstr>Which of the following are primitives?</vt:lpstr>
      <vt:lpstr>How many of the following are legal declarations?</vt:lpstr>
      <vt:lpstr>Which of the following create an empty two-dimensional array with dimensions 2×2?</vt:lpstr>
      <vt:lpstr>How many of the following are legal declarations?</vt:lpstr>
      <vt:lpstr>How many of the following are legal declarations?</vt:lpstr>
      <vt:lpstr>Quiz: Which of the following does not compile?</vt:lpstr>
      <vt:lpstr>Quiz: Which is the first line to trigger a compiler error?</vt:lpstr>
      <vt:lpstr>What is the value of (5 + (!2 + 8) * 3 - 3 % 2)/2 in Java?</vt:lpstr>
      <vt:lpstr>Given the following truth table, which operator for the boolean expressions x and y corresponds to this relationship? </vt:lpstr>
      <vt:lpstr>What is the output of the following code snippet?</vt:lpstr>
      <vt:lpstr>Given the following code snippet, assuming dayOfWeek is an int, what variable type of saturday is not permitted? </vt:lpstr>
      <vt:lpstr>Întrebări, sugestii, propuneri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certified Java associate Lesson 13</dc:title>
  <cp:lastModifiedBy>Andrei Dragutan</cp:lastModifiedBy>
  <cp:revision>8</cp:revision>
  <dcterms:modified xsi:type="dcterms:W3CDTF">2019-10-21T15:34:47Z</dcterms:modified>
</cp:coreProperties>
</file>