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8"/>
  </p:notesMasterIdLst>
  <p:sldIdLst>
    <p:sldId id="256" r:id="rId2"/>
    <p:sldId id="257" r:id="rId3"/>
    <p:sldId id="287" r:id="rId4"/>
    <p:sldId id="319" r:id="rId5"/>
    <p:sldId id="315" r:id="rId6"/>
    <p:sldId id="288" r:id="rId7"/>
    <p:sldId id="316" r:id="rId8"/>
    <p:sldId id="317" r:id="rId9"/>
    <p:sldId id="318" r:id="rId10"/>
    <p:sldId id="289" r:id="rId11"/>
    <p:sldId id="290" r:id="rId12"/>
    <p:sldId id="320" r:id="rId13"/>
    <p:sldId id="321" r:id="rId14"/>
    <p:sldId id="322" r:id="rId15"/>
    <p:sldId id="323" r:id="rId16"/>
    <p:sldId id="314" r:id="rId17"/>
  </p:sldIdLst>
  <p:sldSz cx="9144000" cy="5143500" type="screen16x9"/>
  <p:notesSz cx="6858000" cy="9144000"/>
  <p:embeddedFontLst>
    <p:embeddedFont>
      <p:font typeface="Comfortaa" panose="020B0604020202020204" charset="0"/>
      <p:regular r:id="rId19"/>
      <p:bold r:id="rId20"/>
    </p:embeddedFont>
    <p:embeddedFont>
      <p:font typeface="La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09692059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09692059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09692059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09692059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09692059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09692059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953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0969205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0969205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056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0969205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0969205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94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0969205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0969205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412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6" name="Google Shape;46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bb2c89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bb2c89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0969205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0969205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0969205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0969205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156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0969205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0969205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72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09692059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09692059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0969205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0969205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17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0969205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0969205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864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09692059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09692059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622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cxnSp>
        <p:nvCxnSpPr>
          <p:cNvPr id="17" name="Google Shape;17;p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8" name="Google Shape;18;p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9" name="Google Shape;19;p3"/>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1pPr>
            <a:lvl2pPr marR="0" lvl="1"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2pPr>
            <a:lvl3pPr marR="0" lvl="2"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3pPr>
            <a:lvl4pPr marR="0" lvl="3"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4pPr>
            <a:lvl5pPr marR="0" lvl="4"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5pPr>
            <a:lvl6pPr marR="0" lvl="5"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6pPr>
            <a:lvl7pPr marR="0" lvl="6"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7pPr>
            <a:lvl8pPr marR="0" lvl="7"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8pPr>
            <a:lvl9pPr marR="0" lvl="8"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9pPr>
          </a:lstStyle>
          <a:p>
            <a:r>
              <a:t>xx%</a:t>
            </a:r>
          </a:p>
        </p:txBody>
      </p:sp>
      <p:sp>
        <p:nvSpPr>
          <p:cNvPr id="20" name="Google Shape;20;p3"/>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21" name="Google Shape;21;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cxnSp>
        <p:nvCxnSpPr>
          <p:cNvPr id="23" name="Google Shape;23;p4"/>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4" name="Google Shape;24;p4"/>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5" name="Google Shape;25;p4"/>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26" name="Google Shape;26;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9" name="Google Shape;29;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0" name="Google Shape;30;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1" name="Google Shape;31;p5"/>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32" name="Google Shape;32;p5"/>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33" name="Google Shape;33;p5"/>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34" name="Google Shape;34;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37" name="Google Shape;37;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cxnSp>
        <p:nvCxnSpPr>
          <p:cNvPr id="39" name="Google Shape;39;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0" name="Google Shape;40;p7"/>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9pPr>
          </a:lstStyle>
          <a:p>
            <a:endParaRPr/>
          </a:p>
        </p:txBody>
      </p:sp>
      <p:sp>
        <p:nvSpPr>
          <p:cNvPr id="41" name="Google Shape;41;p7"/>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42" name="Google Shape;42;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cxnSp>
        <p:nvCxnSpPr>
          <p:cNvPr id="44" name="Google Shape;44;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5" name="Google Shape;45;p8"/>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46" name="Google Shape;46;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cxnSp>
        <p:nvCxnSpPr>
          <p:cNvPr id="48" name="Google Shape;48;p9"/>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49" name="Google Shape;49;p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0" name="Google Shape;50;p9"/>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1pPr>
          </a:lstStyle>
          <a:p>
            <a:endParaRPr/>
          </a:p>
        </p:txBody>
      </p:sp>
      <p:sp>
        <p:nvSpPr>
          <p:cNvPr id="51" name="Google Shape;51;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2371725" y="630225"/>
            <a:ext cx="6331500" cy="250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800"/>
              <a:buFont typeface="Raleway"/>
              <a:buNone/>
            </a:pPr>
            <a:r>
              <a:rPr lang="ro" sz="4800" b="1" i="0" u="none" strike="noStrike" cap="none" dirty="0">
                <a:solidFill>
                  <a:schemeClr val="lt1"/>
                </a:solidFill>
                <a:latin typeface="Raleway"/>
                <a:ea typeface="Raleway"/>
                <a:cs typeface="Raleway"/>
                <a:sym typeface="Raleway"/>
              </a:rPr>
              <a:t>Oracle certified Java associate</a:t>
            </a:r>
            <a:endParaRPr sz="4800" b="1" i="0" u="none" strike="noStrike" cap="none" dirty="0">
              <a:solidFill>
                <a:schemeClr val="lt1"/>
              </a:solidFill>
              <a:latin typeface="Raleway"/>
              <a:ea typeface="Raleway"/>
              <a:cs typeface="Raleway"/>
              <a:sym typeface="Raleway"/>
            </a:endParaRPr>
          </a:p>
          <a:p>
            <a:pPr marL="0" marR="0" lvl="0" indent="0" algn="l" rtl="0">
              <a:lnSpc>
                <a:spcPct val="100000"/>
              </a:lnSpc>
              <a:spcBef>
                <a:spcPts val="0"/>
              </a:spcBef>
              <a:spcAft>
                <a:spcPts val="0"/>
              </a:spcAft>
              <a:buClr>
                <a:schemeClr val="lt1"/>
              </a:buClr>
              <a:buSzPts val="4800"/>
              <a:buFont typeface="Raleway"/>
              <a:buNone/>
            </a:pPr>
            <a:r>
              <a:rPr lang="ro" dirty="0"/>
              <a:t>Lesson 1</a:t>
            </a:r>
            <a:r>
              <a:rPr lang="en-US" dirty="0"/>
              <a:t>7</a:t>
            </a:r>
            <a:endParaRPr dirty="0"/>
          </a:p>
        </p:txBody>
      </p:sp>
      <p:sp>
        <p:nvSpPr>
          <p:cNvPr id="59" name="Google Shape;59;p11"/>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800"/>
              <a:buFont typeface="Lato"/>
              <a:buNone/>
            </a:pPr>
            <a:r>
              <a:rPr lang="en-US" sz="1800" b="0" i="0" u="none" strike="noStrike" cap="none" dirty="0">
                <a:solidFill>
                  <a:schemeClr val="lt1"/>
                </a:solidFill>
                <a:latin typeface="Lato"/>
                <a:ea typeface="Lato"/>
                <a:cs typeface="Lato"/>
                <a:sym typeface="Lato"/>
              </a:rPr>
              <a:t>Andrei Dragutan</a:t>
            </a:r>
            <a:endParaRPr sz="1800" b="0" i="0" u="none" strike="noStrike" cap="none" dirty="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dirty="0"/>
              <a:t>abstraction</a:t>
            </a:r>
            <a:br>
              <a:rPr lang="ro" dirty="0"/>
            </a:br>
            <a:r>
              <a:rPr lang="ro" dirty="0"/>
              <a:t>vs</a:t>
            </a:r>
            <a:br>
              <a:rPr lang="ro" dirty="0"/>
            </a:br>
            <a:r>
              <a:rPr lang="ro" dirty="0"/>
              <a:t> encapsulation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Abstraction vs Encapsulation</a:t>
            </a:r>
            <a:endParaRPr sz="1900"/>
          </a:p>
        </p:txBody>
      </p:sp>
      <p:pic>
        <p:nvPicPr>
          <p:cNvPr id="295" name="Google Shape;295;p45"/>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96" name="Google Shape;296;p45"/>
          <p:cNvPicPr preferRelativeResize="0"/>
          <p:nvPr/>
        </p:nvPicPr>
        <p:blipFill>
          <a:blip r:embed="rId4">
            <a:alphaModFix/>
          </a:blip>
          <a:stretch>
            <a:fillRect/>
          </a:stretch>
        </p:blipFill>
        <p:spPr>
          <a:xfrm>
            <a:off x="3490799" y="1334050"/>
            <a:ext cx="4140500" cy="288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StringBuilder</a:t>
            </a:r>
            <a:r>
              <a:rPr lang="en-US" dirty="0"/>
              <a:t>/</a:t>
            </a:r>
            <a:r>
              <a:rPr lang="en-US" dirty="0" err="1"/>
              <a:t>StringBuffer</a:t>
            </a:r>
            <a:endParaRPr dirty="0"/>
          </a:p>
        </p:txBody>
      </p:sp>
    </p:spTree>
    <p:extLst>
      <p:ext uri="{BB962C8B-B14F-4D97-AF65-F5344CB8AC3E}">
        <p14:creationId xmlns:p14="http://schemas.microsoft.com/office/powerpoint/2010/main" val="201437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a:t>StringBuffer</a:t>
            </a:r>
            <a:endParaRPr sz="1900" dirty="0"/>
          </a:p>
        </p:txBody>
      </p:sp>
      <p:pic>
        <p:nvPicPr>
          <p:cNvPr id="276" name="Google Shape;276;p4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3" name="Rectangle 2"/>
          <p:cNvSpPr/>
          <p:nvPr/>
        </p:nvSpPr>
        <p:spPr>
          <a:xfrm>
            <a:off x="2400250" y="2398525"/>
            <a:ext cx="4572000" cy="738664"/>
          </a:xfrm>
          <a:prstGeom prst="rect">
            <a:avLst/>
          </a:prstGeom>
        </p:spPr>
        <p:txBody>
          <a:bodyPr>
            <a:spAutoFit/>
          </a:bodyPr>
          <a:lstStyle/>
          <a:p>
            <a:r>
              <a:rPr lang="en-US" dirty="0">
                <a:solidFill>
                  <a:srgbClr val="008000"/>
                </a:solidFill>
                <a:latin typeface="Arial" panose="020B0604020202020204" pitchFamily="34" charset="0"/>
              </a:rPr>
              <a:t>Note: Java </a:t>
            </a:r>
            <a:r>
              <a:rPr lang="en-US" dirty="0" err="1">
                <a:solidFill>
                  <a:srgbClr val="008000"/>
                </a:solidFill>
                <a:latin typeface="Arial" panose="020B0604020202020204" pitchFamily="34" charset="0"/>
              </a:rPr>
              <a:t>StringBuffer</a:t>
            </a:r>
            <a:r>
              <a:rPr lang="en-US" dirty="0">
                <a:solidFill>
                  <a:srgbClr val="008000"/>
                </a:solidFill>
                <a:latin typeface="Arial" panose="020B0604020202020204" pitchFamily="34" charset="0"/>
              </a:rPr>
              <a:t> class is thread-safe i.e. multiple threads cannot access it simultaneously. So it is safe and will result in an order.</a:t>
            </a:r>
          </a:p>
        </p:txBody>
      </p:sp>
      <p:sp>
        <p:nvSpPr>
          <p:cNvPr id="4" name="Rectangle 3"/>
          <p:cNvSpPr/>
          <p:nvPr/>
        </p:nvSpPr>
        <p:spPr>
          <a:xfrm>
            <a:off x="2326472" y="1194850"/>
            <a:ext cx="4572000" cy="954107"/>
          </a:xfrm>
          <a:prstGeom prst="rect">
            <a:avLst/>
          </a:prstGeom>
        </p:spPr>
        <p:txBody>
          <a:bodyPr>
            <a:spAutoFit/>
          </a:bodyPr>
          <a:lstStyle/>
          <a:p>
            <a:r>
              <a:rPr lang="en-US" dirty="0">
                <a:latin typeface="verdana" panose="020B0604030504040204" pitchFamily="34" charset="0"/>
              </a:rPr>
              <a:t>Java </a:t>
            </a:r>
            <a:r>
              <a:rPr lang="en-US" dirty="0" err="1">
                <a:latin typeface="verdana" panose="020B0604030504040204" pitchFamily="34" charset="0"/>
              </a:rPr>
              <a:t>StringBuffer</a:t>
            </a:r>
            <a:r>
              <a:rPr lang="en-US" dirty="0">
                <a:latin typeface="verdana" panose="020B0604030504040204" pitchFamily="34" charset="0"/>
              </a:rPr>
              <a:t> class is used to create mutable (modifiable) string. The </a:t>
            </a:r>
            <a:r>
              <a:rPr lang="en-US" dirty="0" err="1">
                <a:latin typeface="verdana" panose="020B0604030504040204" pitchFamily="34" charset="0"/>
              </a:rPr>
              <a:t>StringBuffer</a:t>
            </a:r>
            <a:r>
              <a:rPr lang="en-US" dirty="0">
                <a:latin typeface="verdana" panose="020B0604030504040204" pitchFamily="34" charset="0"/>
              </a:rPr>
              <a:t> class in java is same as String class except it is mutable i.e. it can be changed</a:t>
            </a:r>
            <a:endParaRPr lang="en-US" dirty="0"/>
          </a:p>
        </p:txBody>
      </p:sp>
    </p:spTree>
    <p:extLst>
      <p:ext uri="{BB962C8B-B14F-4D97-AF65-F5344CB8AC3E}">
        <p14:creationId xmlns:p14="http://schemas.microsoft.com/office/powerpoint/2010/main" val="149688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t>Builder</a:t>
            </a:r>
            <a:endParaRPr sz="1900" dirty="0"/>
          </a:p>
        </p:txBody>
      </p:sp>
      <p:pic>
        <p:nvPicPr>
          <p:cNvPr id="276" name="Google Shape;276;p4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4" name="Rectangle 3"/>
          <p:cNvSpPr/>
          <p:nvPr/>
        </p:nvSpPr>
        <p:spPr>
          <a:xfrm>
            <a:off x="2326472" y="1194850"/>
            <a:ext cx="4572000" cy="954107"/>
          </a:xfrm>
          <a:prstGeom prst="rect">
            <a:avLst/>
          </a:prstGeom>
        </p:spPr>
        <p:txBody>
          <a:bodyPr>
            <a:spAutoFit/>
          </a:bodyPr>
          <a:lstStyle/>
          <a:p>
            <a:r>
              <a:rPr lang="en-US" dirty="0"/>
              <a:t>Java </a:t>
            </a:r>
            <a:r>
              <a:rPr lang="en-US" dirty="0" err="1"/>
              <a:t>StringBuilder</a:t>
            </a:r>
            <a:r>
              <a:rPr lang="en-US" dirty="0"/>
              <a:t> class is used to create mutable (modifiable) string. The Java </a:t>
            </a:r>
            <a:r>
              <a:rPr lang="en-US" dirty="0" err="1"/>
              <a:t>StringBuilder</a:t>
            </a:r>
            <a:r>
              <a:rPr lang="en-US" dirty="0"/>
              <a:t> class is same as </a:t>
            </a:r>
            <a:r>
              <a:rPr lang="en-US" dirty="0" err="1"/>
              <a:t>StringBuffer</a:t>
            </a:r>
            <a:r>
              <a:rPr lang="en-US" dirty="0"/>
              <a:t> class except that it is non-synchronized. It is available since JDK 1.5</a:t>
            </a:r>
          </a:p>
        </p:txBody>
      </p:sp>
    </p:spTree>
    <p:extLst>
      <p:ext uri="{BB962C8B-B14F-4D97-AF65-F5344CB8AC3E}">
        <p14:creationId xmlns:p14="http://schemas.microsoft.com/office/powerpoint/2010/main" val="346533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t>Difference between String and </a:t>
            </a:r>
            <a:r>
              <a:rPr lang="en-US" sz="1900" dirty="0" err="1"/>
              <a:t>StringBuffer</a:t>
            </a:r>
            <a:r>
              <a:rPr lang="en-US" sz="1900" dirty="0"/>
              <a:t>/Builder</a:t>
            </a:r>
            <a:endParaRPr sz="1900" dirty="0"/>
          </a:p>
        </p:txBody>
      </p:sp>
      <p:pic>
        <p:nvPicPr>
          <p:cNvPr id="276" name="Google Shape;276;p42"/>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 name="Picture 1"/>
          <p:cNvPicPr>
            <a:picLocks noChangeAspect="1"/>
          </p:cNvPicPr>
          <p:nvPr/>
        </p:nvPicPr>
        <p:blipFill>
          <a:blip r:embed="rId4"/>
          <a:stretch>
            <a:fillRect/>
          </a:stretch>
        </p:blipFill>
        <p:spPr>
          <a:xfrm>
            <a:off x="1764505" y="1194850"/>
            <a:ext cx="7236619" cy="1659186"/>
          </a:xfrm>
          <a:prstGeom prst="rect">
            <a:avLst/>
          </a:prstGeom>
        </p:spPr>
      </p:pic>
    </p:spTree>
    <p:extLst>
      <p:ext uri="{BB962C8B-B14F-4D97-AF65-F5344CB8AC3E}">
        <p14:creationId xmlns:p14="http://schemas.microsoft.com/office/powerpoint/2010/main" val="268048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9"/>
          <p:cNvSpPr txBox="1">
            <a:spLocks noGrp="1"/>
          </p:cNvSpPr>
          <p:nvPr>
            <p:ph type="title"/>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9600"/>
              <a:buFont typeface="Lato"/>
              <a:buNone/>
            </a:pPr>
            <a:r>
              <a:rPr lang="ro" sz="4500" b="1" i="0" u="none" strike="noStrike" cap="none">
                <a:solidFill>
                  <a:schemeClr val="dk1"/>
                </a:solidFill>
                <a:latin typeface="Comfortaa"/>
                <a:ea typeface="Comfortaa"/>
                <a:cs typeface="Comfortaa"/>
                <a:sym typeface="Comfortaa"/>
              </a:rPr>
              <a:t>Întrebări, sugestii, propuneri</a:t>
            </a:r>
            <a:endParaRPr sz="4500" b="1" i="0" u="none" strike="noStrike" cap="none">
              <a:solidFill>
                <a:schemeClr val="dk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a:t>OOP principles</a:t>
            </a:r>
            <a:endParaRPr sz="2400"/>
          </a:p>
        </p:txBody>
      </p:sp>
      <p:sp>
        <p:nvSpPr>
          <p:cNvPr id="65" name="Google Shape;65;p12"/>
          <p:cNvSpPr txBox="1">
            <a:spLocks noGrp="1"/>
          </p:cNvSpPr>
          <p:nvPr>
            <p:ph type="body" idx="1"/>
          </p:nvPr>
        </p:nvSpPr>
        <p:spPr>
          <a:xfrm>
            <a:off x="2326475" y="1324850"/>
            <a:ext cx="6321600" cy="3280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o" sz="1700" dirty="0"/>
              <a:t>Inheritance</a:t>
            </a:r>
            <a:endParaRPr dirty="0"/>
          </a:p>
          <a:p>
            <a:pPr marL="0" lvl="0" indent="0" algn="l" rtl="0">
              <a:spcBef>
                <a:spcPts val="1800"/>
              </a:spcBef>
              <a:spcAft>
                <a:spcPts val="0"/>
              </a:spcAft>
              <a:buClr>
                <a:schemeClr val="dk2"/>
              </a:buClr>
              <a:buSzPts val="1100"/>
              <a:buFont typeface="Arial"/>
              <a:buNone/>
            </a:pPr>
            <a:r>
              <a:rPr lang="ro" sz="1700" dirty="0"/>
              <a:t>Abstraction</a:t>
            </a:r>
            <a:endParaRPr sz="1700" dirty="0"/>
          </a:p>
          <a:p>
            <a:pPr marL="0" lvl="0" indent="0" algn="l" rtl="0">
              <a:spcBef>
                <a:spcPts val="1800"/>
              </a:spcBef>
              <a:spcAft>
                <a:spcPts val="0"/>
              </a:spcAft>
              <a:buNone/>
            </a:pPr>
            <a:r>
              <a:rPr lang="ro" sz="1700" dirty="0"/>
              <a:t>Polymorphism</a:t>
            </a:r>
            <a:endParaRPr sz="1700" dirty="0"/>
          </a:p>
          <a:p>
            <a:pPr marL="0" lvl="0" indent="0" algn="l" rtl="0">
              <a:spcBef>
                <a:spcPts val="1800"/>
              </a:spcBef>
              <a:spcAft>
                <a:spcPts val="400"/>
              </a:spcAft>
              <a:buNone/>
            </a:pPr>
            <a:r>
              <a:rPr lang="ro" sz="1700" b="1" dirty="0"/>
              <a:t>Encapsulation</a:t>
            </a:r>
            <a:endParaRPr b="1" dirty="0"/>
          </a:p>
        </p:txBody>
      </p:sp>
      <p:pic>
        <p:nvPicPr>
          <p:cNvPr id="66" name="Google Shape;66;p12"/>
          <p:cNvPicPr preferRelativeResize="0"/>
          <p:nvPr/>
        </p:nvPicPr>
        <p:blipFill>
          <a:blip r:embed="rId3">
            <a:alphaModFix/>
          </a:blip>
          <a:stretch>
            <a:fillRect/>
          </a:stretch>
        </p:blipFill>
        <p:spPr>
          <a:xfrm>
            <a:off x="230975" y="2528125"/>
            <a:ext cx="2095497" cy="20769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Encapsulaiton - definition</a:t>
            </a:r>
            <a:endParaRPr sz="1900"/>
          </a:p>
        </p:txBody>
      </p:sp>
      <p:pic>
        <p:nvPicPr>
          <p:cNvPr id="276" name="Google Shape;276;p4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77" name="Google Shape;277;p42"/>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buNone/>
            </a:pPr>
            <a:r>
              <a:rPr lang="en-US" b="1" dirty="0"/>
              <a:t>Encapsulation in Java</a:t>
            </a:r>
            <a:r>
              <a:rPr lang="en-US" dirty="0"/>
              <a:t> is a </a:t>
            </a:r>
            <a:r>
              <a:rPr lang="en-US" i="1" dirty="0"/>
              <a:t>process of wrapping code and data together into a single unit</a:t>
            </a:r>
            <a:r>
              <a:rPr lang="en-US" dirty="0"/>
              <a:t>, for example, a capsule which is mixed of several medicines.</a:t>
            </a:r>
          </a:p>
          <a:p>
            <a:pPr marL="0" lvl="0" indent="0">
              <a:buNone/>
            </a:pPr>
            <a:endParaRPr lang="en-US" sz="1800" b="1" dirty="0"/>
          </a:p>
          <a:p>
            <a:pPr marL="0" lvl="0" indent="0">
              <a:buNone/>
            </a:pPr>
            <a:r>
              <a:rPr lang="en-US" dirty="0"/>
              <a:t>We can create a fully encapsulated class in Java by making all the data members of the class private. Now we can use setter and getter methods to set and get the data in it.</a:t>
            </a:r>
            <a:endParaRPr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t>Achieving encapsulation</a:t>
            </a:r>
            <a:endParaRPr sz="1900" dirty="0"/>
          </a:p>
        </p:txBody>
      </p:sp>
      <p:pic>
        <p:nvPicPr>
          <p:cNvPr id="276" name="Google Shape;276;p4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77" name="Google Shape;277;p42"/>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342900" lvl="0" indent="-342900">
              <a:buAutoNum type="arabicPeriod"/>
            </a:pPr>
            <a:r>
              <a:rPr lang="en-US" sz="1800" b="1" dirty="0"/>
              <a:t>Packages</a:t>
            </a:r>
          </a:p>
          <a:p>
            <a:pPr marL="342900" lvl="0" indent="-342900">
              <a:buAutoNum type="arabicPeriod"/>
            </a:pPr>
            <a:r>
              <a:rPr lang="en-US" sz="1800" b="1" dirty="0"/>
              <a:t>Access modifiers</a:t>
            </a:r>
          </a:p>
        </p:txBody>
      </p:sp>
    </p:spTree>
    <p:extLst>
      <p:ext uri="{BB962C8B-B14F-4D97-AF65-F5344CB8AC3E}">
        <p14:creationId xmlns:p14="http://schemas.microsoft.com/office/powerpoint/2010/main" val="151533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t>Advantage of encapsulation</a:t>
            </a:r>
            <a:endParaRPr sz="1900" dirty="0"/>
          </a:p>
        </p:txBody>
      </p:sp>
      <p:pic>
        <p:nvPicPr>
          <p:cNvPr id="276" name="Google Shape;276;p4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277" name="Google Shape;277;p42"/>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342900" lvl="0" indent="-342900">
              <a:buAutoNum type="arabicPeriod"/>
            </a:pPr>
            <a:r>
              <a:rPr lang="en-US" dirty="0"/>
              <a:t>By providing only a setter or getter method, you can make the class </a:t>
            </a:r>
            <a:r>
              <a:rPr lang="en-US" b="1" dirty="0"/>
              <a:t>read-only or write-only</a:t>
            </a:r>
            <a:r>
              <a:rPr lang="en-US" dirty="0"/>
              <a:t>. In other words, you can skip the getter or setter methods.</a:t>
            </a:r>
          </a:p>
          <a:p>
            <a:pPr marL="342900" lvl="0" indent="-342900">
              <a:buAutoNum type="arabicPeriod"/>
            </a:pPr>
            <a:r>
              <a:rPr lang="en-US" dirty="0"/>
              <a:t>It provides you the </a:t>
            </a:r>
            <a:r>
              <a:rPr lang="en-US" b="1" dirty="0"/>
              <a:t>control over the data</a:t>
            </a:r>
            <a:r>
              <a:rPr lang="en-US" dirty="0"/>
              <a:t>. Suppose you want to set the value of id which should be greater than 100 only, you can write the logic inside the setter method. You can write the logic not to store the negative numbers in the setter methods.</a:t>
            </a:r>
          </a:p>
          <a:p>
            <a:pPr marL="342900" lvl="0" indent="-342900">
              <a:buAutoNum type="arabicPeriod"/>
            </a:pPr>
            <a:r>
              <a:rPr lang="en-US" dirty="0"/>
              <a:t>It is a way to achieve </a:t>
            </a:r>
            <a:r>
              <a:rPr lang="en-US" b="1" dirty="0"/>
              <a:t>data hiding</a:t>
            </a:r>
            <a:r>
              <a:rPr lang="en-US" dirty="0"/>
              <a:t> in Java because other class will not be able to access the data through the private data members.</a:t>
            </a:r>
          </a:p>
          <a:p>
            <a:pPr marL="342900" lvl="0" indent="-342900">
              <a:buAutoNum type="arabicPeriod"/>
            </a:pPr>
            <a:r>
              <a:rPr lang="en-US" dirty="0"/>
              <a:t>The encapsulate class is </a:t>
            </a:r>
            <a:r>
              <a:rPr lang="en-US" b="1" dirty="0"/>
              <a:t>easy to test</a:t>
            </a:r>
            <a:r>
              <a:rPr lang="en-US" dirty="0"/>
              <a:t>. So, it is better for unit testing.</a:t>
            </a:r>
          </a:p>
          <a:p>
            <a:pPr marL="342900" lvl="0" indent="-342900">
              <a:buAutoNum type="arabicPeriod"/>
            </a:pPr>
            <a:r>
              <a:rPr lang="en-US" dirty="0"/>
              <a:t>The standard IDE's are providing the facility to generate the getters and setters. So, it is </a:t>
            </a:r>
            <a:r>
              <a:rPr lang="en-US" b="1" dirty="0"/>
              <a:t>easy and fast to create an encapsulated class</a:t>
            </a:r>
            <a:r>
              <a:rPr lang="en-US" dirty="0"/>
              <a:t> in Java.</a:t>
            </a:r>
            <a:endParaRPr sz="1800" b="1" dirty="0"/>
          </a:p>
        </p:txBody>
      </p:sp>
    </p:spTree>
    <p:extLst>
      <p:ext uri="{BB962C8B-B14F-4D97-AF65-F5344CB8AC3E}">
        <p14:creationId xmlns:p14="http://schemas.microsoft.com/office/powerpoint/2010/main" val="81957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dirty="0"/>
              <a:t>Encapsula</a:t>
            </a:r>
            <a:r>
              <a:rPr lang="en-US" sz="1900" dirty="0" err="1"/>
              <a:t>ti</a:t>
            </a:r>
            <a:r>
              <a:rPr lang="ro" sz="1900" dirty="0"/>
              <a:t>on - definition</a:t>
            </a:r>
            <a:endParaRPr sz="1900" dirty="0"/>
          </a:p>
        </p:txBody>
      </p:sp>
      <p:pic>
        <p:nvPicPr>
          <p:cNvPr id="283" name="Google Shape;283;p43"/>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84" name="Google Shape;284;p43"/>
          <p:cNvPicPr preferRelativeResize="0"/>
          <p:nvPr/>
        </p:nvPicPr>
        <p:blipFill>
          <a:blip r:embed="rId4">
            <a:alphaModFix/>
          </a:blip>
          <a:stretch>
            <a:fillRect/>
          </a:stretch>
        </p:blipFill>
        <p:spPr>
          <a:xfrm>
            <a:off x="3826624" y="1299900"/>
            <a:ext cx="3468850" cy="2878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t>Example of encapsulation in Java</a:t>
            </a:r>
            <a:endParaRPr sz="1900" dirty="0"/>
          </a:p>
        </p:txBody>
      </p:sp>
      <p:pic>
        <p:nvPicPr>
          <p:cNvPr id="276" name="Google Shape;276;p42"/>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 name="Picture 1"/>
          <p:cNvPicPr>
            <a:picLocks noChangeAspect="1"/>
          </p:cNvPicPr>
          <p:nvPr/>
        </p:nvPicPr>
        <p:blipFill>
          <a:blip r:embed="rId4"/>
          <a:stretch>
            <a:fillRect/>
          </a:stretch>
        </p:blipFill>
        <p:spPr>
          <a:xfrm>
            <a:off x="2474050" y="1033563"/>
            <a:ext cx="4457700" cy="3648075"/>
          </a:xfrm>
          <a:prstGeom prst="rect">
            <a:avLst/>
          </a:prstGeom>
        </p:spPr>
      </p:pic>
    </p:spTree>
    <p:extLst>
      <p:ext uri="{BB962C8B-B14F-4D97-AF65-F5344CB8AC3E}">
        <p14:creationId xmlns:p14="http://schemas.microsoft.com/office/powerpoint/2010/main" val="110559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t>Read only</a:t>
            </a:r>
            <a:endParaRPr sz="1900" dirty="0"/>
          </a:p>
        </p:txBody>
      </p:sp>
      <p:pic>
        <p:nvPicPr>
          <p:cNvPr id="276" name="Google Shape;276;p42"/>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 name="Picture 2"/>
          <p:cNvPicPr>
            <a:picLocks noChangeAspect="1"/>
          </p:cNvPicPr>
          <p:nvPr/>
        </p:nvPicPr>
        <p:blipFill>
          <a:blip r:embed="rId4"/>
          <a:stretch>
            <a:fillRect/>
          </a:stretch>
        </p:blipFill>
        <p:spPr>
          <a:xfrm>
            <a:off x="2900362" y="1471612"/>
            <a:ext cx="3343275" cy="2200275"/>
          </a:xfrm>
          <a:prstGeom prst="rect">
            <a:avLst/>
          </a:prstGeom>
        </p:spPr>
      </p:pic>
    </p:spTree>
    <p:extLst>
      <p:ext uri="{BB962C8B-B14F-4D97-AF65-F5344CB8AC3E}">
        <p14:creationId xmlns:p14="http://schemas.microsoft.com/office/powerpoint/2010/main" val="306871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t>Write only</a:t>
            </a:r>
            <a:endParaRPr sz="1900" dirty="0"/>
          </a:p>
        </p:txBody>
      </p:sp>
      <p:pic>
        <p:nvPicPr>
          <p:cNvPr id="276" name="Google Shape;276;p42"/>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 name="Picture 1"/>
          <p:cNvPicPr>
            <a:picLocks noChangeAspect="1"/>
          </p:cNvPicPr>
          <p:nvPr/>
        </p:nvPicPr>
        <p:blipFill>
          <a:blip r:embed="rId4"/>
          <a:stretch>
            <a:fillRect/>
          </a:stretch>
        </p:blipFill>
        <p:spPr>
          <a:xfrm>
            <a:off x="3000375" y="1438275"/>
            <a:ext cx="3143250" cy="2266950"/>
          </a:xfrm>
          <a:prstGeom prst="rect">
            <a:avLst/>
          </a:prstGeom>
        </p:spPr>
      </p:pic>
    </p:spTree>
    <p:extLst>
      <p:ext uri="{BB962C8B-B14F-4D97-AF65-F5344CB8AC3E}">
        <p14:creationId xmlns:p14="http://schemas.microsoft.com/office/powerpoint/2010/main" val="616510600"/>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Words>
  <Application>Microsoft Office PowerPoint</Application>
  <PresentationFormat>On-screen Show (16:9)</PresentationFormat>
  <Paragraphs>35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verdana</vt:lpstr>
      <vt:lpstr>Raleway</vt:lpstr>
      <vt:lpstr>Comfortaa</vt:lpstr>
      <vt:lpstr>Arial</vt:lpstr>
      <vt:lpstr>Lato</vt:lpstr>
      <vt:lpstr>Swiss</vt:lpstr>
      <vt:lpstr>Oracle certified Java associate Lesson 17</vt:lpstr>
      <vt:lpstr>OOP principles</vt:lpstr>
      <vt:lpstr>Encapsulaiton - definition</vt:lpstr>
      <vt:lpstr>Achieving encapsulation</vt:lpstr>
      <vt:lpstr>Advantage of encapsulation</vt:lpstr>
      <vt:lpstr>Encapsulation - definition</vt:lpstr>
      <vt:lpstr>Example of encapsulation in Java</vt:lpstr>
      <vt:lpstr>Read only</vt:lpstr>
      <vt:lpstr>Write only</vt:lpstr>
      <vt:lpstr>abstraction vs  encapsulation</vt:lpstr>
      <vt:lpstr>Abstraction vs Encapsulation</vt:lpstr>
      <vt:lpstr>StringBuilder/StringBuffer</vt:lpstr>
      <vt:lpstr>StringBuffer</vt:lpstr>
      <vt:lpstr>Builder</vt:lpstr>
      <vt:lpstr>Difference between String and StringBuffer/Builder</vt:lpstr>
      <vt:lpstr>Întrebări, sugestii, propuneri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certified Java associate Lesson 17</dc:title>
  <cp:lastModifiedBy>Andrei Dragutan</cp:lastModifiedBy>
  <cp:revision>21</cp:revision>
  <dcterms:modified xsi:type="dcterms:W3CDTF">2020-09-16T16:20:16Z</dcterms:modified>
</cp:coreProperties>
</file>