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84" r:id="rId10"/>
    <p:sldId id="285" r:id="rId11"/>
    <p:sldId id="264" r:id="rId12"/>
    <p:sldId id="265" r:id="rId13"/>
    <p:sldId id="266" r:id="rId14"/>
    <p:sldId id="288" r:id="rId15"/>
    <p:sldId id="289" r:id="rId16"/>
    <p:sldId id="267" r:id="rId17"/>
    <p:sldId id="268" r:id="rId18"/>
    <p:sldId id="269" r:id="rId19"/>
    <p:sldId id="286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0" r:id="rId30"/>
    <p:sldId id="287" r:id="rId31"/>
    <p:sldId id="279" r:id="rId32"/>
    <p:sldId id="280" r:id="rId33"/>
    <p:sldId id="281" r:id="rId34"/>
  </p:sldIdLst>
  <p:sldSz cx="9144000" cy="5143500" type="screen16x9"/>
  <p:notesSz cx="6858000" cy="9144000"/>
  <p:embeddedFontLst>
    <p:embeddedFont>
      <p:font typeface="Comfortaa" panose="020B0604020202020204" charset="0"/>
      <p:regular r:id="rId36"/>
      <p:bold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  <p:embeddedFont>
      <p:font typeface="MS Reference Sans Serif" panose="020B0604030504040204" pitchFamily="34" charset="0"/>
      <p:regular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0" autoAdjust="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f6c2a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f6c2a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759b63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759b63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9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59b63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59b63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c03c941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c03c941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f6ebb37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f6ebb37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f6ebb37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f6ebb37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54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f6ebb37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f6ebb37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68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f6ebb37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f6ebb37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f6ebb37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f6ebb37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f6ebb37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f6ebb37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59b63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59b63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7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ac03c941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ac03c941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c03c941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c03c941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c03c941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c03c941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ac03c941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ac03c941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c03c941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c03c941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ac03c941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ac03c941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ac03c941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ac03c941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ac03c941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ac03c941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ac03c941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ac03c941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ac03c941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ac03c941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11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c03c941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ac03c941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59b63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59b63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60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c6d8b04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c6d8b04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ac03c941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ac03c941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c03c941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c03c941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ac03c94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ac03c941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59b63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59b63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77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c03c941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c03c941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6d8b046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6d8b046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6d8b04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6d8b04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59b63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59b63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4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Welcome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cursului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560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SzPts val="1800"/>
            </a:pPr>
            <a:endParaRPr lang="en-US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0241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Font typeface="Comfortaa"/>
              <a:buChar char="❏"/>
            </a:pP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Sa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cunoasteti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care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sunt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metodologiile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de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lucru</a:t>
            </a:r>
            <a:endParaRPr lang="en-US"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>
              <a:buSzPts val="1800"/>
              <a:buFont typeface="Comfortaa"/>
              <a:buChar char="❏"/>
            </a:pP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Sa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creati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si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sa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rulati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o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aplicatie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JAVA</a:t>
            </a:r>
          </a:p>
          <a:p>
            <a:pPr marL="457200" lvl="0" indent="-342900">
              <a:buSzPts val="1800"/>
              <a:buFont typeface="Comfortaa"/>
              <a:buChar char="❏"/>
            </a:pP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Sa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stapiniti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instrumente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terte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(maven)</a:t>
            </a:r>
          </a:p>
          <a:p>
            <a:pPr marL="457200" lvl="0" indent="-342900">
              <a:buSzPts val="1800"/>
              <a:buFont typeface="Comfortaa"/>
              <a:buChar char="❏"/>
            </a:pP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Sa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sustineti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certificarea</a:t>
            </a:r>
            <a:endParaRPr lang="en-US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45830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3835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Java: istoric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5056225" y="466975"/>
            <a:ext cx="3837000" cy="39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❏"/>
            </a:pPr>
            <a:r>
              <a:rPr lang="ro" sz="1600" dirty="0">
                <a:latin typeface="Comfortaa"/>
                <a:ea typeface="Comfortaa"/>
                <a:cs typeface="Comfortaa"/>
                <a:sym typeface="Comfortaa"/>
              </a:rPr>
              <a:t>au început lucrul în 1991</a:t>
            </a:r>
            <a:endParaRPr sz="1600"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❏"/>
            </a:pPr>
            <a:r>
              <a:rPr lang="ro" sz="1600" dirty="0">
                <a:latin typeface="Comfortaa"/>
                <a:ea typeface="Comfortaa"/>
                <a:cs typeface="Comfortaa"/>
                <a:sym typeface="Comfortaa"/>
              </a:rPr>
              <a:t>denumirea inițială: </a:t>
            </a:r>
            <a:r>
              <a:rPr lang="en-US" sz="1600" dirty="0" err="1">
                <a:latin typeface="Comfortaa"/>
                <a:ea typeface="Comfortaa"/>
                <a:cs typeface="Comfortaa"/>
                <a:sym typeface="Comfortaa"/>
              </a:rPr>
              <a:t>GreenTalk</a:t>
            </a:r>
            <a:r>
              <a:rPr lang="en-US" sz="16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600" dirty="0" err="1">
                <a:latin typeface="Comfortaa"/>
                <a:ea typeface="Comfortaa"/>
                <a:cs typeface="Comfortaa"/>
                <a:sym typeface="Comfortaa"/>
              </a:rPr>
              <a:t>apoi</a:t>
            </a:r>
            <a:r>
              <a:rPr lang="en-US" sz="16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 sz="1600" dirty="0">
                <a:latin typeface="Comfortaa"/>
                <a:ea typeface="Comfortaa"/>
                <a:cs typeface="Comfortaa"/>
                <a:sym typeface="Comfortaa"/>
              </a:rPr>
              <a:t>Oak</a:t>
            </a:r>
            <a:r>
              <a:rPr lang="en-US" sz="16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600" dirty="0" err="1">
                <a:latin typeface="Comfortaa"/>
                <a:ea typeface="Comfortaa"/>
                <a:cs typeface="Comfortaa"/>
                <a:sym typeface="Comfortaa"/>
              </a:rPr>
              <a:t>apoi</a:t>
            </a:r>
            <a:r>
              <a:rPr lang="en-US" sz="1600" dirty="0">
                <a:latin typeface="Comfortaa"/>
                <a:ea typeface="Comfortaa"/>
                <a:cs typeface="Comfortaa"/>
                <a:sym typeface="Comfortaa"/>
              </a:rPr>
              <a:t> in 1995 Java</a:t>
            </a:r>
            <a:endParaRPr sz="1600"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❏"/>
            </a:pPr>
            <a:r>
              <a:rPr lang="ro" sz="1600" dirty="0">
                <a:latin typeface="Comfortaa"/>
                <a:ea typeface="Comfortaa"/>
                <a:cs typeface="Comfortaa"/>
                <a:sym typeface="Comfortaa"/>
              </a:rPr>
              <a:t>concepută inițial pentru rețelele de TV</a:t>
            </a:r>
            <a:endParaRPr sz="16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62525" y="3332650"/>
            <a:ext cx="36411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de la stânga la dreapta:</a:t>
            </a:r>
            <a:br>
              <a:rPr lang="ro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James Gosling,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Patrick Naughton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lvl="0"/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și Mike Sheridan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(sun </a:t>
            </a:r>
            <a:r>
              <a:rPr lang="en-US" b="1" dirty="0"/>
              <a:t>Green Team</a:t>
            </a:r>
            <a:r>
              <a:rPr lang="en-US" dirty="0"/>
              <a:t>.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50" y="1045600"/>
            <a:ext cx="3837000" cy="18547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71150" y="4803275"/>
            <a:ext cx="4500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</a:rPr>
              <a:t>Imagine https://is.gd/ruz0bf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Ce este Java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410100" y="1755275"/>
            <a:ext cx="6321600" cy="2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limbaj de programare obiect orientat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fost creat ținând cont de principiul </a:t>
            </a:r>
            <a:b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write once - run anywhere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sintaxă similară cu C/C++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utilizat de peste 9 milioane de programatori*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în continuă dezvoltare din 1991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75" y="804700"/>
            <a:ext cx="5715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67925" y="1833400"/>
            <a:ext cx="15408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Mascota Java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Versiunile</a:t>
            </a:r>
            <a:r>
              <a:rPr lang="en-US" dirty="0"/>
              <a:t> Java</a:t>
            </a:r>
            <a:endParaRPr dirty="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75" y="804700"/>
            <a:ext cx="5715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67925" y="1833400"/>
            <a:ext cx="15408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Mascota Java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83EB0-B940-42FA-8DFA-33DFCCA95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53" y="1068217"/>
            <a:ext cx="4231094" cy="34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java a free API?</a:t>
            </a:r>
            <a:endParaRPr dirty="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75" y="804700"/>
            <a:ext cx="5715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67925" y="1833400"/>
            <a:ext cx="15408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Mascota Java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C77CE-BA76-4F67-A7A8-299EE2A1A6EA}"/>
              </a:ext>
            </a:extLst>
          </p:cNvPr>
          <p:cNvSpPr/>
          <p:nvPr/>
        </p:nvSpPr>
        <p:spPr>
          <a:xfrm>
            <a:off x="2458800" y="12113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01E2C"/>
                </a:solidFill>
                <a:latin typeface="MS Reference Sans Serif" panose="020B0604030504040204" pitchFamily="34" charset="0"/>
              </a:rPr>
              <a:t>Oracle has announced that from January 2019, Java SE 8 public updates will no longer be available for business, commercial or production use without a commercial license although it will remain free for general purpose computing usage.</a:t>
            </a:r>
            <a:endParaRPr lang="en-US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8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Principiile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s-a </a:t>
            </a:r>
            <a:r>
              <a:rPr lang="en-US" dirty="0" err="1"/>
              <a:t>creat</a:t>
            </a:r>
            <a:r>
              <a:rPr lang="ro" dirty="0"/>
              <a:t> Java</a:t>
            </a:r>
            <a:endParaRPr dirty="0"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2410100" y="1755275"/>
            <a:ext cx="6321600" cy="2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ușor de învățat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puternic și sigur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nu trebuie să depindă de sisteme de operare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să fie portabil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performant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Unde se folosește Java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2410100" y="1755275"/>
            <a:ext cx="6321600" cy="2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facebook.com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youtube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google.com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twitter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ebay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linkedin.com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multe altele...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Popularitatea Java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250" y="1211350"/>
            <a:ext cx="3087600" cy="30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096000" y="4352600"/>
            <a:ext cx="2751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</a:rPr>
              <a:t>imagine: https://is.gd/13zgxR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3835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</a:t>
            </a:r>
            <a:r>
              <a:rPr lang="en-US" dirty="0" err="1"/>
              <a:t>cursului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15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Java Fundamentals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Oracle certified Java associate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Lesson 1</a:t>
            </a:r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Andrei Dragutan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#1 - Introducere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Avantajele Java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Metodologii moderne de programare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Cum se programează în Java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Instrumentele disponibile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Gi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t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#2 - Programare Java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Structura unei aplicații Java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Păstrarea și manipularea datelor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Manipularea colecțiilor de date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Crearea unei aplicații Java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Rularea unei aplicații Java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Instrumente adiționale disponibile: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Maven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Spring boot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#3 - Obiecte, date, metode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Definirea claselor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Crearea obiectelor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Manipularea datelor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Definirea metodelor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Utilizarea metodelor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#4 - Managementul proiectelor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2400262" y="15956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Organizarea codului în pachete. Ce este un pachet și la ce ne folosește el?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Ce este Maven și cum ne face el viața mai ușoară (POM, lifycycle, dependencies, repository)?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#5 - Încapsularea și expresiile condiționale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2400250" y="1792875"/>
            <a:ext cx="63216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Ce reprezinta încapsularea și cum o putem atinge.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Instrucțiuni conditionale: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if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else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switch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#6 - Tehnici avansate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Manipularea timpului în aplicație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Colecții de date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Masiv-uri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Liste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Mape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Crearea și manipularea șirurilor de caractere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Ce este moștenirea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Avantaje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#7 - Interfețe și excepții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Ce este o interfață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Declararea interfețelor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Utilizarea interfețelor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Ce este o excepție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Declarare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Utilizarea excepțiilor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Avantaje/dezavantaje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Cunoașterea tipurilor de excepții cele mai utilizate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Unitatea #8 - Principiile REST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Care sunt principiile REST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/SOAP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Prin ce diferă o aplicație REST de una non-REST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Avantajele/dezavantajele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Unitatea #9 - Recapitulare și descrierea unor subiecte avansate</a:t>
            </a:r>
            <a:endParaRPr sz="2500"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2410100" y="1462225"/>
            <a:ext cx="6321600" cy="31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Susținerea unui examen simulat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Analiza subiectelor propuse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Introducere în HTTP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Definirea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Înțelegerea utilizării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Transfer de date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XML, JSON, CSV, YAML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Principiile REST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Definirea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Alternative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Avantaje/dezavantaje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 dirty="0"/>
              <a:t>Unitatea #</a:t>
            </a:r>
            <a:r>
              <a:rPr lang="en-US" sz="2500" dirty="0"/>
              <a:t>10 JDBC, JPA, Spring</a:t>
            </a:r>
            <a:endParaRPr sz="2500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2410100" y="1462225"/>
            <a:ext cx="6321600" cy="31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Comfortaa"/>
              <a:buChar char="❏"/>
            </a:pP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Operatii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CRUD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folisind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JDBC (</a:t>
            </a:r>
            <a:r>
              <a:rPr lang="en-US" dirty="0"/>
              <a:t>Java Database Connectivity 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)</a:t>
            </a:r>
          </a:p>
          <a:p>
            <a:pPr>
              <a:buFont typeface="Comfortaa"/>
              <a:buChar char="❏"/>
            </a:pP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Operatii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CRUD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folisind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JPA (Java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Persistance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API) </a:t>
            </a: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si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 Spring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0"/>
              <a:t>Salut</a:t>
            </a:r>
            <a:endParaRPr sz="900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853950" y="3326800"/>
            <a:ext cx="74361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Andrei</a:t>
            </a:r>
            <a:r>
              <a:rPr lang="ro" dirty="0"/>
              <a:t> - </a:t>
            </a:r>
            <a:r>
              <a:rPr lang="en-US" dirty="0" err="1"/>
              <a:t>adragutan</a:t>
            </a:r>
            <a:r>
              <a:rPr lang="ro" dirty="0"/>
              <a:t>@inthergroup.com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0" y="2919451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800" y="2919450"/>
            <a:ext cx="1364116" cy="15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3835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Recomandari</a:t>
            </a:r>
            <a:r>
              <a:rPr lang="en-US" dirty="0"/>
              <a:t> de </a:t>
            </a:r>
            <a:r>
              <a:rPr lang="en-US" dirty="0" err="1"/>
              <a:t>studiere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28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Recomandări</a:t>
            </a:r>
            <a:endParaRPr sz="2500"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2410100" y="1462225"/>
            <a:ext cx="6321600" cy="31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3 luni e o perioadă scurtă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studiați sistematic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alegeți o carte și citiți-o în paralel cu acest curs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efectuați exercițiile practice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tema pentru acasă și lecturile individuale sunt obligatorii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" y="575950"/>
            <a:ext cx="1063425" cy="1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5000">
                <a:latin typeface="Comfortaa"/>
                <a:ea typeface="Comfortaa"/>
                <a:cs typeface="Comfortaa"/>
                <a:sym typeface="Comfortaa"/>
              </a:rPr>
              <a:t>Cărți</a:t>
            </a:r>
            <a:endParaRPr sz="5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940525" y="2704000"/>
            <a:ext cx="74361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 sz="1800" dirty="0">
                <a:solidFill>
                  <a:schemeClr val="dk2"/>
                </a:solidFill>
                <a:highlight>
                  <a:srgbClr val="FFFFFF"/>
                </a:highlight>
              </a:rPr>
              <a:t>Head First Java, by Kathy Sierra, Bert Bates</a:t>
            </a:r>
            <a:endParaRPr sz="18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indent="-342900"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 dirty="0">
                <a:highlight>
                  <a:srgbClr val="FFFFFF"/>
                </a:highlight>
              </a:rPr>
              <a:t>OCA Java SE 8 Programmer I Certification Guide 1st Edition (</a:t>
            </a:r>
            <a:r>
              <a:rPr lang="en-US" b="1" dirty="0">
                <a:highlight>
                  <a:srgbClr val="FFFFFF"/>
                </a:highlight>
              </a:rPr>
              <a:t>Mala Gupta</a:t>
            </a:r>
            <a:r>
              <a:rPr lang="en-US" sz="1800" dirty="0">
                <a:highlight>
                  <a:srgbClr val="FFFFFF"/>
                </a:highlight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sz="1800" dirty="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Întrebări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Descrierea generală a cursului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Definirea obiectivelor</a:t>
            </a:r>
            <a:endParaRPr lang="en-US" dirty="0">
              <a:latin typeface="Verdana"/>
              <a:ea typeface="Verdana"/>
              <a:cs typeface="Verdana"/>
              <a:sym typeface="Verdana"/>
            </a:endParaRPr>
          </a:p>
          <a:p>
            <a:pPr>
              <a:buFont typeface="Verdana"/>
              <a:buChar char="➔"/>
            </a:pPr>
            <a:r>
              <a:rPr lang="en-US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Istoricul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limbajului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Java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Stabilirea structurii cursului </a:t>
            </a:r>
            <a:r>
              <a:rPr lang="ro" dirty="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(roadmap)</a:t>
            </a:r>
            <a:endParaRPr dirty="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➔"/>
            </a:pPr>
            <a:r>
              <a:rPr lang="ro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Recomandări de studiere</a:t>
            </a:r>
            <a:endParaRPr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3835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a </a:t>
            </a:r>
            <a:r>
              <a:rPr lang="en-US" dirty="0" err="1"/>
              <a:t>cursului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4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vom organiza lecțiile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n-US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,5</a:t>
            </a: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luni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❏"/>
            </a:pPr>
            <a:r>
              <a:rPr lang="en-US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iunie</a:t>
            </a:r>
            <a:r>
              <a:rPr lang="en-US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20</a:t>
            </a:r>
            <a:r>
              <a:rPr lang="en-US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21</a:t>
            </a: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-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 ori/săptămână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De la </a:t>
            </a:r>
            <a:r>
              <a:rPr lang="ro" b="1" dirty="0">
                <a:latin typeface="Comfortaa"/>
                <a:ea typeface="Comfortaa"/>
                <a:cs typeface="Comfortaa"/>
                <a:sym typeface="Comfortaa"/>
              </a:rPr>
              <a:t>18:30</a:t>
            </a: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 la </a:t>
            </a:r>
            <a:r>
              <a:rPr lang="ro" b="1" dirty="0">
                <a:latin typeface="Comfortaa"/>
                <a:ea typeface="Comfortaa"/>
                <a:cs typeface="Comfortaa"/>
                <a:sym typeface="Comfortaa"/>
              </a:rPr>
              <a:t>20:30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pauze flexibile în dependență de subiect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ce aveți nevoie?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laptop cu port HDMI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adaptor ? &lt;&gt; HDMI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? - VGA, Display Port, Thunderbolt</a:t>
            </a:r>
            <a:b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cunoștințe medii de folosire a sistemului de operare pe care îl utilizați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windows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linux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❏"/>
            </a:pPr>
            <a:r>
              <a:rPr lang="ro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macOS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43150" y="540375"/>
            <a:ext cx="5882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ce nu aveți nevoie?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898" y="1282500"/>
            <a:ext cx="5504201" cy="30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0" y="3003476"/>
            <a:ext cx="1608949" cy="15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3835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89887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On-screen Show (16:9)</PresentationFormat>
  <Paragraphs>150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Verdana</vt:lpstr>
      <vt:lpstr>MS Reference Sans Serif</vt:lpstr>
      <vt:lpstr>Comfortaa</vt:lpstr>
      <vt:lpstr>Arial</vt:lpstr>
      <vt:lpstr>Lato</vt:lpstr>
      <vt:lpstr>Raleway</vt:lpstr>
      <vt:lpstr>Swiss</vt:lpstr>
      <vt:lpstr>Welcome</vt:lpstr>
      <vt:lpstr>Java Fundamentals Oracle certified Java associate Lesson 1</vt:lpstr>
      <vt:lpstr>Salut</vt:lpstr>
      <vt:lpstr>Introducere</vt:lpstr>
      <vt:lpstr>Descrierea generala a cursului</vt:lpstr>
      <vt:lpstr>Cum vom organiza lecțiile</vt:lpstr>
      <vt:lpstr>De ce aveți nevoie?</vt:lpstr>
      <vt:lpstr>De ce nu aveți nevoie?</vt:lpstr>
      <vt:lpstr>Definirea obiectivelor</vt:lpstr>
      <vt:lpstr>Obiectivele cursului</vt:lpstr>
      <vt:lpstr>Java: istoric</vt:lpstr>
      <vt:lpstr>PowerPoint Presentation</vt:lpstr>
      <vt:lpstr>Ce este Java</vt:lpstr>
      <vt:lpstr>Versiunile Java</vt:lpstr>
      <vt:lpstr>Is java a free API?</vt:lpstr>
      <vt:lpstr>Principiile pe care s-a creat Java</vt:lpstr>
      <vt:lpstr>Unde se folosește Java</vt:lpstr>
      <vt:lpstr>Popularitatea Java</vt:lpstr>
      <vt:lpstr>Stabilirea structurii cursului </vt:lpstr>
      <vt:lpstr>Unitatea #1 - Introducere</vt:lpstr>
      <vt:lpstr>Unitatea #2 - Programare Java</vt:lpstr>
      <vt:lpstr>Unitatea #3 - Obiecte, date, metode</vt:lpstr>
      <vt:lpstr>Unitatea #4 - Managementul proiectelor</vt:lpstr>
      <vt:lpstr>Unitatea #5 - Încapsularea și expresiile condiționale</vt:lpstr>
      <vt:lpstr>Unitatea #6 - Tehnici avansate</vt:lpstr>
      <vt:lpstr>Unitatea #7 - Interfețe și excepții</vt:lpstr>
      <vt:lpstr>Unitatea #8 - Principiile REST</vt:lpstr>
      <vt:lpstr>Unitatea #9 - Recapitulare și descrierea unor subiecte avansate</vt:lpstr>
      <vt:lpstr>Unitatea #10 JDBC, JPA, Spring</vt:lpstr>
      <vt:lpstr>Recomandari de studiere</vt:lpstr>
      <vt:lpstr>Recomandări</vt:lpstr>
      <vt:lpstr>Cărți</vt:lpstr>
      <vt:lpstr>Întrebări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cp:lastModifiedBy>Andrei Dragutan</cp:lastModifiedBy>
  <cp:revision>33</cp:revision>
  <dcterms:modified xsi:type="dcterms:W3CDTF">2021-06-07T17:23:38Z</dcterms:modified>
</cp:coreProperties>
</file>