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329" r:id="rId20"/>
    <p:sldId id="275" r:id="rId21"/>
    <p:sldId id="276" r:id="rId22"/>
    <p:sldId id="277" r:id="rId23"/>
    <p:sldId id="278" r:id="rId24"/>
    <p:sldId id="279" r:id="rId25"/>
    <p:sldId id="280" r:id="rId26"/>
    <p:sldId id="348" r:id="rId27"/>
    <p:sldId id="355" r:id="rId28"/>
    <p:sldId id="350" r:id="rId29"/>
    <p:sldId id="351" r:id="rId30"/>
    <p:sldId id="352" r:id="rId31"/>
    <p:sldId id="353" r:id="rId32"/>
    <p:sldId id="354" r:id="rId33"/>
    <p:sldId id="282" r:id="rId34"/>
    <p:sldId id="283" r:id="rId35"/>
    <p:sldId id="284" r:id="rId36"/>
    <p:sldId id="285" r:id="rId37"/>
    <p:sldId id="366" r:id="rId38"/>
    <p:sldId id="286" r:id="rId39"/>
    <p:sldId id="287" r:id="rId40"/>
    <p:sldId id="288" r:id="rId41"/>
    <p:sldId id="289" r:id="rId42"/>
    <p:sldId id="290" r:id="rId43"/>
    <p:sldId id="291" r:id="rId44"/>
    <p:sldId id="292" r:id="rId45"/>
    <p:sldId id="293" r:id="rId46"/>
    <p:sldId id="302" r:id="rId47"/>
    <p:sldId id="303" r:id="rId48"/>
    <p:sldId id="304" r:id="rId49"/>
    <p:sldId id="305" r:id="rId50"/>
    <p:sldId id="306" r:id="rId51"/>
    <p:sldId id="307" r:id="rId52"/>
    <p:sldId id="308" r:id="rId53"/>
    <p:sldId id="309" r:id="rId54"/>
    <p:sldId id="310" r:id="rId55"/>
    <p:sldId id="311" r:id="rId56"/>
    <p:sldId id="356" r:id="rId57"/>
    <p:sldId id="357" r:id="rId58"/>
    <p:sldId id="358" r:id="rId59"/>
    <p:sldId id="359" r:id="rId60"/>
    <p:sldId id="360" r:id="rId61"/>
    <p:sldId id="361" r:id="rId62"/>
    <p:sldId id="362" r:id="rId63"/>
    <p:sldId id="363" r:id="rId64"/>
    <p:sldId id="364" r:id="rId65"/>
    <p:sldId id="365" r:id="rId66"/>
    <p:sldId id="367" r:id="rId67"/>
    <p:sldId id="347" r:id="rId68"/>
  </p:sldIdLst>
  <p:sldSz cx="9144000" cy="5143500" type="screen16x9"/>
  <p:notesSz cx="6858000" cy="9144000"/>
  <p:embeddedFontLst>
    <p:embeddedFont>
      <p:font typeface="Comfortaa" panose="020B0604020202020204" charset="0"/>
      <p:regular r:id="rId70"/>
      <p:bold r:id="rId71"/>
    </p:embeddedFont>
    <p:embeddedFont>
      <p:font typeface="Lato" panose="020B0604020202020204" charset="0"/>
      <p:regular r:id="rId72"/>
      <p:bold r:id="rId73"/>
      <p:italic r:id="rId74"/>
      <p:boldItalic r:id="rId75"/>
    </p:embeddedFont>
    <p:embeddedFont>
      <p:font typeface="Raleway" panose="020B0604020202020204" charset="0"/>
      <p:regular r:id="rId76"/>
      <p:bold r:id="rId77"/>
      <p:italic r:id="rId78"/>
      <p:boldItalic r:id="rId79"/>
    </p:embeddedFont>
    <p:embeddedFont>
      <p:font typeface="Verdana" panose="020B0604030504040204" pitchFamily="34"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8" autoAdjust="0"/>
  </p:normalViewPr>
  <p:slideViewPr>
    <p:cSldViewPr snapToGrid="0">
      <p:cViewPr varScale="1">
        <p:scale>
          <a:sx n="151" d="100"/>
          <a:sy n="151" d="100"/>
        </p:scale>
        <p:origin x="47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ca40481a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ca40481a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dirty="0"/>
              <a:t>Diferă rezultatul. Esența acțiunilor e aceeași. Toate reprezintă acțiuni pe care noi ca utilizator i le impunem sistemului de operare.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ca40481a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ca40481a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ca40481a5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ca40481a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dirty="0"/>
              <a:t>Un pic de istoric. Interfața grafică nu a existat întotdeauna. La inceput de cale, Windows nu avea interfață grafică. La inceput de cale, nici Windows nu exista. Exista așa numitul MS-DOS, care permitea efectuarea operațiilor prin intermediul liniei de comandă</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ca40481a5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ca40481a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ca40481a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ca40481a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ca40481a5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ca40481a5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Definiție: un script este un șir de instrucțiuni interpretate de o programă terță sau de către sistemul de operare.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ca40481a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ca40481a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Definiție: un script este un șir de instrucțiuni interpretate de o programă terță sau de către sistemul de operare.</a:t>
            </a:r>
            <a:br>
              <a:rPr lang="ro"/>
            </a:br>
            <a:br>
              <a:rPr lang="ro"/>
            </a:br>
            <a:r>
              <a:rPr lang="ro" b="1"/>
              <a:t>Atenție</a:t>
            </a:r>
            <a:r>
              <a:rPr lang="ro"/>
              <a:t>: procesorul execută și el instrucțiuni, dar instrucțiunile acestea nu se numesc scripturi.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ca40481a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ca40481a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ca40481a5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ca40481a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ca40481a5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ca40481a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dirty="0"/>
              <a:t>Sunt operațiile cele mai frecvent utilizate în linia de comandă a tuturor sistemelor de operare. Includ navigarea, copierea, mutarea, ștergerea fișierelor, crearea de directorii.</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ca40481a5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ca40481a5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dirty="0"/>
              <a:t>Avem nevoie să descărcați java. Ce anume descărcăm noi și pentru ce vom discuta un pic mai târziu. Vreau să mă asigur că la momentul potrivit, fiecare va dispune de fișierele necesare.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ca40481a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ca40481a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Din moment ce am introdus termenul de tip al fișierului, trebuie sa ne asiguram cu toții că îl înțelegem la fel.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ca40481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ca40481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ca40481a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ca40481a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ca40481a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ca40481a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ca90a51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ca90a51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ca40481a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ca40481a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ro" dirty="0"/>
              <a:t>new text document.txt - extensia txt</a:t>
            </a:r>
            <a:endParaRPr dirty="0"/>
          </a:p>
          <a:p>
            <a:pPr marL="457200" lvl="0" indent="-298450" algn="l" rtl="0">
              <a:spcBef>
                <a:spcPts val="0"/>
              </a:spcBef>
              <a:spcAft>
                <a:spcPts val="0"/>
              </a:spcAft>
              <a:buSzPts val="1100"/>
              <a:buChar char="●"/>
            </a:pPr>
            <a:r>
              <a:rPr lang="ro" dirty="0"/>
              <a:t>new text document.txt.mp3 - extensia mp3</a:t>
            </a:r>
            <a:endParaRPr dirty="0"/>
          </a:p>
          <a:p>
            <a:pPr marL="457200" lvl="0" indent="-298450" algn="l" rtl="0">
              <a:spcBef>
                <a:spcPts val="0"/>
              </a:spcBef>
              <a:spcAft>
                <a:spcPts val="0"/>
              </a:spcAft>
              <a:buSzPts val="1100"/>
              <a:buChar char="●"/>
            </a:pPr>
            <a:r>
              <a:rPr lang="ro" dirty="0"/>
              <a:t>new text document.txt.mp3.bat - extensia bat</a:t>
            </a:r>
            <a:endParaRPr dirty="0"/>
          </a:p>
          <a:p>
            <a:pPr marL="0" lvl="0" indent="0" algn="l" rtl="0">
              <a:spcBef>
                <a:spcPts val="0"/>
              </a:spcBef>
              <a:spcAft>
                <a:spcPts val="0"/>
              </a:spcAft>
              <a:buClr>
                <a:schemeClr val="dk2"/>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ca40481a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ca40481a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198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4c96fc545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4c96fc545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Să trecem în revistă obiectivele legate anume de acest subiect al acestei lecții.</a:t>
            </a:r>
            <a:endParaRPr/>
          </a:p>
        </p:txBody>
      </p:sp>
    </p:spTree>
    <p:extLst>
      <p:ext uri="{BB962C8B-B14F-4D97-AF65-F5344CB8AC3E}">
        <p14:creationId xmlns:p14="http://schemas.microsoft.com/office/powerpoint/2010/main" val="269948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b4540791d_4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3b4540791d_4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027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b4540791d_4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3b4540791d_4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4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b3f5c195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b3f5c195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b4540791d_4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3b4540791d_4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9602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b4540791d_4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b4540791d_4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4381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3b4540791d_4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3b4540791d_4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700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ca40481a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ca40481a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ca40481a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ca40481a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b4540791d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b4540791d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b4540791d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b4540791d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b4540791d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b4540791d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976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b4540791d_4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b4540791d_4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b4540791d_4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b4540791d_4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ca40481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ca40481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b4540791d_4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b4540791d_4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b4540791d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b4540791d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ca40481a5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4ca40481a5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4ca40481a5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4ca40481a5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ca40481a5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ca40481a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Din moment ce am făcut primul commit, Git gestionează conținutul repozitoriului nostru.</a:t>
            </a:r>
            <a:endParaRPr/>
          </a:p>
          <a:p>
            <a:pPr marL="0" lvl="0" indent="0" algn="l" rtl="0">
              <a:spcBef>
                <a:spcPts val="0"/>
              </a:spcBef>
              <a:spcAft>
                <a:spcPts val="0"/>
              </a:spcAft>
              <a:buNone/>
            </a:pPr>
            <a:r>
              <a:rPr lang="ro"/>
              <a:t>GitHub ne oferă posibilitatea să-l gestionăm și la distanță.</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ca40481a5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4ca40481a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b4540791d_4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b4540791d_4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b4540791d_4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b4540791d_4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4ca40481a5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4ca40481a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b4540791d_4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3b4540791d_4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b4540791d_4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b4540791d_4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dirty="0"/>
              <a:t>Pentru notepad, avem mai multe opțiuni: </a:t>
            </a:r>
            <a:endParaRPr dirty="0"/>
          </a:p>
          <a:p>
            <a:pPr marL="457200" lvl="0" indent="-298450" algn="l" rtl="0">
              <a:spcBef>
                <a:spcPts val="0"/>
              </a:spcBef>
              <a:spcAft>
                <a:spcPts val="0"/>
              </a:spcAft>
              <a:buSzPts val="1100"/>
              <a:buChar char="●"/>
            </a:pPr>
            <a:r>
              <a:rPr lang="ro" dirty="0"/>
              <a:t>creați un fișier de tip text și deschideți-l. </a:t>
            </a:r>
            <a:endParaRPr dirty="0"/>
          </a:p>
          <a:p>
            <a:pPr marL="457200" lvl="0" indent="-298450" algn="l" rtl="0">
              <a:spcBef>
                <a:spcPts val="0"/>
              </a:spcBef>
              <a:spcAft>
                <a:spcPts val="0"/>
              </a:spcAft>
              <a:buSzPts val="1100"/>
              <a:buChar char="●"/>
            </a:pPr>
            <a:r>
              <a:rPr lang="ro" dirty="0"/>
              <a:t>deschideți meniul start și să scrieți notepad.</a:t>
            </a:r>
            <a:endParaRPr dirty="0"/>
          </a:p>
          <a:p>
            <a:pPr marL="457200" lvl="0" indent="-298450" algn="l" rtl="0">
              <a:spcBef>
                <a:spcPts val="0"/>
              </a:spcBef>
              <a:spcAft>
                <a:spcPts val="0"/>
              </a:spcAft>
              <a:buSzPts val="1100"/>
              <a:buChar char="●"/>
            </a:pPr>
            <a:r>
              <a:rPr lang="ro" dirty="0"/>
              <a:t>deschideți din linia de comandă.</a:t>
            </a:r>
            <a:br>
              <a:rPr lang="ro" dirty="0"/>
            </a:br>
            <a:endParaRPr dirty="0"/>
          </a:p>
          <a:p>
            <a:pPr marL="0" lvl="0" indent="0" algn="l" rtl="0">
              <a:spcBef>
                <a:spcPts val="0"/>
              </a:spcBef>
              <a:spcAft>
                <a:spcPts val="0"/>
              </a:spcAft>
              <a:buNone/>
            </a:pPr>
            <a:r>
              <a:rPr lang="ro" dirty="0"/>
              <a:t>Pentru linia de comandă, avem de asemenea mai multe opțiuni: </a:t>
            </a:r>
            <a:endParaRPr dirty="0"/>
          </a:p>
          <a:p>
            <a:pPr marL="457200" lvl="0" indent="-298450" algn="l" rtl="0">
              <a:spcBef>
                <a:spcPts val="0"/>
              </a:spcBef>
              <a:spcAft>
                <a:spcPts val="0"/>
              </a:spcAft>
              <a:buSzPts val="1100"/>
              <a:buChar char="●"/>
            </a:pPr>
            <a:r>
              <a:rPr lang="ro" dirty="0"/>
              <a:t>deschideți meniul start și scrieți ‘command prompt’</a:t>
            </a:r>
            <a:endParaRPr dirty="0"/>
          </a:p>
          <a:p>
            <a:pPr marL="457200" lvl="0" indent="-298450" algn="l" rtl="0">
              <a:spcBef>
                <a:spcPts val="0"/>
              </a:spcBef>
              <a:spcAft>
                <a:spcPts val="0"/>
              </a:spcAft>
              <a:buSzPts val="1100"/>
              <a:buChar char="●"/>
            </a:pPr>
            <a:r>
              <a:rPr lang="ro" dirty="0"/>
              <a:t>Windows: deschideți meniul Run (Win+R) și rulați cmd</a:t>
            </a:r>
            <a:endParaRPr dirty="0"/>
          </a:p>
          <a:p>
            <a:pPr marL="457200" lvl="0" indent="-298450" algn="l" rtl="0">
              <a:spcBef>
                <a:spcPts val="0"/>
              </a:spcBef>
              <a:spcAft>
                <a:spcPts val="0"/>
              </a:spcAft>
              <a:buSzPts val="1100"/>
              <a:buChar char="●"/>
            </a:pPr>
            <a:r>
              <a:rPr lang="ro" dirty="0"/>
              <a:t>Windows: deschideți orice fereastră și în bara de adresă a ferestrei respective, tapați cmd</a:t>
            </a: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b4540791d_4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b4540791d_4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3b4540791d_4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3b4540791d_4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b4540791d_4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b4540791d_4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4ca40481a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4ca40481a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b4540791d_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b4540791d_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b4540791d_4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b4540791d_4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ca40481a5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4ca40481a5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În Git există termenul de ramură, care semnifică o anumită funcționalitate a unei aplicații.</a:t>
            </a:r>
            <a:endParaRPr/>
          </a:p>
        </p:txBody>
      </p:sp>
    </p:spTree>
    <p:extLst>
      <p:ext uri="{BB962C8B-B14F-4D97-AF65-F5344CB8AC3E}">
        <p14:creationId xmlns:p14="http://schemas.microsoft.com/office/powerpoint/2010/main" val="20377902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4ca40481a5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4ca40481a5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2281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4ca40481a5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4ca40481a5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5472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ca40481a5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ca40481a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dirty="0"/>
              <a:t>Pentru a implementa logarea utilizatorilor, Tom va fi obligat sa faca modificari in următoarele fisiere.</a:t>
            </a:r>
            <a:endParaRPr dirty="0"/>
          </a:p>
        </p:txBody>
      </p:sp>
    </p:spTree>
    <p:extLst>
      <p:ext uri="{BB962C8B-B14F-4D97-AF65-F5344CB8AC3E}">
        <p14:creationId xmlns:p14="http://schemas.microsoft.com/office/powerpoint/2010/main" val="3575854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ca4048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ca4048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Linia de comandă este un interpretator de comenzi, disponibil în sistemele de operare Windows.</a:t>
            </a:r>
            <a:endParaRPr/>
          </a:p>
          <a:p>
            <a:pPr marL="0" lvl="0" indent="0" algn="l" rtl="0">
              <a:spcBef>
                <a:spcPts val="0"/>
              </a:spcBef>
              <a:spcAft>
                <a:spcPts val="0"/>
              </a:spcAft>
              <a:buNone/>
            </a:pPr>
            <a:endParaRPr/>
          </a:p>
          <a:p>
            <a:pPr marL="0" lvl="0" indent="0" algn="l" rtl="0">
              <a:spcBef>
                <a:spcPts val="0"/>
              </a:spcBef>
              <a:spcAft>
                <a:spcPts val="0"/>
              </a:spcAft>
              <a:buNone/>
            </a:pPr>
            <a:r>
              <a:rPr lang="ro"/>
              <a:t>Într-un final e și ea o aplicație, care permite interacțiunea cu sistemul de operare fără a utiliza interfața vizuală.</a:t>
            </a:r>
            <a:endParaRPr/>
          </a:p>
          <a:p>
            <a:pPr marL="0" lvl="0" indent="0" algn="l" rtl="0">
              <a:spcBef>
                <a:spcPts val="0"/>
              </a:spcBef>
              <a:spcAft>
                <a:spcPts val="0"/>
              </a:spcAft>
              <a:buNone/>
            </a:pPr>
            <a:endParaRPr/>
          </a:p>
          <a:p>
            <a:pPr marL="0" lvl="0" indent="0" algn="l" rtl="0">
              <a:spcBef>
                <a:spcPts val="0"/>
              </a:spcBef>
              <a:spcAft>
                <a:spcPts val="0"/>
              </a:spcAft>
              <a:buNone/>
            </a:pPr>
            <a:r>
              <a:rPr lang="ro"/>
              <a:t>Astfel încât vom mai utiliza acest termen de interfață, haideți să reținem faptul că o interfață reprezintă un mijloc de interacțiune cu un oarecare component.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4ca40481a5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4ca40481a5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2533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4ca40481a5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4ca40481a5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În Git există termenul de ramură, care semnifică o anumită funcționalitate a unei aplicații.</a:t>
            </a:r>
            <a:endParaRPr/>
          </a:p>
        </p:txBody>
      </p:sp>
    </p:spTree>
    <p:extLst>
      <p:ext uri="{BB962C8B-B14F-4D97-AF65-F5344CB8AC3E}">
        <p14:creationId xmlns:p14="http://schemas.microsoft.com/office/powerpoint/2010/main" val="21537112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b4540791d_4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b4540791d_4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1408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b4540791d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b4540791d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1371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4ca40481a5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4ca40481a5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În Git există termenul de ramură, care semnifică o anumită funcționalitate a unei aplicații.</a:t>
            </a:r>
            <a:endParaRPr/>
          </a:p>
        </p:txBody>
      </p:sp>
    </p:spTree>
    <p:extLst>
      <p:ext uri="{BB962C8B-B14F-4D97-AF65-F5344CB8AC3E}">
        <p14:creationId xmlns:p14="http://schemas.microsoft.com/office/powerpoint/2010/main" val="26981593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b4540791d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b4540791d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67853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4ca40481a5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4ca40481a5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În Git există termenul de ramură, care semnifică o anumită funcționalitate a unei aplicații.</a:t>
            </a:r>
            <a:endParaRPr/>
          </a:p>
        </p:txBody>
      </p:sp>
    </p:spTree>
    <p:extLst>
      <p:ext uri="{BB962C8B-B14F-4D97-AF65-F5344CB8AC3E}">
        <p14:creationId xmlns:p14="http://schemas.microsoft.com/office/powerpoint/2010/main" val="28665339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4" name="Google Shape;69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ca40481a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ca40481a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Pe Mac OS are o interfață similară și are aceeași menire: să execute comenzi.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ca4048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ca4048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ca40481a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ca40481a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R="0" lvl="2"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R="0" lvl="3"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R="0" lvl="4"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R="0" lvl="5"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R="0" lvl="6"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R="0" lvl="7"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R="0" lvl="8"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
        <p:cNvGrpSpPr/>
        <p:nvPr/>
      </p:nvGrpSpPr>
      <p:grpSpPr>
        <a:xfrm>
          <a:off x="0" y="0"/>
          <a:ext cx="0" cy="0"/>
          <a:chOff x="0" y="0"/>
          <a:chExt cx="0" cy="0"/>
        </a:xfrm>
      </p:grpSpPr>
      <p:cxnSp>
        <p:nvCxnSpPr>
          <p:cNvPr id="17" name="Google Shape;17;p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8" name="Google Shape;18;p3"/>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19" name="Google Shape;19;p3"/>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1pPr>
            <a:lvl2pPr marR="0" lvl="1"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2pPr>
            <a:lvl3pPr marR="0" lvl="2"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3pPr>
            <a:lvl4pPr marR="0" lvl="3"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4pPr>
            <a:lvl5pPr marR="0" lvl="4"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5pPr>
            <a:lvl6pPr marR="0" lvl="5"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6pPr>
            <a:lvl7pPr marR="0" lvl="6"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7pPr>
            <a:lvl8pPr marR="0" lvl="7"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8pPr>
            <a:lvl9pPr marR="0" lvl="8"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9pPr>
          </a:lstStyle>
          <a:p>
            <a:r>
              <a:t>xx%</a:t>
            </a:r>
          </a:p>
        </p:txBody>
      </p:sp>
      <p:sp>
        <p:nvSpPr>
          <p:cNvPr id="20" name="Google Shape;20;p3"/>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21" name="Google Shape;21;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cxnSp>
        <p:nvCxnSpPr>
          <p:cNvPr id="23" name="Google Shape;23;p4"/>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24" name="Google Shape;24;p4"/>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25" name="Google Shape;25;p4"/>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26" name="Google Shape;26;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9" name="Google Shape;29;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0" name="Google Shape;30;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1" name="Google Shape;31;p5"/>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32" name="Google Shape;32;p5"/>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33" name="Google Shape;33;p5"/>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34" name="Google Shape;34;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37" name="Google Shape;37;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cxnSp>
        <p:nvCxnSpPr>
          <p:cNvPr id="39" name="Google Shape;39;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0" name="Google Shape;40;p7"/>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9pPr>
          </a:lstStyle>
          <a:p>
            <a:endParaRPr/>
          </a:p>
        </p:txBody>
      </p:sp>
      <p:sp>
        <p:nvSpPr>
          <p:cNvPr id="41" name="Google Shape;41;p7"/>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42" name="Google Shape;42;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3"/>
        <p:cNvGrpSpPr/>
        <p:nvPr/>
      </p:nvGrpSpPr>
      <p:grpSpPr>
        <a:xfrm>
          <a:off x="0" y="0"/>
          <a:ext cx="0" cy="0"/>
          <a:chOff x="0" y="0"/>
          <a:chExt cx="0" cy="0"/>
        </a:xfrm>
      </p:grpSpPr>
      <p:cxnSp>
        <p:nvCxnSpPr>
          <p:cNvPr id="44" name="Google Shape;44;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5" name="Google Shape;45;p8"/>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46" name="Google Shape;46;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cxnSp>
        <p:nvCxnSpPr>
          <p:cNvPr id="48" name="Google Shape;48;p9"/>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49" name="Google Shape;49;p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0" name="Google Shape;50;p9"/>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1pPr>
          </a:lstStyle>
          <a:p>
            <a:endParaRPr/>
          </a:p>
        </p:txBody>
      </p:sp>
      <p:sp>
        <p:nvSpPr>
          <p:cNvPr id="51" name="Google Shape;51;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is.gd/0dwHO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hyperlink" Target="https://goo.gl/7waWRu" TargetMode="Externa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oo.gl/Wd3ZJs"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www.atlassian.com/git/tutorials/using-branches"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hyperlink" Target="https://www.atlassian.com/git/tutorials/using-branch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hyperlink" Target="https://www.atlassian.com/git/tutorials/using-branches"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4.xml"/><Relationship Id="rId5" Type="http://schemas.openxmlformats.org/officeDocument/2006/relationships/hyperlink" Target="https://www.atlassian.com/git/tutorials/using-branches" TargetMode="External"/><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2371725" y="630225"/>
            <a:ext cx="6331500" cy="305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4800"/>
              <a:buFont typeface="Raleway"/>
              <a:buNone/>
            </a:pPr>
            <a:r>
              <a:rPr lang="ro" dirty="0"/>
              <a:t>Java Fundamentals</a:t>
            </a:r>
            <a:endParaRPr dirty="0"/>
          </a:p>
          <a:p>
            <a:pPr marL="0" marR="0" lvl="0" indent="0" algn="l" rtl="0">
              <a:lnSpc>
                <a:spcPct val="100000"/>
              </a:lnSpc>
              <a:spcBef>
                <a:spcPts val="0"/>
              </a:spcBef>
              <a:spcAft>
                <a:spcPts val="0"/>
              </a:spcAft>
              <a:buClr>
                <a:schemeClr val="lt1"/>
              </a:buClr>
              <a:buSzPts val="4800"/>
              <a:buFont typeface="Raleway"/>
              <a:buNone/>
            </a:pPr>
            <a:r>
              <a:rPr lang="ro" sz="4800" b="1" i="0" u="none" strike="noStrike" cap="none" dirty="0">
                <a:solidFill>
                  <a:schemeClr val="lt1"/>
                </a:solidFill>
                <a:latin typeface="Raleway"/>
                <a:ea typeface="Raleway"/>
                <a:cs typeface="Raleway"/>
                <a:sym typeface="Raleway"/>
              </a:rPr>
              <a:t>Oracle certified Java associate</a:t>
            </a:r>
            <a:endParaRPr sz="4800" b="1" i="0" u="none" strike="noStrike" cap="none" dirty="0">
              <a:solidFill>
                <a:schemeClr val="lt1"/>
              </a:solidFill>
              <a:latin typeface="Raleway"/>
              <a:ea typeface="Raleway"/>
              <a:cs typeface="Raleway"/>
              <a:sym typeface="Raleway"/>
            </a:endParaRPr>
          </a:p>
          <a:p>
            <a:pPr marL="0" marR="0" lvl="0" indent="0" algn="l" rtl="0">
              <a:lnSpc>
                <a:spcPct val="100000"/>
              </a:lnSpc>
              <a:spcBef>
                <a:spcPts val="0"/>
              </a:spcBef>
              <a:spcAft>
                <a:spcPts val="0"/>
              </a:spcAft>
              <a:buClr>
                <a:schemeClr val="lt1"/>
              </a:buClr>
              <a:buSzPts val="4800"/>
              <a:buFont typeface="Raleway"/>
              <a:buNone/>
            </a:pPr>
            <a:r>
              <a:rPr lang="ro" dirty="0"/>
              <a:t>Lesson </a:t>
            </a:r>
            <a:r>
              <a:rPr lang="en-US" dirty="0"/>
              <a:t>3</a:t>
            </a:r>
            <a:endParaRPr dirty="0"/>
          </a:p>
        </p:txBody>
      </p:sp>
      <p:sp>
        <p:nvSpPr>
          <p:cNvPr id="59" name="Google Shape;59;p11"/>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800"/>
              <a:buFont typeface="Lato"/>
              <a:buNone/>
            </a:pPr>
            <a:endParaRPr sz="1800" b="0" i="0" u="none" strike="noStrike" cap="none" dirty="0">
              <a:solidFill>
                <a:schemeClr val="lt1"/>
              </a:solidFill>
              <a:latin typeface="Lato"/>
              <a:ea typeface="Lato"/>
              <a:cs typeface="Lato"/>
              <a:sym typeface="Lato"/>
            </a:endParaRPr>
          </a:p>
          <a:p>
            <a:pPr marL="0" marR="0" lvl="0" indent="0" algn="l" rtl="0">
              <a:lnSpc>
                <a:spcPct val="100000"/>
              </a:lnSpc>
              <a:spcBef>
                <a:spcPts val="0"/>
              </a:spcBef>
              <a:spcAft>
                <a:spcPts val="0"/>
              </a:spcAft>
              <a:buClr>
                <a:schemeClr val="lt1"/>
              </a:buClr>
              <a:buSzPts val="1800"/>
              <a:buFont typeface="Lato"/>
              <a:buNone/>
            </a:pPr>
            <a:r>
              <a:rPr lang="en-US" sz="1800" b="0" i="0" u="none" strike="noStrike" cap="none" dirty="0">
                <a:solidFill>
                  <a:schemeClr val="lt1"/>
                </a:solidFill>
                <a:latin typeface="Lato"/>
                <a:ea typeface="Lato"/>
                <a:cs typeface="Lato"/>
                <a:sym typeface="Lato"/>
              </a:rPr>
              <a:t>Andrei Dragutan</a:t>
            </a:r>
            <a:endParaRPr sz="1800" b="0" i="0" u="none" strike="noStrike" cap="none" dirty="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Comandă (exemple)</a:t>
            </a:r>
            <a:endParaRPr/>
          </a:p>
        </p:txBody>
      </p:sp>
      <p:sp>
        <p:nvSpPr>
          <p:cNvPr id="117" name="Google Shape;117;p20"/>
          <p:cNvSpPr txBox="1">
            <a:spLocks noGrp="1"/>
          </p:cNvSpPr>
          <p:nvPr>
            <p:ph type="body" idx="1"/>
          </p:nvPr>
        </p:nvSpPr>
        <p:spPr>
          <a:xfrm>
            <a:off x="2400300" y="1876775"/>
            <a:ext cx="6321600" cy="2076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Lansează aplicația</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Deschide mapa</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Mută fișierul (CTRL-X -&gt; CTRL + V)</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Copie fișierul (CTRL-C -&gt; CTRL + V)</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Șterge fișierul</a:t>
            </a:r>
            <a:endParaRPr sz="1800" dirty="0">
              <a:latin typeface="Verdana"/>
              <a:ea typeface="Verdana"/>
              <a:cs typeface="Verdana"/>
              <a:sym typeface="Verdana"/>
            </a:endParaRPr>
          </a:p>
        </p:txBody>
      </p:sp>
      <p:pic>
        <p:nvPicPr>
          <p:cNvPr id="118" name="Google Shape;118;p20"/>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Rularea comenzilor</a:t>
            </a:r>
            <a:endParaRPr/>
          </a:p>
        </p:txBody>
      </p:sp>
      <p:sp>
        <p:nvSpPr>
          <p:cNvPr id="124" name="Google Shape;124;p21"/>
          <p:cNvSpPr txBox="1">
            <a:spLocks noGrp="1"/>
          </p:cNvSpPr>
          <p:nvPr>
            <p:ph type="body" idx="1"/>
          </p:nvPr>
        </p:nvSpPr>
        <p:spPr>
          <a:xfrm>
            <a:off x="2400300" y="1876775"/>
            <a:ext cx="6321600" cy="2076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Interfața grafică</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Linia de comandă</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Scripturi</a:t>
            </a:r>
            <a:endParaRPr sz="1800" dirty="0">
              <a:latin typeface="Verdana"/>
              <a:ea typeface="Verdana"/>
              <a:cs typeface="Verdana"/>
              <a:sym typeface="Verdana"/>
            </a:endParaRPr>
          </a:p>
        </p:txBody>
      </p:sp>
      <p:pic>
        <p:nvPicPr>
          <p:cNvPr id="125" name="Google Shape;125;p21"/>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Interfață grafică</a:t>
            </a:r>
            <a:endParaRPr/>
          </a:p>
        </p:txBody>
      </p:sp>
      <p:pic>
        <p:nvPicPr>
          <p:cNvPr id="131" name="Google Shape;131;p22"/>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132" name="Google Shape;132;p22"/>
          <p:cNvPicPr preferRelativeResize="0"/>
          <p:nvPr/>
        </p:nvPicPr>
        <p:blipFill>
          <a:blip r:embed="rId4">
            <a:alphaModFix/>
          </a:blip>
          <a:stretch>
            <a:fillRect/>
          </a:stretch>
        </p:blipFill>
        <p:spPr>
          <a:xfrm>
            <a:off x="3159850" y="1211350"/>
            <a:ext cx="4970995" cy="3393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Linia de comandă</a:t>
            </a:r>
            <a:endParaRPr/>
          </a:p>
        </p:txBody>
      </p:sp>
      <p:pic>
        <p:nvPicPr>
          <p:cNvPr id="138" name="Google Shape;138;p23"/>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 name="Picture 1"/>
          <p:cNvPicPr>
            <a:picLocks noChangeAspect="1"/>
          </p:cNvPicPr>
          <p:nvPr/>
        </p:nvPicPr>
        <p:blipFill>
          <a:blip r:embed="rId4"/>
          <a:stretch>
            <a:fillRect/>
          </a:stretch>
        </p:blipFill>
        <p:spPr>
          <a:xfrm>
            <a:off x="2400250" y="1211350"/>
            <a:ext cx="5076144" cy="32552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Ce este un script?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Script</a:t>
            </a:r>
            <a:endParaRPr/>
          </a:p>
        </p:txBody>
      </p:sp>
      <p:pic>
        <p:nvPicPr>
          <p:cNvPr id="145" name="Google Shape;145;p24"/>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146" name="Google Shape;146;p24"/>
          <p:cNvPicPr preferRelativeResize="0"/>
          <p:nvPr/>
        </p:nvPicPr>
        <p:blipFill>
          <a:blip r:embed="rId4">
            <a:alphaModFix/>
          </a:blip>
          <a:stretch>
            <a:fillRect/>
          </a:stretch>
        </p:blipFill>
        <p:spPr>
          <a:xfrm>
            <a:off x="3910739" y="1298250"/>
            <a:ext cx="3300625" cy="2968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Script</a:t>
            </a:r>
            <a:endParaRPr/>
          </a:p>
        </p:txBody>
      </p:sp>
      <p:sp>
        <p:nvSpPr>
          <p:cNvPr id="157" name="Google Shape;157;p26"/>
          <p:cNvSpPr txBox="1">
            <a:spLocks noGrp="1"/>
          </p:cNvSpPr>
          <p:nvPr>
            <p:ph type="body" idx="1"/>
          </p:nvPr>
        </p:nvSpPr>
        <p:spPr>
          <a:xfrm>
            <a:off x="2400300" y="1876775"/>
            <a:ext cx="6321600" cy="207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o" sz="1800">
                <a:latin typeface="Verdana"/>
                <a:ea typeface="Verdana"/>
                <a:cs typeface="Verdana"/>
                <a:sym typeface="Verdana"/>
              </a:rPr>
              <a:t>Un script este o secvență de instrucțiuni interpretată de către o aplicație sau de către sistemul de operare.</a:t>
            </a:r>
            <a:endParaRPr sz="1800">
              <a:latin typeface="Verdana"/>
              <a:ea typeface="Verdana"/>
              <a:cs typeface="Verdana"/>
              <a:sym typeface="Verdana"/>
            </a:endParaRPr>
          </a:p>
        </p:txBody>
      </p:sp>
      <p:pic>
        <p:nvPicPr>
          <p:cNvPr id="158" name="Google Shape;158;p26"/>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Script (exemple)</a:t>
            </a:r>
            <a:endParaRPr/>
          </a:p>
        </p:txBody>
      </p:sp>
      <p:sp>
        <p:nvSpPr>
          <p:cNvPr id="164" name="Google Shape;164;p27"/>
          <p:cNvSpPr txBox="1">
            <a:spLocks noGrp="1"/>
          </p:cNvSpPr>
          <p:nvPr>
            <p:ph type="body" idx="1"/>
          </p:nvPr>
        </p:nvSpPr>
        <p:spPr>
          <a:xfrm>
            <a:off x="2400300" y="1876775"/>
            <a:ext cx="6321600" cy="207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o" sz="1800" b="1" dirty="0">
                <a:latin typeface="Verdana"/>
                <a:ea typeface="Verdana"/>
                <a:cs typeface="Verdana"/>
                <a:sym typeface="Verdana"/>
              </a:rPr>
              <a:t>windows</a:t>
            </a:r>
            <a:endParaRPr sz="1800" b="1"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fișiere de tip </a:t>
            </a:r>
            <a:r>
              <a:rPr lang="ro" sz="1800" b="1" dirty="0">
                <a:latin typeface="Verdana"/>
                <a:ea typeface="Verdana"/>
                <a:cs typeface="Verdana"/>
                <a:sym typeface="Verdana"/>
              </a:rPr>
              <a:t>bat</a:t>
            </a:r>
            <a:endParaRPr sz="1800" b="1"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fișiere de tip </a:t>
            </a:r>
            <a:r>
              <a:rPr lang="ro" sz="1800" b="1" dirty="0">
                <a:latin typeface="Verdana"/>
                <a:ea typeface="Verdana"/>
                <a:cs typeface="Verdana"/>
                <a:sym typeface="Verdana"/>
              </a:rPr>
              <a:t>cmd</a:t>
            </a:r>
            <a:endParaRPr sz="1800" b="1" dirty="0">
              <a:latin typeface="Verdana"/>
              <a:ea typeface="Verdana"/>
              <a:cs typeface="Verdana"/>
              <a:sym typeface="Verdana"/>
            </a:endParaRPr>
          </a:p>
          <a:p>
            <a:pPr marL="0" marR="0" lvl="0" indent="0" algn="l" rtl="0">
              <a:lnSpc>
                <a:spcPct val="115000"/>
              </a:lnSpc>
              <a:spcBef>
                <a:spcPts val="0"/>
              </a:spcBef>
              <a:spcAft>
                <a:spcPts val="0"/>
              </a:spcAft>
              <a:buNone/>
            </a:pPr>
            <a:endParaRPr sz="1800" b="1" dirty="0">
              <a:latin typeface="Verdana"/>
              <a:ea typeface="Verdana"/>
              <a:cs typeface="Verdana"/>
              <a:sym typeface="Verdana"/>
            </a:endParaRPr>
          </a:p>
          <a:p>
            <a:pPr marL="0" marR="0" lvl="0" indent="0" algn="l" rtl="0">
              <a:lnSpc>
                <a:spcPct val="115000"/>
              </a:lnSpc>
              <a:spcBef>
                <a:spcPts val="0"/>
              </a:spcBef>
              <a:spcAft>
                <a:spcPts val="0"/>
              </a:spcAft>
              <a:buNone/>
            </a:pPr>
            <a:r>
              <a:rPr lang="ro" sz="1800" b="1" dirty="0">
                <a:latin typeface="Verdana"/>
                <a:ea typeface="Verdana"/>
                <a:cs typeface="Verdana"/>
                <a:sym typeface="Verdana"/>
              </a:rPr>
              <a:t>mac OS</a:t>
            </a:r>
            <a:endParaRPr sz="1800" b="1"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fișiere de tip </a:t>
            </a:r>
            <a:r>
              <a:rPr lang="ro" sz="1800" b="1" dirty="0">
                <a:latin typeface="Verdana"/>
                <a:ea typeface="Verdana"/>
                <a:cs typeface="Verdana"/>
                <a:sym typeface="Verdana"/>
              </a:rPr>
              <a:t>sh</a:t>
            </a:r>
            <a:endParaRPr sz="1800" b="1" dirty="0">
              <a:latin typeface="Verdana"/>
              <a:ea typeface="Verdana"/>
              <a:cs typeface="Verdana"/>
              <a:sym typeface="Verdana"/>
            </a:endParaRPr>
          </a:p>
        </p:txBody>
      </p:sp>
      <p:pic>
        <p:nvPicPr>
          <p:cNvPr id="165" name="Google Shape;165;p27"/>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Practică: operațiile de bază din linia de comandă</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2400250" y="575950"/>
            <a:ext cx="6321600" cy="107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Linia de comandă (cele mai dese operații)</a:t>
            </a:r>
            <a:endParaRPr/>
          </a:p>
        </p:txBody>
      </p:sp>
      <p:sp>
        <p:nvSpPr>
          <p:cNvPr id="176" name="Google Shape;176;p29"/>
          <p:cNvSpPr txBox="1">
            <a:spLocks noGrp="1"/>
          </p:cNvSpPr>
          <p:nvPr>
            <p:ph type="body" idx="1"/>
          </p:nvPr>
        </p:nvSpPr>
        <p:spPr>
          <a:xfrm>
            <a:off x="2400300" y="1876775"/>
            <a:ext cx="6321600" cy="23847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Schimbarea mapei curente: </a:t>
            </a:r>
            <a:r>
              <a:rPr lang="ro" sz="1800" b="1" dirty="0">
                <a:latin typeface="Verdana"/>
                <a:ea typeface="Verdana"/>
                <a:cs typeface="Verdana"/>
                <a:sym typeface="Verdana"/>
              </a:rPr>
              <a:t>cd</a:t>
            </a:r>
            <a:endParaRPr sz="1800" b="1" dirty="0">
              <a:latin typeface="Verdana"/>
              <a:ea typeface="Verdana"/>
              <a:cs typeface="Verdana"/>
              <a:sym typeface="Verdana"/>
            </a:endParaRPr>
          </a:p>
          <a:p>
            <a:pPr marL="914400" marR="0" lvl="1" indent="-342900" algn="l" rtl="0">
              <a:lnSpc>
                <a:spcPct val="115000"/>
              </a:lnSpc>
              <a:spcBef>
                <a:spcPts val="0"/>
              </a:spcBef>
              <a:spcAft>
                <a:spcPts val="0"/>
              </a:spcAft>
              <a:buSzPts val="1800"/>
              <a:buFont typeface="Verdana"/>
              <a:buChar char="-"/>
            </a:pPr>
            <a:r>
              <a:rPr lang="ro" sz="1800" b="1" dirty="0">
                <a:latin typeface="Verdana"/>
                <a:ea typeface="Verdana"/>
                <a:cs typeface="Verdana"/>
                <a:sym typeface="Verdana"/>
              </a:rPr>
              <a:t>cd ../</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Copierea fișierelor: copy (Win) cp (Mac)</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Mutarea fișierelor: move (Win) mv (Mac)</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Ștergerea fișierelor: del (Win) rm (Mac)</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Crearea mapelor: mkdir (Win/Mac)</a:t>
            </a:r>
            <a:endParaRPr lang="en-US"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en-US" sz="1800" dirty="0" err="1">
                <a:latin typeface="Verdana"/>
                <a:ea typeface="Verdana"/>
                <a:cs typeface="Verdana"/>
                <a:sym typeface="Verdana"/>
              </a:rPr>
              <a:t>Stergere</a:t>
            </a:r>
            <a:r>
              <a:rPr lang="en-US" sz="1800" dirty="0">
                <a:latin typeface="Verdana"/>
                <a:ea typeface="Verdana"/>
                <a:cs typeface="Verdana"/>
                <a:sym typeface="Verdana"/>
              </a:rPr>
              <a:t> </a:t>
            </a:r>
            <a:r>
              <a:rPr lang="en-US" sz="1800" dirty="0" err="1">
                <a:latin typeface="Verdana"/>
                <a:ea typeface="Verdana"/>
                <a:cs typeface="Verdana"/>
                <a:sym typeface="Verdana"/>
              </a:rPr>
              <a:t>mapa</a:t>
            </a:r>
            <a:r>
              <a:rPr lang="en-US" sz="1800" dirty="0">
                <a:latin typeface="Verdana"/>
                <a:ea typeface="Verdana"/>
                <a:cs typeface="Verdana"/>
                <a:sym typeface="Verdana"/>
              </a:rPr>
              <a:t>: </a:t>
            </a:r>
            <a:r>
              <a:rPr lang="en-US" sz="1800" dirty="0" err="1">
                <a:latin typeface="Verdana"/>
                <a:ea typeface="Verdana"/>
                <a:cs typeface="Verdana"/>
                <a:sym typeface="Verdana"/>
              </a:rPr>
              <a:t>rmdir</a:t>
            </a:r>
            <a:endParaRPr lang="en-US" sz="1800" dirty="0">
              <a:latin typeface="Verdana"/>
              <a:ea typeface="Verdana"/>
              <a:cs typeface="Verdana"/>
              <a:sym typeface="Verdana"/>
            </a:endParaRPr>
          </a:p>
          <a:p>
            <a:pPr lvl="0" indent="-342900">
              <a:buSzPts val="1800"/>
              <a:buFont typeface="Verdana"/>
              <a:buChar char="-"/>
            </a:pPr>
            <a:r>
              <a:rPr lang="en-US" sz="1800" dirty="0" err="1">
                <a:latin typeface="Verdana"/>
                <a:ea typeface="Verdana"/>
                <a:cs typeface="Verdana"/>
                <a:sym typeface="Verdana"/>
              </a:rPr>
              <a:t>Creare</a:t>
            </a:r>
            <a:r>
              <a:rPr lang="en-US" sz="1800" dirty="0">
                <a:latin typeface="Verdana"/>
                <a:ea typeface="Verdana"/>
                <a:cs typeface="Verdana"/>
                <a:sym typeface="Verdana"/>
              </a:rPr>
              <a:t> </a:t>
            </a:r>
            <a:r>
              <a:rPr lang="en-US" sz="1800" dirty="0" err="1">
                <a:latin typeface="Verdana"/>
                <a:ea typeface="Verdana"/>
                <a:cs typeface="Verdana"/>
                <a:sym typeface="Verdana"/>
              </a:rPr>
              <a:t>fisier</a:t>
            </a:r>
            <a:r>
              <a:rPr lang="en-US" sz="1800" dirty="0">
                <a:latin typeface="Verdana"/>
                <a:ea typeface="Verdana"/>
                <a:cs typeface="Verdana"/>
                <a:sym typeface="Verdana"/>
              </a:rPr>
              <a:t>: echo some-text  &gt; filename.txt</a:t>
            </a:r>
            <a:endParaRPr sz="1800" dirty="0">
              <a:latin typeface="Verdana"/>
              <a:ea typeface="Verdana"/>
              <a:cs typeface="Verdana"/>
              <a:sym typeface="Verdana"/>
            </a:endParaRPr>
          </a:p>
          <a:p>
            <a:pPr marL="457200" marR="0" lvl="0" indent="-336550" algn="l" rtl="0">
              <a:lnSpc>
                <a:spcPct val="115000"/>
              </a:lnSpc>
              <a:spcBef>
                <a:spcPts val="0"/>
              </a:spcBef>
              <a:spcAft>
                <a:spcPts val="0"/>
              </a:spcAft>
              <a:buSzPts val="1700"/>
              <a:buFont typeface="Verdana"/>
              <a:buChar char="-"/>
            </a:pPr>
            <a:r>
              <a:rPr lang="ro" sz="1700" dirty="0">
                <a:latin typeface="Verdana"/>
                <a:ea typeface="Verdana"/>
                <a:cs typeface="Verdana"/>
                <a:sym typeface="Verdana"/>
              </a:rPr>
              <a:t>Curățarea liniei de comandă: cls (Win) clear (Mac)</a:t>
            </a:r>
            <a:endParaRPr lang="en-US" sz="1700" dirty="0">
              <a:latin typeface="Verdana"/>
              <a:ea typeface="Verdana"/>
              <a:cs typeface="Verdana"/>
              <a:sym typeface="Verdana"/>
            </a:endParaRPr>
          </a:p>
        </p:txBody>
      </p:sp>
      <p:pic>
        <p:nvPicPr>
          <p:cNvPr id="177" name="Google Shape;177;p29"/>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Înainte de a începe</a:t>
            </a:r>
            <a:endParaRPr/>
          </a:p>
        </p:txBody>
      </p:sp>
      <p:pic>
        <p:nvPicPr>
          <p:cNvPr id="65" name="Google Shape;65;p12"/>
          <p:cNvPicPr preferRelativeResize="0"/>
          <p:nvPr/>
        </p:nvPicPr>
        <p:blipFill>
          <a:blip r:embed="rId3">
            <a:alphaModFix/>
          </a:blip>
          <a:stretch>
            <a:fillRect/>
          </a:stretch>
        </p:blipFill>
        <p:spPr>
          <a:xfrm>
            <a:off x="6007550" y="2794375"/>
            <a:ext cx="2714300" cy="1751475"/>
          </a:xfrm>
          <a:prstGeom prst="rect">
            <a:avLst/>
          </a:prstGeom>
          <a:noFill/>
          <a:ln>
            <a:noFill/>
          </a:ln>
        </p:spPr>
      </p:pic>
      <p:pic>
        <p:nvPicPr>
          <p:cNvPr id="66" name="Google Shape;66;p12"/>
          <p:cNvPicPr preferRelativeResize="0"/>
          <p:nvPr/>
        </p:nvPicPr>
        <p:blipFill>
          <a:blip r:embed="rId4">
            <a:alphaModFix/>
          </a:blip>
          <a:stretch>
            <a:fillRect/>
          </a:stretch>
        </p:blipFill>
        <p:spPr>
          <a:xfrm>
            <a:off x="230975" y="2528125"/>
            <a:ext cx="2095497" cy="2076953"/>
          </a:xfrm>
          <a:prstGeom prst="rect">
            <a:avLst/>
          </a:prstGeom>
          <a:noFill/>
          <a:ln>
            <a:noFill/>
          </a:ln>
        </p:spPr>
      </p:pic>
      <p:sp>
        <p:nvSpPr>
          <p:cNvPr id="67" name="Google Shape;67;p12"/>
          <p:cNvSpPr txBox="1">
            <a:spLocks noGrp="1"/>
          </p:cNvSpPr>
          <p:nvPr>
            <p:ph type="body" idx="1"/>
          </p:nvPr>
        </p:nvSpPr>
        <p:spPr>
          <a:xfrm>
            <a:off x="2400300" y="1602675"/>
            <a:ext cx="6321600" cy="14133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ro" sz="1800">
                <a:latin typeface="Verdana"/>
                <a:ea typeface="Verdana"/>
                <a:cs typeface="Verdana"/>
                <a:sym typeface="Verdana"/>
              </a:rPr>
              <a:t>Accesați </a:t>
            </a:r>
            <a:r>
              <a:rPr lang="ro" sz="1800" u="sng">
                <a:solidFill>
                  <a:schemeClr val="hlink"/>
                </a:solidFill>
                <a:latin typeface="Verdana"/>
                <a:ea typeface="Verdana"/>
                <a:cs typeface="Verdana"/>
                <a:sym typeface="Verdana"/>
                <a:hlinkClick r:id="rId5"/>
              </a:rPr>
              <a:t>https://is.gd/0dwHOi</a:t>
            </a:r>
            <a:r>
              <a:rPr lang="ro" sz="1800">
                <a:latin typeface="Verdana"/>
                <a:ea typeface="Verdana"/>
                <a:cs typeface="Verdana"/>
                <a:sym typeface="Verdana"/>
              </a:rPr>
              <a:t> </a:t>
            </a:r>
            <a:endParaRPr sz="180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a:latin typeface="Verdana"/>
                <a:ea typeface="Verdana"/>
                <a:cs typeface="Verdana"/>
                <a:sym typeface="Verdana"/>
              </a:rPr>
              <a:t>Acceptați licența.</a:t>
            </a:r>
            <a:endParaRPr sz="180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a:latin typeface="Verdana"/>
                <a:ea typeface="Verdana"/>
                <a:cs typeface="Verdana"/>
                <a:sym typeface="Verdana"/>
              </a:rPr>
              <a:t>Descărcați versiunea care se potrivește sistemului vostru de operare:</a:t>
            </a:r>
            <a:endParaRPr sz="1800">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Ce reprezintă tipul unui fișier?</a:t>
            </a:r>
            <a:endParaRPr/>
          </a:p>
        </p:txBody>
      </p:sp>
      <p:sp>
        <p:nvSpPr>
          <p:cNvPr id="183" name="Google Shape;183;p30"/>
          <p:cNvSpPr txBox="1">
            <a:spLocks noGrp="1"/>
          </p:cNvSpPr>
          <p:nvPr>
            <p:ph type="body" idx="1"/>
          </p:nvPr>
        </p:nvSpPr>
        <p:spPr>
          <a:xfrm>
            <a:off x="2400297" y="1602675"/>
            <a:ext cx="6321600" cy="3002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o" sz="1800">
                <a:latin typeface="Verdana"/>
                <a:ea typeface="Verdana"/>
                <a:cs typeface="Verdana"/>
                <a:sym typeface="Verdana"/>
              </a:rPr>
              <a:t>Un șir de caractere atașat numelui unui fișier, care indică tipul acestuia.</a:t>
            </a:r>
            <a:endParaRPr sz="1800">
              <a:latin typeface="Verdana"/>
              <a:ea typeface="Verdana"/>
              <a:cs typeface="Verdana"/>
              <a:sym typeface="Verdana"/>
            </a:endParaRPr>
          </a:p>
          <a:p>
            <a:pPr marL="0" marR="0" lvl="0" indent="0" algn="l" rtl="0">
              <a:lnSpc>
                <a:spcPct val="115000"/>
              </a:lnSpc>
              <a:spcBef>
                <a:spcPts val="0"/>
              </a:spcBef>
              <a:spcAft>
                <a:spcPts val="0"/>
              </a:spcAft>
              <a:buNone/>
            </a:pPr>
            <a:endParaRPr sz="1800">
              <a:latin typeface="Verdana"/>
              <a:ea typeface="Verdana"/>
              <a:cs typeface="Verdana"/>
              <a:sym typeface="Verdana"/>
            </a:endParaRPr>
          </a:p>
          <a:p>
            <a:pPr marL="0" marR="0" lvl="0" indent="0" algn="l" rtl="0">
              <a:lnSpc>
                <a:spcPct val="115000"/>
              </a:lnSpc>
              <a:spcBef>
                <a:spcPts val="0"/>
              </a:spcBef>
              <a:spcAft>
                <a:spcPts val="0"/>
              </a:spcAft>
              <a:buNone/>
            </a:pPr>
            <a:r>
              <a:rPr lang="ro" sz="1800">
                <a:latin typeface="Verdana"/>
                <a:ea typeface="Verdana"/>
                <a:cs typeface="Verdana"/>
                <a:sym typeface="Verdana"/>
              </a:rPr>
              <a:t>Precedat de punct (.)</a:t>
            </a:r>
            <a:endParaRPr sz="1800">
              <a:latin typeface="Verdana"/>
              <a:ea typeface="Verdana"/>
              <a:cs typeface="Verdana"/>
              <a:sym typeface="Verdana"/>
            </a:endParaRPr>
          </a:p>
          <a:p>
            <a:pPr marL="0" marR="0" lvl="0" indent="0" algn="l" rtl="0">
              <a:lnSpc>
                <a:spcPct val="115000"/>
              </a:lnSpc>
              <a:spcBef>
                <a:spcPts val="0"/>
              </a:spcBef>
              <a:spcAft>
                <a:spcPts val="0"/>
              </a:spcAft>
              <a:buNone/>
            </a:pPr>
            <a:endParaRPr sz="1800">
              <a:latin typeface="Verdana"/>
              <a:ea typeface="Verdana"/>
              <a:cs typeface="Verdana"/>
              <a:sym typeface="Verdana"/>
            </a:endParaRPr>
          </a:p>
          <a:p>
            <a:pPr marL="0" marR="0" lvl="0" indent="0" algn="l" rtl="0">
              <a:lnSpc>
                <a:spcPct val="115000"/>
              </a:lnSpc>
              <a:spcBef>
                <a:spcPts val="0"/>
              </a:spcBef>
              <a:spcAft>
                <a:spcPts val="0"/>
              </a:spcAft>
              <a:buNone/>
            </a:pPr>
            <a:r>
              <a:rPr lang="ro" sz="1800">
                <a:latin typeface="Verdana"/>
                <a:ea typeface="Verdana"/>
                <a:cs typeface="Verdana"/>
                <a:sym typeface="Verdana"/>
              </a:rPr>
              <a:t>Alte denumiri: </a:t>
            </a:r>
            <a:r>
              <a:rPr lang="ro" sz="1800" b="1">
                <a:latin typeface="Verdana"/>
                <a:ea typeface="Verdana"/>
                <a:cs typeface="Verdana"/>
                <a:sym typeface="Verdana"/>
              </a:rPr>
              <a:t>extensia</a:t>
            </a:r>
            <a:r>
              <a:rPr lang="ro" sz="1800">
                <a:latin typeface="Verdana"/>
                <a:ea typeface="Verdana"/>
                <a:cs typeface="Verdana"/>
                <a:sym typeface="Verdana"/>
              </a:rPr>
              <a:t> unui fișier</a:t>
            </a:r>
            <a:endParaRPr sz="1800">
              <a:latin typeface="Verdana"/>
              <a:ea typeface="Verdana"/>
              <a:cs typeface="Verdana"/>
              <a:sym typeface="Verdana"/>
            </a:endParaRPr>
          </a:p>
        </p:txBody>
      </p:sp>
      <p:pic>
        <p:nvPicPr>
          <p:cNvPr id="184" name="Google Shape;184;p30"/>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Extensia</a:t>
            </a:r>
            <a:endParaRPr/>
          </a:p>
        </p:txBody>
      </p:sp>
      <p:pic>
        <p:nvPicPr>
          <p:cNvPr id="190" name="Google Shape;190;p31"/>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191" name="Google Shape;191;p31"/>
          <p:cNvPicPr preferRelativeResize="0"/>
          <p:nvPr/>
        </p:nvPicPr>
        <p:blipFill>
          <a:blip r:embed="rId4">
            <a:alphaModFix/>
          </a:blip>
          <a:stretch>
            <a:fillRect/>
          </a:stretch>
        </p:blipFill>
        <p:spPr>
          <a:xfrm>
            <a:off x="2517750" y="1211350"/>
            <a:ext cx="1868050" cy="1582650"/>
          </a:xfrm>
          <a:prstGeom prst="rect">
            <a:avLst/>
          </a:prstGeom>
          <a:noFill/>
          <a:ln>
            <a:noFill/>
          </a:ln>
        </p:spPr>
      </p:pic>
      <p:pic>
        <p:nvPicPr>
          <p:cNvPr id="192" name="Google Shape;192;p31"/>
          <p:cNvPicPr preferRelativeResize="0"/>
          <p:nvPr/>
        </p:nvPicPr>
        <p:blipFill>
          <a:blip r:embed="rId5">
            <a:alphaModFix/>
          </a:blip>
          <a:stretch>
            <a:fillRect/>
          </a:stretch>
        </p:blipFill>
        <p:spPr>
          <a:xfrm>
            <a:off x="4577075" y="1176075"/>
            <a:ext cx="1459475" cy="165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Activați afișarea extensiei unui fișier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Activarea extensiei</a:t>
            </a:r>
            <a:endParaRPr/>
          </a:p>
        </p:txBody>
      </p:sp>
      <p:pic>
        <p:nvPicPr>
          <p:cNvPr id="203" name="Google Shape;203;p33"/>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04" name="Google Shape;204;p33"/>
          <p:cNvPicPr preferRelativeResize="0"/>
          <p:nvPr/>
        </p:nvPicPr>
        <p:blipFill>
          <a:blip r:embed="rId4">
            <a:alphaModFix/>
          </a:blip>
          <a:stretch>
            <a:fillRect/>
          </a:stretch>
        </p:blipFill>
        <p:spPr>
          <a:xfrm>
            <a:off x="5650450" y="2325525"/>
            <a:ext cx="3071401" cy="2279545"/>
          </a:xfrm>
          <a:prstGeom prst="rect">
            <a:avLst/>
          </a:prstGeom>
          <a:noFill/>
          <a:ln>
            <a:noFill/>
          </a:ln>
        </p:spPr>
      </p:pic>
      <p:pic>
        <p:nvPicPr>
          <p:cNvPr id="205" name="Google Shape;205;p33"/>
          <p:cNvPicPr preferRelativeResize="0"/>
          <p:nvPr/>
        </p:nvPicPr>
        <p:blipFill>
          <a:blip r:embed="rId5">
            <a:alphaModFix/>
          </a:blip>
          <a:stretch>
            <a:fillRect/>
          </a:stretch>
        </p:blipFill>
        <p:spPr>
          <a:xfrm>
            <a:off x="3251285" y="3262750"/>
            <a:ext cx="1790700" cy="1285875"/>
          </a:xfrm>
          <a:prstGeom prst="rect">
            <a:avLst/>
          </a:prstGeom>
          <a:noFill/>
          <a:ln>
            <a:noFill/>
          </a:ln>
        </p:spPr>
      </p:pic>
      <p:pic>
        <p:nvPicPr>
          <p:cNvPr id="206" name="Google Shape;206;p33"/>
          <p:cNvPicPr preferRelativeResize="0"/>
          <p:nvPr/>
        </p:nvPicPr>
        <p:blipFill>
          <a:blip r:embed="rId6">
            <a:alphaModFix/>
          </a:blip>
          <a:stretch>
            <a:fillRect/>
          </a:stretch>
        </p:blipFill>
        <p:spPr>
          <a:xfrm>
            <a:off x="2789310" y="1688325"/>
            <a:ext cx="2714625" cy="1514475"/>
          </a:xfrm>
          <a:prstGeom prst="rect">
            <a:avLst/>
          </a:prstGeom>
          <a:noFill/>
          <a:ln>
            <a:noFill/>
          </a:ln>
        </p:spPr>
      </p:pic>
      <p:pic>
        <p:nvPicPr>
          <p:cNvPr id="207" name="Google Shape;207;p33"/>
          <p:cNvPicPr preferRelativeResize="0"/>
          <p:nvPr/>
        </p:nvPicPr>
        <p:blipFill>
          <a:blip r:embed="rId7">
            <a:alphaModFix/>
          </a:blip>
          <a:stretch>
            <a:fillRect/>
          </a:stretch>
        </p:blipFill>
        <p:spPr>
          <a:xfrm>
            <a:off x="7530772" y="1134450"/>
            <a:ext cx="1191075" cy="1191075"/>
          </a:xfrm>
          <a:prstGeom prst="rect">
            <a:avLst/>
          </a:prstGeom>
          <a:noFill/>
          <a:ln>
            <a:noFill/>
          </a:ln>
        </p:spPr>
      </p:pic>
      <p:sp>
        <p:nvSpPr>
          <p:cNvPr id="208" name="Google Shape;208;p33"/>
          <p:cNvSpPr txBox="1"/>
          <p:nvPr/>
        </p:nvSpPr>
        <p:spPr>
          <a:xfrm>
            <a:off x="5715000" y="1481675"/>
            <a:ext cx="1650900" cy="42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
                <a:latin typeface="Lato"/>
                <a:ea typeface="Lato"/>
                <a:cs typeface="Lato"/>
                <a:sym typeface="Lato"/>
              </a:rPr>
              <a:t>Mac</a:t>
            </a:r>
            <a:endParaRPr>
              <a:latin typeface="Lato"/>
              <a:ea typeface="Lato"/>
              <a:cs typeface="Lato"/>
              <a:sym typeface="Lato"/>
            </a:endParaRPr>
          </a:p>
        </p:txBody>
      </p:sp>
      <p:sp>
        <p:nvSpPr>
          <p:cNvPr id="209" name="Google Shape;209;p33"/>
          <p:cNvSpPr txBox="1"/>
          <p:nvPr/>
        </p:nvSpPr>
        <p:spPr>
          <a:xfrm>
            <a:off x="2695225" y="1270000"/>
            <a:ext cx="2554200" cy="32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
                <a:latin typeface="Lato"/>
                <a:ea typeface="Lato"/>
                <a:cs typeface="Lato"/>
                <a:sym typeface="Lato"/>
              </a:rPr>
              <a:t>Windows</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Activarea extensiei</a:t>
            </a:r>
            <a:endParaRPr/>
          </a:p>
        </p:txBody>
      </p:sp>
      <p:pic>
        <p:nvPicPr>
          <p:cNvPr id="215" name="Google Shape;215;p34"/>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16" name="Google Shape;216;p34"/>
          <p:cNvSpPr txBox="1"/>
          <p:nvPr/>
        </p:nvSpPr>
        <p:spPr>
          <a:xfrm>
            <a:off x="2695225" y="1211357"/>
            <a:ext cx="5740200" cy="38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 dirty="0">
                <a:latin typeface="Lato"/>
                <a:ea typeface="Lato"/>
                <a:cs typeface="Lato"/>
                <a:sym typeface="Lato"/>
              </a:rPr>
              <a:t>Windows 7, 8</a:t>
            </a:r>
            <a:endParaRPr dirty="0">
              <a:latin typeface="Lato"/>
              <a:ea typeface="Lato"/>
              <a:cs typeface="Lato"/>
              <a:sym typeface="Lato"/>
            </a:endParaRPr>
          </a:p>
        </p:txBody>
      </p:sp>
      <p:pic>
        <p:nvPicPr>
          <p:cNvPr id="217" name="Google Shape;217;p34"/>
          <p:cNvPicPr preferRelativeResize="0"/>
          <p:nvPr/>
        </p:nvPicPr>
        <p:blipFill>
          <a:blip r:embed="rId4">
            <a:alphaModFix/>
          </a:blip>
          <a:stretch>
            <a:fillRect/>
          </a:stretch>
        </p:blipFill>
        <p:spPr>
          <a:xfrm>
            <a:off x="3435774" y="1752050"/>
            <a:ext cx="4250550" cy="2596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Extensia</a:t>
            </a:r>
            <a:endParaRPr/>
          </a:p>
        </p:txBody>
      </p:sp>
      <p:sp>
        <p:nvSpPr>
          <p:cNvPr id="223" name="Google Shape;223;p35"/>
          <p:cNvSpPr txBox="1">
            <a:spLocks noGrp="1"/>
          </p:cNvSpPr>
          <p:nvPr>
            <p:ph type="body" idx="1"/>
          </p:nvPr>
        </p:nvSpPr>
        <p:spPr>
          <a:xfrm>
            <a:off x="2400297" y="1602675"/>
            <a:ext cx="6321600" cy="3002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o" sz="1800" dirty="0">
                <a:latin typeface="Verdana"/>
                <a:ea typeface="Verdana"/>
                <a:cs typeface="Verdana"/>
                <a:sym typeface="Verdana"/>
              </a:rPr>
              <a:t>De reținut: extensia este întotdeauna ultima secvență de caractere din numele unui fișier</a:t>
            </a:r>
            <a:endParaRPr sz="1800" dirty="0">
              <a:latin typeface="Verdana"/>
              <a:ea typeface="Verdana"/>
              <a:cs typeface="Verdana"/>
              <a:sym typeface="Verdana"/>
            </a:endParaRPr>
          </a:p>
          <a:p>
            <a:pPr marL="0" marR="0" lvl="0" indent="0" algn="l" rtl="0">
              <a:lnSpc>
                <a:spcPct val="115000"/>
              </a:lnSpc>
              <a:spcBef>
                <a:spcPts val="0"/>
              </a:spcBef>
              <a:spcAft>
                <a:spcPts val="0"/>
              </a:spcAft>
              <a:buNone/>
            </a:pPr>
            <a:endParaRPr sz="1800" dirty="0">
              <a:latin typeface="Verdana"/>
              <a:ea typeface="Verdana"/>
              <a:cs typeface="Verdana"/>
              <a:sym typeface="Verdana"/>
            </a:endParaRPr>
          </a:p>
          <a:p>
            <a:pPr marL="0" marR="0" lvl="0" indent="0" algn="l" rtl="0">
              <a:lnSpc>
                <a:spcPct val="115000"/>
              </a:lnSpc>
              <a:spcBef>
                <a:spcPts val="0"/>
              </a:spcBef>
              <a:spcAft>
                <a:spcPts val="0"/>
              </a:spcAft>
              <a:buNone/>
            </a:pPr>
            <a:r>
              <a:rPr lang="ro" sz="1800" dirty="0">
                <a:latin typeface="Verdana"/>
                <a:ea typeface="Verdana"/>
                <a:cs typeface="Verdana"/>
                <a:sym typeface="Verdana"/>
              </a:rPr>
              <a:t>Exemple:</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new text document.txt</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new text document.txt.mp3</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new text document.txt.mp3.bat</a:t>
            </a:r>
            <a:endParaRPr sz="1800" dirty="0">
              <a:latin typeface="Verdana"/>
              <a:ea typeface="Verdana"/>
              <a:cs typeface="Verdana"/>
              <a:sym typeface="Verdana"/>
            </a:endParaRPr>
          </a:p>
        </p:txBody>
      </p:sp>
      <p:pic>
        <p:nvPicPr>
          <p:cNvPr id="224" name="Google Shape;224;p35"/>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Git</a:t>
            </a:r>
            <a:endParaRPr dirty="0"/>
          </a:p>
        </p:txBody>
      </p:sp>
    </p:spTree>
    <p:extLst>
      <p:ext uri="{BB962C8B-B14F-4D97-AF65-F5344CB8AC3E}">
        <p14:creationId xmlns:p14="http://schemas.microsoft.com/office/powerpoint/2010/main" val="3188077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8"/>
          <p:cNvSpPr txBox="1">
            <a:spLocks noGrp="1"/>
          </p:cNvSpPr>
          <p:nvPr>
            <p:ph type="title"/>
          </p:nvPr>
        </p:nvSpPr>
        <p:spPr>
          <a:xfrm>
            <a:off x="634925" y="654000"/>
            <a:ext cx="7675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t>Git</a:t>
            </a:r>
            <a:br>
              <a:rPr lang="ro" sz="2400" dirty="0"/>
            </a:br>
            <a:r>
              <a:rPr lang="ro" sz="2400" dirty="0"/>
              <a:t>Obiective:</a:t>
            </a:r>
            <a:endParaRPr sz="2400" dirty="0"/>
          </a:p>
          <a:p>
            <a:pPr marL="114300" lvl="0">
              <a:lnSpc>
                <a:spcPct val="115000"/>
              </a:lnSpc>
              <a:buSzPts val="1800"/>
            </a:pPr>
            <a:r>
              <a:rPr lang="en-US" sz="1800" dirty="0">
                <a:latin typeface="Verdana"/>
                <a:ea typeface="Verdana"/>
                <a:cs typeface="Verdana"/>
                <a:sym typeface="Verdana"/>
              </a:rPr>
              <a:t>1. </a:t>
            </a:r>
            <a:r>
              <a:rPr lang="en-US" sz="1800" dirty="0" err="1">
                <a:latin typeface="Verdana"/>
                <a:ea typeface="Verdana"/>
                <a:cs typeface="Verdana"/>
                <a:sym typeface="Verdana"/>
              </a:rPr>
              <a:t>Să</a:t>
            </a:r>
            <a:r>
              <a:rPr lang="en-US" sz="1800" dirty="0">
                <a:latin typeface="Verdana"/>
                <a:ea typeface="Verdana"/>
                <a:cs typeface="Verdana"/>
                <a:sym typeface="Verdana"/>
              </a:rPr>
              <a:t> </a:t>
            </a:r>
            <a:r>
              <a:rPr lang="en-US" sz="1800" dirty="0" err="1">
                <a:latin typeface="Verdana"/>
                <a:ea typeface="Verdana"/>
                <a:cs typeface="Verdana"/>
                <a:sym typeface="Verdana"/>
              </a:rPr>
              <a:t>știți</a:t>
            </a:r>
            <a:r>
              <a:rPr lang="en-US" sz="1800" dirty="0">
                <a:latin typeface="Verdana"/>
                <a:ea typeface="Verdana"/>
                <a:cs typeface="Verdana"/>
                <a:sym typeface="Verdana"/>
              </a:rPr>
              <a:t> cum se </a:t>
            </a:r>
            <a:r>
              <a:rPr lang="en-US" sz="1800" dirty="0" err="1">
                <a:latin typeface="Verdana"/>
                <a:ea typeface="Verdana"/>
                <a:cs typeface="Verdana"/>
                <a:sym typeface="Verdana"/>
              </a:rPr>
              <a:t>configurează</a:t>
            </a:r>
            <a:r>
              <a:rPr lang="en-US" sz="1800" dirty="0">
                <a:latin typeface="Verdana"/>
                <a:ea typeface="Verdana"/>
                <a:cs typeface="Verdana"/>
                <a:sym typeface="Verdana"/>
              </a:rPr>
              <a:t> GIT</a:t>
            </a:r>
            <a:br>
              <a:rPr lang="en-US" sz="1800" dirty="0">
                <a:latin typeface="Verdana"/>
                <a:ea typeface="Verdana"/>
                <a:cs typeface="Verdana"/>
                <a:sym typeface="Verdana"/>
              </a:rPr>
            </a:br>
            <a:r>
              <a:rPr lang="en-US" sz="1800" dirty="0">
                <a:latin typeface="Verdana"/>
                <a:ea typeface="Verdana"/>
                <a:cs typeface="Verdana"/>
                <a:sym typeface="Verdana"/>
              </a:rPr>
              <a:t>2. </a:t>
            </a:r>
            <a:r>
              <a:rPr lang="en-US" sz="1800" dirty="0" err="1">
                <a:latin typeface="Verdana"/>
                <a:ea typeface="Verdana"/>
                <a:cs typeface="Verdana"/>
                <a:sym typeface="Verdana"/>
              </a:rPr>
              <a:t>Să</a:t>
            </a:r>
            <a:r>
              <a:rPr lang="en-US" sz="1800" dirty="0">
                <a:latin typeface="Verdana"/>
                <a:ea typeface="Verdana"/>
                <a:cs typeface="Verdana"/>
                <a:sym typeface="Verdana"/>
              </a:rPr>
              <a:t> </a:t>
            </a:r>
            <a:r>
              <a:rPr lang="en-US" sz="1800" dirty="0" err="1">
                <a:latin typeface="Verdana"/>
                <a:ea typeface="Verdana"/>
                <a:cs typeface="Verdana"/>
                <a:sym typeface="Verdana"/>
              </a:rPr>
              <a:t>cunoașteți</a:t>
            </a:r>
            <a:r>
              <a:rPr lang="en-US" sz="1800" dirty="0">
                <a:latin typeface="Verdana"/>
                <a:ea typeface="Verdana"/>
                <a:cs typeface="Verdana"/>
                <a:sym typeface="Verdana"/>
              </a:rPr>
              <a:t> </a:t>
            </a:r>
            <a:r>
              <a:rPr lang="en-US" sz="1800" dirty="0" err="1">
                <a:latin typeface="Verdana"/>
                <a:ea typeface="Verdana"/>
                <a:cs typeface="Verdana"/>
                <a:sym typeface="Verdana"/>
              </a:rPr>
              <a:t>comenzile</a:t>
            </a:r>
            <a:r>
              <a:rPr lang="en-US" sz="1800" dirty="0">
                <a:latin typeface="Verdana"/>
                <a:ea typeface="Verdana"/>
                <a:cs typeface="Verdana"/>
                <a:sym typeface="Verdana"/>
              </a:rPr>
              <a:t> de </a:t>
            </a:r>
            <a:r>
              <a:rPr lang="en-US" sz="1800" dirty="0" err="1">
                <a:latin typeface="Verdana"/>
                <a:ea typeface="Verdana"/>
                <a:cs typeface="Verdana"/>
                <a:sym typeface="Verdana"/>
              </a:rPr>
              <a:t>bază</a:t>
            </a:r>
            <a:br>
              <a:rPr lang="en-US" sz="1800" dirty="0">
                <a:latin typeface="Verdana"/>
                <a:ea typeface="Verdana"/>
                <a:cs typeface="Verdana"/>
                <a:sym typeface="Verdana"/>
              </a:rPr>
            </a:br>
            <a:r>
              <a:rPr lang="en-US" sz="1800" dirty="0">
                <a:latin typeface="Verdana"/>
                <a:ea typeface="Verdana"/>
                <a:cs typeface="Verdana"/>
                <a:sym typeface="Verdana"/>
              </a:rPr>
              <a:t>3. </a:t>
            </a:r>
            <a:r>
              <a:rPr lang="en-US" sz="1800" dirty="0" err="1">
                <a:latin typeface="Verdana"/>
                <a:ea typeface="Verdana"/>
                <a:cs typeface="Verdana"/>
                <a:sym typeface="Verdana"/>
              </a:rPr>
              <a:t>Să</a:t>
            </a:r>
            <a:r>
              <a:rPr lang="en-US" sz="1800" dirty="0">
                <a:latin typeface="Verdana"/>
                <a:ea typeface="Verdana"/>
                <a:cs typeface="Verdana"/>
                <a:sym typeface="Verdana"/>
              </a:rPr>
              <a:t> </a:t>
            </a:r>
            <a:r>
              <a:rPr lang="en-US" sz="1800" dirty="0" err="1">
                <a:latin typeface="Verdana"/>
                <a:ea typeface="Verdana"/>
                <a:cs typeface="Verdana"/>
                <a:sym typeface="Verdana"/>
              </a:rPr>
              <a:t>creați</a:t>
            </a:r>
            <a:r>
              <a:rPr lang="en-US" sz="1800" dirty="0">
                <a:latin typeface="Verdana"/>
                <a:ea typeface="Verdana"/>
                <a:cs typeface="Verdana"/>
                <a:sym typeface="Verdana"/>
              </a:rPr>
              <a:t> un </a:t>
            </a:r>
            <a:r>
              <a:rPr lang="en-US" sz="1800" dirty="0" err="1">
                <a:latin typeface="Verdana"/>
                <a:ea typeface="Verdana"/>
                <a:cs typeface="Verdana"/>
                <a:sym typeface="Verdana"/>
              </a:rPr>
              <a:t>repozitoriu</a:t>
            </a:r>
            <a:r>
              <a:rPr lang="en-US" sz="1800" dirty="0">
                <a:latin typeface="Verdana"/>
                <a:ea typeface="Verdana"/>
                <a:cs typeface="Verdana"/>
                <a:sym typeface="Verdana"/>
              </a:rPr>
              <a:t> local</a:t>
            </a:r>
            <a:br>
              <a:rPr lang="en-US" sz="1800" dirty="0">
                <a:latin typeface="Verdana"/>
                <a:ea typeface="Verdana"/>
                <a:cs typeface="Verdana"/>
                <a:sym typeface="Verdana"/>
              </a:rPr>
            </a:br>
            <a:r>
              <a:rPr lang="en-US" sz="1800" dirty="0">
                <a:latin typeface="Verdana"/>
                <a:ea typeface="Verdana"/>
                <a:cs typeface="Verdana"/>
                <a:sym typeface="Verdana"/>
              </a:rPr>
              <a:t>4. </a:t>
            </a:r>
            <a:r>
              <a:rPr lang="en-US" sz="1800" dirty="0" err="1">
                <a:latin typeface="Verdana"/>
                <a:ea typeface="Verdana"/>
                <a:cs typeface="Verdana"/>
                <a:sym typeface="Verdana"/>
              </a:rPr>
              <a:t>Să</a:t>
            </a:r>
            <a:r>
              <a:rPr lang="en-US" sz="1800" dirty="0">
                <a:latin typeface="Verdana"/>
                <a:ea typeface="Verdana"/>
                <a:cs typeface="Verdana"/>
                <a:sym typeface="Verdana"/>
              </a:rPr>
              <a:t> </a:t>
            </a:r>
            <a:r>
              <a:rPr lang="en-US" sz="1800" dirty="0" err="1">
                <a:latin typeface="Verdana"/>
                <a:ea typeface="Verdana"/>
                <a:cs typeface="Verdana"/>
                <a:sym typeface="Verdana"/>
              </a:rPr>
              <a:t>încărcați</a:t>
            </a:r>
            <a:r>
              <a:rPr lang="en-US" sz="1800" dirty="0">
                <a:latin typeface="Verdana"/>
                <a:ea typeface="Verdana"/>
                <a:cs typeface="Verdana"/>
                <a:sym typeface="Verdana"/>
              </a:rPr>
              <a:t> </a:t>
            </a:r>
            <a:r>
              <a:rPr lang="en-US" sz="1800" dirty="0" err="1">
                <a:latin typeface="Verdana"/>
                <a:ea typeface="Verdana"/>
                <a:cs typeface="Verdana"/>
                <a:sym typeface="Verdana"/>
              </a:rPr>
              <a:t>conținutul</a:t>
            </a:r>
            <a:r>
              <a:rPr lang="en-US" sz="1800" dirty="0">
                <a:latin typeface="Verdana"/>
                <a:ea typeface="Verdana"/>
                <a:cs typeface="Verdana"/>
                <a:sym typeface="Verdana"/>
              </a:rPr>
              <a:t> </a:t>
            </a:r>
            <a:r>
              <a:rPr lang="en-US" sz="1800" dirty="0" err="1">
                <a:latin typeface="Verdana"/>
                <a:ea typeface="Verdana"/>
                <a:cs typeface="Verdana"/>
                <a:sym typeface="Verdana"/>
              </a:rPr>
              <a:t>repozitoriului</a:t>
            </a:r>
            <a:r>
              <a:rPr lang="en-US" sz="1800" dirty="0">
                <a:latin typeface="Verdana"/>
                <a:ea typeface="Verdana"/>
                <a:cs typeface="Verdana"/>
                <a:sym typeface="Verdana"/>
              </a:rPr>
              <a:t> </a:t>
            </a:r>
            <a:r>
              <a:rPr lang="en-US" sz="1800" dirty="0" err="1">
                <a:latin typeface="Verdana"/>
                <a:ea typeface="Verdana"/>
                <a:cs typeface="Verdana"/>
                <a:sym typeface="Verdana"/>
              </a:rPr>
              <a:t>pe</a:t>
            </a:r>
            <a:r>
              <a:rPr lang="en-US" sz="1800" dirty="0">
                <a:latin typeface="Verdana"/>
                <a:ea typeface="Verdana"/>
                <a:cs typeface="Verdana"/>
                <a:sym typeface="Verdana"/>
              </a:rPr>
              <a:t> </a:t>
            </a:r>
            <a:r>
              <a:rPr lang="en-US" sz="1800" dirty="0" err="1">
                <a:latin typeface="Verdana"/>
                <a:ea typeface="Verdana"/>
                <a:cs typeface="Verdana"/>
                <a:sym typeface="Verdana"/>
              </a:rPr>
              <a:t>gitHub</a:t>
            </a:r>
            <a:br>
              <a:rPr lang="en-US" sz="1800" dirty="0">
                <a:latin typeface="Verdana"/>
                <a:ea typeface="Verdana"/>
                <a:cs typeface="Verdana"/>
                <a:sym typeface="Verdana"/>
              </a:rPr>
            </a:br>
            <a:r>
              <a:rPr lang="en-US" sz="1800" dirty="0">
                <a:latin typeface="Verdana"/>
                <a:ea typeface="Verdana"/>
                <a:cs typeface="Verdana"/>
                <a:sym typeface="Verdana"/>
              </a:rPr>
              <a:t>5. </a:t>
            </a:r>
            <a:r>
              <a:rPr lang="en-US" sz="1800" dirty="0" err="1">
                <a:latin typeface="Verdana"/>
                <a:ea typeface="Verdana"/>
                <a:cs typeface="Verdana"/>
                <a:sym typeface="Verdana"/>
              </a:rPr>
              <a:t>Să</a:t>
            </a:r>
            <a:r>
              <a:rPr lang="en-US" sz="1800" dirty="0">
                <a:latin typeface="Verdana"/>
                <a:ea typeface="Verdana"/>
                <a:cs typeface="Verdana"/>
                <a:sym typeface="Verdana"/>
              </a:rPr>
              <a:t> </a:t>
            </a:r>
            <a:r>
              <a:rPr lang="en-US" sz="1800" dirty="0" err="1">
                <a:latin typeface="Verdana"/>
                <a:ea typeface="Verdana"/>
                <a:cs typeface="Verdana"/>
                <a:sym typeface="Verdana"/>
              </a:rPr>
              <a:t>contribuiți</a:t>
            </a:r>
            <a:r>
              <a:rPr lang="en-US" sz="1800" dirty="0">
                <a:latin typeface="Verdana"/>
                <a:ea typeface="Verdana"/>
                <a:cs typeface="Verdana"/>
                <a:sym typeface="Verdana"/>
              </a:rPr>
              <a:t> la un </a:t>
            </a:r>
            <a:r>
              <a:rPr lang="en-US" sz="1800" dirty="0" err="1">
                <a:latin typeface="Verdana"/>
                <a:ea typeface="Verdana"/>
                <a:cs typeface="Verdana"/>
                <a:sym typeface="Verdana"/>
              </a:rPr>
              <a:t>repozitoriu</a:t>
            </a:r>
            <a:r>
              <a:rPr lang="en-US" sz="1800" dirty="0">
                <a:latin typeface="Verdana"/>
                <a:ea typeface="Verdana"/>
                <a:cs typeface="Verdana"/>
                <a:sym typeface="Verdana"/>
              </a:rPr>
              <a:t> </a:t>
            </a:r>
            <a:r>
              <a:rPr lang="en-US" sz="1800" dirty="0" err="1">
                <a:latin typeface="Verdana"/>
                <a:ea typeface="Verdana"/>
                <a:cs typeface="Verdana"/>
                <a:sym typeface="Verdana"/>
              </a:rPr>
              <a:t>terț</a:t>
            </a:r>
            <a:br>
              <a:rPr lang="en-US" sz="1800" dirty="0">
                <a:solidFill>
                  <a:schemeClr val="dk2"/>
                </a:solidFill>
                <a:latin typeface="Verdana"/>
                <a:ea typeface="Verdana"/>
                <a:cs typeface="Verdana"/>
                <a:sym typeface="Verdana"/>
              </a:rPr>
            </a:br>
            <a:endParaRPr lang="en-US" sz="1800" dirty="0">
              <a:solidFill>
                <a:schemeClr val="dk2"/>
              </a:solidFill>
              <a:latin typeface="Verdana"/>
              <a:ea typeface="Verdana"/>
              <a:cs typeface="Verdana"/>
              <a:sym typeface="Verdana"/>
            </a:endParaRPr>
          </a:p>
        </p:txBody>
      </p:sp>
    </p:spTree>
    <p:extLst>
      <p:ext uri="{BB962C8B-B14F-4D97-AF65-F5344CB8AC3E}">
        <p14:creationId xmlns:p14="http://schemas.microsoft.com/office/powerpoint/2010/main" val="729681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Ce este GIT</a:t>
            </a:r>
            <a:endParaRPr/>
          </a:p>
        </p:txBody>
      </p:sp>
      <p:sp>
        <p:nvSpPr>
          <p:cNvPr id="417" name="Google Shape;417;p60"/>
          <p:cNvSpPr txBox="1">
            <a:spLocks noGrp="1"/>
          </p:cNvSpPr>
          <p:nvPr>
            <p:ph type="body" idx="1"/>
          </p:nvPr>
        </p:nvSpPr>
        <p:spPr>
          <a:xfrm>
            <a:off x="2400297" y="1602675"/>
            <a:ext cx="6321600" cy="3002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Verdana"/>
              <a:buChar char="❏"/>
            </a:pPr>
            <a:r>
              <a:rPr lang="ro" sz="1800" dirty="0">
                <a:latin typeface="Verdana"/>
                <a:ea typeface="Verdana"/>
                <a:cs typeface="Verdana"/>
                <a:sym typeface="Verdana"/>
              </a:rPr>
              <a:t>Aplicație care permite urmărirea modificărilor</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Se instalează pe toate platformele</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Permite vizualizarea și controlul modificărilor</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Permite contribuția colectivă</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Afișează un istoric al modificărilor</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Permite să se revină la o etapă anterioară</a:t>
            </a:r>
            <a:endParaRPr sz="1800" dirty="0">
              <a:latin typeface="Verdana"/>
              <a:ea typeface="Verdana"/>
              <a:cs typeface="Verdana"/>
              <a:sym typeface="Verdana"/>
            </a:endParaRPr>
          </a:p>
        </p:txBody>
      </p:sp>
      <p:pic>
        <p:nvPicPr>
          <p:cNvPr id="418" name="Google Shape;418;p60"/>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419" name="Google Shape;419;p60"/>
          <p:cNvPicPr preferRelativeResize="0"/>
          <p:nvPr/>
        </p:nvPicPr>
        <p:blipFill>
          <a:blip r:embed="rId4">
            <a:alphaModFix/>
          </a:blip>
          <a:stretch>
            <a:fillRect/>
          </a:stretch>
        </p:blipFill>
        <p:spPr>
          <a:xfrm>
            <a:off x="698000" y="575950"/>
            <a:ext cx="1161450" cy="1161450"/>
          </a:xfrm>
          <a:prstGeom prst="rect">
            <a:avLst/>
          </a:prstGeom>
          <a:noFill/>
          <a:ln>
            <a:noFill/>
          </a:ln>
        </p:spPr>
      </p:pic>
    </p:spTree>
    <p:extLst>
      <p:ext uri="{BB962C8B-B14F-4D97-AF65-F5344CB8AC3E}">
        <p14:creationId xmlns:p14="http://schemas.microsoft.com/office/powerpoint/2010/main" val="3166269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dirty="0"/>
              <a:t>Git nu este GitHub</a:t>
            </a:r>
            <a:endParaRPr dirty="0"/>
          </a:p>
        </p:txBody>
      </p:sp>
      <p:sp>
        <p:nvSpPr>
          <p:cNvPr id="425" name="Google Shape;425;p61"/>
          <p:cNvSpPr txBox="1">
            <a:spLocks noGrp="1"/>
          </p:cNvSpPr>
          <p:nvPr>
            <p:ph type="body" idx="1"/>
          </p:nvPr>
        </p:nvSpPr>
        <p:spPr>
          <a:xfrm>
            <a:off x="2400297" y="1602675"/>
            <a:ext cx="6321600" cy="3002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Git este o aplicație care gestionează repozitoriile locale.</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Github este o platformă care folosește Git </a:t>
            </a:r>
            <a:endParaRPr sz="1800" dirty="0">
              <a:latin typeface="Verdana"/>
              <a:ea typeface="Verdana"/>
              <a:cs typeface="Verdana"/>
              <a:sym typeface="Verdana"/>
            </a:endParaRPr>
          </a:p>
          <a:p>
            <a:pPr marL="914400" marR="0" lvl="1"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găzduiește și gestionează mii de repozitorii din toată lumea</a:t>
            </a:r>
            <a:endParaRPr sz="1800" dirty="0">
              <a:latin typeface="Verdana"/>
              <a:ea typeface="Verdana"/>
              <a:cs typeface="Verdana"/>
              <a:sym typeface="Verdana"/>
            </a:endParaRPr>
          </a:p>
          <a:p>
            <a:pPr marL="914400" marR="0" lvl="1"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oferă o interfață web</a:t>
            </a:r>
            <a:endParaRPr sz="1800" dirty="0">
              <a:latin typeface="Verdana"/>
              <a:ea typeface="Verdana"/>
              <a:cs typeface="Verdana"/>
              <a:sym typeface="Verdana"/>
            </a:endParaRPr>
          </a:p>
        </p:txBody>
      </p:sp>
      <p:pic>
        <p:nvPicPr>
          <p:cNvPr id="426" name="Google Shape;426;p61"/>
          <p:cNvPicPr preferRelativeResize="0"/>
          <p:nvPr/>
        </p:nvPicPr>
        <p:blipFill>
          <a:blip r:embed="rId3">
            <a:alphaModFix/>
          </a:blip>
          <a:stretch>
            <a:fillRect/>
          </a:stretch>
        </p:blipFill>
        <p:spPr>
          <a:xfrm>
            <a:off x="230975" y="2528125"/>
            <a:ext cx="2095497" cy="2076953"/>
          </a:xfrm>
          <a:prstGeom prst="rect">
            <a:avLst/>
          </a:prstGeom>
          <a:noFill/>
          <a:ln>
            <a:noFill/>
          </a:ln>
        </p:spPr>
      </p:pic>
    </p:spTree>
    <p:extLst>
      <p:ext uri="{BB962C8B-B14F-4D97-AF65-F5344CB8AC3E}">
        <p14:creationId xmlns:p14="http://schemas.microsoft.com/office/powerpoint/2010/main" val="1606304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853950" y="1000650"/>
            <a:ext cx="74361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dirty="0">
                <a:latin typeface="Comfortaa"/>
                <a:ea typeface="Comfortaa"/>
                <a:cs typeface="Comfortaa"/>
                <a:sym typeface="Comfortaa"/>
              </a:rPr>
              <a:t>2 părți</a:t>
            </a:r>
            <a:endParaRPr dirty="0">
              <a:latin typeface="Comfortaa"/>
              <a:ea typeface="Comfortaa"/>
              <a:cs typeface="Comfortaa"/>
              <a:sym typeface="Comfortaa"/>
            </a:endParaRPr>
          </a:p>
        </p:txBody>
      </p:sp>
      <p:sp>
        <p:nvSpPr>
          <p:cNvPr id="73" name="Google Shape;73;p13"/>
          <p:cNvSpPr txBox="1">
            <a:spLocks noGrp="1"/>
          </p:cNvSpPr>
          <p:nvPr>
            <p:ph type="body" idx="1"/>
          </p:nvPr>
        </p:nvSpPr>
        <p:spPr>
          <a:xfrm>
            <a:off x="853950" y="2571750"/>
            <a:ext cx="7436100" cy="1977300"/>
          </a:xfrm>
          <a:prstGeom prst="rect">
            <a:avLst/>
          </a:prstGeom>
        </p:spPr>
        <p:txBody>
          <a:bodyPr spcFirstLastPara="1" wrap="square" lIns="91425" tIns="91425" rIns="91425" bIns="91425" anchor="t" anchorCtr="0">
            <a:noAutofit/>
          </a:bodyPr>
          <a:lstStyle/>
          <a:p>
            <a:pPr marL="457200" lvl="0" indent="-342900" algn="ctr" rtl="0">
              <a:spcBef>
                <a:spcPts val="0"/>
              </a:spcBef>
              <a:spcAft>
                <a:spcPts val="0"/>
              </a:spcAft>
              <a:buSzPts val="1800"/>
              <a:buFont typeface="Comfortaa"/>
              <a:buAutoNum type="arabicPeriod"/>
            </a:pPr>
            <a:r>
              <a:rPr lang="en-US" dirty="0" err="1">
                <a:latin typeface="Comfortaa"/>
                <a:ea typeface="Comfortaa"/>
                <a:cs typeface="Comfortaa"/>
                <a:sym typeface="Comfortaa"/>
              </a:rPr>
              <a:t>Cmd</a:t>
            </a:r>
            <a:endParaRPr lang="en-US" dirty="0">
              <a:latin typeface="Comfortaa"/>
              <a:ea typeface="Comfortaa"/>
              <a:cs typeface="Comfortaa"/>
              <a:sym typeface="Comfortaa"/>
            </a:endParaRPr>
          </a:p>
          <a:p>
            <a:pPr marL="457200" lvl="0" indent="-342900" algn="ctr" rtl="0">
              <a:spcBef>
                <a:spcPts val="0"/>
              </a:spcBef>
              <a:spcAft>
                <a:spcPts val="0"/>
              </a:spcAft>
              <a:buSzPts val="1800"/>
              <a:buFont typeface="Comfortaa"/>
              <a:buAutoNum type="arabicPeriod"/>
            </a:pPr>
            <a:r>
              <a:rPr lang="ro" dirty="0">
                <a:latin typeface="Comfortaa"/>
                <a:ea typeface="Comfortaa"/>
                <a:cs typeface="Comfortaa"/>
                <a:sym typeface="Comfortaa"/>
              </a:rPr>
              <a:t>Git</a:t>
            </a:r>
            <a:endParaRPr dirty="0">
              <a:latin typeface="Comfortaa"/>
              <a:ea typeface="Comfortaa"/>
              <a:cs typeface="Comfortaa"/>
              <a:sym typeface="Comfortaa"/>
            </a:endParaRPr>
          </a:p>
          <a:p>
            <a:pPr marL="457200" lvl="0" indent="-342900" algn="ctr" rtl="0">
              <a:spcBef>
                <a:spcPts val="0"/>
              </a:spcBef>
              <a:spcAft>
                <a:spcPts val="0"/>
              </a:spcAft>
              <a:buSzPts val="1800"/>
              <a:buFont typeface="Comfortaa"/>
              <a:buAutoNum type="arabicPeriod"/>
            </a:pPr>
            <a:r>
              <a:rPr lang="ro" dirty="0">
                <a:latin typeface="Comfortaa"/>
                <a:ea typeface="Comfortaa"/>
                <a:cs typeface="Comfortaa"/>
                <a:sym typeface="Comfortaa"/>
              </a:rPr>
              <a:t>Java</a:t>
            </a:r>
            <a:endParaRPr dirty="0">
              <a:latin typeface="Comfortaa"/>
              <a:ea typeface="Comfortaa"/>
              <a:cs typeface="Comfortaa"/>
              <a:sym typeface="Comfortaa"/>
            </a:endParaRPr>
          </a:p>
          <a:p>
            <a:pPr marL="457200" lvl="0" indent="-342900" algn="ctr" rtl="0">
              <a:spcBef>
                <a:spcPts val="0"/>
              </a:spcBef>
              <a:spcAft>
                <a:spcPts val="0"/>
              </a:spcAft>
              <a:buClr>
                <a:srgbClr val="CCCCCC"/>
              </a:buClr>
              <a:buSzPts val="1800"/>
              <a:buFont typeface="Comfortaa"/>
              <a:buAutoNum type="arabicPeriod"/>
            </a:pPr>
            <a:r>
              <a:rPr lang="ro" dirty="0">
                <a:solidFill>
                  <a:srgbClr val="CCCCCC"/>
                </a:solidFill>
                <a:latin typeface="Comfortaa"/>
                <a:ea typeface="Comfortaa"/>
                <a:cs typeface="Comfortaa"/>
                <a:sym typeface="Comfortaa"/>
              </a:rPr>
              <a:t>Întrebări - răspunsuri</a:t>
            </a:r>
            <a:endParaRPr dirty="0">
              <a:solidFill>
                <a:srgbClr val="CCCCCC"/>
              </a:solidFill>
              <a:latin typeface="Comfortaa"/>
              <a:ea typeface="Comfortaa"/>
              <a:cs typeface="Comfortaa"/>
              <a:sym typeface="Comforta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Ce este un repozitoriu Git</a:t>
            </a:r>
            <a:endParaRPr/>
          </a:p>
        </p:txBody>
      </p:sp>
      <p:sp>
        <p:nvSpPr>
          <p:cNvPr id="432" name="Google Shape;432;p62"/>
          <p:cNvSpPr txBox="1">
            <a:spLocks noGrp="1"/>
          </p:cNvSpPr>
          <p:nvPr>
            <p:ph type="body" idx="1"/>
          </p:nvPr>
        </p:nvSpPr>
        <p:spPr>
          <a:xfrm>
            <a:off x="2400300" y="1602675"/>
            <a:ext cx="6321600" cy="6852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Verdana"/>
              <a:buChar char="❏"/>
            </a:pPr>
            <a:r>
              <a:rPr lang="ro" sz="1800">
                <a:latin typeface="Verdana"/>
                <a:ea typeface="Verdana"/>
                <a:cs typeface="Verdana"/>
                <a:sym typeface="Verdana"/>
              </a:rPr>
              <a:t>Orice mapă care este sub controlul aplicației Git</a:t>
            </a:r>
            <a:endParaRPr sz="1800">
              <a:latin typeface="Verdana"/>
              <a:ea typeface="Verdana"/>
              <a:cs typeface="Verdana"/>
              <a:sym typeface="Verdana"/>
            </a:endParaRPr>
          </a:p>
        </p:txBody>
      </p:sp>
      <p:pic>
        <p:nvPicPr>
          <p:cNvPr id="433" name="Google Shape;433;p62"/>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434" name="Google Shape;434;p62"/>
          <p:cNvPicPr preferRelativeResize="0"/>
          <p:nvPr/>
        </p:nvPicPr>
        <p:blipFill>
          <a:blip r:embed="rId4">
            <a:alphaModFix/>
          </a:blip>
          <a:stretch>
            <a:fillRect/>
          </a:stretch>
        </p:blipFill>
        <p:spPr>
          <a:xfrm>
            <a:off x="669122" y="763600"/>
            <a:ext cx="1219200" cy="1219200"/>
          </a:xfrm>
          <a:prstGeom prst="rect">
            <a:avLst/>
          </a:prstGeom>
          <a:noFill/>
          <a:ln>
            <a:noFill/>
          </a:ln>
        </p:spPr>
      </p:pic>
    </p:spTree>
    <p:extLst>
      <p:ext uri="{BB962C8B-B14F-4D97-AF65-F5344CB8AC3E}">
        <p14:creationId xmlns:p14="http://schemas.microsoft.com/office/powerpoint/2010/main" val="142618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Cum funcționează Git</a:t>
            </a:r>
            <a:endParaRPr/>
          </a:p>
        </p:txBody>
      </p:sp>
      <p:pic>
        <p:nvPicPr>
          <p:cNvPr id="440" name="Google Shape;440;p63"/>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441" name="Google Shape;441;p63"/>
          <p:cNvPicPr preferRelativeResize="0"/>
          <p:nvPr/>
        </p:nvPicPr>
        <p:blipFill>
          <a:blip r:embed="rId4">
            <a:alphaModFix/>
          </a:blip>
          <a:stretch>
            <a:fillRect/>
          </a:stretch>
        </p:blipFill>
        <p:spPr>
          <a:xfrm>
            <a:off x="3028587" y="1352950"/>
            <a:ext cx="5064925" cy="2923775"/>
          </a:xfrm>
          <a:prstGeom prst="rect">
            <a:avLst/>
          </a:prstGeom>
          <a:noFill/>
          <a:ln>
            <a:noFill/>
          </a:ln>
        </p:spPr>
      </p:pic>
      <p:sp>
        <p:nvSpPr>
          <p:cNvPr id="442" name="Google Shape;442;p63"/>
          <p:cNvSpPr txBox="1"/>
          <p:nvPr/>
        </p:nvSpPr>
        <p:spPr>
          <a:xfrm>
            <a:off x="5257800" y="4838700"/>
            <a:ext cx="3464100" cy="24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ro" sz="800"/>
              <a:t>imagine (sursa): </a:t>
            </a:r>
            <a:r>
              <a:rPr lang="ro" sz="800" u="sng">
                <a:solidFill>
                  <a:schemeClr val="hlink"/>
                </a:solidFill>
                <a:hlinkClick r:id="rId5"/>
              </a:rPr>
              <a:t>pickardayune.com</a:t>
            </a:r>
            <a:endParaRPr sz="800"/>
          </a:p>
        </p:txBody>
      </p:sp>
    </p:spTree>
    <p:extLst>
      <p:ext uri="{BB962C8B-B14F-4D97-AF65-F5344CB8AC3E}">
        <p14:creationId xmlns:p14="http://schemas.microsoft.com/office/powerpoint/2010/main" val="155156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Structura unui repozitoriu Git</a:t>
            </a:r>
            <a:endParaRPr/>
          </a:p>
        </p:txBody>
      </p:sp>
      <p:sp>
        <p:nvSpPr>
          <p:cNvPr id="448" name="Google Shape;448;p64"/>
          <p:cNvSpPr txBox="1">
            <a:spLocks noGrp="1"/>
          </p:cNvSpPr>
          <p:nvPr>
            <p:ph type="body" idx="1"/>
          </p:nvPr>
        </p:nvSpPr>
        <p:spPr>
          <a:xfrm>
            <a:off x="2400297" y="1602675"/>
            <a:ext cx="6321600" cy="3002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Verdana"/>
              <a:buChar char="❏"/>
            </a:pPr>
            <a:r>
              <a:rPr lang="ro" sz="1800" dirty="0">
                <a:latin typeface="Verdana"/>
                <a:ea typeface="Verdana"/>
                <a:cs typeface="Verdana"/>
                <a:sym typeface="Verdana"/>
              </a:rPr>
              <a:t>Mapa de lucru (</a:t>
            </a:r>
            <a:r>
              <a:rPr lang="en-US" sz="1800" dirty="0">
                <a:latin typeface="Verdana"/>
                <a:ea typeface="Verdana"/>
                <a:cs typeface="Verdana"/>
                <a:sym typeface="Verdana"/>
              </a:rPr>
              <a:t>local</a:t>
            </a:r>
            <a:r>
              <a:rPr lang="ro" sz="1800" dirty="0">
                <a:latin typeface="Verdana"/>
                <a:ea typeface="Verdana"/>
                <a:cs typeface="Verdana"/>
                <a:sym typeface="Verdana"/>
              </a:rPr>
              <a:t> directory)</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Mapa Git</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Zona de confirmare (staging area)</a:t>
            </a:r>
            <a:endParaRPr sz="1800" dirty="0">
              <a:latin typeface="Verdana"/>
              <a:ea typeface="Verdana"/>
              <a:cs typeface="Verdana"/>
              <a:sym typeface="Verdana"/>
            </a:endParaRPr>
          </a:p>
        </p:txBody>
      </p:sp>
      <p:pic>
        <p:nvPicPr>
          <p:cNvPr id="449" name="Google Shape;449;p64"/>
          <p:cNvPicPr preferRelativeResize="0"/>
          <p:nvPr/>
        </p:nvPicPr>
        <p:blipFill>
          <a:blip r:embed="rId3">
            <a:alphaModFix/>
          </a:blip>
          <a:stretch>
            <a:fillRect/>
          </a:stretch>
        </p:blipFill>
        <p:spPr>
          <a:xfrm>
            <a:off x="230975" y="2528125"/>
            <a:ext cx="2095497" cy="2076953"/>
          </a:xfrm>
          <a:prstGeom prst="rect">
            <a:avLst/>
          </a:prstGeom>
          <a:noFill/>
          <a:ln>
            <a:noFill/>
          </a:ln>
        </p:spPr>
      </p:pic>
    </p:spTree>
    <p:extLst>
      <p:ext uri="{BB962C8B-B14F-4D97-AF65-F5344CB8AC3E}">
        <p14:creationId xmlns:p14="http://schemas.microsoft.com/office/powerpoint/2010/main" val="4016554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Instalare Git</a:t>
            </a:r>
            <a:endParaRPr/>
          </a:p>
        </p:txBody>
      </p:sp>
      <p:sp>
        <p:nvSpPr>
          <p:cNvPr id="235" name="Google Shape;235;p37"/>
          <p:cNvSpPr txBox="1">
            <a:spLocks noGrp="1"/>
          </p:cNvSpPr>
          <p:nvPr>
            <p:ph type="body" idx="1"/>
          </p:nvPr>
        </p:nvSpPr>
        <p:spPr>
          <a:xfrm>
            <a:off x="2400297" y="1602675"/>
            <a:ext cx="6321600" cy="3002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Accesați </a:t>
            </a:r>
            <a:r>
              <a:rPr lang="ro" sz="1800" u="sng" dirty="0">
                <a:solidFill>
                  <a:schemeClr val="hlink"/>
                </a:solidFill>
                <a:latin typeface="Verdana"/>
                <a:ea typeface="Verdana"/>
                <a:cs typeface="Verdana"/>
                <a:sym typeface="Verdana"/>
                <a:hlinkClick r:id="rId3"/>
              </a:rPr>
              <a:t>https://goo.gl/Wd3ZJs</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Descărcați Git</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Instalați</a:t>
            </a:r>
            <a:endParaRPr sz="1800" dirty="0">
              <a:latin typeface="Verdana"/>
              <a:ea typeface="Verdana"/>
              <a:cs typeface="Verdana"/>
              <a:sym typeface="Verdana"/>
            </a:endParaRPr>
          </a:p>
          <a:p>
            <a:pPr marL="914400" marR="0" lvl="1" indent="-342900" algn="l" rtl="0">
              <a:lnSpc>
                <a:spcPct val="115000"/>
              </a:lnSpc>
              <a:spcBef>
                <a:spcPts val="0"/>
              </a:spcBef>
              <a:spcAft>
                <a:spcPts val="0"/>
              </a:spcAft>
              <a:buSzPts val="1800"/>
              <a:buFont typeface="Verdana"/>
              <a:buAutoNum type="alphaLcPeriod"/>
            </a:pPr>
            <a:r>
              <a:rPr lang="ro" sz="1800" dirty="0">
                <a:latin typeface="Verdana"/>
                <a:ea typeface="Verdana"/>
                <a:cs typeface="Verdana"/>
                <a:sym typeface="Verdana"/>
              </a:rPr>
              <a:t>Insalați doar linia de comandă Git („git bash” sau „git shell”)</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Verificați versiunea git-ului</a:t>
            </a:r>
            <a:br>
              <a:rPr lang="ro" sz="1800" dirty="0">
                <a:latin typeface="Verdana"/>
                <a:ea typeface="Verdana"/>
                <a:cs typeface="Verdana"/>
                <a:sym typeface="Verdana"/>
              </a:rPr>
            </a:br>
            <a:r>
              <a:rPr lang="ro" sz="1800" dirty="0">
                <a:latin typeface="Courier New"/>
                <a:ea typeface="Courier New"/>
                <a:cs typeface="Courier New"/>
                <a:sym typeface="Courier New"/>
              </a:rPr>
              <a:t>git --version</a:t>
            </a:r>
            <a:endParaRPr sz="1800" dirty="0">
              <a:latin typeface="Courier New"/>
              <a:ea typeface="Courier New"/>
              <a:cs typeface="Courier New"/>
              <a:sym typeface="Courier New"/>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Verificați documentul cu lista comenzilor</a:t>
            </a:r>
            <a:br>
              <a:rPr lang="ro" sz="1800" dirty="0">
                <a:latin typeface="Verdana"/>
                <a:ea typeface="Verdana"/>
                <a:cs typeface="Verdana"/>
                <a:sym typeface="Verdana"/>
              </a:rPr>
            </a:br>
            <a:r>
              <a:rPr lang="ro" sz="1800" dirty="0">
                <a:latin typeface="Courier New"/>
                <a:ea typeface="Courier New"/>
                <a:cs typeface="Courier New"/>
                <a:sym typeface="Courier New"/>
              </a:rPr>
              <a:t>git --help</a:t>
            </a:r>
            <a:endParaRPr sz="1800" dirty="0">
              <a:latin typeface="Courier New"/>
              <a:ea typeface="Courier New"/>
              <a:cs typeface="Courier New"/>
              <a:sym typeface="Courier New"/>
            </a:endParaRPr>
          </a:p>
        </p:txBody>
      </p:sp>
      <p:pic>
        <p:nvPicPr>
          <p:cNvPr id="236" name="Google Shape;236;p37"/>
          <p:cNvPicPr preferRelativeResize="0"/>
          <p:nvPr/>
        </p:nvPicPr>
        <p:blipFill>
          <a:blip r:embed="rId4">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Configurare Git</a:t>
            </a:r>
            <a:endParaRPr/>
          </a:p>
        </p:txBody>
      </p:sp>
      <p:sp>
        <p:nvSpPr>
          <p:cNvPr id="242" name="Google Shape;242;p38"/>
          <p:cNvSpPr txBox="1">
            <a:spLocks noGrp="1"/>
          </p:cNvSpPr>
          <p:nvPr>
            <p:ph type="body" idx="1"/>
          </p:nvPr>
        </p:nvSpPr>
        <p:spPr>
          <a:xfrm>
            <a:off x="2400297" y="1602675"/>
            <a:ext cx="6321600" cy="3002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Din linia de comandă, rulați:</a:t>
            </a:r>
            <a:endParaRPr sz="1800" dirty="0">
              <a:latin typeface="Verdana"/>
              <a:ea typeface="Verdana"/>
              <a:cs typeface="Verdana"/>
              <a:sym typeface="Verdana"/>
            </a:endParaRPr>
          </a:p>
          <a:p>
            <a:pPr marL="457200" marR="0" lvl="0" indent="0" algn="l" rtl="0">
              <a:lnSpc>
                <a:spcPct val="115000"/>
              </a:lnSpc>
              <a:spcBef>
                <a:spcPts val="0"/>
              </a:spcBef>
              <a:spcAft>
                <a:spcPts val="0"/>
              </a:spcAft>
              <a:buNone/>
            </a:pPr>
            <a:br>
              <a:rPr lang="ro" sz="1800" dirty="0">
                <a:latin typeface="Courier New"/>
                <a:ea typeface="Courier New"/>
                <a:cs typeface="Courier New"/>
                <a:sym typeface="Courier New"/>
              </a:rPr>
            </a:br>
            <a:r>
              <a:rPr lang="ro" sz="1800" dirty="0">
                <a:latin typeface="Courier New"/>
                <a:ea typeface="Courier New"/>
                <a:cs typeface="Courier New"/>
                <a:sym typeface="Courier New"/>
              </a:rPr>
              <a:t>git config --global user.name "Nume Prenume"</a:t>
            </a:r>
            <a:endParaRPr sz="1800" dirty="0">
              <a:latin typeface="Courier New"/>
              <a:ea typeface="Courier New"/>
              <a:cs typeface="Courier New"/>
              <a:sym typeface="Courier New"/>
            </a:endParaRPr>
          </a:p>
          <a:p>
            <a:pPr marL="457200" marR="0" lvl="0" indent="0" algn="l" rtl="0">
              <a:lnSpc>
                <a:spcPct val="115000"/>
              </a:lnSpc>
              <a:spcBef>
                <a:spcPts val="0"/>
              </a:spcBef>
              <a:spcAft>
                <a:spcPts val="0"/>
              </a:spcAft>
              <a:buNone/>
            </a:pPr>
            <a:br>
              <a:rPr lang="ro" sz="1800" dirty="0">
                <a:latin typeface="Courier New"/>
                <a:ea typeface="Courier New"/>
                <a:cs typeface="Courier New"/>
                <a:sym typeface="Courier New"/>
              </a:rPr>
            </a:br>
            <a:r>
              <a:rPr lang="ro" sz="1800" dirty="0">
                <a:latin typeface="Courier New"/>
                <a:ea typeface="Courier New"/>
                <a:cs typeface="Courier New"/>
                <a:sym typeface="Courier New"/>
              </a:rPr>
              <a:t>git config --global user.email email@example.com</a:t>
            </a:r>
            <a:endParaRPr sz="1800" dirty="0">
              <a:latin typeface="Courier New"/>
              <a:ea typeface="Courier New"/>
              <a:cs typeface="Courier New"/>
              <a:sym typeface="Courier New"/>
            </a:endParaRPr>
          </a:p>
        </p:txBody>
      </p:sp>
      <p:pic>
        <p:nvPicPr>
          <p:cNvPr id="243" name="Google Shape;243;p38"/>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853950" y="1304850"/>
            <a:ext cx="74361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git init</a:t>
            </a:r>
            <a:endParaRPr/>
          </a:p>
        </p:txBody>
      </p:sp>
      <p:sp>
        <p:nvSpPr>
          <p:cNvPr id="249" name="Google Shape;249;p39"/>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
                <a:latin typeface="Verdana"/>
                <a:ea typeface="Verdana"/>
                <a:cs typeface="Verdana"/>
                <a:sym typeface="Verdana"/>
              </a:rPr>
              <a:t>inițializează un nou repozitoriu</a:t>
            </a:r>
            <a:endParaRPr>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Initializarea</a:t>
            </a:r>
            <a:r>
              <a:rPr lang="en-US" dirty="0"/>
              <a:t> </a:t>
            </a:r>
            <a:r>
              <a:rPr lang="en-US" dirty="0" err="1"/>
              <a:t>unui</a:t>
            </a:r>
            <a:r>
              <a:rPr lang="en-US"/>
              <a:t> repo local</a:t>
            </a:r>
            <a:endParaRPr dirty="0"/>
          </a:p>
        </p:txBody>
      </p:sp>
      <p:sp>
        <p:nvSpPr>
          <p:cNvPr id="255" name="Google Shape;255;p40"/>
          <p:cNvSpPr txBox="1">
            <a:spLocks noGrp="1"/>
          </p:cNvSpPr>
          <p:nvPr>
            <p:ph type="body" idx="1"/>
          </p:nvPr>
        </p:nvSpPr>
        <p:spPr>
          <a:xfrm>
            <a:off x="2400300" y="1354675"/>
            <a:ext cx="6321600" cy="3250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en-US" sz="1800" dirty="0">
                <a:latin typeface="Courier New"/>
                <a:ea typeface="Courier New"/>
                <a:cs typeface="Courier New"/>
                <a:sym typeface="Courier New"/>
              </a:rPr>
              <a:t>git add</a:t>
            </a:r>
          </a:p>
          <a:p>
            <a:pPr marL="457200" marR="0" lvl="0" indent="-342900" algn="l" rtl="0">
              <a:lnSpc>
                <a:spcPct val="115000"/>
              </a:lnSpc>
              <a:spcBef>
                <a:spcPts val="0"/>
              </a:spcBef>
              <a:spcAft>
                <a:spcPts val="0"/>
              </a:spcAft>
              <a:buSzPts val="1800"/>
              <a:buFont typeface="Verdana"/>
              <a:buAutoNum type="arabicPeriod"/>
            </a:pPr>
            <a:r>
              <a:rPr lang="en-US" sz="1800" dirty="0">
                <a:latin typeface="Courier New"/>
                <a:ea typeface="Courier New"/>
                <a:cs typeface="Courier New"/>
                <a:sym typeface="Courier New"/>
              </a:rPr>
              <a:t>git commit</a:t>
            </a:r>
          </a:p>
          <a:p>
            <a:pPr indent="-342900">
              <a:buSzPts val="1800"/>
              <a:buFont typeface="Verdana"/>
              <a:buAutoNum type="arabicPeriod"/>
            </a:pPr>
            <a:r>
              <a:rPr lang="en-US" sz="1800" dirty="0">
                <a:latin typeface="Courier New"/>
                <a:ea typeface="Courier New"/>
                <a:cs typeface="Courier New"/>
                <a:sym typeface="Courier New"/>
              </a:rPr>
              <a:t>git remote add origin “remote repo </a:t>
            </a:r>
            <a:r>
              <a:rPr lang="en-US" sz="1800" dirty="0" err="1">
                <a:latin typeface="Courier New"/>
                <a:ea typeface="Courier New"/>
                <a:cs typeface="Courier New"/>
                <a:sym typeface="Courier New"/>
              </a:rPr>
              <a:t>url</a:t>
            </a:r>
            <a:r>
              <a:rPr lang="en-US" sz="1800" dirty="0">
                <a:latin typeface="Courier New"/>
                <a:ea typeface="Courier New"/>
                <a:cs typeface="Courier New"/>
                <a:sym typeface="Courier New"/>
              </a:rPr>
              <a:t>”</a:t>
            </a:r>
          </a:p>
          <a:p>
            <a:pPr marL="457200" marR="0" lvl="0" indent="-342900" algn="l" rtl="0">
              <a:lnSpc>
                <a:spcPct val="115000"/>
              </a:lnSpc>
              <a:spcBef>
                <a:spcPts val="0"/>
              </a:spcBef>
              <a:spcAft>
                <a:spcPts val="0"/>
              </a:spcAft>
              <a:buSzPts val="1800"/>
              <a:buFont typeface="Verdana"/>
              <a:buAutoNum type="arabicPeriod"/>
            </a:pPr>
            <a:r>
              <a:rPr lang="en-US" sz="1800" dirty="0">
                <a:latin typeface="Courier New"/>
                <a:ea typeface="Courier New"/>
                <a:cs typeface="Courier New"/>
                <a:sym typeface="Courier New"/>
              </a:rPr>
              <a:t>push origin</a:t>
            </a:r>
            <a:endParaRPr sz="1800" dirty="0">
              <a:latin typeface="Courier New"/>
              <a:ea typeface="Courier New"/>
              <a:cs typeface="Courier New"/>
              <a:sym typeface="Courier New"/>
            </a:endParaRPr>
          </a:p>
        </p:txBody>
      </p:sp>
      <p:pic>
        <p:nvPicPr>
          <p:cNvPr id="256" name="Google Shape;256;p40"/>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Creare repozitoriu Git</a:t>
            </a:r>
            <a:endParaRPr/>
          </a:p>
        </p:txBody>
      </p:sp>
      <p:sp>
        <p:nvSpPr>
          <p:cNvPr id="255" name="Google Shape;255;p40"/>
          <p:cNvSpPr txBox="1">
            <a:spLocks noGrp="1"/>
          </p:cNvSpPr>
          <p:nvPr>
            <p:ph type="body" idx="1"/>
          </p:nvPr>
        </p:nvSpPr>
        <p:spPr>
          <a:xfrm>
            <a:off x="2400300" y="1354675"/>
            <a:ext cx="6321600" cy="3250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Creați o mapă a proiectului vostru</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Adăugați un fișier: README.txt</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Includeți un mesaj în fișierul de text.</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Navigați din linia de comandă în mapa respectivă</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Rulați comanda </a:t>
            </a:r>
            <a:br>
              <a:rPr lang="ro" sz="1800" dirty="0">
                <a:latin typeface="Verdana"/>
                <a:ea typeface="Verdana"/>
                <a:cs typeface="Verdana"/>
                <a:sym typeface="Verdana"/>
              </a:rPr>
            </a:br>
            <a:r>
              <a:rPr lang="ro" sz="1800" dirty="0">
                <a:latin typeface="Courier New"/>
                <a:ea typeface="Courier New"/>
                <a:cs typeface="Courier New"/>
                <a:sym typeface="Courier New"/>
              </a:rPr>
              <a:t>git init</a:t>
            </a:r>
            <a:endParaRPr sz="1800" dirty="0">
              <a:latin typeface="Courier New"/>
              <a:ea typeface="Courier New"/>
              <a:cs typeface="Courier New"/>
              <a:sym typeface="Courier New"/>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Verificați prezența mapei .git</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Creați un fișier text</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Observați modificările în repozitoriu</a:t>
            </a:r>
            <a:br>
              <a:rPr lang="ro" sz="1800" dirty="0">
                <a:latin typeface="Verdana"/>
                <a:ea typeface="Verdana"/>
                <a:cs typeface="Verdana"/>
                <a:sym typeface="Verdana"/>
              </a:rPr>
            </a:br>
            <a:r>
              <a:rPr lang="ro" sz="1800" dirty="0">
                <a:latin typeface="Courier New"/>
                <a:ea typeface="Courier New"/>
                <a:cs typeface="Courier New"/>
                <a:sym typeface="Courier New"/>
              </a:rPr>
              <a:t>git status</a:t>
            </a:r>
            <a:endParaRPr sz="1800" dirty="0">
              <a:latin typeface="Courier New"/>
              <a:ea typeface="Courier New"/>
              <a:cs typeface="Courier New"/>
              <a:sym typeface="Courier New"/>
            </a:endParaRPr>
          </a:p>
        </p:txBody>
      </p:sp>
      <p:pic>
        <p:nvPicPr>
          <p:cNvPr id="256" name="Google Shape;256;p40"/>
          <p:cNvPicPr preferRelativeResize="0"/>
          <p:nvPr/>
        </p:nvPicPr>
        <p:blipFill>
          <a:blip r:embed="rId3">
            <a:alphaModFix/>
          </a:blip>
          <a:stretch>
            <a:fillRect/>
          </a:stretch>
        </p:blipFill>
        <p:spPr>
          <a:xfrm>
            <a:off x="230975" y="2528125"/>
            <a:ext cx="2095497" cy="2076953"/>
          </a:xfrm>
          <a:prstGeom prst="rect">
            <a:avLst/>
          </a:prstGeom>
          <a:noFill/>
          <a:ln>
            <a:noFill/>
          </a:ln>
        </p:spPr>
      </p:pic>
    </p:spTree>
    <p:extLst>
      <p:ext uri="{BB962C8B-B14F-4D97-AF65-F5344CB8AC3E}">
        <p14:creationId xmlns:p14="http://schemas.microsoft.com/office/powerpoint/2010/main" val="374436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853950" y="1304850"/>
            <a:ext cx="74361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git add</a:t>
            </a:r>
            <a:endParaRPr/>
          </a:p>
        </p:txBody>
      </p:sp>
      <p:sp>
        <p:nvSpPr>
          <p:cNvPr id="262" name="Google Shape;262;p4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
                <a:latin typeface="Verdana"/>
                <a:ea typeface="Verdana"/>
                <a:cs typeface="Verdana"/>
                <a:sym typeface="Verdana"/>
              </a:rPr>
              <a:t>adaugă fișierele modificate în lista fișierelor, care vor fi înregistrate în baza de date</a:t>
            </a:r>
            <a:endParaRPr>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Confirmarea setului de modificări</a:t>
            </a:r>
            <a:endParaRPr/>
          </a:p>
        </p:txBody>
      </p:sp>
      <p:sp>
        <p:nvSpPr>
          <p:cNvPr id="268" name="Google Shape;268;p42"/>
          <p:cNvSpPr txBox="1">
            <a:spLocks noGrp="1"/>
          </p:cNvSpPr>
          <p:nvPr>
            <p:ph type="body" idx="1"/>
          </p:nvPr>
        </p:nvSpPr>
        <p:spPr>
          <a:xfrm>
            <a:off x="2400300" y="1331875"/>
            <a:ext cx="6321600" cy="32733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ro" sz="1800">
                <a:latin typeface="Verdana"/>
                <a:ea typeface="Verdana"/>
                <a:cs typeface="Verdana"/>
                <a:sym typeface="Verdana"/>
              </a:rPr>
              <a:t>Navigați din linia de comandă în mapa proiectului</a:t>
            </a:r>
            <a:endParaRPr sz="180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a:latin typeface="Verdana"/>
                <a:ea typeface="Verdana"/>
                <a:cs typeface="Verdana"/>
                <a:sym typeface="Verdana"/>
              </a:rPr>
              <a:t>Indicați git-ului să adauge fișierul de text în lista fișierelor care vor fi publicate rulând</a:t>
            </a:r>
            <a:br>
              <a:rPr lang="ro" sz="1800">
                <a:latin typeface="Verdana"/>
                <a:ea typeface="Verdana"/>
                <a:cs typeface="Verdana"/>
                <a:sym typeface="Verdana"/>
              </a:rPr>
            </a:br>
            <a:r>
              <a:rPr lang="ro" sz="1800">
                <a:latin typeface="Courier New"/>
                <a:ea typeface="Courier New"/>
                <a:cs typeface="Courier New"/>
                <a:sym typeface="Courier New"/>
              </a:rPr>
              <a:t>git add &lt;nume_fișier&gt;.txt</a:t>
            </a:r>
            <a:endParaRPr sz="1800">
              <a:latin typeface="Courier New"/>
              <a:ea typeface="Courier New"/>
              <a:cs typeface="Courier New"/>
              <a:sym typeface="Courier New"/>
            </a:endParaRPr>
          </a:p>
          <a:p>
            <a:pPr marL="457200" marR="0" lvl="0" indent="-342900" algn="l" rtl="0">
              <a:lnSpc>
                <a:spcPct val="115000"/>
              </a:lnSpc>
              <a:spcBef>
                <a:spcPts val="0"/>
              </a:spcBef>
              <a:spcAft>
                <a:spcPts val="0"/>
              </a:spcAft>
              <a:buSzPts val="1800"/>
              <a:buFont typeface="Verdana"/>
              <a:buAutoNum type="arabicPeriod"/>
            </a:pPr>
            <a:r>
              <a:rPr lang="ro" sz="1800">
                <a:latin typeface="Verdana"/>
                <a:ea typeface="Verdana"/>
                <a:cs typeface="Verdana"/>
                <a:sym typeface="Verdana"/>
              </a:rPr>
              <a:t>Pentru a adăuga automat toate fișierele din repozitoriu rulați:</a:t>
            </a:r>
            <a:br>
              <a:rPr lang="ro" sz="1800">
                <a:latin typeface="Verdana"/>
                <a:ea typeface="Verdana"/>
                <a:cs typeface="Verdana"/>
                <a:sym typeface="Verdana"/>
              </a:rPr>
            </a:br>
            <a:r>
              <a:rPr lang="ro" sz="1800">
                <a:latin typeface="Courier New"/>
                <a:ea typeface="Courier New"/>
                <a:cs typeface="Courier New"/>
                <a:sym typeface="Courier New"/>
              </a:rPr>
              <a:t>git add .</a:t>
            </a:r>
            <a:endParaRPr sz="1800">
              <a:latin typeface="Courier New"/>
              <a:ea typeface="Courier New"/>
              <a:cs typeface="Courier New"/>
              <a:sym typeface="Courier New"/>
            </a:endParaRPr>
          </a:p>
          <a:p>
            <a:pPr marL="457200" marR="0" lvl="0" indent="-342900" algn="l" rtl="0">
              <a:lnSpc>
                <a:spcPct val="115000"/>
              </a:lnSpc>
              <a:spcBef>
                <a:spcPts val="0"/>
              </a:spcBef>
              <a:spcAft>
                <a:spcPts val="0"/>
              </a:spcAft>
              <a:buSzPts val="1800"/>
              <a:buFont typeface="Verdana"/>
              <a:buAutoNum type="arabicPeriod"/>
            </a:pPr>
            <a:r>
              <a:rPr lang="ro" sz="1800">
                <a:latin typeface="Verdana"/>
                <a:ea typeface="Verdana"/>
                <a:cs typeface="Verdana"/>
                <a:sym typeface="Verdana"/>
              </a:rPr>
              <a:t>Verificați statutul repozitoriului Git</a:t>
            </a:r>
            <a:br>
              <a:rPr lang="ro" sz="1800">
                <a:latin typeface="Verdana"/>
                <a:ea typeface="Verdana"/>
                <a:cs typeface="Verdana"/>
                <a:sym typeface="Verdana"/>
              </a:rPr>
            </a:br>
            <a:r>
              <a:rPr lang="ro" sz="1800">
                <a:latin typeface="Courier New"/>
                <a:ea typeface="Courier New"/>
                <a:cs typeface="Courier New"/>
                <a:sym typeface="Courier New"/>
              </a:rPr>
              <a:t>git status</a:t>
            </a:r>
            <a:endParaRPr sz="1800">
              <a:latin typeface="Courier New"/>
              <a:ea typeface="Courier New"/>
              <a:cs typeface="Courier New"/>
              <a:sym typeface="Courier New"/>
            </a:endParaRPr>
          </a:p>
        </p:txBody>
      </p:sp>
      <p:pic>
        <p:nvPicPr>
          <p:cNvPr id="269" name="Google Shape;269;p42"/>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 sz="2400" dirty="0"/>
              <a:t>Aplicațiile utilizate astăzi:</a:t>
            </a:r>
            <a:endParaRPr sz="2400" dirty="0"/>
          </a:p>
          <a:p>
            <a:pPr marL="457200" lvl="0" indent="-381000" algn="l" rtl="0">
              <a:spcBef>
                <a:spcPts val="0"/>
              </a:spcBef>
              <a:spcAft>
                <a:spcPts val="0"/>
              </a:spcAft>
              <a:buSzPts val="2400"/>
              <a:buChar char="●"/>
            </a:pPr>
            <a:r>
              <a:rPr lang="ro" sz="2400" dirty="0"/>
              <a:t>notepad</a:t>
            </a:r>
            <a:endParaRPr sz="2400" dirty="0"/>
          </a:p>
          <a:p>
            <a:pPr marL="457200" lvl="0" indent="-381000" algn="l" rtl="0">
              <a:spcBef>
                <a:spcPts val="0"/>
              </a:spcBef>
              <a:spcAft>
                <a:spcPts val="0"/>
              </a:spcAft>
              <a:buSzPts val="2400"/>
              <a:buChar char="●"/>
            </a:pPr>
            <a:r>
              <a:rPr lang="ro" sz="2400" dirty="0"/>
              <a:t>linia de comandă</a:t>
            </a:r>
            <a:endParaRPr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3"/>
          <p:cNvSpPr txBox="1">
            <a:spLocks noGrp="1"/>
          </p:cNvSpPr>
          <p:nvPr>
            <p:ph type="title"/>
          </p:nvPr>
        </p:nvSpPr>
        <p:spPr>
          <a:xfrm>
            <a:off x="853950" y="1304850"/>
            <a:ext cx="74361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git commit</a:t>
            </a:r>
            <a:endParaRPr/>
          </a:p>
        </p:txBody>
      </p:sp>
      <p:sp>
        <p:nvSpPr>
          <p:cNvPr id="275" name="Google Shape;275;p43"/>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
                <a:latin typeface="Verdana"/>
                <a:ea typeface="Verdana"/>
                <a:cs typeface="Verdana"/>
                <a:sym typeface="Verdana"/>
              </a:rPr>
              <a:t>înregistrează modificările din fișierele repozitoriului</a:t>
            </a:r>
            <a:endParaRPr>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800"/>
              <a:t>Înregistrarea setului de modificări</a:t>
            </a:r>
            <a:endParaRPr sz="2800"/>
          </a:p>
        </p:txBody>
      </p:sp>
      <p:sp>
        <p:nvSpPr>
          <p:cNvPr id="281" name="Google Shape;281;p44"/>
          <p:cNvSpPr txBox="1">
            <a:spLocks noGrp="1"/>
          </p:cNvSpPr>
          <p:nvPr>
            <p:ph type="body" idx="1"/>
          </p:nvPr>
        </p:nvSpPr>
        <p:spPr>
          <a:xfrm>
            <a:off x="2400300" y="1331875"/>
            <a:ext cx="6321600" cy="32733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ro" sz="1800">
                <a:latin typeface="Verdana"/>
                <a:ea typeface="Verdana"/>
                <a:cs typeface="Verdana"/>
                <a:sym typeface="Verdana"/>
              </a:rPr>
              <a:t>Navigați din linia de comandă în mapa proiectului</a:t>
            </a:r>
            <a:endParaRPr sz="180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a:latin typeface="Verdana"/>
                <a:ea typeface="Verdana"/>
                <a:cs typeface="Verdana"/>
                <a:sym typeface="Verdana"/>
              </a:rPr>
              <a:t>Înregistrați modificările fișierelor rulând	</a:t>
            </a:r>
            <a:br>
              <a:rPr lang="ro" sz="1800">
                <a:latin typeface="Verdana"/>
                <a:ea typeface="Verdana"/>
                <a:cs typeface="Verdana"/>
                <a:sym typeface="Verdana"/>
              </a:rPr>
            </a:br>
            <a:r>
              <a:rPr lang="ro">
                <a:latin typeface="Courier New"/>
                <a:ea typeface="Courier New"/>
                <a:cs typeface="Courier New"/>
                <a:sym typeface="Courier New"/>
              </a:rPr>
              <a:t>git commit -m “Un mesaj care descrie modificarile”</a:t>
            </a:r>
            <a:endParaRPr>
              <a:latin typeface="Courier New"/>
              <a:ea typeface="Courier New"/>
              <a:cs typeface="Courier New"/>
              <a:sym typeface="Courier New"/>
            </a:endParaRPr>
          </a:p>
          <a:p>
            <a:pPr marL="457200" marR="0" lvl="0" indent="-342900" algn="l" rtl="0">
              <a:lnSpc>
                <a:spcPct val="115000"/>
              </a:lnSpc>
              <a:spcBef>
                <a:spcPts val="0"/>
              </a:spcBef>
              <a:spcAft>
                <a:spcPts val="0"/>
              </a:spcAft>
              <a:buSzPts val="1800"/>
              <a:buFont typeface="Verdana"/>
              <a:buChar char="●"/>
            </a:pPr>
            <a:r>
              <a:rPr lang="ro" sz="1800">
                <a:latin typeface="Verdana"/>
                <a:ea typeface="Verdana"/>
                <a:cs typeface="Verdana"/>
                <a:sym typeface="Verdana"/>
              </a:rPr>
              <a:t>Dacă nu indicați parametrul -m, Git vă va ruga să specificați mesajul, deschizând un editor de text</a:t>
            </a:r>
            <a:endParaRPr sz="180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a:latin typeface="Verdana"/>
                <a:ea typeface="Verdana"/>
                <a:cs typeface="Verdana"/>
                <a:sym typeface="Verdana"/>
              </a:rPr>
              <a:t>La prima rulare, Git vă va întreba cum vă numiți și care sunt datele voastre de contact</a:t>
            </a:r>
            <a:endParaRPr sz="1800">
              <a:latin typeface="Verdana"/>
              <a:ea typeface="Verdana"/>
              <a:cs typeface="Verdana"/>
              <a:sym typeface="Verdana"/>
            </a:endParaRPr>
          </a:p>
        </p:txBody>
      </p:sp>
      <p:pic>
        <p:nvPicPr>
          <p:cNvPr id="282" name="Google Shape;282;p44"/>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800"/>
              <a:t>Înregistrarea setului de modificări</a:t>
            </a:r>
            <a:endParaRPr sz="2800"/>
          </a:p>
        </p:txBody>
      </p:sp>
      <p:sp>
        <p:nvSpPr>
          <p:cNvPr id="288" name="Google Shape;288;p45"/>
          <p:cNvSpPr txBox="1">
            <a:spLocks noGrp="1"/>
          </p:cNvSpPr>
          <p:nvPr>
            <p:ph type="body" idx="1"/>
          </p:nvPr>
        </p:nvSpPr>
        <p:spPr>
          <a:xfrm>
            <a:off x="2400300" y="1331875"/>
            <a:ext cx="6321600" cy="32733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o" sz="1800" dirty="0">
                <a:latin typeface="Verdana"/>
                <a:ea typeface="Verdana"/>
                <a:cs typeface="Verdana"/>
                <a:sym typeface="Verdana"/>
              </a:rPr>
              <a:t>În editorul încorporat, pentru a salva modificările, e nevoie de a apăsa următoarea secvență de taste:</a:t>
            </a:r>
            <a:br>
              <a:rPr lang="en-US" sz="1800" dirty="0">
                <a:latin typeface="Verdana"/>
                <a:ea typeface="Verdana"/>
                <a:cs typeface="Verdana"/>
                <a:sym typeface="Verdana"/>
              </a:rPr>
            </a:b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en-US" sz="1800" dirty="0" err="1">
                <a:latin typeface="Verdana"/>
                <a:ea typeface="Verdana"/>
                <a:cs typeface="Verdana"/>
                <a:sym typeface="Verdana"/>
              </a:rPr>
              <a:t>i</a:t>
            </a:r>
            <a:endParaRPr lang="en-US"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en-US" sz="1800" dirty="0">
                <a:latin typeface="Verdana"/>
                <a:ea typeface="Verdana"/>
                <a:cs typeface="Verdana"/>
                <a:sym typeface="Verdana"/>
              </a:rPr>
              <a:t>Enter</a:t>
            </a:r>
          </a:p>
          <a:p>
            <a:pPr marL="457200" marR="0" lvl="0" indent="-342900" algn="l" rtl="0">
              <a:lnSpc>
                <a:spcPct val="115000"/>
              </a:lnSpc>
              <a:spcBef>
                <a:spcPts val="0"/>
              </a:spcBef>
              <a:spcAft>
                <a:spcPts val="0"/>
              </a:spcAft>
              <a:buSzPts val="1800"/>
              <a:buFont typeface="Verdana"/>
              <a:buAutoNum type="arabicPeriod"/>
            </a:pPr>
            <a:r>
              <a:rPr lang="en-US" sz="1800" dirty="0">
                <a:latin typeface="Verdana"/>
                <a:ea typeface="Verdana"/>
                <a:cs typeface="Verdana"/>
                <a:sym typeface="Verdana"/>
              </a:rPr>
              <a:t>ESC</a:t>
            </a:r>
          </a:p>
          <a:p>
            <a:pPr marL="457200" marR="0" lvl="0" indent="-342900" algn="l" rtl="0">
              <a:lnSpc>
                <a:spcPct val="115000"/>
              </a:lnSpc>
              <a:spcBef>
                <a:spcPts val="0"/>
              </a:spcBef>
              <a:spcAft>
                <a:spcPts val="0"/>
              </a:spcAft>
              <a:buSzPts val="1800"/>
              <a:buFont typeface="Verdana"/>
              <a:buAutoNum type="arabicPeriod"/>
            </a:pPr>
            <a:r>
              <a:rPr lang="en-US" sz="1800" dirty="0">
                <a:latin typeface="Verdana"/>
                <a:ea typeface="Verdana"/>
                <a:cs typeface="Verdana"/>
                <a:sym typeface="Verdana"/>
              </a:rPr>
              <a:t>Write </a:t>
            </a:r>
            <a:r>
              <a:rPr lang="en-US" sz="1800" dirty="0" err="1">
                <a:latin typeface="Verdana"/>
                <a:ea typeface="Verdana"/>
                <a:cs typeface="Verdana"/>
                <a:sym typeface="Verdana"/>
              </a:rPr>
              <a:t>messame</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en-US" sz="1800" dirty="0">
                <a:latin typeface="Verdana"/>
                <a:ea typeface="Verdana"/>
                <a:cs typeface="Verdana"/>
                <a:sym typeface="Verdana"/>
              </a:rPr>
              <a:t>:x </a:t>
            </a:r>
            <a:r>
              <a:rPr lang="en-US" sz="1800" dirty="0" err="1">
                <a:latin typeface="Verdana"/>
                <a:ea typeface="Verdana"/>
                <a:cs typeface="Verdana"/>
                <a:sym typeface="Verdana"/>
              </a:rPr>
              <a:t>sau</a:t>
            </a:r>
            <a:r>
              <a:rPr lang="en-US" sz="1800" dirty="0">
                <a:latin typeface="Verdana"/>
                <a:ea typeface="Verdana"/>
                <a:cs typeface="Verdana"/>
                <a:sym typeface="Verdana"/>
              </a:rPr>
              <a:t> :</a:t>
            </a:r>
            <a:r>
              <a:rPr lang="en-US" sz="1800" dirty="0" err="1">
                <a:latin typeface="Verdana"/>
                <a:ea typeface="Verdana"/>
                <a:cs typeface="Verdana"/>
                <a:sym typeface="Verdana"/>
              </a:rPr>
              <a:t>wq</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Enter</a:t>
            </a:r>
            <a:endParaRPr sz="1800" dirty="0">
              <a:latin typeface="Verdana"/>
              <a:ea typeface="Verdana"/>
              <a:cs typeface="Verdana"/>
              <a:sym typeface="Verdana"/>
            </a:endParaRPr>
          </a:p>
        </p:txBody>
      </p:sp>
      <p:pic>
        <p:nvPicPr>
          <p:cNvPr id="289" name="Google Shape;289;p45"/>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800"/>
              <a:t>Înregistrarea setului de modificări</a:t>
            </a:r>
            <a:endParaRPr sz="2800"/>
          </a:p>
        </p:txBody>
      </p:sp>
      <p:sp>
        <p:nvSpPr>
          <p:cNvPr id="295" name="Google Shape;295;p46"/>
          <p:cNvSpPr txBox="1">
            <a:spLocks noGrp="1"/>
          </p:cNvSpPr>
          <p:nvPr>
            <p:ph type="body" idx="1"/>
          </p:nvPr>
        </p:nvSpPr>
        <p:spPr>
          <a:xfrm>
            <a:off x="2400300" y="1331875"/>
            <a:ext cx="6321600" cy="32733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o" sz="1800">
                <a:latin typeface="Verdana"/>
                <a:ea typeface="Verdana"/>
                <a:cs typeface="Verdana"/>
                <a:sym typeface="Verdana"/>
              </a:rPr>
              <a:t>În editorul încorporat, pentru a salva modificările:</a:t>
            </a:r>
            <a:endParaRPr sz="1800">
              <a:latin typeface="Verdana"/>
              <a:ea typeface="Verdana"/>
              <a:cs typeface="Verdana"/>
              <a:sym typeface="Verdana"/>
            </a:endParaRPr>
          </a:p>
          <a:p>
            <a:pPr marL="0" marR="0" lvl="0" indent="0" algn="l" rtl="0">
              <a:lnSpc>
                <a:spcPct val="115000"/>
              </a:lnSpc>
              <a:spcBef>
                <a:spcPts val="0"/>
              </a:spcBef>
              <a:spcAft>
                <a:spcPts val="0"/>
              </a:spcAft>
              <a:buNone/>
            </a:pPr>
            <a:endParaRPr sz="1800">
              <a:latin typeface="Verdana"/>
              <a:ea typeface="Verdana"/>
              <a:cs typeface="Verdana"/>
              <a:sym typeface="Verdana"/>
            </a:endParaRPr>
          </a:p>
        </p:txBody>
      </p:sp>
      <p:pic>
        <p:nvPicPr>
          <p:cNvPr id="296" name="Google Shape;296;p46"/>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97" name="Google Shape;297;p46"/>
          <p:cNvPicPr preferRelativeResize="0"/>
          <p:nvPr/>
        </p:nvPicPr>
        <p:blipFill>
          <a:blip r:embed="rId4">
            <a:alphaModFix/>
          </a:blip>
          <a:stretch>
            <a:fillRect/>
          </a:stretch>
        </p:blipFill>
        <p:spPr>
          <a:xfrm>
            <a:off x="2828575" y="1761625"/>
            <a:ext cx="5464949" cy="284354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Următorii pași</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800"/>
              <a:t>Primul cont GitHub</a:t>
            </a:r>
            <a:endParaRPr sz="2800"/>
          </a:p>
        </p:txBody>
      </p:sp>
      <p:sp>
        <p:nvSpPr>
          <p:cNvPr id="308" name="Google Shape;308;p48"/>
          <p:cNvSpPr txBox="1">
            <a:spLocks noGrp="1"/>
          </p:cNvSpPr>
          <p:nvPr>
            <p:ph type="body" idx="1"/>
          </p:nvPr>
        </p:nvSpPr>
        <p:spPr>
          <a:xfrm>
            <a:off x="2400300" y="1331875"/>
            <a:ext cx="6321600" cy="3273300"/>
          </a:xfrm>
          <a:prstGeom prst="rect">
            <a:avLst/>
          </a:prstGeom>
        </p:spPr>
        <p:txBody>
          <a:bodyPr spcFirstLastPara="1" wrap="square" lIns="91425" tIns="91425" rIns="91425" bIns="91425" anchor="t" anchorCtr="0">
            <a:noAutofit/>
          </a:bodyPr>
          <a:lstStyle/>
          <a:p>
            <a:pPr lvl="0" indent="-342900">
              <a:buSzPts val="1800"/>
              <a:buFont typeface="Verdana"/>
              <a:buAutoNum type="arabicPeriod"/>
            </a:pPr>
            <a:r>
              <a:rPr lang="ro" sz="1800" dirty="0">
                <a:latin typeface="Verdana"/>
                <a:ea typeface="Verdana"/>
                <a:cs typeface="Verdana"/>
                <a:sym typeface="Verdana"/>
              </a:rPr>
              <a:t>Accesați </a:t>
            </a:r>
            <a:r>
              <a:rPr lang="en-US" sz="1800" dirty="0">
                <a:latin typeface="Verdana"/>
                <a:ea typeface="Verdana"/>
                <a:cs typeface="Verdana"/>
                <a:sym typeface="Verdana"/>
              </a:rPr>
              <a:t>https://bitbucket.org</a:t>
            </a:r>
            <a:r>
              <a:rPr lang="ro" sz="1800" dirty="0">
                <a:latin typeface="Verdana"/>
                <a:ea typeface="Verdana"/>
                <a:cs typeface="Verdana"/>
                <a:sym typeface="Verdana"/>
              </a:rPr>
              <a:t>.com</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Creați un cont.</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Autentificați-vă.</a:t>
            </a:r>
            <a:endParaRPr sz="1800" dirty="0">
              <a:latin typeface="Verdana"/>
              <a:ea typeface="Verdana"/>
              <a:cs typeface="Verdana"/>
              <a:sym typeface="Verdana"/>
            </a:endParaRPr>
          </a:p>
          <a:p>
            <a:pPr marL="0" marR="0" lvl="0" indent="0" algn="l" rtl="0">
              <a:lnSpc>
                <a:spcPct val="115000"/>
              </a:lnSpc>
              <a:spcBef>
                <a:spcPts val="0"/>
              </a:spcBef>
              <a:spcAft>
                <a:spcPts val="0"/>
              </a:spcAft>
              <a:buNone/>
            </a:pPr>
            <a:endParaRPr sz="1800" dirty="0">
              <a:latin typeface="Verdana"/>
              <a:ea typeface="Verdana"/>
              <a:cs typeface="Verdana"/>
              <a:sym typeface="Verdana"/>
            </a:endParaRPr>
          </a:p>
          <a:p>
            <a:pPr marL="0" marR="0" lvl="0" indent="0" algn="l" rtl="0">
              <a:lnSpc>
                <a:spcPct val="115000"/>
              </a:lnSpc>
              <a:spcBef>
                <a:spcPts val="0"/>
              </a:spcBef>
              <a:spcAft>
                <a:spcPts val="0"/>
              </a:spcAft>
              <a:buNone/>
            </a:pPr>
            <a:r>
              <a:rPr lang="ro" sz="1800" b="1" dirty="0">
                <a:latin typeface="Verdana"/>
                <a:ea typeface="Verdana"/>
                <a:cs typeface="Verdana"/>
                <a:sym typeface="Verdana"/>
              </a:rPr>
              <a:t>Atenție: </a:t>
            </a:r>
            <a:r>
              <a:rPr lang="ro" sz="1800" dirty="0">
                <a:latin typeface="Verdana"/>
                <a:ea typeface="Verdana"/>
                <a:cs typeface="Verdana"/>
                <a:sym typeface="Verdana"/>
              </a:rPr>
              <a:t>folosiți adresa de e-mail, utilizată în momentul configurării Git.</a:t>
            </a:r>
            <a:endParaRPr sz="1800" dirty="0">
              <a:latin typeface="Verdana"/>
              <a:ea typeface="Verdana"/>
              <a:cs typeface="Verdana"/>
              <a:sym typeface="Verdana"/>
            </a:endParaRPr>
          </a:p>
        </p:txBody>
      </p:sp>
      <p:pic>
        <p:nvPicPr>
          <p:cNvPr id="309" name="Google Shape;309;p48"/>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7"/>
          <p:cNvSpPr txBox="1">
            <a:spLocks noGrp="1"/>
          </p:cNvSpPr>
          <p:nvPr>
            <p:ph type="title"/>
          </p:nvPr>
        </p:nvSpPr>
        <p:spPr>
          <a:xfrm>
            <a:off x="853950" y="1304850"/>
            <a:ext cx="74361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git push</a:t>
            </a:r>
            <a:endParaRPr/>
          </a:p>
        </p:txBody>
      </p:sp>
      <p:sp>
        <p:nvSpPr>
          <p:cNvPr id="379" name="Google Shape;379;p57"/>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
                <a:latin typeface="Verdana"/>
                <a:ea typeface="Verdana"/>
                <a:cs typeface="Verdana"/>
                <a:sym typeface="Verdana"/>
              </a:rPr>
              <a:t>trimite conținutul repozitoriului local pe repozitoriul la distanță (remote)</a:t>
            </a:r>
            <a:endParaRPr>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000"/>
              <a:t>Trimiteți conținut pe repozitoriul de la distanță</a:t>
            </a:r>
            <a:endParaRPr sz="2000"/>
          </a:p>
        </p:txBody>
      </p:sp>
      <p:sp>
        <p:nvSpPr>
          <p:cNvPr id="385" name="Google Shape;385;p58"/>
          <p:cNvSpPr txBox="1">
            <a:spLocks noGrp="1"/>
          </p:cNvSpPr>
          <p:nvPr>
            <p:ph type="body" idx="1"/>
          </p:nvPr>
        </p:nvSpPr>
        <p:spPr>
          <a:xfrm>
            <a:off x="2400300" y="1331875"/>
            <a:ext cx="6321600" cy="32733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Navigați din linia de comandă în mapa, în care a fost creat repozitoriul vostru local.</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Adăugați un fișier text, comitați modificările.</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În linia de comandă rulați</a:t>
            </a:r>
            <a:br>
              <a:rPr lang="ro" sz="1800" dirty="0">
                <a:latin typeface="Verdana"/>
                <a:ea typeface="Verdana"/>
                <a:cs typeface="Verdana"/>
                <a:sym typeface="Verdana"/>
              </a:rPr>
            </a:br>
            <a:r>
              <a:rPr lang="ro" sz="1800" dirty="0">
                <a:latin typeface="Courier New"/>
                <a:ea typeface="Courier New"/>
                <a:cs typeface="Courier New"/>
                <a:sym typeface="Courier New"/>
              </a:rPr>
              <a:t>git push origin master</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Verificați informația despre commit rulând</a:t>
            </a:r>
            <a:br>
              <a:rPr lang="ro" sz="1800" dirty="0">
                <a:latin typeface="Verdana"/>
                <a:ea typeface="Verdana"/>
                <a:cs typeface="Verdana"/>
                <a:sym typeface="Verdana"/>
              </a:rPr>
            </a:br>
            <a:r>
              <a:rPr lang="ro" sz="1800" dirty="0">
                <a:latin typeface="Courier New"/>
                <a:ea typeface="Courier New"/>
                <a:cs typeface="Courier New"/>
                <a:sym typeface="Courier New"/>
              </a:rPr>
              <a:t>git log</a:t>
            </a:r>
            <a:endParaRPr sz="1800" dirty="0">
              <a:latin typeface="Courier New"/>
              <a:ea typeface="Courier New"/>
              <a:cs typeface="Courier New"/>
              <a:sym typeface="Courier New"/>
            </a:endParaRPr>
          </a:p>
        </p:txBody>
      </p:sp>
      <p:pic>
        <p:nvPicPr>
          <p:cNvPr id="386" name="Google Shape;386;p58"/>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9"/>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dirty="0"/>
              <a:t>Contribuția la un repozitoriu existent</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0"/>
          <p:cNvSpPr txBox="1">
            <a:spLocks noGrp="1"/>
          </p:cNvSpPr>
          <p:nvPr>
            <p:ph type="title"/>
          </p:nvPr>
        </p:nvSpPr>
        <p:spPr>
          <a:xfrm>
            <a:off x="853950" y="1304850"/>
            <a:ext cx="74361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git clone</a:t>
            </a:r>
            <a:endParaRPr/>
          </a:p>
        </p:txBody>
      </p:sp>
      <p:sp>
        <p:nvSpPr>
          <p:cNvPr id="397" name="Google Shape;397;p60"/>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
                <a:latin typeface="Verdana"/>
                <a:ea typeface="Verdana"/>
                <a:cs typeface="Verdana"/>
                <a:sym typeface="Verdana"/>
              </a:rPr>
              <a:t>clonarea repozitoriului pe mașina locală</a:t>
            </a:r>
            <a:endParaRPr>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Cum lansăm aplicațiile necesare?</a:t>
            </a:r>
            <a:endParaRPr/>
          </a:p>
        </p:txBody>
      </p:sp>
      <p:sp>
        <p:nvSpPr>
          <p:cNvPr id="84" name="Google Shape;84;p15"/>
          <p:cNvSpPr txBox="1">
            <a:spLocks noGrp="1"/>
          </p:cNvSpPr>
          <p:nvPr>
            <p:ph type="body" idx="1"/>
          </p:nvPr>
        </p:nvSpPr>
        <p:spPr>
          <a:xfrm>
            <a:off x="2400297" y="1602675"/>
            <a:ext cx="6321600" cy="3002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ro" sz="1800">
                <a:latin typeface="Verdana"/>
                <a:ea typeface="Verdana"/>
                <a:cs typeface="Verdana"/>
                <a:sym typeface="Verdana"/>
              </a:rPr>
              <a:t>Notepad</a:t>
            </a:r>
            <a:endParaRPr sz="180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a:latin typeface="Verdana"/>
                <a:ea typeface="Verdana"/>
                <a:cs typeface="Verdana"/>
                <a:sym typeface="Verdana"/>
              </a:rPr>
              <a:t>Linia de comandă</a:t>
            </a:r>
            <a:endParaRPr sz="1800">
              <a:latin typeface="Verdana"/>
              <a:ea typeface="Verdana"/>
              <a:cs typeface="Verdana"/>
              <a:sym typeface="Verdana"/>
            </a:endParaRPr>
          </a:p>
        </p:txBody>
      </p:sp>
      <p:pic>
        <p:nvPicPr>
          <p:cNvPr id="85" name="Google Shape;85;p15"/>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800"/>
              <a:t>Clonați un repozitoriu</a:t>
            </a:r>
            <a:endParaRPr sz="2800"/>
          </a:p>
        </p:txBody>
      </p:sp>
      <p:sp>
        <p:nvSpPr>
          <p:cNvPr id="403" name="Google Shape;403;p61"/>
          <p:cNvSpPr txBox="1">
            <a:spLocks noGrp="1"/>
          </p:cNvSpPr>
          <p:nvPr>
            <p:ph type="body" idx="1"/>
          </p:nvPr>
        </p:nvSpPr>
        <p:spPr>
          <a:xfrm>
            <a:off x="2400300" y="1331875"/>
            <a:ext cx="6321600" cy="32733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Navigați din linia de comandă în mapa, în care vreți să salvați noul repozitoriu</a:t>
            </a:r>
            <a:endParaRPr sz="1800" dirty="0">
              <a:latin typeface="Verdana"/>
              <a:ea typeface="Verdana"/>
              <a:cs typeface="Verdana"/>
              <a:sym typeface="Verdana"/>
            </a:endParaRPr>
          </a:p>
          <a:p>
            <a:pPr lvl="0" indent="-342900">
              <a:buSzPts val="1800"/>
              <a:buFont typeface="Verdana"/>
              <a:buAutoNum type="arabicPeriod"/>
            </a:pPr>
            <a:r>
              <a:rPr lang="ro" sz="1800" dirty="0">
                <a:latin typeface="Verdana"/>
                <a:ea typeface="Verdana"/>
                <a:cs typeface="Verdana"/>
                <a:sym typeface="Verdana"/>
              </a:rPr>
              <a:t>În linia de comandă rulați</a:t>
            </a:r>
            <a:br>
              <a:rPr lang="ro" sz="1800" dirty="0">
                <a:latin typeface="Verdana"/>
                <a:ea typeface="Verdana"/>
                <a:cs typeface="Verdana"/>
                <a:sym typeface="Verdana"/>
              </a:rPr>
            </a:br>
            <a:r>
              <a:rPr lang="ro" dirty="0">
                <a:latin typeface="Courier New"/>
                <a:ea typeface="Courier New"/>
                <a:cs typeface="Courier New"/>
                <a:sym typeface="Courier New"/>
              </a:rPr>
              <a:t>git clone </a:t>
            </a:r>
            <a:r>
              <a:rPr lang="en-US" u="sng" dirty="0">
                <a:latin typeface="Courier New"/>
                <a:ea typeface="Courier New"/>
                <a:cs typeface="Courier New"/>
                <a:sym typeface="Courier New"/>
              </a:rPr>
              <a:t>https://github.com/drgtn/Tekwill2021.git</a:t>
            </a:r>
            <a:br>
              <a:rPr lang="ro" sz="1800" dirty="0">
                <a:latin typeface="Verdana"/>
                <a:ea typeface="Verdana"/>
                <a:cs typeface="Verdana"/>
                <a:sym typeface="Verdana"/>
              </a:rPr>
            </a:br>
            <a:endParaRPr lang="en-US" sz="1800" dirty="0">
              <a:latin typeface="Verdana"/>
              <a:ea typeface="Verdana"/>
              <a:cs typeface="Verdana"/>
              <a:sym typeface="Verdana"/>
            </a:endParaRPr>
          </a:p>
          <a:p>
            <a:pPr lvl="0" indent="-342900">
              <a:buSzPts val="1800"/>
              <a:buFont typeface="Verdana"/>
              <a:buAutoNum type="arabicPeriod"/>
            </a:pPr>
            <a:r>
              <a:rPr lang="en-US" sz="1800" dirty="0" err="1">
                <a:latin typeface="Verdana"/>
                <a:ea typeface="Verdana"/>
                <a:cs typeface="Verdana"/>
                <a:sym typeface="Verdana"/>
              </a:rPr>
              <a:t>Verificați</a:t>
            </a:r>
            <a:r>
              <a:rPr lang="en-US" sz="1800" dirty="0">
                <a:latin typeface="Verdana"/>
                <a:ea typeface="Verdana"/>
                <a:cs typeface="Verdana"/>
                <a:sym typeface="Verdana"/>
              </a:rPr>
              <a:t> </a:t>
            </a:r>
            <a:r>
              <a:rPr lang="en-US" sz="1800" dirty="0" err="1">
                <a:latin typeface="Verdana"/>
                <a:ea typeface="Verdana"/>
                <a:cs typeface="Verdana"/>
                <a:sym typeface="Verdana"/>
              </a:rPr>
              <a:t>lista</a:t>
            </a:r>
            <a:r>
              <a:rPr lang="en-US" sz="1800" dirty="0">
                <a:latin typeface="Verdana"/>
                <a:ea typeface="Verdana"/>
                <a:cs typeface="Verdana"/>
                <a:sym typeface="Verdana"/>
              </a:rPr>
              <a:t> </a:t>
            </a:r>
            <a:r>
              <a:rPr lang="en-US" sz="1800" dirty="0" err="1">
                <a:latin typeface="Verdana"/>
                <a:ea typeface="Verdana"/>
                <a:cs typeface="Verdana"/>
                <a:sym typeface="Verdana"/>
              </a:rPr>
              <a:t>surselor</a:t>
            </a:r>
            <a:r>
              <a:rPr lang="en-US" sz="1800" dirty="0">
                <a:latin typeface="Verdana"/>
                <a:ea typeface="Verdana"/>
                <a:cs typeface="Verdana"/>
                <a:sym typeface="Verdana"/>
              </a:rPr>
              <a:t> </a:t>
            </a:r>
            <a:r>
              <a:rPr lang="en-US" sz="1800" dirty="0" err="1">
                <a:latin typeface="Verdana"/>
                <a:ea typeface="Verdana"/>
                <a:cs typeface="Verdana"/>
                <a:sym typeface="Verdana"/>
              </a:rPr>
              <a:t>repozitoriului</a:t>
            </a:r>
            <a:r>
              <a:rPr lang="en-US" sz="1800" dirty="0">
                <a:latin typeface="Verdana"/>
                <a:ea typeface="Verdana"/>
                <a:cs typeface="Verdana"/>
                <a:sym typeface="Verdana"/>
              </a:rPr>
              <a:t> </a:t>
            </a:r>
            <a:r>
              <a:rPr lang="en-US" sz="1800" dirty="0" err="1">
                <a:latin typeface="Verdana"/>
                <a:ea typeface="Verdana"/>
                <a:cs typeface="Verdana"/>
                <a:sym typeface="Verdana"/>
              </a:rPr>
              <a:t>dat</a:t>
            </a:r>
            <a:br>
              <a:rPr lang="en-US" sz="1800" dirty="0">
                <a:latin typeface="Verdana"/>
                <a:ea typeface="Verdana"/>
                <a:cs typeface="Verdana"/>
                <a:sym typeface="Verdana"/>
              </a:rPr>
            </a:br>
            <a:r>
              <a:rPr lang="en-US" sz="1800" dirty="0">
                <a:latin typeface="Courier New"/>
                <a:ea typeface="Courier New"/>
                <a:cs typeface="Courier New"/>
                <a:sym typeface="Courier New"/>
              </a:rPr>
              <a:t>git remote -v</a:t>
            </a:r>
          </a:p>
        </p:txBody>
      </p:sp>
      <p:pic>
        <p:nvPicPr>
          <p:cNvPr id="404" name="Google Shape;404;p61"/>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2"/>
          <p:cNvSpPr txBox="1">
            <a:spLocks noGrp="1"/>
          </p:cNvSpPr>
          <p:nvPr>
            <p:ph type="title"/>
          </p:nvPr>
        </p:nvSpPr>
        <p:spPr>
          <a:xfrm>
            <a:off x="853950" y="1304850"/>
            <a:ext cx="74361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git pull</a:t>
            </a:r>
            <a:endParaRPr/>
          </a:p>
        </p:txBody>
      </p:sp>
      <p:sp>
        <p:nvSpPr>
          <p:cNvPr id="410" name="Google Shape;410;p62"/>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
                <a:latin typeface="Verdana"/>
                <a:ea typeface="Verdana"/>
                <a:cs typeface="Verdana"/>
                <a:sym typeface="Verdana"/>
              </a:rPr>
              <a:t>actualizează repozitoriul local cu ultimele modificări din repozitoriul de la distanță</a:t>
            </a:r>
            <a:endParaRPr>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000"/>
              <a:t>Descărcați conținut pe repozitoriul de la distanță</a:t>
            </a:r>
            <a:endParaRPr sz="2000"/>
          </a:p>
        </p:txBody>
      </p:sp>
      <p:sp>
        <p:nvSpPr>
          <p:cNvPr id="416" name="Google Shape;416;p63"/>
          <p:cNvSpPr txBox="1">
            <a:spLocks noGrp="1"/>
          </p:cNvSpPr>
          <p:nvPr>
            <p:ph type="body" idx="1"/>
          </p:nvPr>
        </p:nvSpPr>
        <p:spPr>
          <a:xfrm>
            <a:off x="2400300" y="1331875"/>
            <a:ext cx="6321600" cy="32733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Navigați din linia de comandă în mapa, în care a fost clonat repozitoriul de la distanță</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În linia de comandă rulați</a:t>
            </a:r>
            <a:br>
              <a:rPr lang="ro" sz="1800" dirty="0">
                <a:latin typeface="Verdana"/>
                <a:ea typeface="Verdana"/>
                <a:cs typeface="Verdana"/>
                <a:sym typeface="Verdana"/>
              </a:rPr>
            </a:br>
            <a:r>
              <a:rPr lang="ro" sz="1800" dirty="0">
                <a:latin typeface="Courier New"/>
                <a:ea typeface="Courier New"/>
                <a:cs typeface="Courier New"/>
                <a:sym typeface="Courier New"/>
              </a:rPr>
              <a:t>git pull origin master</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dirty="0">
                <a:latin typeface="Verdana"/>
                <a:ea typeface="Verdana"/>
                <a:cs typeface="Verdana"/>
                <a:sym typeface="Verdana"/>
              </a:rPr>
              <a:t>Verificați informația despre statutul repozitoriului rulând</a:t>
            </a:r>
            <a:br>
              <a:rPr lang="ro" sz="1800" dirty="0">
                <a:latin typeface="Verdana"/>
                <a:ea typeface="Verdana"/>
                <a:cs typeface="Verdana"/>
                <a:sym typeface="Verdana"/>
              </a:rPr>
            </a:br>
            <a:r>
              <a:rPr lang="ro" sz="1800" dirty="0">
                <a:latin typeface="Courier New"/>
                <a:ea typeface="Courier New"/>
                <a:cs typeface="Courier New"/>
                <a:sym typeface="Courier New"/>
              </a:rPr>
              <a:t>git log</a:t>
            </a:r>
            <a:endParaRPr sz="1800" dirty="0">
              <a:latin typeface="Courier New"/>
              <a:ea typeface="Courier New"/>
              <a:cs typeface="Courier New"/>
              <a:sym typeface="Courier New"/>
            </a:endParaRPr>
          </a:p>
        </p:txBody>
      </p:sp>
      <p:pic>
        <p:nvPicPr>
          <p:cNvPr id="417" name="Google Shape;417;p63"/>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4"/>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Git: Ignorarea unor fișiere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5"/>
          <p:cNvSpPr txBox="1">
            <a:spLocks noGrp="1"/>
          </p:cNvSpPr>
          <p:nvPr>
            <p:ph type="title"/>
          </p:nvPr>
        </p:nvSpPr>
        <p:spPr>
          <a:xfrm>
            <a:off x="853950" y="1304850"/>
            <a:ext cx="74361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.gitignore</a:t>
            </a:r>
            <a:endParaRPr/>
          </a:p>
        </p:txBody>
      </p:sp>
      <p:sp>
        <p:nvSpPr>
          <p:cNvPr id="428" name="Google Shape;428;p65"/>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
                <a:latin typeface="Verdana"/>
                <a:ea typeface="Verdana"/>
                <a:cs typeface="Verdana"/>
                <a:sym typeface="Verdana"/>
              </a:rPr>
              <a:t>specifică lista fișierelor care nu trebuie monitorizate</a:t>
            </a:r>
            <a:endParaRPr>
              <a:latin typeface="Verdana"/>
              <a:ea typeface="Verdana"/>
              <a:cs typeface="Verdana"/>
              <a:sym typeface="Verdan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000"/>
              <a:t>Adăugați conținut în lista de fișiere ignorate</a:t>
            </a:r>
            <a:endParaRPr sz="2000"/>
          </a:p>
        </p:txBody>
      </p:sp>
      <p:sp>
        <p:nvSpPr>
          <p:cNvPr id="434" name="Google Shape;434;p66"/>
          <p:cNvSpPr txBox="1">
            <a:spLocks noGrp="1"/>
          </p:cNvSpPr>
          <p:nvPr>
            <p:ph type="body" idx="1"/>
          </p:nvPr>
        </p:nvSpPr>
        <p:spPr>
          <a:xfrm>
            <a:off x="2400300" y="1123950"/>
            <a:ext cx="6321600" cy="3552900"/>
          </a:xfrm>
          <a:prstGeom prst="rect">
            <a:avLst/>
          </a:prstGeom>
        </p:spPr>
        <p:txBody>
          <a:bodyPr spcFirstLastPara="1" wrap="square" lIns="91425" tIns="91425" rIns="91425" bIns="91425" anchor="t" anchorCtr="0">
            <a:noAutofit/>
          </a:bodyPr>
          <a:lstStyle/>
          <a:p>
            <a:pPr marL="457200" marR="0" lvl="0" indent="-323850" algn="l" rtl="0">
              <a:lnSpc>
                <a:spcPct val="115000"/>
              </a:lnSpc>
              <a:spcBef>
                <a:spcPts val="0"/>
              </a:spcBef>
              <a:spcAft>
                <a:spcPts val="0"/>
              </a:spcAft>
              <a:buSzPts val="1500"/>
              <a:buFont typeface="Verdana"/>
              <a:buAutoNum type="arabicPeriod"/>
            </a:pPr>
            <a:r>
              <a:rPr lang="ro" sz="1500">
                <a:latin typeface="Verdana"/>
                <a:ea typeface="Verdana"/>
                <a:cs typeface="Verdana"/>
                <a:sym typeface="Verdana"/>
              </a:rPr>
              <a:t>Navigați din linia de comandă într-un repozitoriu curent sau creați un repozitoriu nou</a:t>
            </a:r>
            <a:endParaRPr sz="1500">
              <a:latin typeface="Verdana"/>
              <a:ea typeface="Verdana"/>
              <a:cs typeface="Verdana"/>
              <a:sym typeface="Verdana"/>
            </a:endParaRPr>
          </a:p>
          <a:p>
            <a:pPr marL="457200" marR="0" lvl="0" indent="-323850" algn="l" rtl="0">
              <a:lnSpc>
                <a:spcPct val="115000"/>
              </a:lnSpc>
              <a:spcBef>
                <a:spcPts val="0"/>
              </a:spcBef>
              <a:spcAft>
                <a:spcPts val="0"/>
              </a:spcAft>
              <a:buSzPts val="1500"/>
              <a:buFont typeface="Verdana"/>
              <a:buAutoNum type="arabicPeriod"/>
            </a:pPr>
            <a:r>
              <a:rPr lang="ro" sz="1500">
                <a:latin typeface="Verdana"/>
                <a:ea typeface="Verdana"/>
                <a:cs typeface="Verdana"/>
                <a:sym typeface="Verdana"/>
              </a:rPr>
              <a:t>În linia de comandă rulați</a:t>
            </a:r>
            <a:br>
              <a:rPr lang="ro" sz="1500">
                <a:latin typeface="Verdana"/>
                <a:ea typeface="Verdana"/>
                <a:cs typeface="Verdana"/>
                <a:sym typeface="Verdana"/>
              </a:rPr>
            </a:br>
            <a:r>
              <a:rPr lang="ro" sz="1500">
                <a:latin typeface="Courier New"/>
                <a:ea typeface="Courier New"/>
                <a:cs typeface="Courier New"/>
                <a:sym typeface="Courier New"/>
              </a:rPr>
              <a:t>echo &gt; .gitignore</a:t>
            </a:r>
            <a:endParaRPr sz="1500">
              <a:latin typeface="Verdana"/>
              <a:ea typeface="Verdana"/>
              <a:cs typeface="Verdana"/>
              <a:sym typeface="Verdana"/>
            </a:endParaRPr>
          </a:p>
          <a:p>
            <a:pPr marL="457200" marR="0" lvl="0" indent="-323850" algn="l" rtl="0">
              <a:lnSpc>
                <a:spcPct val="115000"/>
              </a:lnSpc>
              <a:spcBef>
                <a:spcPts val="0"/>
              </a:spcBef>
              <a:spcAft>
                <a:spcPts val="0"/>
              </a:spcAft>
              <a:buSzPts val="1500"/>
              <a:buFont typeface="Verdana"/>
              <a:buAutoNum type="arabicPeriod"/>
            </a:pPr>
            <a:r>
              <a:rPr lang="ro" sz="1500">
                <a:latin typeface="Verdana"/>
                <a:ea typeface="Verdana"/>
                <a:cs typeface="Verdana"/>
                <a:sym typeface="Verdana"/>
              </a:rPr>
              <a:t>Deschideți fișierul nou creat într-un editor text și adăugați un patern, care trebuie să fie ignorat</a:t>
            </a:r>
            <a:br>
              <a:rPr lang="ro" sz="1500">
                <a:latin typeface="Verdana"/>
                <a:ea typeface="Verdana"/>
                <a:cs typeface="Verdana"/>
                <a:sym typeface="Verdana"/>
              </a:rPr>
            </a:br>
            <a:r>
              <a:rPr lang="ro" sz="1500">
                <a:latin typeface="Courier New"/>
                <a:ea typeface="Courier New"/>
                <a:cs typeface="Courier New"/>
                <a:sym typeface="Courier New"/>
              </a:rPr>
              <a:t>exemplu: pass.conf</a:t>
            </a:r>
            <a:endParaRPr sz="1500">
              <a:latin typeface="Courier New"/>
              <a:ea typeface="Courier New"/>
              <a:cs typeface="Courier New"/>
              <a:sym typeface="Courier New"/>
            </a:endParaRPr>
          </a:p>
          <a:p>
            <a:pPr marL="457200" marR="0" lvl="0" indent="-323850" algn="l" rtl="0">
              <a:lnSpc>
                <a:spcPct val="115000"/>
              </a:lnSpc>
              <a:spcBef>
                <a:spcPts val="0"/>
              </a:spcBef>
              <a:spcAft>
                <a:spcPts val="0"/>
              </a:spcAft>
              <a:buSzPts val="1500"/>
              <a:buFont typeface="Verdana"/>
              <a:buAutoNum type="arabicPeriod"/>
            </a:pPr>
            <a:r>
              <a:rPr lang="ro" sz="1500">
                <a:latin typeface="Verdana"/>
                <a:ea typeface="Verdana"/>
                <a:cs typeface="Verdana"/>
                <a:sym typeface="Verdana"/>
              </a:rPr>
              <a:t>Commituiți fișierul gitignore, cu un mesaj sugestiv.</a:t>
            </a:r>
            <a:endParaRPr sz="1500">
              <a:latin typeface="Verdana"/>
              <a:ea typeface="Verdana"/>
              <a:cs typeface="Verdana"/>
              <a:sym typeface="Verdana"/>
            </a:endParaRPr>
          </a:p>
          <a:p>
            <a:pPr marL="457200" marR="0" lvl="0" indent="-323850" algn="l" rtl="0">
              <a:lnSpc>
                <a:spcPct val="115000"/>
              </a:lnSpc>
              <a:spcBef>
                <a:spcPts val="0"/>
              </a:spcBef>
              <a:spcAft>
                <a:spcPts val="0"/>
              </a:spcAft>
              <a:buSzPts val="1500"/>
              <a:buFont typeface="Verdana"/>
              <a:buAutoNum type="arabicPeriod"/>
            </a:pPr>
            <a:r>
              <a:rPr lang="ro" sz="1500">
                <a:latin typeface="Verdana"/>
                <a:ea typeface="Verdana"/>
                <a:cs typeface="Verdana"/>
                <a:sym typeface="Verdana"/>
              </a:rPr>
              <a:t>Creați un fișier </a:t>
            </a:r>
            <a:r>
              <a:rPr lang="ro" sz="1500">
                <a:latin typeface="Courier New"/>
                <a:ea typeface="Courier New"/>
                <a:cs typeface="Courier New"/>
                <a:sym typeface="Courier New"/>
              </a:rPr>
              <a:t>pass.conf</a:t>
            </a:r>
            <a:r>
              <a:rPr lang="ro" sz="1500">
                <a:latin typeface="Verdana"/>
                <a:ea typeface="Verdana"/>
                <a:cs typeface="Verdana"/>
                <a:sym typeface="Verdana"/>
              </a:rPr>
              <a:t>, care va conține informație confidențială.</a:t>
            </a:r>
            <a:endParaRPr sz="1500">
              <a:latin typeface="Verdana"/>
              <a:ea typeface="Verdana"/>
              <a:cs typeface="Verdana"/>
              <a:sym typeface="Verdana"/>
            </a:endParaRPr>
          </a:p>
          <a:p>
            <a:pPr marL="457200" marR="0" lvl="0" indent="-323850" algn="l" rtl="0">
              <a:lnSpc>
                <a:spcPct val="115000"/>
              </a:lnSpc>
              <a:spcBef>
                <a:spcPts val="0"/>
              </a:spcBef>
              <a:spcAft>
                <a:spcPts val="0"/>
              </a:spcAft>
              <a:buSzPts val="1500"/>
              <a:buFont typeface="Verdana"/>
              <a:buAutoNum type="arabicPeriod"/>
            </a:pPr>
            <a:r>
              <a:rPr lang="ro" sz="1500">
                <a:latin typeface="Verdana"/>
                <a:ea typeface="Verdana"/>
                <a:cs typeface="Verdana"/>
                <a:sym typeface="Verdana"/>
              </a:rPr>
              <a:t>Verificați statutul repozitoriului rulând</a:t>
            </a:r>
            <a:br>
              <a:rPr lang="ro" sz="1500">
                <a:latin typeface="Verdana"/>
                <a:ea typeface="Verdana"/>
                <a:cs typeface="Verdana"/>
                <a:sym typeface="Verdana"/>
              </a:rPr>
            </a:br>
            <a:r>
              <a:rPr lang="ro" sz="1500">
                <a:latin typeface="Courier New"/>
                <a:ea typeface="Courier New"/>
                <a:cs typeface="Courier New"/>
                <a:sym typeface="Courier New"/>
              </a:rPr>
              <a:t>git status</a:t>
            </a:r>
            <a:endParaRPr sz="1500">
              <a:latin typeface="Courier New"/>
              <a:ea typeface="Courier New"/>
              <a:cs typeface="Courier New"/>
              <a:sym typeface="Courier New"/>
            </a:endParaRPr>
          </a:p>
        </p:txBody>
      </p:sp>
      <p:pic>
        <p:nvPicPr>
          <p:cNvPr id="435" name="Google Shape;435;p66"/>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Ramură</a:t>
            </a:r>
            <a:endParaRPr/>
          </a:p>
        </p:txBody>
      </p:sp>
    </p:spTree>
    <p:extLst>
      <p:ext uri="{BB962C8B-B14F-4D97-AF65-F5344CB8AC3E}">
        <p14:creationId xmlns:p14="http://schemas.microsoft.com/office/powerpoint/2010/main" val="2482462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200"/>
              <a:t>Există proiectul:</a:t>
            </a:r>
            <a:endParaRPr sz="2200"/>
          </a:p>
        </p:txBody>
      </p:sp>
      <p:pic>
        <p:nvPicPr>
          <p:cNvPr id="320" name="Google Shape;320;p50"/>
          <p:cNvPicPr preferRelativeResize="0"/>
          <p:nvPr/>
        </p:nvPicPr>
        <p:blipFill>
          <a:blip r:embed="rId3">
            <a:alphaModFix/>
          </a:blip>
          <a:stretch>
            <a:fillRect/>
          </a:stretch>
        </p:blipFill>
        <p:spPr>
          <a:xfrm>
            <a:off x="230975" y="3340226"/>
            <a:ext cx="1276150" cy="1264851"/>
          </a:xfrm>
          <a:prstGeom prst="rect">
            <a:avLst/>
          </a:prstGeom>
          <a:noFill/>
          <a:ln>
            <a:noFill/>
          </a:ln>
        </p:spPr>
      </p:pic>
      <p:sp>
        <p:nvSpPr>
          <p:cNvPr id="321" name="Google Shape;321;p50"/>
          <p:cNvSpPr txBox="1"/>
          <p:nvPr/>
        </p:nvSpPr>
        <p:spPr>
          <a:xfrm>
            <a:off x="5257800" y="4838700"/>
            <a:ext cx="3464100" cy="24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800"/>
          </a:p>
        </p:txBody>
      </p:sp>
      <p:pic>
        <p:nvPicPr>
          <p:cNvPr id="322" name="Google Shape;322;p50"/>
          <p:cNvPicPr preferRelativeResize="0"/>
          <p:nvPr/>
        </p:nvPicPr>
        <p:blipFill>
          <a:blip r:embed="rId4">
            <a:alphaModFix/>
          </a:blip>
          <a:stretch>
            <a:fillRect/>
          </a:stretch>
        </p:blipFill>
        <p:spPr>
          <a:xfrm>
            <a:off x="2579725" y="1355600"/>
            <a:ext cx="5962650" cy="2562225"/>
          </a:xfrm>
          <a:prstGeom prst="rect">
            <a:avLst/>
          </a:prstGeom>
          <a:noFill/>
          <a:ln>
            <a:noFill/>
          </a:ln>
        </p:spPr>
      </p:pic>
    </p:spTree>
    <p:extLst>
      <p:ext uri="{BB962C8B-B14F-4D97-AF65-F5344CB8AC3E}">
        <p14:creationId xmlns:p14="http://schemas.microsoft.com/office/powerpoint/2010/main" val="5261404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200"/>
              <a:t>Asupra proiectului lucrează 2 programatori</a:t>
            </a:r>
            <a:endParaRPr sz="2200"/>
          </a:p>
        </p:txBody>
      </p:sp>
      <p:pic>
        <p:nvPicPr>
          <p:cNvPr id="328" name="Google Shape;328;p51"/>
          <p:cNvPicPr preferRelativeResize="0"/>
          <p:nvPr/>
        </p:nvPicPr>
        <p:blipFill>
          <a:blip r:embed="rId3">
            <a:alphaModFix/>
          </a:blip>
          <a:stretch>
            <a:fillRect/>
          </a:stretch>
        </p:blipFill>
        <p:spPr>
          <a:xfrm>
            <a:off x="230975" y="3340226"/>
            <a:ext cx="1276150" cy="1264851"/>
          </a:xfrm>
          <a:prstGeom prst="rect">
            <a:avLst/>
          </a:prstGeom>
          <a:noFill/>
          <a:ln>
            <a:noFill/>
          </a:ln>
        </p:spPr>
      </p:pic>
      <p:sp>
        <p:nvSpPr>
          <p:cNvPr id="329" name="Google Shape;329;p51"/>
          <p:cNvSpPr txBox="1"/>
          <p:nvPr/>
        </p:nvSpPr>
        <p:spPr>
          <a:xfrm>
            <a:off x="5257800" y="4838700"/>
            <a:ext cx="3464100" cy="24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ro" sz="800"/>
              <a:t>imagine (sursa): </a:t>
            </a:r>
            <a:r>
              <a:rPr lang="ro" sz="800" u="sng">
                <a:solidFill>
                  <a:schemeClr val="hlink"/>
                </a:solidFill>
                <a:hlinkClick r:id="rId4"/>
              </a:rPr>
              <a:t>atlassian.com</a:t>
            </a:r>
            <a:endParaRPr sz="800"/>
          </a:p>
        </p:txBody>
      </p:sp>
      <p:pic>
        <p:nvPicPr>
          <p:cNvPr id="330" name="Google Shape;330;p51"/>
          <p:cNvPicPr preferRelativeResize="0"/>
          <p:nvPr/>
        </p:nvPicPr>
        <p:blipFill>
          <a:blip r:embed="rId5">
            <a:alphaModFix/>
          </a:blip>
          <a:stretch>
            <a:fillRect/>
          </a:stretch>
        </p:blipFill>
        <p:spPr>
          <a:xfrm>
            <a:off x="6186275" y="1438275"/>
            <a:ext cx="2038350" cy="2266950"/>
          </a:xfrm>
          <a:prstGeom prst="rect">
            <a:avLst/>
          </a:prstGeom>
          <a:noFill/>
          <a:ln>
            <a:noFill/>
          </a:ln>
        </p:spPr>
      </p:pic>
      <p:pic>
        <p:nvPicPr>
          <p:cNvPr id="331" name="Google Shape;331;p51"/>
          <p:cNvPicPr preferRelativeResize="0"/>
          <p:nvPr/>
        </p:nvPicPr>
        <p:blipFill>
          <a:blip r:embed="rId6">
            <a:alphaModFix/>
          </a:blip>
          <a:stretch>
            <a:fillRect/>
          </a:stretch>
        </p:blipFill>
        <p:spPr>
          <a:xfrm>
            <a:off x="2904600" y="1781175"/>
            <a:ext cx="2009775" cy="1924050"/>
          </a:xfrm>
          <a:prstGeom prst="rect">
            <a:avLst/>
          </a:prstGeom>
          <a:noFill/>
          <a:ln>
            <a:noFill/>
          </a:ln>
        </p:spPr>
      </p:pic>
      <p:sp>
        <p:nvSpPr>
          <p:cNvPr id="332" name="Google Shape;332;p51"/>
          <p:cNvSpPr txBox="1"/>
          <p:nvPr/>
        </p:nvSpPr>
        <p:spPr>
          <a:xfrm>
            <a:off x="2657350" y="1353125"/>
            <a:ext cx="2510700" cy="34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
                <a:latin typeface="Lato"/>
                <a:ea typeface="Lato"/>
                <a:cs typeface="Lato"/>
                <a:sym typeface="Lato"/>
              </a:rPr>
              <a:t>Jack</a:t>
            </a:r>
            <a:endParaRPr>
              <a:latin typeface="Lato"/>
              <a:ea typeface="Lato"/>
              <a:cs typeface="Lato"/>
              <a:sym typeface="Lato"/>
            </a:endParaRPr>
          </a:p>
        </p:txBody>
      </p:sp>
      <p:sp>
        <p:nvSpPr>
          <p:cNvPr id="333" name="Google Shape;333;p51"/>
          <p:cNvSpPr txBox="1"/>
          <p:nvPr/>
        </p:nvSpPr>
        <p:spPr>
          <a:xfrm>
            <a:off x="5950100" y="3801500"/>
            <a:ext cx="2510700" cy="34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
                <a:latin typeface="Lato"/>
                <a:ea typeface="Lato"/>
                <a:cs typeface="Lato"/>
                <a:sym typeface="Lato"/>
              </a:rPr>
              <a:t>Tom</a:t>
            </a:r>
            <a:endParaRPr>
              <a:latin typeface="Lato"/>
              <a:ea typeface="Lato"/>
              <a:cs typeface="Lato"/>
              <a:sym typeface="Lato"/>
            </a:endParaRPr>
          </a:p>
        </p:txBody>
      </p:sp>
    </p:spTree>
    <p:extLst>
      <p:ext uri="{BB962C8B-B14F-4D97-AF65-F5344CB8AC3E}">
        <p14:creationId xmlns:p14="http://schemas.microsoft.com/office/powerpoint/2010/main" val="34341960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200" dirty="0"/>
              <a:t>Cerința #1 (Tom) - Logarea utilizatorilor</a:t>
            </a:r>
            <a:endParaRPr sz="2200" dirty="0"/>
          </a:p>
        </p:txBody>
      </p:sp>
      <p:pic>
        <p:nvPicPr>
          <p:cNvPr id="339" name="Google Shape;339;p52"/>
          <p:cNvPicPr preferRelativeResize="0"/>
          <p:nvPr/>
        </p:nvPicPr>
        <p:blipFill>
          <a:blip r:embed="rId3">
            <a:alphaModFix/>
          </a:blip>
          <a:stretch>
            <a:fillRect/>
          </a:stretch>
        </p:blipFill>
        <p:spPr>
          <a:xfrm>
            <a:off x="230975" y="3340226"/>
            <a:ext cx="1276150" cy="1264851"/>
          </a:xfrm>
          <a:prstGeom prst="rect">
            <a:avLst/>
          </a:prstGeom>
          <a:noFill/>
          <a:ln>
            <a:noFill/>
          </a:ln>
        </p:spPr>
      </p:pic>
      <p:sp>
        <p:nvSpPr>
          <p:cNvPr id="340" name="Google Shape;340;p52"/>
          <p:cNvSpPr txBox="1"/>
          <p:nvPr/>
        </p:nvSpPr>
        <p:spPr>
          <a:xfrm>
            <a:off x="5257800" y="4838700"/>
            <a:ext cx="3464100" cy="24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ro" sz="800"/>
              <a:t>imagine (sursa): </a:t>
            </a:r>
            <a:r>
              <a:rPr lang="ro" sz="800" u="sng">
                <a:solidFill>
                  <a:schemeClr val="hlink"/>
                </a:solidFill>
                <a:hlinkClick r:id="rId4"/>
              </a:rPr>
              <a:t>atlassian.com</a:t>
            </a:r>
            <a:endParaRPr sz="800"/>
          </a:p>
        </p:txBody>
      </p:sp>
      <p:pic>
        <p:nvPicPr>
          <p:cNvPr id="341" name="Google Shape;341;p52"/>
          <p:cNvPicPr preferRelativeResize="0"/>
          <p:nvPr/>
        </p:nvPicPr>
        <p:blipFill>
          <a:blip r:embed="rId5">
            <a:alphaModFix/>
          </a:blip>
          <a:stretch>
            <a:fillRect/>
          </a:stretch>
        </p:blipFill>
        <p:spPr>
          <a:xfrm>
            <a:off x="6186275" y="1438275"/>
            <a:ext cx="2038350" cy="2266950"/>
          </a:xfrm>
          <a:prstGeom prst="rect">
            <a:avLst/>
          </a:prstGeom>
          <a:noFill/>
          <a:ln>
            <a:noFill/>
          </a:ln>
        </p:spPr>
      </p:pic>
      <p:sp>
        <p:nvSpPr>
          <p:cNvPr id="342" name="Google Shape;342;p52"/>
          <p:cNvSpPr txBox="1"/>
          <p:nvPr/>
        </p:nvSpPr>
        <p:spPr>
          <a:xfrm>
            <a:off x="5950100" y="3801500"/>
            <a:ext cx="2510700" cy="34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
                <a:latin typeface="Lato"/>
                <a:ea typeface="Lato"/>
                <a:cs typeface="Lato"/>
                <a:sym typeface="Lato"/>
              </a:rPr>
              <a:t>Tom</a:t>
            </a:r>
            <a:endParaRPr>
              <a:latin typeface="Lato"/>
              <a:ea typeface="Lato"/>
              <a:cs typeface="Lato"/>
              <a:sym typeface="Lato"/>
            </a:endParaRPr>
          </a:p>
        </p:txBody>
      </p:sp>
      <p:pic>
        <p:nvPicPr>
          <p:cNvPr id="343" name="Google Shape;343;p52"/>
          <p:cNvPicPr preferRelativeResize="0"/>
          <p:nvPr/>
        </p:nvPicPr>
        <p:blipFill>
          <a:blip r:embed="rId6">
            <a:alphaModFix/>
          </a:blip>
          <a:stretch>
            <a:fillRect/>
          </a:stretch>
        </p:blipFill>
        <p:spPr>
          <a:xfrm>
            <a:off x="1941400" y="1742575"/>
            <a:ext cx="4244876" cy="1824076"/>
          </a:xfrm>
          <a:prstGeom prst="rect">
            <a:avLst/>
          </a:prstGeom>
          <a:noFill/>
          <a:ln>
            <a:noFill/>
          </a:ln>
        </p:spPr>
      </p:pic>
    </p:spTree>
    <p:extLst>
      <p:ext uri="{BB962C8B-B14F-4D97-AF65-F5344CB8AC3E}">
        <p14:creationId xmlns:p14="http://schemas.microsoft.com/office/powerpoint/2010/main" val="2080449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Linia de comandă</a:t>
            </a:r>
            <a:endParaRPr/>
          </a:p>
        </p:txBody>
      </p:sp>
      <p:pic>
        <p:nvPicPr>
          <p:cNvPr id="91" name="Google Shape;91;p16"/>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 name="Picture 1"/>
          <p:cNvPicPr>
            <a:picLocks noChangeAspect="1"/>
          </p:cNvPicPr>
          <p:nvPr/>
        </p:nvPicPr>
        <p:blipFill>
          <a:blip r:embed="rId4"/>
          <a:stretch>
            <a:fillRect/>
          </a:stretch>
        </p:blipFill>
        <p:spPr>
          <a:xfrm>
            <a:off x="2400250" y="1211350"/>
            <a:ext cx="4591730" cy="2961372"/>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3"/>
          <p:cNvSpPr txBox="1">
            <a:spLocks noGrp="1"/>
          </p:cNvSpPr>
          <p:nvPr>
            <p:ph type="title"/>
          </p:nvPr>
        </p:nvSpPr>
        <p:spPr>
          <a:xfrm>
            <a:off x="2400250" y="575950"/>
            <a:ext cx="6321600" cy="8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200"/>
              <a:t>Cerința #2 (Jack) - Pagina de start să conțină logo-ul companiei în partea de jos</a:t>
            </a:r>
            <a:endParaRPr sz="2200"/>
          </a:p>
        </p:txBody>
      </p:sp>
      <p:pic>
        <p:nvPicPr>
          <p:cNvPr id="349" name="Google Shape;349;p53"/>
          <p:cNvPicPr preferRelativeResize="0"/>
          <p:nvPr/>
        </p:nvPicPr>
        <p:blipFill>
          <a:blip r:embed="rId3">
            <a:alphaModFix/>
          </a:blip>
          <a:stretch>
            <a:fillRect/>
          </a:stretch>
        </p:blipFill>
        <p:spPr>
          <a:xfrm>
            <a:off x="230975" y="3340226"/>
            <a:ext cx="1276150" cy="1264851"/>
          </a:xfrm>
          <a:prstGeom prst="rect">
            <a:avLst/>
          </a:prstGeom>
          <a:noFill/>
          <a:ln>
            <a:noFill/>
          </a:ln>
        </p:spPr>
      </p:pic>
      <p:sp>
        <p:nvSpPr>
          <p:cNvPr id="350" name="Google Shape;350;p53"/>
          <p:cNvSpPr txBox="1"/>
          <p:nvPr/>
        </p:nvSpPr>
        <p:spPr>
          <a:xfrm>
            <a:off x="5257800" y="4838700"/>
            <a:ext cx="3464100" cy="24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ro" sz="800"/>
              <a:t>imagine (sursa): </a:t>
            </a:r>
            <a:r>
              <a:rPr lang="ro" sz="800" u="sng">
                <a:solidFill>
                  <a:schemeClr val="hlink"/>
                </a:solidFill>
                <a:hlinkClick r:id="rId4"/>
              </a:rPr>
              <a:t>atlassian.com</a:t>
            </a:r>
            <a:endParaRPr sz="800"/>
          </a:p>
        </p:txBody>
      </p:sp>
      <p:pic>
        <p:nvPicPr>
          <p:cNvPr id="351" name="Google Shape;351;p53"/>
          <p:cNvPicPr preferRelativeResize="0"/>
          <p:nvPr/>
        </p:nvPicPr>
        <p:blipFill>
          <a:blip r:embed="rId5">
            <a:alphaModFix/>
          </a:blip>
          <a:stretch>
            <a:fillRect/>
          </a:stretch>
        </p:blipFill>
        <p:spPr>
          <a:xfrm>
            <a:off x="2374775" y="1823750"/>
            <a:ext cx="2009775" cy="1924050"/>
          </a:xfrm>
          <a:prstGeom prst="rect">
            <a:avLst/>
          </a:prstGeom>
          <a:noFill/>
          <a:ln>
            <a:noFill/>
          </a:ln>
        </p:spPr>
      </p:pic>
      <p:sp>
        <p:nvSpPr>
          <p:cNvPr id="352" name="Google Shape;352;p53"/>
          <p:cNvSpPr txBox="1"/>
          <p:nvPr/>
        </p:nvSpPr>
        <p:spPr>
          <a:xfrm>
            <a:off x="2127525" y="1395700"/>
            <a:ext cx="2510700" cy="34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
                <a:latin typeface="Lato"/>
                <a:ea typeface="Lato"/>
                <a:cs typeface="Lato"/>
                <a:sym typeface="Lato"/>
              </a:rPr>
              <a:t>Jack</a:t>
            </a:r>
            <a:endParaRPr>
              <a:latin typeface="Lato"/>
              <a:ea typeface="Lato"/>
              <a:cs typeface="Lato"/>
              <a:sym typeface="Lato"/>
            </a:endParaRPr>
          </a:p>
        </p:txBody>
      </p:sp>
      <p:pic>
        <p:nvPicPr>
          <p:cNvPr id="353" name="Google Shape;353;p53"/>
          <p:cNvPicPr preferRelativeResize="0"/>
          <p:nvPr/>
        </p:nvPicPr>
        <p:blipFill>
          <a:blip r:embed="rId6">
            <a:alphaModFix/>
          </a:blip>
          <a:stretch>
            <a:fillRect/>
          </a:stretch>
        </p:blipFill>
        <p:spPr>
          <a:xfrm>
            <a:off x="4458800" y="1889113"/>
            <a:ext cx="4325400" cy="1858675"/>
          </a:xfrm>
          <a:prstGeom prst="rect">
            <a:avLst/>
          </a:prstGeom>
          <a:noFill/>
          <a:ln>
            <a:noFill/>
          </a:ln>
        </p:spPr>
      </p:pic>
    </p:spTree>
    <p:extLst>
      <p:ext uri="{BB962C8B-B14F-4D97-AF65-F5344CB8AC3E}">
        <p14:creationId xmlns:p14="http://schemas.microsoft.com/office/powerpoint/2010/main" val="35363319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4"/>
          <p:cNvSpPr txBox="1">
            <a:spLocks noGrp="1"/>
          </p:cNvSpPr>
          <p:nvPr>
            <p:ph type="title"/>
          </p:nvPr>
        </p:nvSpPr>
        <p:spPr>
          <a:xfrm>
            <a:off x="406425" y="1410175"/>
            <a:ext cx="8296800" cy="239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dirty="0"/>
              <a:t>Cum izolăm lucrul asupra funcționalităților independente?</a:t>
            </a:r>
            <a:endParaRPr dirty="0"/>
          </a:p>
        </p:txBody>
      </p:sp>
    </p:spTree>
    <p:extLst>
      <p:ext uri="{BB962C8B-B14F-4D97-AF65-F5344CB8AC3E}">
        <p14:creationId xmlns:p14="http://schemas.microsoft.com/office/powerpoint/2010/main" val="756602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200"/>
              <a:t>Ce este o ramură </a:t>
            </a:r>
            <a:r>
              <a:rPr lang="ro" sz="2200">
                <a:solidFill>
                  <a:srgbClr val="B7B7B7"/>
                </a:solidFill>
              </a:rPr>
              <a:t>(branch)</a:t>
            </a:r>
            <a:r>
              <a:rPr lang="ro" sz="2200"/>
              <a:t> a repozitoriului Git</a:t>
            </a:r>
            <a:endParaRPr sz="2200"/>
          </a:p>
        </p:txBody>
      </p:sp>
      <p:pic>
        <p:nvPicPr>
          <p:cNvPr id="364" name="Google Shape;364;p55"/>
          <p:cNvPicPr preferRelativeResize="0"/>
          <p:nvPr/>
        </p:nvPicPr>
        <p:blipFill>
          <a:blip r:embed="rId3">
            <a:alphaModFix/>
          </a:blip>
          <a:stretch>
            <a:fillRect/>
          </a:stretch>
        </p:blipFill>
        <p:spPr>
          <a:xfrm>
            <a:off x="230975" y="3340226"/>
            <a:ext cx="1276150" cy="1264851"/>
          </a:xfrm>
          <a:prstGeom prst="rect">
            <a:avLst/>
          </a:prstGeom>
          <a:noFill/>
          <a:ln>
            <a:noFill/>
          </a:ln>
        </p:spPr>
      </p:pic>
      <p:pic>
        <p:nvPicPr>
          <p:cNvPr id="365" name="Google Shape;365;p55"/>
          <p:cNvPicPr preferRelativeResize="0"/>
          <p:nvPr/>
        </p:nvPicPr>
        <p:blipFill>
          <a:blip r:embed="rId4">
            <a:alphaModFix/>
          </a:blip>
          <a:stretch>
            <a:fillRect/>
          </a:stretch>
        </p:blipFill>
        <p:spPr>
          <a:xfrm>
            <a:off x="1068975" y="1373275"/>
            <a:ext cx="7332075" cy="2529823"/>
          </a:xfrm>
          <a:prstGeom prst="rect">
            <a:avLst/>
          </a:prstGeom>
          <a:noFill/>
          <a:ln>
            <a:noFill/>
          </a:ln>
        </p:spPr>
      </p:pic>
      <p:sp>
        <p:nvSpPr>
          <p:cNvPr id="366" name="Google Shape;366;p55"/>
          <p:cNvSpPr txBox="1"/>
          <p:nvPr/>
        </p:nvSpPr>
        <p:spPr>
          <a:xfrm>
            <a:off x="5257800" y="4838700"/>
            <a:ext cx="3464100" cy="24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ro" sz="800"/>
              <a:t>imagine (sursa): </a:t>
            </a:r>
            <a:r>
              <a:rPr lang="ro" sz="800" u="sng">
                <a:solidFill>
                  <a:schemeClr val="hlink"/>
                </a:solidFill>
                <a:hlinkClick r:id="rId5"/>
              </a:rPr>
              <a:t>atlassian.com</a:t>
            </a:r>
            <a:endParaRPr sz="800"/>
          </a:p>
        </p:txBody>
      </p:sp>
    </p:spTree>
    <p:extLst>
      <p:ext uri="{BB962C8B-B14F-4D97-AF65-F5344CB8AC3E}">
        <p14:creationId xmlns:p14="http://schemas.microsoft.com/office/powerpoint/2010/main" val="5840342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200"/>
              <a:t>Ce este o ramură </a:t>
            </a:r>
            <a:r>
              <a:rPr lang="ro" sz="2200">
                <a:solidFill>
                  <a:srgbClr val="B7B7B7"/>
                </a:solidFill>
              </a:rPr>
              <a:t>(branch)</a:t>
            </a:r>
            <a:r>
              <a:rPr lang="ro" sz="2200"/>
              <a:t> a repozitoriului Git</a:t>
            </a:r>
            <a:endParaRPr sz="2200"/>
          </a:p>
        </p:txBody>
      </p:sp>
      <p:sp>
        <p:nvSpPr>
          <p:cNvPr id="372" name="Google Shape;372;p56"/>
          <p:cNvSpPr txBox="1">
            <a:spLocks noGrp="1"/>
          </p:cNvSpPr>
          <p:nvPr>
            <p:ph type="body" idx="1"/>
          </p:nvPr>
        </p:nvSpPr>
        <p:spPr>
          <a:xfrm>
            <a:off x="2400300" y="1296825"/>
            <a:ext cx="6321600" cy="2460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Verdana"/>
              <a:buChar char="❏"/>
            </a:pPr>
            <a:r>
              <a:rPr lang="ro" sz="1800" dirty="0">
                <a:latin typeface="Verdana"/>
                <a:ea typeface="Verdana"/>
                <a:cs typeface="Verdana"/>
                <a:sym typeface="Verdana"/>
              </a:rPr>
              <a:t>Git folosește implicit o ramură - master</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Fiecare ramură este gestionată independent</a:t>
            </a:r>
            <a:endParaRPr sz="1800" dirty="0">
              <a:latin typeface="Verdana"/>
              <a:ea typeface="Verdana"/>
              <a:cs typeface="Verdana"/>
              <a:sym typeface="Verdana"/>
            </a:endParaRPr>
          </a:p>
          <a:p>
            <a:pPr marL="914400" marR="0" lvl="1"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Istoric</a:t>
            </a:r>
            <a:endParaRPr sz="1800" dirty="0">
              <a:latin typeface="Verdana"/>
              <a:ea typeface="Verdana"/>
              <a:cs typeface="Verdana"/>
              <a:sym typeface="Verdana"/>
            </a:endParaRPr>
          </a:p>
          <a:p>
            <a:pPr marL="914400" marR="0" lvl="1"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Modificări</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Fiecare ramură poate fi întoarsă la o versiune anterioară în mod independent.</a:t>
            </a:r>
            <a:endParaRPr sz="1800" dirty="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Char char="❏"/>
            </a:pPr>
            <a:r>
              <a:rPr lang="ro" sz="1800" dirty="0">
                <a:latin typeface="Verdana"/>
                <a:ea typeface="Verdana"/>
                <a:cs typeface="Verdana"/>
                <a:sym typeface="Verdana"/>
              </a:rPr>
              <a:t>Ramura master rămâne cea principală</a:t>
            </a:r>
            <a:endParaRPr sz="1800" dirty="0">
              <a:latin typeface="Verdana"/>
              <a:ea typeface="Verdana"/>
              <a:cs typeface="Verdana"/>
              <a:sym typeface="Verdana"/>
            </a:endParaRPr>
          </a:p>
        </p:txBody>
      </p:sp>
      <p:pic>
        <p:nvPicPr>
          <p:cNvPr id="373" name="Google Shape;373;p56"/>
          <p:cNvPicPr preferRelativeResize="0"/>
          <p:nvPr/>
        </p:nvPicPr>
        <p:blipFill>
          <a:blip r:embed="rId3">
            <a:alphaModFix/>
          </a:blip>
          <a:stretch>
            <a:fillRect/>
          </a:stretch>
        </p:blipFill>
        <p:spPr>
          <a:xfrm>
            <a:off x="230975" y="2528125"/>
            <a:ext cx="2095497" cy="2076953"/>
          </a:xfrm>
          <a:prstGeom prst="rect">
            <a:avLst/>
          </a:prstGeom>
          <a:noFill/>
          <a:ln>
            <a:noFill/>
          </a:ln>
        </p:spPr>
      </p:pic>
    </p:spTree>
    <p:extLst>
      <p:ext uri="{BB962C8B-B14F-4D97-AF65-F5344CB8AC3E}">
        <p14:creationId xmlns:p14="http://schemas.microsoft.com/office/powerpoint/2010/main" val="42253519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4"/>
          <p:cNvSpPr txBox="1">
            <a:spLocks noGrp="1"/>
          </p:cNvSpPr>
          <p:nvPr>
            <p:ph type="title"/>
          </p:nvPr>
        </p:nvSpPr>
        <p:spPr>
          <a:xfrm>
            <a:off x="406425" y="1410175"/>
            <a:ext cx="8296800" cy="239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Comenzi</a:t>
            </a:r>
            <a:r>
              <a:rPr lang="en-US" dirty="0"/>
              <a:t> </a:t>
            </a:r>
            <a:r>
              <a:rPr lang="en-US" dirty="0" err="1"/>
              <a:t>adaugatoare</a:t>
            </a:r>
            <a:br>
              <a:rPr lang="en-US" dirty="0"/>
            </a:br>
            <a:endParaRPr dirty="0"/>
          </a:p>
        </p:txBody>
      </p:sp>
    </p:spTree>
    <p:extLst>
      <p:ext uri="{BB962C8B-B14F-4D97-AF65-F5344CB8AC3E}">
        <p14:creationId xmlns:p14="http://schemas.microsoft.com/office/powerpoint/2010/main" val="33989233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56"/>
          <p:cNvSpPr txBox="1">
            <a:spLocks noGrp="1"/>
          </p:cNvSpPr>
          <p:nvPr>
            <p:ph type="body" idx="1"/>
          </p:nvPr>
        </p:nvSpPr>
        <p:spPr>
          <a:xfrm>
            <a:off x="2376105" y="513933"/>
            <a:ext cx="6345795" cy="3243792"/>
          </a:xfrm>
          <a:prstGeom prst="rect">
            <a:avLst/>
          </a:prstGeom>
        </p:spPr>
        <p:txBody>
          <a:bodyPr spcFirstLastPara="1" wrap="square" lIns="91425" tIns="91425" rIns="91425" bIns="91425" anchor="t" anchorCtr="0">
            <a:noAutofit/>
          </a:bodyPr>
          <a:lstStyle/>
          <a:p>
            <a:pPr indent="-342900">
              <a:buSzPts val="1800"/>
              <a:buFont typeface="Verdana"/>
              <a:buChar char="❏"/>
            </a:pPr>
            <a:r>
              <a:rPr lang="en-US" sz="1800" dirty="0">
                <a:latin typeface="Verdana"/>
                <a:ea typeface="Verdana"/>
                <a:cs typeface="Verdana"/>
                <a:sym typeface="Verdana"/>
              </a:rPr>
              <a:t>1. create branch: git branch &lt;name of the new branch&gt; &lt;name of the old branch&gt;</a:t>
            </a:r>
          </a:p>
          <a:p>
            <a:pPr lvl="0" indent="-342900">
              <a:buSzPts val="1800"/>
              <a:buFont typeface="Verdana"/>
              <a:buChar char="❏"/>
            </a:pPr>
            <a:r>
              <a:rPr lang="en-US" sz="1800" dirty="0">
                <a:latin typeface="Verdana"/>
                <a:ea typeface="Verdana"/>
                <a:cs typeface="Verdana"/>
                <a:sym typeface="Verdana"/>
              </a:rPr>
              <a:t>2. git checkout branch: git checkout &lt;name of the branch&gt;</a:t>
            </a:r>
          </a:p>
          <a:p>
            <a:pPr lvl="0" indent="-342900">
              <a:buSzPts val="1800"/>
              <a:buFont typeface="Verdana"/>
              <a:buChar char="❏"/>
            </a:pPr>
            <a:r>
              <a:rPr lang="en-US" sz="1800" dirty="0">
                <a:latin typeface="Verdana"/>
                <a:ea typeface="Verdana"/>
                <a:cs typeface="Verdana"/>
                <a:sym typeface="Verdana"/>
              </a:rPr>
              <a:t>3. git push branch on remote: git push -u origin &lt;name of the branch&gt;</a:t>
            </a:r>
          </a:p>
          <a:p>
            <a:pPr lvl="0" indent="-342900">
              <a:buSzPts val="1800"/>
              <a:buFont typeface="Verdana"/>
              <a:buChar char="❏"/>
            </a:pPr>
            <a:r>
              <a:rPr lang="en-US" sz="1800" dirty="0">
                <a:latin typeface="Verdana"/>
                <a:ea typeface="Verdana"/>
                <a:cs typeface="Verdana"/>
                <a:sym typeface="Verdana"/>
              </a:rPr>
              <a:t>4. display branches: git branch -a/-r/-l</a:t>
            </a:r>
          </a:p>
          <a:p>
            <a:pPr lvl="0" indent="-342900">
              <a:buSzPts val="1800"/>
              <a:buFont typeface="Verdana"/>
              <a:buChar char="❏"/>
            </a:pPr>
            <a:r>
              <a:rPr lang="en-US" sz="1800" dirty="0">
                <a:latin typeface="Verdana"/>
                <a:ea typeface="Verdana"/>
                <a:cs typeface="Verdana"/>
                <a:sym typeface="Verdana"/>
              </a:rPr>
              <a:t>5. delete remote branch :  git push origin -d &lt;name of the branch&gt;</a:t>
            </a:r>
          </a:p>
          <a:p>
            <a:pPr lvl="0" indent="-342900">
              <a:buSzPts val="1800"/>
              <a:buFont typeface="Verdana"/>
              <a:buChar char="❏"/>
            </a:pPr>
            <a:r>
              <a:rPr lang="en-US" sz="1800" dirty="0">
                <a:latin typeface="Verdana"/>
                <a:ea typeface="Verdana"/>
                <a:cs typeface="Verdana"/>
                <a:sym typeface="Verdana"/>
              </a:rPr>
              <a:t>6. delete local branch: git branch -d &lt;name of the branch&gt;</a:t>
            </a:r>
          </a:p>
          <a:p>
            <a:pPr lvl="0" indent="-342900">
              <a:buSzPts val="1800"/>
              <a:buFont typeface="Verdana"/>
              <a:buChar char="❏"/>
            </a:pPr>
            <a:r>
              <a:rPr lang="en-US" sz="1800" dirty="0">
                <a:latin typeface="Verdana"/>
                <a:ea typeface="Verdana"/>
                <a:cs typeface="Verdana"/>
                <a:sym typeface="Verdana"/>
              </a:rPr>
              <a:t>7. git merge branch1</a:t>
            </a:r>
            <a:endParaRPr sz="1800" dirty="0">
              <a:latin typeface="Verdana"/>
              <a:ea typeface="Verdana"/>
              <a:cs typeface="Verdana"/>
              <a:sym typeface="Verdana"/>
            </a:endParaRPr>
          </a:p>
        </p:txBody>
      </p:sp>
      <p:pic>
        <p:nvPicPr>
          <p:cNvPr id="373" name="Google Shape;373;p56"/>
          <p:cNvPicPr preferRelativeResize="0"/>
          <p:nvPr/>
        </p:nvPicPr>
        <p:blipFill>
          <a:blip r:embed="rId3">
            <a:alphaModFix/>
          </a:blip>
          <a:stretch>
            <a:fillRect/>
          </a:stretch>
        </p:blipFill>
        <p:spPr>
          <a:xfrm>
            <a:off x="230975" y="2528125"/>
            <a:ext cx="2095497" cy="2076953"/>
          </a:xfrm>
          <a:prstGeom prst="rect">
            <a:avLst/>
          </a:prstGeom>
          <a:noFill/>
          <a:ln>
            <a:noFill/>
          </a:ln>
        </p:spPr>
      </p:pic>
    </p:spTree>
    <p:extLst>
      <p:ext uri="{BB962C8B-B14F-4D97-AF65-F5344CB8AC3E}">
        <p14:creationId xmlns:p14="http://schemas.microsoft.com/office/powerpoint/2010/main" val="22375912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4"/>
          <p:cNvSpPr txBox="1">
            <a:spLocks noGrp="1"/>
          </p:cNvSpPr>
          <p:nvPr>
            <p:ph type="title"/>
          </p:nvPr>
        </p:nvSpPr>
        <p:spPr>
          <a:xfrm>
            <a:off x="406425" y="1410175"/>
            <a:ext cx="8296800" cy="239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Distributed vs Centralized</a:t>
            </a:r>
            <a:endParaRPr dirty="0"/>
          </a:p>
        </p:txBody>
      </p:sp>
    </p:spTree>
    <p:extLst>
      <p:ext uri="{BB962C8B-B14F-4D97-AF65-F5344CB8AC3E}">
        <p14:creationId xmlns:p14="http://schemas.microsoft.com/office/powerpoint/2010/main" val="21053400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102"/>
          <p:cNvSpPr txBox="1">
            <a:spLocks noGrp="1"/>
          </p:cNvSpPr>
          <p:nvPr>
            <p:ph type="title"/>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9600"/>
              <a:buFont typeface="Lato"/>
              <a:buNone/>
            </a:pPr>
            <a:r>
              <a:rPr lang="ro" sz="4500" b="1" i="0" u="none" strike="noStrike" cap="none">
                <a:solidFill>
                  <a:schemeClr val="dk1"/>
                </a:solidFill>
                <a:latin typeface="Comfortaa"/>
                <a:ea typeface="Comfortaa"/>
                <a:cs typeface="Comfortaa"/>
                <a:sym typeface="Comfortaa"/>
              </a:rPr>
              <a:t>Întrebări, sugestii, propuneri</a:t>
            </a:r>
            <a:endParaRPr sz="4500" b="1" i="0" u="none" strike="noStrike" cap="none">
              <a:solidFill>
                <a:schemeClr val="dk1"/>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Linia de comandă - Mac OS</a:t>
            </a:r>
            <a:endParaRPr/>
          </a:p>
        </p:txBody>
      </p:sp>
      <p:pic>
        <p:nvPicPr>
          <p:cNvPr id="98" name="Google Shape;98;p17"/>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99" name="Google Shape;99;p17"/>
          <p:cNvPicPr preferRelativeResize="0"/>
          <p:nvPr/>
        </p:nvPicPr>
        <p:blipFill>
          <a:blip r:embed="rId4">
            <a:alphaModFix/>
          </a:blip>
          <a:stretch>
            <a:fillRect/>
          </a:stretch>
        </p:blipFill>
        <p:spPr>
          <a:xfrm>
            <a:off x="2998750" y="1307300"/>
            <a:ext cx="5124610" cy="324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Ce este o comandă?</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Comandă</a:t>
            </a:r>
            <a:endParaRPr/>
          </a:p>
        </p:txBody>
      </p:sp>
      <p:sp>
        <p:nvSpPr>
          <p:cNvPr id="110" name="Google Shape;110;p19"/>
          <p:cNvSpPr txBox="1">
            <a:spLocks noGrp="1"/>
          </p:cNvSpPr>
          <p:nvPr>
            <p:ph type="body" idx="1"/>
          </p:nvPr>
        </p:nvSpPr>
        <p:spPr>
          <a:xfrm>
            <a:off x="2400300" y="1876775"/>
            <a:ext cx="6321600" cy="2076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Verdana"/>
              <a:buAutoNum type="arabicPeriod"/>
            </a:pPr>
            <a:r>
              <a:rPr lang="ro" sz="1800">
                <a:latin typeface="Verdana"/>
                <a:ea typeface="Verdana"/>
                <a:cs typeface="Verdana"/>
                <a:sym typeface="Verdana"/>
              </a:rPr>
              <a:t>Aplicație instalată și configurată pe sistemul de operare.</a:t>
            </a:r>
            <a:endParaRPr sz="1800">
              <a:latin typeface="Verdana"/>
              <a:ea typeface="Verdana"/>
              <a:cs typeface="Verdana"/>
              <a:sym typeface="Verdana"/>
            </a:endParaRPr>
          </a:p>
          <a:p>
            <a:pPr marL="457200" marR="0" lvl="0" indent="-342900" algn="l" rtl="0">
              <a:lnSpc>
                <a:spcPct val="115000"/>
              </a:lnSpc>
              <a:spcBef>
                <a:spcPts val="0"/>
              </a:spcBef>
              <a:spcAft>
                <a:spcPts val="0"/>
              </a:spcAft>
              <a:buSzPts val="1800"/>
              <a:buFont typeface="Verdana"/>
              <a:buAutoNum type="arabicPeriod"/>
            </a:pPr>
            <a:r>
              <a:rPr lang="ro" sz="1800">
                <a:latin typeface="Verdana"/>
                <a:ea typeface="Verdana"/>
                <a:cs typeface="Verdana"/>
                <a:sym typeface="Verdana"/>
              </a:rPr>
              <a:t>Comandă poate fi orice instrucțiune sau un set de instrucțiuni.</a:t>
            </a:r>
            <a:endParaRPr sz="1800">
              <a:latin typeface="Verdana"/>
              <a:ea typeface="Verdana"/>
              <a:cs typeface="Verdana"/>
              <a:sym typeface="Verdana"/>
            </a:endParaRPr>
          </a:p>
        </p:txBody>
      </p:sp>
      <p:pic>
        <p:nvPicPr>
          <p:cNvPr id="111" name="Google Shape;111;p19"/>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1948</Words>
  <Application>Microsoft Office PowerPoint</Application>
  <PresentationFormat>On-screen Show (16:9)</PresentationFormat>
  <Paragraphs>255</Paragraphs>
  <Slides>67</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Verdana</vt:lpstr>
      <vt:lpstr>Comfortaa</vt:lpstr>
      <vt:lpstr>Arial</vt:lpstr>
      <vt:lpstr>Courier New</vt:lpstr>
      <vt:lpstr>Lato</vt:lpstr>
      <vt:lpstr>Raleway</vt:lpstr>
      <vt:lpstr>Swiss</vt:lpstr>
      <vt:lpstr>Java Fundamentals Oracle certified Java associate Lesson 3</vt:lpstr>
      <vt:lpstr>Înainte de a începe</vt:lpstr>
      <vt:lpstr>2 părți</vt:lpstr>
      <vt:lpstr>Aplicațiile utilizate astăzi: notepad linia de comandă</vt:lpstr>
      <vt:lpstr>Cum lansăm aplicațiile necesare?</vt:lpstr>
      <vt:lpstr>Linia de comandă</vt:lpstr>
      <vt:lpstr>Linia de comandă - Mac OS</vt:lpstr>
      <vt:lpstr>Ce este o comandă?</vt:lpstr>
      <vt:lpstr>Comandă</vt:lpstr>
      <vt:lpstr>Comandă (exemple)</vt:lpstr>
      <vt:lpstr>Rularea comenzilor</vt:lpstr>
      <vt:lpstr>Interfață grafică</vt:lpstr>
      <vt:lpstr>Linia de comandă</vt:lpstr>
      <vt:lpstr>Ce este un script?</vt:lpstr>
      <vt:lpstr>Script</vt:lpstr>
      <vt:lpstr>Script</vt:lpstr>
      <vt:lpstr>Script (exemple)</vt:lpstr>
      <vt:lpstr>Practică: operațiile de bază din linia de comandă</vt:lpstr>
      <vt:lpstr>Linia de comandă (cele mai dese operații)</vt:lpstr>
      <vt:lpstr>Ce reprezintă tipul unui fișier?</vt:lpstr>
      <vt:lpstr>Extensia</vt:lpstr>
      <vt:lpstr>Activați afișarea extensiei unui fișier</vt:lpstr>
      <vt:lpstr>Activarea extensiei</vt:lpstr>
      <vt:lpstr>Activarea extensiei</vt:lpstr>
      <vt:lpstr>Extensia</vt:lpstr>
      <vt:lpstr>Git</vt:lpstr>
      <vt:lpstr>Git Obiective: 1. Să știți cum se configurează GIT 2. Să cunoașteți comenzile de bază 3. Să creați un repozitoriu local 4. Să încărcați conținutul repozitoriului pe gitHub 5. Să contribuiți la un repozitoriu terț </vt:lpstr>
      <vt:lpstr>Ce este GIT</vt:lpstr>
      <vt:lpstr>Git nu este GitHub</vt:lpstr>
      <vt:lpstr>Ce este un repozitoriu Git</vt:lpstr>
      <vt:lpstr>Cum funcționează Git</vt:lpstr>
      <vt:lpstr>Structura unui repozitoriu Git</vt:lpstr>
      <vt:lpstr>Instalare Git</vt:lpstr>
      <vt:lpstr>Configurare Git</vt:lpstr>
      <vt:lpstr>git init</vt:lpstr>
      <vt:lpstr>Initializarea unui repo local</vt:lpstr>
      <vt:lpstr>Creare repozitoriu Git</vt:lpstr>
      <vt:lpstr>git add</vt:lpstr>
      <vt:lpstr>Confirmarea setului de modificări</vt:lpstr>
      <vt:lpstr>git commit</vt:lpstr>
      <vt:lpstr>Înregistrarea setului de modificări</vt:lpstr>
      <vt:lpstr>Înregistrarea setului de modificări</vt:lpstr>
      <vt:lpstr>Înregistrarea setului de modificări</vt:lpstr>
      <vt:lpstr>Următorii pași</vt:lpstr>
      <vt:lpstr>Primul cont GitHub</vt:lpstr>
      <vt:lpstr>git push</vt:lpstr>
      <vt:lpstr>Trimiteți conținut pe repozitoriul de la distanță</vt:lpstr>
      <vt:lpstr>Contribuția la un repozitoriu existent</vt:lpstr>
      <vt:lpstr>git clone</vt:lpstr>
      <vt:lpstr>Clonați un repozitoriu</vt:lpstr>
      <vt:lpstr>git pull</vt:lpstr>
      <vt:lpstr>Descărcați conținut pe repozitoriul de la distanță</vt:lpstr>
      <vt:lpstr>Git: Ignorarea unor fișiere</vt:lpstr>
      <vt:lpstr>.gitignore</vt:lpstr>
      <vt:lpstr>Adăugați conținut în lista de fișiere ignorate</vt:lpstr>
      <vt:lpstr>Ramură</vt:lpstr>
      <vt:lpstr>Există proiectul:</vt:lpstr>
      <vt:lpstr>Asupra proiectului lucrează 2 programatori</vt:lpstr>
      <vt:lpstr>Cerința #1 (Tom) - Logarea utilizatorilor</vt:lpstr>
      <vt:lpstr>Cerința #2 (Jack) - Pagina de start să conțină logo-ul companiei în partea de jos</vt:lpstr>
      <vt:lpstr>Cum izolăm lucrul asupra funcționalităților independente?</vt:lpstr>
      <vt:lpstr>Ce este o ramură (branch) a repozitoriului Git</vt:lpstr>
      <vt:lpstr>Ce este o ramură (branch) a repozitoriului Git</vt:lpstr>
      <vt:lpstr>Comenzi adaugatoare </vt:lpstr>
      <vt:lpstr>PowerPoint Presentation</vt:lpstr>
      <vt:lpstr>Distributed vs Centralized</vt:lpstr>
      <vt:lpstr>Întrebări, sugestii, propuneri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Fundamentals Oracle certified Java associate Lesson 3</dc:title>
  <cp:lastModifiedBy>Andrei Dragutan</cp:lastModifiedBy>
  <cp:revision>40</cp:revision>
  <dcterms:modified xsi:type="dcterms:W3CDTF">2021-06-14T17:42:36Z</dcterms:modified>
</cp:coreProperties>
</file>