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9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76" r:id="rId44"/>
    <p:sldId id="281" r:id="rId45"/>
  </p:sldIdLst>
  <p:sldSz cx="9144000" cy="5143500" type="screen16x9"/>
  <p:notesSz cx="6858000" cy="9144000"/>
  <p:embeddedFontLst>
    <p:embeddedFont>
      <p:font typeface="Raleway" panose="020B0604020202020204" charset="0"/>
      <p:regular r:id="rId47"/>
      <p:bold r:id="rId48"/>
      <p:italic r:id="rId49"/>
      <p:boldItalic r:id="rId50"/>
    </p:embeddedFon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Comfortaa" panose="020B060402020202020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33" autoAdjust="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16169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816169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816169f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816169f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816169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816169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816169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816169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816169f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816169f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816169f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816169f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816169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816169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816169f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816169f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 order for us to say that Manager run() method overrides the Person’s one, </a:t>
            </a:r>
            <a:r>
              <a:rPr lang="ro" b="1"/>
              <a:t>Manager should extend from Person.</a:t>
            </a:r>
            <a:endParaRPr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816169f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816169f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In order for us to say that Manager run() method overrides the Person’s one, </a:t>
            </a:r>
            <a:r>
              <a:rPr lang="ro" b="1"/>
              <a:t>in the Manager class, run should have the same signature.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816169f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816169f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000"/>
              <a:t>In order for us to say that Manager run() method overrides the Person’s one, run() should return either Person or a Manager.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Manager run(){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///-----------------------------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Person run(){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c3b5f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c3b5f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816169f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816169f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In order for us to say that Manager run() method overrides the Person’s one, run() should return either Person or a Manager.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Manager run(){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///-----------------------------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Person run(){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816169fc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816169fc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816169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816169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/>
              <a:t>Output is :</a:t>
            </a:r>
            <a:br>
              <a:rPr lang="ro" sz="1000" dirty="0"/>
            </a:br>
            <a:r>
              <a:rPr lang="ro" sz="1000" dirty="0"/>
              <a:t>Employee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/>
              <a:t>Employee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/>
              <a:t>Employee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 dirty="0"/>
              <a:t>Programmer</a:t>
            </a:r>
            <a:endParaRPr sz="10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816169f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816169f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Output is :</a:t>
            </a:r>
            <a:br>
              <a:rPr lang="ro" sz="1000"/>
            </a:br>
            <a:r>
              <a:rPr lang="ro" sz="1000"/>
              <a:t>Employee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Employee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Employee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000"/>
              <a:t>Programmer</a:t>
            </a:r>
            <a:endParaRPr sz="10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816169f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816169f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o" sz="1000" dirty="0"/>
              <a:t>creates new employee referenced by a variable of type Employee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o" sz="1000" dirty="0"/>
              <a:t>creates new programmer referenced by a variable of type Employee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o" sz="1000" dirty="0"/>
              <a:t>accesses the variable name and prints Employee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o" sz="1000" dirty="0"/>
              <a:t>Because the variables are bound at compile time, the programmer.name will access the Employee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o" sz="1000" dirty="0"/>
              <a:t>prints from Employee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o" sz="1000" dirty="0"/>
              <a:t>prints from Programmer</a:t>
            </a:r>
            <a:endParaRPr sz="10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914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b2c89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b2c89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D. An entry point in a Java application consists of a main() method with a single String[] argument, return type of void, and modifiers public and static. The name of the variable in the input argument does not matter.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Option A is missing the static modifier,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Option B is missing the String[] argument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Option C has the wrong access modifier and method name.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Only Option D fulfills these requirements. Note that the modifier final is optional and may be added to an entry point method.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155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bbb2c89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bbb2c89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C. The proper extension for a Java compiled bytecode file is .class, making Option C the correct answer.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440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bbb2c89b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bbb2c89b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C. Java accepts Options A, B, and D as valid comments. Note that the /* */ syntax can have additional (and uneven) star (*) characters as shown in B and 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Option C is incorrect as hashtag (#) is not a valid comment character in Java.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687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bbb2c89b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bbb2c89b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D. A valid .java file may define any number of classes or interfaces but have at most one public class. It can also not define any public classes.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For these reasons, Option A, B, and C are incorrect, leaving Option D as the only correct answer.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9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b3f5c195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b3f5c195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bbb2c89b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bbb2c89b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C. Line 1 is missing the class keyword.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Line 2 contains two types for the same variable.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Line 3 is a valid definition for a method, making C the correct answer.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Finally, line 4 contains an access modifier, private, after the return type, which is not allowed. In addition, void is an invalid type for variables.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63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bb2c89b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bb2c89b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A. Option A does not compile because Java does not allow declaring different types as part of the same declaration.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The other three options show various legal combinations of combining multiple variables in the same declarations with optional default values.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930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bbb2c89b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bbb2c89b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B. An identifier name must begin with a letter, $, or _. Numbers are only permitted for subsequent characters. Therefore, Option B is not a valid variable name.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828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bbb2c89b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bbb2c89b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C. Class names follow the same requirements as other identifiers. Underscores and dollar signs are allowed. Numbers are allowed, but not as the first character of an identifier. Therefore, Option C is correct. Note that class names begin with an uppercase letter by convention, but this is not a requirement.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0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bbb2c89b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bbb2c89b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C. The new keyword is used to call the constructor for a class and instantiate an instance of the class. A primitive cannot be created using the new keyword. Dealing with references happens after the object created by new is returned.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265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bbb2c89b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bbb2c89b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A. Option A (I) correctly assigns the value to both variables.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II does not compile as dog does not have a type. Notice the semicolon in that line, which starts a new statement.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III compiles but only assigns the value to dog since a declaration only assigns to one variable rather than everything in the declaration.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IV does not compile because the type should only be specified once per declaration.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5993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bbb2c89b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bbb2c89b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B. Java does not allow multiple Java data types to be declared in the same declaration,making Option B the correct answer.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If double was removed, both hot and cold would be the same type.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65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b2c89b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b2c89b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A. These four types represent nondecimal values. While you don’t need to know the exact sizes, you do need to be able to order them from largest to smallest.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 byte is smallest.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A short comes next, followed by int and then long. Therefore, Option A is correct.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402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b2c89b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b2c89b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D. None of the above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538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b2c89b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b2c89b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B. The initial assignment of thatNumber follows the first branch of the ternary expression.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Since 5 &gt;= 5 evaluates to true, a value of 3 is assigned to thatNumber. In the next line,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pre-increment operator increments the value of thatNumber to 4 and returns a value of 4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the expression. Since 4 &lt; 4 evaluates to false, the if-then block is skipped. This leaves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value of thatNumber as 4, making Option B the correct answer.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5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e92173d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be92173d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b2c89b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b2c89b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9060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bb2c89b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bb2c89b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A. A do-while loop checks the loop condition after execution of the loop body. This ensures it always executes at least once, and Option A is correct. Option B is incorrect because there are loops you can write that do not ever enter the loop body, such as for (int i=0;i&lt;1;i++). Similarly, Option D is incorrect because a while loop can be written where the initial loop condition is false. Option C is incorrect because a for-each loop does not enter the loop body when iterating over an empty list.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261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b2c89b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b2c89bf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B. A while loop requires a boolean condition. While singer is a variable, it is not a boolean. Therefore, the code does not compile, and Option B is correct.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4051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816169f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816169f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Answer is a.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9c55ada7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9c55ada7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c55ada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c55ada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c55ada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c55ada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c55ada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c55ada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9c55ada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9c55ada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sz="48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Oracle certified Java associate</a:t>
            </a:r>
            <a:endParaRPr sz="4800" b="1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ro" dirty="0"/>
              <a:t>Lesson </a:t>
            </a:r>
            <a:r>
              <a:rPr lang="ro" dirty="0" smtClean="0"/>
              <a:t>1</a:t>
            </a:r>
            <a:r>
              <a:rPr lang="en-US" dirty="0" smtClean="0"/>
              <a:t>6</a:t>
            </a:r>
            <a:br>
              <a:rPr lang="en-US" dirty="0" smtClean="0"/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lang="ro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Andrei Dragutan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definition</a:t>
            </a:r>
            <a:endParaRPr sz="19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 i="1">
                <a:latin typeface="Comfortaa"/>
                <a:ea typeface="Comfortaa"/>
                <a:cs typeface="Comfortaa"/>
                <a:sym typeface="Comfortaa"/>
              </a:rPr>
              <a:t>Reffering to a type (class) by it’s super type (class)</a:t>
            </a:r>
            <a:endParaRPr sz="1800" i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example (base class)</a:t>
            </a:r>
            <a:endParaRPr sz="1900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722" y="1471622"/>
            <a:ext cx="6109800" cy="16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example (child class)</a:t>
            </a:r>
            <a:endParaRPr sz="19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47" y="1848285"/>
            <a:ext cx="6177025" cy="144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example (another child class)</a:t>
            </a:r>
            <a:endParaRPr sz="1900"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950" y="1233300"/>
            <a:ext cx="5116200" cy="31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example (app)</a:t>
            </a:r>
            <a:endParaRPr sz="1900"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622" y="1326650"/>
            <a:ext cx="52768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benefits</a:t>
            </a:r>
            <a:endParaRPr sz="19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Ability of an object to behave in its own specific manner, when the same action is passed to it.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Polymorphic methods</a:t>
            </a:r>
            <a:endParaRPr sz="1900"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Polymorphic methods are often called </a:t>
            </a:r>
            <a:r>
              <a:rPr lang="ro" sz="1500" b="1">
                <a:latin typeface="Comfortaa"/>
                <a:ea typeface="Comfortaa"/>
                <a:cs typeface="Comfortaa"/>
                <a:sym typeface="Comfortaa"/>
              </a:rPr>
              <a:t>overriden 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methods.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 b="1">
                <a:latin typeface="Comfortaa"/>
                <a:ea typeface="Comfortaa"/>
                <a:cs typeface="Comfortaa"/>
                <a:sym typeface="Comfortaa"/>
              </a:rPr>
              <a:t>Rules 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for overriding the methods: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Methods should be defined in the classes that share inheritance relationship.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Same signature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Return type can be the same or a sub-class of the original return type.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Derived class can override only non-final methods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AutoNum type="arabicPeriod"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For overriding method access modifier can be the same or less restrictive than the overriden one. It cannot be more restrictive.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Methods should be defined in the classes that share inheritance relationship</a:t>
            </a:r>
            <a:endParaRPr sz="19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	void run()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class Manager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	void run(){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	// method code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Same signature</a:t>
            </a:r>
            <a:endParaRPr sz="1900"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void run()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	// method code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void run(String shoesType){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Return type can be the same or a sub-class of the original return type.</a:t>
            </a:r>
            <a:endParaRPr sz="1900"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class Person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Person run()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	// method code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String run(){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Recap: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o" sz="2400" dirty="0"/>
              <a:t>What are the OOP </a:t>
            </a:r>
            <a:r>
              <a:rPr lang="ro" sz="2400" dirty="0" smtClean="0"/>
              <a:t>principles</a:t>
            </a:r>
            <a:r>
              <a:rPr lang="en-US" sz="2400" dirty="0"/>
              <a:t>?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Return type can be the same or a sub-class of the original return type.</a:t>
            </a:r>
            <a:endParaRPr sz="1900"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Manager run(){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///-----------------------------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class Manager extends Person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Person run(){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// method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Binding at compile time vs binding at runtime</a:t>
            </a:r>
            <a:endParaRPr sz="19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Compile time - phase of the compilation of the java source code.</a:t>
            </a:r>
            <a:br>
              <a:rPr lang="ro">
                <a:latin typeface="Comfortaa"/>
                <a:ea typeface="Comfortaa"/>
                <a:cs typeface="Comfortaa"/>
                <a:sym typeface="Comfortaa"/>
              </a:rPr>
            </a:br>
            <a:r>
              <a:rPr lang="ro">
                <a:latin typeface="Comfortaa"/>
                <a:ea typeface="Comfortaa"/>
                <a:cs typeface="Comfortaa"/>
                <a:sym typeface="Comfortaa"/>
              </a:rPr>
              <a:t>Runtime - phase of the execution of the compiled code.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Binding &lt;-&gt; resolving</a:t>
            </a:r>
            <a:br>
              <a:rPr lang="ro">
                <a:latin typeface="Comfortaa"/>
                <a:ea typeface="Comfortaa"/>
                <a:cs typeface="Comfortaa"/>
                <a:sym typeface="Comfortaa"/>
              </a:rPr>
            </a:br>
            <a:r>
              <a:rPr lang="ro">
                <a:latin typeface="Comfortaa"/>
                <a:ea typeface="Comfortaa"/>
                <a:cs typeface="Comfortaa"/>
                <a:sym typeface="Comfortaa"/>
              </a:rPr>
              <a:t>The capacity of the JVM to determine the attributes of a given class.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latin typeface="Comfortaa"/>
                <a:ea typeface="Comfortaa"/>
                <a:cs typeface="Comfortaa"/>
                <a:sym typeface="Comfortaa"/>
              </a:rPr>
              <a:t>Rule: with inheritance, the instance variables bind at compile time and the methods bind at runtime.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Binding at compile time vs binding at runtime: example</a:t>
            </a:r>
            <a:endParaRPr sz="1900"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785" y="961225"/>
            <a:ext cx="4014530" cy="36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Binding at compile time vs binding at runtime: example</a:t>
            </a:r>
            <a:endParaRPr sz="1900"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b="1">
                <a:latin typeface="Comfortaa"/>
                <a:ea typeface="Comfortaa"/>
                <a:cs typeface="Comfortaa"/>
                <a:sym typeface="Comfortaa"/>
              </a:rPr>
              <a:t>Output</a:t>
            </a:r>
            <a:r>
              <a:rPr lang="ro"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Programmer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/>
              <a:t>Binding at compile time vs binding at runtime: example</a:t>
            </a:r>
            <a:endParaRPr sz="1900"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3785" y="1008500"/>
            <a:ext cx="4014530" cy="36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3514165" y="1882587"/>
            <a:ext cx="5189060" cy="125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</a:pPr>
            <a:r>
              <a:rPr lang="en-US" sz="4800" b="1" i="0" u="none" strike="noStrike" cap="none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QUIZ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38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Which of the following method signatures is a valid declaration of an entry point in 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Java application?</a:t>
            </a:r>
            <a:endParaRPr sz="240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A. public void main(String[] args)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B. public static void main()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C. private static void start(String[] mydata)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D. public static final void main(String[] mydata)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649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is the proper filename extension for a Java bytecode compiled file?</a:t>
            </a:r>
            <a:endParaRPr sz="2400"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A. .java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B. .bytecode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C. .class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D. .dll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097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of the following is not a valid code comment in Java?</a:t>
            </a: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A. // Add 5 to the result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B. /*** TODO: Fix bug 12312 ***/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C. # Add configuration value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D. /* Read file from system ****/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89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statement about a valid .java file is true?</a:t>
            </a:r>
            <a:endParaRPr sz="240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A. It can only contain one class declaration.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B. It can contain one public class declaration and one public interface definition.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C. It must define at least one public class.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D. It may define at most one public class.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76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2 parts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853950" y="3227575"/>
            <a:ext cx="7436100" cy="120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ro" dirty="0" smtClean="0">
                <a:latin typeface="Comfortaa"/>
                <a:ea typeface="Comfortaa"/>
                <a:cs typeface="Comfortaa"/>
                <a:sym typeface="Comfortaa"/>
              </a:rPr>
              <a:t>Polymorphism</a:t>
            </a:r>
            <a:endParaRPr lang="en-US" dirty="0" smtClean="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-US" dirty="0" smtClean="0">
                <a:latin typeface="Comfortaa"/>
                <a:ea typeface="Comfortaa"/>
                <a:cs typeface="Comfortaa"/>
                <a:sym typeface="Comfortaa"/>
              </a:rPr>
              <a:t>Quiz</a:t>
            </a:r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AutoNum type="arabicPeriod"/>
            </a:pPr>
            <a:r>
              <a:rPr lang="en-US" dirty="0" smtClean="0">
                <a:latin typeface="Comfortaa"/>
                <a:ea typeface="Comfortaa"/>
                <a:cs typeface="Comfortaa"/>
                <a:sym typeface="Comfortaa"/>
              </a:rPr>
              <a:t>Practice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Given the following class definition, which is the only line that does not contain a compilation error?</a:t>
            </a:r>
            <a:endParaRPr sz="180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250" y="1636800"/>
            <a:ext cx="63216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1: public ThisClassDoesNotCompile {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2: double int count;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3: void errors() {}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4: static void private limit; }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2536775" y="4079875"/>
            <a:ext cx="63216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A. Line 1 // B. Line 2 // C. Line 3 // D. Line 4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349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of the following declarations does not compile?</a:t>
            </a:r>
            <a:endParaRPr sz="24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A. double num1, int num2 = 0;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B. int num1, num2;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C. int num1, num2 = 0;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D. int num1 = 0, num2 = 0;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6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of the following is not a valid variable name?</a:t>
            </a:r>
            <a:endParaRPr sz="240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A. _blue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B. 2blue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C. blue$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D. Blue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031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of the following is not a valid class declaration?</a:t>
            </a:r>
            <a:endParaRPr sz="240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A. class building {}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B. class Cost$ {}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C. class 5MainSt {}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D. class _Outside {}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134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best describes what the new keyword does?</a:t>
            </a:r>
            <a:endParaRPr sz="2400"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A. Creates a copy of an existing object and treats it as a new one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B. Creates a new primitive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C. Instantiates a new object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D. Switches an object reference to a new one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80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of the following correctly assigns animal to both variables?</a:t>
            </a:r>
            <a:endParaRPr sz="2400"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 smtClean="0"/>
              <a:t>I. String cat = "animal", </a:t>
            </a:r>
            <a:r>
              <a:rPr lang="ro" sz="2400" dirty="0"/>
              <a:t>dog = "animal";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II. String cat = "</a:t>
            </a:r>
            <a:r>
              <a:rPr lang="ro" sz="2400" dirty="0" smtClean="0"/>
              <a:t>animal</a:t>
            </a:r>
            <a:r>
              <a:rPr lang="ro" sz="2400" dirty="0"/>
              <a:t>"; dog = "animal";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III. String cat, dog = "animal";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 dirty="0"/>
              <a:t>IV. String cat, String dog = "animal";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858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of the following lines contains a compiler error?</a:t>
            </a:r>
            <a:endParaRPr sz="2400"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2400250" y="14878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String title = "Weather"; // line x1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int hot, double cold; // line x2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 dirty="0"/>
              <a:t>System.out.println(hot + " " + title); // line x3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2400250" y="30202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A. x1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B. x2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C. x3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Arial"/>
                <a:ea typeface="Arial"/>
                <a:cs typeface="Arial"/>
                <a:sym typeface="Arial"/>
              </a:rPr>
              <a:t>D. None of the above</a:t>
            </a:r>
            <a:endParaRPr sz="18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984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of the following lists of primitive numeric types is presented in order from smallest to largest data type?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2400300" y="2218100"/>
            <a:ext cx="6321600" cy="23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A. byte, short, int, long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B. int, short, byte, long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C. short, byte, int, long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2400"/>
              <a:t>D. short, int, byte, long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572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is the output of the following application?</a:t>
            </a:r>
            <a:endParaRPr sz="240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2400300" y="1754200"/>
            <a:ext cx="6321600" cy="28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package planning;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public class ThePlan {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public static void main(String[] input) {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int plan = 1;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plan = plan++ + --plan;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if(plan==1) {</a:t>
            </a:r>
            <a:endParaRPr dirty="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System.out.print("Plan A");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} else { if(plan==2) System.out.print("Plan B"); } 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else System.out.print("Plan C");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46075" y="3403600"/>
            <a:ext cx="1955700" cy="12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A. Plan 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B. Plan 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C. Plan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D. None of the above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87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is the value of thatNumber after the execution of the following code snippet?</a:t>
            </a:r>
            <a:endParaRPr sz="2400"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00300" y="1754200"/>
            <a:ext cx="63216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long thatNumber = 5 &gt;= 5 ? 1+2 : 1*1;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if(++thatNumber &lt; 4)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thatNumber += 1;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2400300" y="3324225"/>
            <a:ext cx="5083200" cy="12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ro" dirty="0"/>
              <a:t>3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ro" dirty="0"/>
              <a:t>4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ro" dirty="0"/>
              <a:t>5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ro" dirty="0"/>
              <a:t>The answer cannot be determined until runtime.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0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900"/>
              <a:t>Polymorphism - definition</a:t>
            </a:r>
            <a:endParaRPr sz="19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2000"/>
              </a:spcBef>
              <a:spcAft>
                <a:spcPts val="0"/>
              </a:spcAft>
              <a:buSzPts val="1600"/>
              <a:buFont typeface="Comfortaa"/>
              <a:buChar char="❏"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The term </a:t>
            </a:r>
            <a:r>
              <a:rPr lang="ro" sz="1600" b="1" i="1">
                <a:latin typeface="Comfortaa"/>
                <a:ea typeface="Comfortaa"/>
                <a:cs typeface="Comfortaa"/>
                <a:sym typeface="Comfortaa"/>
              </a:rPr>
              <a:t>polymorphism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 literally means "having many forms"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❏"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A </a:t>
            </a:r>
            <a:r>
              <a:rPr lang="ro" sz="1600" b="1" i="1">
                <a:latin typeface="Comfortaa"/>
                <a:ea typeface="Comfortaa"/>
                <a:cs typeface="Comfortaa"/>
                <a:sym typeface="Comfortaa"/>
              </a:rPr>
              <a:t>polymorphic reference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 is a variable that can refer to different types of objects at different points in time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❏"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The method invoked through a polymorphic reference can change from one invocation to the next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❏"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All object references in Java are potentially polymorphic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will be printed in the console</a:t>
            </a:r>
            <a:endParaRPr sz="240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2400300" y="1754200"/>
            <a:ext cx="6321600" cy="16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package schedule;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public class PrintWeek {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public static final void main(String[] days) {</a:t>
            </a:r>
            <a:endParaRPr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System.out.print(5 </a:t>
            </a:r>
            <a:r>
              <a:rPr lang="ro" dirty="0" smtClean="0"/>
              <a:t>+</a:t>
            </a:r>
            <a:r>
              <a:rPr lang="en-US" dirty="0" smtClean="0"/>
              <a:t>”</a:t>
            </a:r>
            <a:r>
              <a:rPr lang="ro" dirty="0" smtClean="0"/>
              <a:t> </a:t>
            </a:r>
            <a:r>
              <a:rPr lang="ro" dirty="0"/>
              <a:t>6 </a:t>
            </a:r>
            <a:r>
              <a:rPr lang="en-US" dirty="0" smtClean="0"/>
              <a:t>“</a:t>
            </a:r>
            <a:r>
              <a:rPr lang="ro" dirty="0" smtClean="0"/>
              <a:t>+ 7 </a:t>
            </a:r>
            <a:r>
              <a:rPr lang="ro" dirty="0"/>
              <a:t>+ 8 + 9);</a:t>
            </a:r>
            <a:endParaRPr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2400300" y="3324225"/>
            <a:ext cx="5083200" cy="12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A. 56789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B. 11789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C. 11717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D. The code does not compile.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594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Which type of loop is guaranteed to have the body execute at least once?</a:t>
            </a:r>
            <a:endParaRPr sz="2400"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2400250" y="2108350"/>
            <a:ext cx="6321600" cy="16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A. do-while loop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B. for (traditional)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C. for-each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D. while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461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1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/>
              <a:t>What is the result when we run this code</a:t>
            </a:r>
            <a:endParaRPr sz="2400"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2400250" y="1600350"/>
            <a:ext cx="63216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/>
              <a:t>int singer = 0;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/>
              <a:t>while (singer)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800" dirty="0"/>
              <a:t>System.out.println(singer++);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2497100" y="2919575"/>
            <a:ext cx="63216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A.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B. The code does not compile.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C. The loops complete with no output.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/>
              <a:t>D. This is an infinite loop.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7281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/>
              <a:t>Practice: what should be inserted in //INSERT CODE HERE// so that we could state that the method run() is accessed polymorphically? </a:t>
            </a:r>
            <a:endParaRPr sz="1200"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1775" y="1085400"/>
            <a:ext cx="3712700" cy="34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</a:pPr>
            <a:r>
              <a:rPr lang="ro" sz="45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Întrebări, sugestii, propuneri</a:t>
            </a:r>
            <a:endParaRPr sz="45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definition</a:t>
            </a:r>
            <a:endParaRPr sz="19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Suppose we create the following reference variable: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  Occupation job;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Java allows this reference to point to an Occupation object, or to any object of </a:t>
            </a:r>
            <a:r>
              <a:rPr lang="ro" sz="1600" b="1" u="sng">
                <a:latin typeface="Comfortaa"/>
                <a:ea typeface="Comfortaa"/>
                <a:cs typeface="Comfortaa"/>
                <a:sym typeface="Comfortaa"/>
              </a:rPr>
              <a:t>any compatible type</a:t>
            </a:r>
            <a:endParaRPr sz="1600" b="1" u="sng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This compatibility can be established using inheritance or using interfaces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>
                <a:latin typeface="Comfortaa"/>
                <a:ea typeface="Comfortaa"/>
                <a:cs typeface="Comfortaa"/>
                <a:sym typeface="Comfortaa"/>
              </a:rPr>
              <a:t>Careful use of polymorphic references can lead to elegant, robust software designs</a:t>
            </a:r>
            <a:endParaRPr sz="16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Polymorphism - definition</a:t>
            </a:r>
            <a:endParaRPr sz="19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Polymorphism = “many forms”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E.g. a developper is a developper</a:t>
            </a:r>
            <a:br>
              <a:rPr lang="ro" sz="1800">
                <a:latin typeface="Comfortaa"/>
                <a:ea typeface="Comfortaa"/>
                <a:cs typeface="Comfortaa"/>
                <a:sym typeface="Comfortaa"/>
              </a:rPr>
            </a:b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       a developper is an employee</a:t>
            </a:r>
            <a:br>
              <a:rPr lang="ro" sz="1800">
                <a:latin typeface="Comfortaa"/>
                <a:ea typeface="Comfortaa"/>
                <a:cs typeface="Comfortaa"/>
                <a:sym typeface="Comfortaa"/>
              </a:rPr>
            </a:b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ro" sz="1800">
                <a:latin typeface="Comfortaa"/>
                <a:ea typeface="Comfortaa"/>
                <a:cs typeface="Comfortaa"/>
                <a:sym typeface="Comfortaa"/>
              </a:rPr>
            </a:b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=&gt; We can refer to a developper by both: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developper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References and Inheritance</a:t>
            </a:r>
            <a:endParaRPr sz="19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00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800" b="1">
                <a:latin typeface="Comfortaa"/>
                <a:ea typeface="Comfortaa"/>
                <a:cs typeface="Comfortaa"/>
                <a:sym typeface="Comfortaa"/>
              </a:rPr>
              <a:t>Assigning a child object to a parent reference is considered to be a widening conversion, and can be performed by simple assignment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800" b="1">
                <a:latin typeface="Comfortaa"/>
                <a:ea typeface="Comfortaa"/>
                <a:cs typeface="Comfortaa"/>
                <a:sym typeface="Comfortaa"/>
              </a:rPr>
              <a:t>Assigning a parent object to a child reference can be done also, but it is considered a narrowing conversion and must be done with a cast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❏"/>
            </a:pPr>
            <a:r>
              <a:rPr lang="ro" sz="180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800" b="1">
                <a:latin typeface="Comfortaa"/>
                <a:ea typeface="Comfortaa"/>
                <a:cs typeface="Comfortaa"/>
                <a:sym typeface="Comfortaa"/>
              </a:rPr>
              <a:t>The widening conversion is the most useful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Narrowing and widening</a:t>
            </a:r>
            <a:endParaRPr sz="19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1800"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latin typeface="Comfortaa"/>
                <a:ea typeface="Comfortaa"/>
                <a:cs typeface="Comfortaa"/>
                <a:sym typeface="Comfortaa"/>
              </a:rPr>
              <a:t>p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987325"/>
            <a:ext cx="6660624" cy="21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250" y="3106425"/>
            <a:ext cx="1219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7325" y="3106425"/>
            <a:ext cx="55235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900"/>
              <a:t>Polimofism with inheritance</a:t>
            </a:r>
            <a:endParaRPr sz="19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2528125"/>
            <a:ext cx="2095497" cy="2076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2474050" y="1194850"/>
            <a:ext cx="6247800" cy="3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 dirty="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 dirty="0">
                <a:latin typeface="Comfortaa"/>
                <a:ea typeface="Comfortaa"/>
                <a:cs typeface="Comfortaa"/>
                <a:sym typeface="Comfortaa"/>
              </a:rPr>
              <a:t>An interface name can be used as the type of an object reference variable</a:t>
            </a:r>
            <a:br>
              <a:rPr lang="ro" sz="1600" b="1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ro" sz="1600" b="1" u="sng" dirty="0">
                <a:latin typeface="Comfortaa"/>
                <a:ea typeface="Comfortaa"/>
                <a:cs typeface="Comfortaa"/>
                <a:sym typeface="Comfortaa"/>
              </a:rPr>
              <a:t>Speaker current;</a:t>
            </a:r>
            <a:endParaRPr sz="1600" b="1" u="sng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 dirty="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 dirty="0">
                <a:latin typeface="Comfortaa"/>
                <a:ea typeface="Comfortaa"/>
                <a:cs typeface="Comfortaa"/>
                <a:sym typeface="Comfortaa"/>
              </a:rPr>
              <a:t>The current reference can be used to point to any object of any class that implements the Speaker interface</a:t>
            </a:r>
            <a:endParaRPr sz="16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 dirty="0">
                <a:latin typeface="Comfortaa"/>
                <a:ea typeface="Comfortaa"/>
                <a:cs typeface="Comfortaa"/>
                <a:sym typeface="Comfortaa"/>
              </a:rPr>
              <a:t>•</a:t>
            </a:r>
            <a:r>
              <a:rPr lang="ro" sz="1600" b="1" dirty="0">
                <a:latin typeface="Comfortaa"/>
                <a:ea typeface="Comfortaa"/>
                <a:cs typeface="Comfortaa"/>
                <a:sym typeface="Comfortaa"/>
              </a:rPr>
              <a:t>The version of speak that the following line invokes depends on the type of object that current is referencing</a:t>
            </a:r>
            <a:endParaRPr sz="16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o" sz="1600" b="1" dirty="0">
                <a:latin typeface="Comfortaa"/>
                <a:ea typeface="Comfortaa"/>
                <a:cs typeface="Comfortaa"/>
                <a:sym typeface="Comfortaa"/>
              </a:rPr>
              <a:t>current.speak();</a:t>
            </a:r>
            <a:endParaRPr sz="16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2490</Words>
  <Application>Microsoft Office PowerPoint</Application>
  <PresentationFormat>On-screen Show (16:9)</PresentationFormat>
  <Paragraphs>322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Raleway</vt:lpstr>
      <vt:lpstr>Lato</vt:lpstr>
      <vt:lpstr>Comfortaa</vt:lpstr>
      <vt:lpstr>Courier New</vt:lpstr>
      <vt:lpstr>Arial</vt:lpstr>
      <vt:lpstr>Swiss</vt:lpstr>
      <vt:lpstr>Oracle certified Java associate Lesson 16 </vt:lpstr>
      <vt:lpstr>Recap: What are the OOP principles?</vt:lpstr>
      <vt:lpstr>2 parts</vt:lpstr>
      <vt:lpstr>Polymorphism - definition</vt:lpstr>
      <vt:lpstr>Polymorphism - definition</vt:lpstr>
      <vt:lpstr>Polymorphism - definition</vt:lpstr>
      <vt:lpstr>References and Inheritance</vt:lpstr>
      <vt:lpstr>Narrowing and widening</vt:lpstr>
      <vt:lpstr>Polimofism with inheritance</vt:lpstr>
      <vt:lpstr>Polymorphism - definition</vt:lpstr>
      <vt:lpstr>Polymorphism - example (base class)</vt:lpstr>
      <vt:lpstr>Polymorphism - example (child class)</vt:lpstr>
      <vt:lpstr>Polymorphism - example (another child class)</vt:lpstr>
      <vt:lpstr>Polymorphism - example (app)</vt:lpstr>
      <vt:lpstr>Polymorphism - benefits</vt:lpstr>
      <vt:lpstr>Polymorphic methods</vt:lpstr>
      <vt:lpstr>Methods should be defined in the classes that share inheritance relationship</vt:lpstr>
      <vt:lpstr>Same signature</vt:lpstr>
      <vt:lpstr>Return type can be the same or a sub-class of the original return type.</vt:lpstr>
      <vt:lpstr>Return type can be the same or a sub-class of the original return type.</vt:lpstr>
      <vt:lpstr>Binding at compile time vs binding at runtime</vt:lpstr>
      <vt:lpstr>Binding at compile time vs binding at runtime: example</vt:lpstr>
      <vt:lpstr>Binding at compile time vs binding at runtime: example</vt:lpstr>
      <vt:lpstr>Binding at compile time vs binding at runtime: example</vt:lpstr>
      <vt:lpstr>QUIZ</vt:lpstr>
      <vt:lpstr>Which of the following method signatures is a valid declaration of an entry point in a Java application?</vt:lpstr>
      <vt:lpstr>What is the proper filename extension for a Java bytecode compiled file?</vt:lpstr>
      <vt:lpstr>Which of the following is not a valid code comment in Java?</vt:lpstr>
      <vt:lpstr>Which statement about a valid .java file is true?</vt:lpstr>
      <vt:lpstr>Given the following class definition, which is the only line that does not contain a compilation error?</vt:lpstr>
      <vt:lpstr>Which of the following declarations does not compile?</vt:lpstr>
      <vt:lpstr>Which of the following is not a valid variable name?</vt:lpstr>
      <vt:lpstr>Which of the following is not a valid class declaration?</vt:lpstr>
      <vt:lpstr>Which best describes what the new keyword does?</vt:lpstr>
      <vt:lpstr>Which of the following correctly assigns animal to both variables?</vt:lpstr>
      <vt:lpstr>Which of the following lines contains a compiler error?</vt:lpstr>
      <vt:lpstr>Which of the following lists of primitive numeric types is presented in order from smallest to largest data type? </vt:lpstr>
      <vt:lpstr>What is the output of the following application?</vt:lpstr>
      <vt:lpstr>What is the value of thatNumber after the execution of the following code snippet?</vt:lpstr>
      <vt:lpstr>What will be printed in the console</vt:lpstr>
      <vt:lpstr>Which type of loop is guaranteed to have the body execute at least once?</vt:lpstr>
      <vt:lpstr>What is the result when we run this code</vt:lpstr>
      <vt:lpstr>Practice: what should be inserted in //INSERT CODE HERE// so that we could state that the method run() is accessed polymorphically? </vt:lpstr>
      <vt:lpstr>Întrebări, sugestii, propuneri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certified Java associate Lesson 15</dc:title>
  <cp:lastModifiedBy>Andrei Dragutan</cp:lastModifiedBy>
  <cp:revision>10</cp:revision>
  <dcterms:modified xsi:type="dcterms:W3CDTF">2019-10-23T15:36:12Z</dcterms:modified>
</cp:coreProperties>
</file>