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4910B7-CA76-4638-8D3A-1C9B2EC46730}">
  <a:tblStyle styleId="{784910B7-CA76-4638-8D3A-1C9B2EC46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4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367771c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367771c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367771c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367771c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367771c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367771c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367771c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367771c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367771c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367771c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367771c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367771c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367771c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367771c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367771c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367771c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367771c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367771c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367771c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367771c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367771c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367771c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367771c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367771c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367771c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367771c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c665f30e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c665f30e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367771c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367771c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367771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367771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367771c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367771c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367771c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367771c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2367771c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2367771c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367771c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367771cb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367771c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367771c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367771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367771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367771c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367771c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367771c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367771c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367771c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367771c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367771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367771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04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367771c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367771c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367771c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367771c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367771c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367771c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367771c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367771c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367771c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367771c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an object of wrapper class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(</a:t>
            </a:r>
            <a:r>
              <a:rPr lang="ro" sz="2400">
                <a:latin typeface="Lato"/>
                <a:ea typeface="Lato"/>
                <a:cs typeface="Lato"/>
                <a:sym typeface="Lato"/>
              </a:rPr>
              <a:t>static methods)</a:t>
            </a:r>
            <a:endParaRPr sz="240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ro" sz="2400" dirty="0"/>
              <a:t>Calling the </a:t>
            </a:r>
            <a:r>
              <a:rPr lang="ro" sz="2400" b="1" dirty="0"/>
              <a:t>valueOf</a:t>
            </a:r>
            <a:r>
              <a:rPr lang="ro" sz="2400" dirty="0"/>
              <a:t>() method of the wrapper classes.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 dirty="0"/>
              <a:t>Example</a:t>
            </a:r>
            <a:r>
              <a:rPr lang="ro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Boolean bool = Boolean.valueOf(true);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Byte byteObj = Byte.valueOf(1);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Double dblObj = Double.valueOf(10.98);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an object of wrapper class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(constructor vs </a:t>
            </a:r>
            <a:r>
              <a:rPr lang="ro" sz="2400">
                <a:latin typeface="Lato"/>
                <a:ea typeface="Lato"/>
                <a:cs typeface="Lato"/>
                <a:sym typeface="Lato"/>
              </a:rPr>
              <a:t>static methods)</a:t>
            </a:r>
            <a:endParaRPr sz="24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20"/>
          <p:cNvGraphicFramePr/>
          <p:nvPr/>
        </p:nvGraphicFramePr>
        <p:xfrm>
          <a:off x="2363350" y="1606925"/>
          <a:ext cx="6395400" cy="2682150"/>
        </p:xfrm>
        <a:graphic>
          <a:graphicData uri="http://schemas.openxmlformats.org/drawingml/2006/table">
            <a:tbl>
              <a:tblPr>
                <a:noFill/>
                <a:tableStyleId>{784910B7-CA76-4638-8D3A-1C9B2EC46730}</a:tableStyleId>
              </a:tblPr>
              <a:tblGrid>
                <a:gridCol w="10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Lato"/>
                          <a:ea typeface="Lato"/>
                          <a:cs typeface="Lato"/>
                          <a:sym typeface="Lato"/>
                        </a:rPr>
                        <a:t>Constructor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Lato"/>
                          <a:ea typeface="Lato"/>
                          <a:cs typeface="Lato"/>
                          <a:sym typeface="Lato"/>
                        </a:rPr>
                        <a:t>Static method (valueOf)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Lato"/>
                          <a:ea typeface="Lato"/>
                          <a:cs typeface="Lato"/>
                          <a:sym typeface="Lato"/>
                        </a:rPr>
                        <a:t>Usage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Boolean(true);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Integer(10);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Boolean.valueOf(“true”)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Integer.valueOf(10)</a:t>
                      </a:r>
                      <a:endParaRPr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latin typeface="Lato"/>
                          <a:ea typeface="Lato"/>
                          <a:cs typeface="Lato"/>
                          <a:sym typeface="Lato"/>
                        </a:rPr>
                        <a:t>Result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ro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Always creates a new object.</a:t>
                      </a:r>
                      <a:endParaRPr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Byte, Short, Integer, Long</a:t>
                      </a:r>
                      <a:r>
                        <a:rPr lang="ro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cache values from -128 → 127.</a:t>
                      </a:r>
                      <a:endParaRPr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 </a:t>
                      </a:r>
                      <a:r>
                        <a:rPr lang="ro" dirty="0">
                          <a:latin typeface="Lato"/>
                          <a:ea typeface="Lato"/>
                          <a:cs typeface="Lato"/>
                          <a:sym typeface="Lato"/>
                        </a:rPr>
                        <a:t>caches values from 0 to 127.</a:t>
                      </a:r>
                      <a:endParaRPr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Float, Double</a:t>
                      </a:r>
                      <a:r>
                        <a:rPr lang="ro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ro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do not cache any value</a:t>
                      </a:r>
                      <a:r>
                        <a:rPr lang="ro" dirty="0"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Retrieving primitive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Retrieving primitive value</a:t>
            </a:r>
            <a:endParaRPr sz="240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18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ro" sz="2400" dirty="0"/>
              <a:t>All wrapper classes define methods in format </a:t>
            </a:r>
            <a:r>
              <a:rPr lang="ro" sz="2400" i="1" dirty="0">
                <a:latin typeface="Courier New"/>
                <a:ea typeface="Courier New"/>
                <a:cs typeface="Courier New"/>
                <a:sym typeface="Courier New"/>
              </a:rPr>
              <a:t>primitive</a:t>
            </a: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Value() </a:t>
            </a:r>
            <a:r>
              <a:rPr lang="ro" sz="2400" dirty="0"/>
              <a:t>where primitive is any primitive type.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 dirty="0"/>
              <a:t>Example</a:t>
            </a:r>
            <a:r>
              <a:rPr lang="ro" sz="2400" dirty="0"/>
              <a:t>: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350" y="3350000"/>
            <a:ext cx="6358500" cy="109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Parsing String into a primitive type</a:t>
            </a:r>
            <a:endParaRPr sz="24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685" y="1292550"/>
            <a:ext cx="6512728" cy="290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Parse invalid data</a:t>
            </a:r>
            <a:endParaRPr sz="2400"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The parse methods throw errors if the supplied value is invalid.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 dirty="0"/>
              <a:t>Example</a:t>
            </a:r>
            <a:r>
              <a:rPr lang="ro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byte wrong = Byte.parseByte(12566);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long wrongL = Long.parseLong(“12.45”)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Unboxing/Autoboxing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Difference between autoboxing/unboxing</a:t>
            </a:r>
            <a:endParaRPr sz="24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912" y="1595525"/>
            <a:ext cx="5310275" cy="1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Autoboxing</a:t>
            </a:r>
            <a:endParaRPr sz="24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Automatic conversion from a primitive to an object of the corresponding wrapper class.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Unboxing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Automatic conversion from a an object of a wrapper class to the primitive value.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Wrapper 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why do we need wrapper classes?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2400300" y="568575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Need for wrapper classes</a:t>
            </a:r>
            <a:endParaRPr sz="240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A lot of useful methods: compare, min, max, divide, etc.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Conversion from String → required type.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Use in code that is executed in </a:t>
            </a:r>
            <a:r>
              <a:rPr lang="ro" sz="2400" b="1" dirty="0"/>
              <a:t>multiple threads</a:t>
            </a:r>
            <a:r>
              <a:rPr lang="ro" sz="2400" dirty="0"/>
              <a:t>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72228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Practice: building our own desktop application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Define AWT and Swing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Know how to build a simple desktop application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Understand how to use GUI constructors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GUI?</a:t>
            </a:r>
            <a:endParaRPr sz="240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GUI stands for </a:t>
            </a:r>
            <a:r>
              <a:rPr lang="ro" sz="2400" b="1" dirty="0"/>
              <a:t>Graphical User Interface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represents a compartment of applications that use graphical elements as interface for the element is opposite to command line applications.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GUI in Java</a:t>
            </a:r>
            <a:endParaRPr sz="2400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/>
              <a:t>AWT - Abstract Window Toolkit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released in 1995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provides the look and feel of the underlying system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/>
              <a:t>Swing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released in 1997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provides the Java look and feel on all the systems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/>
              <a:t>JavaFX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Java FX</a:t>
            </a:r>
            <a:endParaRPr sz="2400"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/>
              <a:t>Released in 2008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/>
              <a:t>Create applications with: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modern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high performance hardware accelerated user interface</a:t>
            </a:r>
            <a:endParaRPr sz="1800" dirty="0"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AWT vs Swing</a:t>
            </a:r>
            <a:endParaRPr sz="2400"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Swing replaced AWT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Swing has </a:t>
            </a:r>
            <a:r>
              <a:rPr lang="ro" sz="1800" b="1" dirty="0"/>
              <a:t>more components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Swing is slower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AWT uses native OS libraries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o" sz="1800" dirty="0"/>
              <a:t>Swing looks the same on all the platforms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ro" sz="1800" dirty="0"/>
              <a:t>it can be personalized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Java FX vs Swing</a:t>
            </a:r>
            <a:endParaRPr sz="2400"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/>
        </p:nvSpPr>
        <p:spPr>
          <a:xfrm>
            <a:off x="5668200" y="4803550"/>
            <a:ext cx="3053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imagine: Kynosarges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47" y="1205725"/>
            <a:ext cx="2463429" cy="1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050" y="1205725"/>
            <a:ext cx="2463425" cy="154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Java FX</a:t>
            </a:r>
            <a:endParaRPr sz="2400"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3488125" y="4803550"/>
            <a:ext cx="5233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imagine: https://github.com/dlemmermann/CalendarFX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522" y="1138400"/>
            <a:ext cx="4663056" cy="3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Java FX</a:t>
            </a:r>
            <a:endParaRPr sz="2400"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3761550" y="4803550"/>
            <a:ext cx="49602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imagine: https://github.com/goxr3plus/XR3Player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585" y="1097200"/>
            <a:ext cx="5726933" cy="3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wrapper class?</a:t>
            </a:r>
            <a:endParaRPr sz="240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 Java defines a wrapper class for each primitive data type.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This is done in order to be able to use the primitive types as other classes</a:t>
            </a:r>
            <a:endParaRPr sz="24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first Java GUI app</a:t>
            </a:r>
            <a:endParaRPr sz="2400"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1"/>
          </p:nvPr>
        </p:nvSpPr>
        <p:spPr>
          <a:xfrm>
            <a:off x="2455164" y="1336278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JFrame f = new JFrame();//creating instance of JFrame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JButton b = new JButton("Hello");//creating instance of JButton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b.setBounds(130, 100, 100, 40);//x axis, y axis, width, height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f.add(b);//adding button in JFrame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f.setSize(400, 300);//400 width and 300 height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f.setLayout(null);//using no layout managers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f.setVisible(true);//making the frame visible 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Example of swing classes</a:t>
            </a:r>
            <a:endParaRPr sz="2400"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JFrame - </a:t>
            </a:r>
            <a:r>
              <a:rPr lang="ro" sz="1200" dirty="0"/>
              <a:t>root container of the application.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JPanel - </a:t>
            </a:r>
            <a:r>
              <a:rPr lang="ro" sz="1200" dirty="0"/>
              <a:t>sub component, added to the frame, used to group elements.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JLabel - </a:t>
            </a:r>
            <a:r>
              <a:rPr lang="ro" sz="1200" dirty="0"/>
              <a:t>regular text. Cannot be changed.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JTextField - </a:t>
            </a:r>
            <a:r>
              <a:rPr lang="ro" sz="1200" dirty="0"/>
              <a:t>input. Contains text that can be added dynamically.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JSeparator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JTable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>
                <a:latin typeface="Courier New"/>
                <a:ea typeface="Courier New"/>
                <a:cs typeface="Courier New"/>
                <a:sym typeface="Courier New"/>
              </a:rPr>
              <a:t>JList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 smtClean="0">
                <a:latin typeface="Courier New"/>
                <a:ea typeface="Courier New"/>
                <a:cs typeface="Courier New"/>
                <a:sym typeface="Courier New"/>
              </a:rPr>
              <a:t>JRadioButton</a:t>
            </a:r>
            <a:endParaRPr sz="1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 smtClean="0">
                <a:latin typeface="Courier New"/>
                <a:ea typeface="Courier New"/>
                <a:cs typeface="Courier New"/>
                <a:sym typeface="Courier New"/>
              </a:rPr>
              <a:t>JCheckbox</a:t>
            </a:r>
            <a:endParaRPr sz="1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 smtClean="0">
                <a:latin typeface="Courier New"/>
                <a:ea typeface="Courier New"/>
                <a:cs typeface="Courier New"/>
                <a:sym typeface="Courier New"/>
              </a:rPr>
              <a:t>JSlider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 dirty="0" smtClean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ActionListeners</a:t>
            </a:r>
            <a:endParaRPr sz="2400"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Every action that the user executes is an Event.</a:t>
            </a:r>
            <a:br>
              <a:rPr lang="ro" sz="1800"/>
            </a:br>
            <a:r>
              <a:rPr lang="ro" sz="1800"/>
              <a:t>Each event should have it’s own action listener.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The action listener is a special class</a:t>
            </a:r>
            <a:r>
              <a:rPr lang="ro" sz="1800">
                <a:solidFill>
                  <a:srgbClr val="FF0000"/>
                </a:solidFill>
              </a:rPr>
              <a:t>*</a:t>
            </a:r>
            <a:r>
              <a:rPr lang="ro" sz="1800"/>
              <a:t> that is used to contain the code.</a:t>
            </a:r>
            <a:endParaRPr sz="180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/>
        </p:nvSpPr>
        <p:spPr>
          <a:xfrm>
            <a:off x="2446125" y="4751825"/>
            <a:ext cx="6321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ro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ActionListener is not a class. We’ll get acquainted with what it is later.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Wrapper classes in Java</a:t>
            </a:r>
            <a:endParaRPr sz="2400" dirty="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583" y="1135856"/>
            <a:ext cx="5974961" cy="17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Wrapper class hierarchy</a:t>
            </a:r>
            <a:endParaRPr sz="24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72" y="1429750"/>
            <a:ext cx="6512728" cy="190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an object of wrapper class</a:t>
            </a:r>
            <a:endParaRPr sz="240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400300" y="1336400"/>
            <a:ext cx="63216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You can create an object of wrapper class by: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o" sz="2400" dirty="0"/>
              <a:t>Assignment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o" sz="2400" dirty="0"/>
              <a:t>Constructor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o" sz="2400" dirty="0"/>
              <a:t>Static methods</a:t>
            </a:r>
            <a:endParaRPr sz="2400"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an object of wrapper class (</a:t>
            </a:r>
            <a:r>
              <a:rPr lang="ro" sz="2400">
                <a:latin typeface="Lato"/>
                <a:ea typeface="Lato"/>
                <a:cs typeface="Lato"/>
                <a:sym typeface="Lato"/>
              </a:rPr>
              <a:t>Assignment)</a:t>
            </a:r>
            <a:endParaRPr sz="240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ro" sz="2400" dirty="0"/>
              <a:t>Assigning a primitive value to the wrapper class reference variable.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 dirty="0"/>
              <a:t>Example</a:t>
            </a:r>
            <a:r>
              <a:rPr lang="ro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Boolean boolObj = true;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Byte bt1 = 1;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Double = 10.98;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>
                <a:solidFill>
                  <a:srgbClr val="F9CB9C"/>
                </a:solidFill>
              </a:rPr>
              <a:t>creating wrapper class references by assignment</a:t>
            </a:r>
            <a:endParaRPr sz="3600">
              <a:solidFill>
                <a:srgbClr val="F9CB9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Autoboxing</a:t>
            </a:r>
            <a:endParaRPr sz="3600"/>
          </a:p>
        </p:txBody>
      </p:sp>
      <p:cxnSp>
        <p:nvCxnSpPr>
          <p:cNvPr id="98" name="Google Shape;98;p17"/>
          <p:cNvCxnSpPr/>
          <p:nvPr/>
        </p:nvCxnSpPr>
        <p:spPr>
          <a:xfrm>
            <a:off x="4552300" y="2608700"/>
            <a:ext cx="15000" cy="51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Creating an object of wrapper class (</a:t>
            </a:r>
            <a:r>
              <a:rPr lang="ro" sz="2400">
                <a:latin typeface="Lato"/>
                <a:ea typeface="Lato"/>
                <a:cs typeface="Lato"/>
                <a:sym typeface="Lato"/>
              </a:rPr>
              <a:t>Constructor)</a:t>
            </a:r>
            <a:endParaRPr sz="240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400300" y="1583750"/>
            <a:ext cx="6321600" cy="30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ro" sz="2400" dirty="0"/>
              <a:t>Calling the appropriate constructor of the wrapper class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b="1" dirty="0"/>
              <a:t>Example</a:t>
            </a:r>
            <a:r>
              <a:rPr lang="ro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Boolean bool = new Boolean(true);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Byte bt1 = new Byte(1);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>
                <a:latin typeface="Courier New"/>
                <a:ea typeface="Courier New"/>
                <a:cs typeface="Courier New"/>
                <a:sym typeface="Courier New"/>
              </a:rPr>
              <a:t>Double = new Double(10.98);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704</Words>
  <Application>Microsoft Office PowerPoint</Application>
  <PresentationFormat>On-screen Show (16:9)</PresentationFormat>
  <Paragraphs>137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Lato</vt:lpstr>
      <vt:lpstr>Arial</vt:lpstr>
      <vt:lpstr>Courier New</vt:lpstr>
      <vt:lpstr>Raleway</vt:lpstr>
      <vt:lpstr>Swiss</vt:lpstr>
      <vt:lpstr>Oracle certified Java associate</vt:lpstr>
      <vt:lpstr>Wrapper classes</vt:lpstr>
      <vt:lpstr>What is wrapper class?</vt:lpstr>
      <vt:lpstr>Wrapper classes in Java</vt:lpstr>
      <vt:lpstr>Wrapper class hierarchy</vt:lpstr>
      <vt:lpstr>Creating an object of wrapper class</vt:lpstr>
      <vt:lpstr>Creating an object of wrapper class (Assignment)</vt:lpstr>
      <vt:lpstr>creating wrapper class references by assignment  Autoboxing</vt:lpstr>
      <vt:lpstr>Creating an object of wrapper class (Constructor)</vt:lpstr>
      <vt:lpstr>Creating an object of wrapper class  (static methods)</vt:lpstr>
      <vt:lpstr>Creating an object of wrapper class  (constructor vs static methods)</vt:lpstr>
      <vt:lpstr>Retrieving primitive value</vt:lpstr>
      <vt:lpstr>Retrieving primitive value</vt:lpstr>
      <vt:lpstr>Parsing String into a primitive type</vt:lpstr>
      <vt:lpstr>Parse invalid data</vt:lpstr>
      <vt:lpstr>Unboxing/Autoboxing</vt:lpstr>
      <vt:lpstr>Difference between autoboxing/unboxing</vt:lpstr>
      <vt:lpstr>Autoboxing</vt:lpstr>
      <vt:lpstr>Unboxing</vt:lpstr>
      <vt:lpstr>why do we need wrapper classes?</vt:lpstr>
      <vt:lpstr>Need for wrapper classes</vt:lpstr>
      <vt:lpstr>Practice: building our own desktop application Define AWT and Swing Know how to build a simple desktop application Understand how to use GUI constructors</vt:lpstr>
      <vt:lpstr>What is GUI?</vt:lpstr>
      <vt:lpstr>GUI in Java</vt:lpstr>
      <vt:lpstr>Java FX</vt:lpstr>
      <vt:lpstr>AWT vs Swing</vt:lpstr>
      <vt:lpstr>Java FX vs Swing</vt:lpstr>
      <vt:lpstr>Java FX</vt:lpstr>
      <vt:lpstr>Java FX</vt:lpstr>
      <vt:lpstr>Creating first Java GUI app</vt:lpstr>
      <vt:lpstr>Example of swing classes</vt:lpstr>
      <vt:lpstr>ActionListeners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</dc:title>
  <cp:lastModifiedBy>Andrei Dragutan</cp:lastModifiedBy>
  <cp:revision>6</cp:revision>
  <dcterms:modified xsi:type="dcterms:W3CDTF">2019-10-28T17:16:15Z</dcterms:modified>
</cp:coreProperties>
</file>