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Verdana" panose="020B0604030504040204" pitchFamily="34" charset="0"/>
      <p:regular r:id="rId38"/>
      <p:bold r:id="rId39"/>
      <p:italic r:id="rId40"/>
      <p:boldItalic r:id="rId41"/>
    </p:embeddedFont>
    <p:embeddedFont>
      <p:font typeface="Raleway" panose="020B0604020202020204" charset="0"/>
      <p:regular r:id="rId42"/>
      <p:bold r:id="rId43"/>
      <p:italic r:id="rId44"/>
      <p:boldItalic r:id="rId45"/>
    </p:embeddedFont>
    <p:embeddedFont>
      <p:font typeface="Comfortaa" panose="020B0604020202020204" charset="0"/>
      <p:regular r:id="rId46"/>
      <p:bold r:id="rId47"/>
    </p:embeddedFont>
    <p:embeddedFont>
      <p:font typeface="Lato"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226"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a2bf2113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a2bf2113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a2bf21135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a2bf2113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64fe5db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64fe5db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64fe5db41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64fe5db41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64fe5db4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64fe5db4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64fe5db4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64fe5db4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64fe5db4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64fe5db4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64fe5db4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64fe5db4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464fe5db4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464fe5db4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64fe5db41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64fe5db4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b3f5c195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b3f5c195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64fe5db4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64fe5db4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64fe5db4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464fe5db4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464fe5db4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464fe5db4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464fe5db41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464fe5db4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64fe5db41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64fe5db41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464fe5db41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464fe5db41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64fe5db41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464fe5db41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464fe5db41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464fe5db41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464fe5db41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464fe5db41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464fe5db4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464fe5db4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c3b5f82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c3b5f82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64fe5db41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464fe5db41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464fe5db41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464fe5db41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464fe5db41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464fe5db4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64fe5db41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64fe5db41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464fe5db41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464fe5db41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d0e4e6a92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d0e4e6a92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a2bf2113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a2bf2113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a2bf2113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a2bf2113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a2bf2113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a2bf2113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a2bf21135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a2bf21135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a2bf21135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a2bf2113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R="0" lvl="2"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R="0" lvl="3"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R="0" lvl="4"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R="0" lvl="5"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R="0" lvl="6"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R="0" lvl="7"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R="0" lvl="8"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
        <p:cNvGrpSpPr/>
        <p:nvPr/>
      </p:nvGrpSpPr>
      <p:grpSpPr>
        <a:xfrm>
          <a:off x="0" y="0"/>
          <a:ext cx="0" cy="0"/>
          <a:chOff x="0" y="0"/>
          <a:chExt cx="0" cy="0"/>
        </a:xfrm>
      </p:grpSpPr>
      <p:cxnSp>
        <p:nvCxnSpPr>
          <p:cNvPr id="17" name="Google Shape;17;p3"/>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18" name="Google Shape;18;p3"/>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19" name="Google Shape;19;p3"/>
          <p:cNvSpPr txBox="1">
            <a:spLocks noGrp="1"/>
          </p:cNvSpPr>
          <p:nvPr>
            <p:ph type="title" hasCustomPrompt="1"/>
          </p:nvPr>
        </p:nvSpPr>
        <p:spPr>
          <a:xfrm>
            <a:off x="853950" y="1304850"/>
            <a:ext cx="7436100" cy="1538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1pPr>
            <a:lvl2pPr marR="0" lvl="1"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2pPr>
            <a:lvl3pPr marR="0" lvl="2"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3pPr>
            <a:lvl4pPr marR="0" lvl="3"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4pPr>
            <a:lvl5pPr marR="0" lvl="4"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5pPr>
            <a:lvl6pPr marR="0" lvl="5"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6pPr>
            <a:lvl7pPr marR="0" lvl="6"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7pPr>
            <a:lvl8pPr marR="0" lvl="7"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8pPr>
            <a:lvl9pPr marR="0" lvl="8"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9pPr>
          </a:lstStyle>
          <a:p>
            <a:r>
              <a:t>xx%</a:t>
            </a:r>
          </a:p>
        </p:txBody>
      </p:sp>
      <p:sp>
        <p:nvSpPr>
          <p:cNvPr id="20" name="Google Shape;20;p3"/>
          <p:cNvSpPr txBox="1">
            <a:spLocks noGrp="1"/>
          </p:cNvSpPr>
          <p:nvPr>
            <p:ph type="body" idx="1"/>
          </p:nvPr>
        </p:nvSpPr>
        <p:spPr>
          <a:xfrm>
            <a:off x="853950" y="2919450"/>
            <a:ext cx="7436100" cy="1071600"/>
          </a:xfrm>
          <a:prstGeom prst="rect">
            <a:avLst/>
          </a:prstGeom>
          <a:noFill/>
          <a:ln>
            <a:noFill/>
          </a:ln>
        </p:spPr>
        <p:txBody>
          <a:bodyPr spcFirstLastPara="1" wrap="square" lIns="91425" tIns="91425" rIns="91425" bIns="91425" anchor="t" anchorCtr="0">
            <a:noAutofit/>
          </a:bodyPr>
          <a:lstStyle>
            <a:lvl1pPr marL="457200" marR="0" lvl="0" indent="-342900" algn="ctr"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21" name="Google Shape;21;p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2"/>
        <p:cNvGrpSpPr/>
        <p:nvPr/>
      </p:nvGrpSpPr>
      <p:grpSpPr>
        <a:xfrm>
          <a:off x="0" y="0"/>
          <a:ext cx="0" cy="0"/>
          <a:chOff x="0" y="0"/>
          <a:chExt cx="0" cy="0"/>
        </a:xfrm>
      </p:grpSpPr>
      <p:cxnSp>
        <p:nvCxnSpPr>
          <p:cNvPr id="23" name="Google Shape;23;p4"/>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24" name="Google Shape;24;p4"/>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25" name="Google Shape;25;p4"/>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endParaRPr/>
          </a:p>
        </p:txBody>
      </p:sp>
      <p:sp>
        <p:nvSpPr>
          <p:cNvPr id="26" name="Google Shape;26;p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9" name="Google Shape;29;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0" name="Google Shape;30;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1" name="Google Shape;31;p5"/>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32" name="Google Shape;32;p5"/>
          <p:cNvSpPr txBox="1">
            <a:spLocks noGrp="1"/>
          </p:cNvSpPr>
          <p:nvPr>
            <p:ph type="body" idx="1"/>
          </p:nvPr>
        </p:nvSpPr>
        <p:spPr>
          <a:xfrm>
            <a:off x="2400303" y="1602675"/>
            <a:ext cx="3071400" cy="3002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1pPr>
            <a:lvl2pPr marL="914400" marR="0" lvl="1"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2pPr>
            <a:lvl3pPr marL="1371600" marR="0" lvl="2"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3pPr>
            <a:lvl4pPr marL="1828800" marR="0" lvl="3"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4pPr>
            <a:lvl5pPr marL="2286000" marR="0" lvl="4"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5pPr>
            <a:lvl6pPr marL="2743200" marR="0" lvl="5"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6pPr>
            <a:lvl7pPr marL="3200400" marR="0" lvl="6"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7pPr>
            <a:lvl8pPr marL="3657600" marR="0" lvl="7"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8pPr>
            <a:lvl9pPr marL="4114800" marR="0" lvl="8" indent="-304800" algn="l" rtl="0">
              <a:lnSpc>
                <a:spcPct val="115000"/>
              </a:lnSpc>
              <a:spcBef>
                <a:spcPts val="1600"/>
              </a:spcBef>
              <a:spcAft>
                <a:spcPts val="1600"/>
              </a:spcAft>
              <a:buClr>
                <a:schemeClr val="dk2"/>
              </a:buClr>
              <a:buSzPts val="1200"/>
              <a:buFont typeface="Lato"/>
              <a:buChar char="■"/>
              <a:defRPr sz="1200" b="0" i="0" u="none" strike="noStrike" cap="none">
                <a:solidFill>
                  <a:schemeClr val="dk2"/>
                </a:solidFill>
                <a:latin typeface="Lato"/>
                <a:ea typeface="Lato"/>
                <a:cs typeface="Lato"/>
                <a:sym typeface="Lato"/>
              </a:defRPr>
            </a:lvl9pPr>
          </a:lstStyle>
          <a:p>
            <a:endParaRPr/>
          </a:p>
        </p:txBody>
      </p:sp>
      <p:sp>
        <p:nvSpPr>
          <p:cNvPr id="33" name="Google Shape;33;p5"/>
          <p:cNvSpPr txBox="1">
            <a:spLocks noGrp="1"/>
          </p:cNvSpPr>
          <p:nvPr>
            <p:ph type="body" idx="2"/>
          </p:nvPr>
        </p:nvSpPr>
        <p:spPr>
          <a:xfrm>
            <a:off x="5650572" y="1602675"/>
            <a:ext cx="3071400" cy="3002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1pPr>
            <a:lvl2pPr marL="914400" marR="0" lvl="1"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2pPr>
            <a:lvl3pPr marL="1371600" marR="0" lvl="2"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3pPr>
            <a:lvl4pPr marL="1828800" marR="0" lvl="3"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4pPr>
            <a:lvl5pPr marL="2286000" marR="0" lvl="4"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5pPr>
            <a:lvl6pPr marL="2743200" marR="0" lvl="5"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6pPr>
            <a:lvl7pPr marL="3200400" marR="0" lvl="6"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7pPr>
            <a:lvl8pPr marL="3657600" marR="0" lvl="7"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8pPr>
            <a:lvl9pPr marL="4114800" marR="0" lvl="8" indent="-304800" algn="l" rtl="0">
              <a:lnSpc>
                <a:spcPct val="115000"/>
              </a:lnSpc>
              <a:spcBef>
                <a:spcPts val="1600"/>
              </a:spcBef>
              <a:spcAft>
                <a:spcPts val="1600"/>
              </a:spcAft>
              <a:buClr>
                <a:schemeClr val="dk2"/>
              </a:buClr>
              <a:buSzPts val="1200"/>
              <a:buFont typeface="Lato"/>
              <a:buChar char="■"/>
              <a:defRPr sz="1200" b="0" i="0" u="none" strike="noStrike" cap="none">
                <a:solidFill>
                  <a:schemeClr val="dk2"/>
                </a:solidFill>
                <a:latin typeface="Lato"/>
                <a:ea typeface="Lato"/>
                <a:cs typeface="Lato"/>
                <a:sym typeface="Lato"/>
              </a:defRPr>
            </a:lvl9pPr>
          </a:lstStyle>
          <a:p>
            <a:endParaRPr/>
          </a:p>
        </p:txBody>
      </p:sp>
      <p:sp>
        <p:nvSpPr>
          <p:cNvPr id="34" name="Google Shape;34;p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37" name="Google Shape;37;p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cxnSp>
        <p:nvCxnSpPr>
          <p:cNvPr id="39" name="Google Shape;39;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0" name="Google Shape;40;p7"/>
          <p:cNvSpPr txBox="1">
            <a:spLocks noGrp="1"/>
          </p:cNvSpPr>
          <p:nvPr>
            <p:ph type="title"/>
          </p:nvPr>
        </p:nvSpPr>
        <p:spPr>
          <a:xfrm>
            <a:off x="319500" y="936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9pPr>
          </a:lstStyle>
          <a:p>
            <a:endParaRPr/>
          </a:p>
        </p:txBody>
      </p:sp>
      <p:sp>
        <p:nvSpPr>
          <p:cNvPr id="41" name="Google Shape;41;p7"/>
          <p:cNvSpPr txBox="1">
            <a:spLocks noGrp="1"/>
          </p:cNvSpPr>
          <p:nvPr>
            <p:ph type="body" idx="1"/>
          </p:nvPr>
        </p:nvSpPr>
        <p:spPr>
          <a:xfrm>
            <a:off x="319500" y="1846804"/>
            <a:ext cx="2808000" cy="28062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1pPr>
            <a:lvl2pPr marL="914400" marR="0" lvl="1"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2pPr>
            <a:lvl3pPr marL="1371600" marR="0" lvl="2"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3pPr>
            <a:lvl4pPr marL="1828800" marR="0" lvl="3"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4pPr>
            <a:lvl5pPr marL="2286000" marR="0" lvl="4"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5pPr>
            <a:lvl6pPr marL="2743200" marR="0" lvl="5"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6pPr>
            <a:lvl7pPr marL="3200400" marR="0" lvl="6"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7pPr>
            <a:lvl8pPr marL="3657600" marR="0" lvl="7"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8pPr>
            <a:lvl9pPr marL="4114800" marR="0" lvl="8" indent="-304800" algn="l" rtl="0">
              <a:lnSpc>
                <a:spcPct val="115000"/>
              </a:lnSpc>
              <a:spcBef>
                <a:spcPts val="1600"/>
              </a:spcBef>
              <a:spcAft>
                <a:spcPts val="1600"/>
              </a:spcAft>
              <a:buClr>
                <a:schemeClr val="dk2"/>
              </a:buClr>
              <a:buSzPts val="1200"/>
              <a:buFont typeface="Lato"/>
              <a:buChar char="■"/>
              <a:defRPr sz="1200" b="0" i="0" u="none" strike="noStrike" cap="none">
                <a:solidFill>
                  <a:schemeClr val="dk2"/>
                </a:solidFill>
                <a:latin typeface="Lato"/>
                <a:ea typeface="Lato"/>
                <a:cs typeface="Lato"/>
                <a:sym typeface="Lato"/>
              </a:defRPr>
            </a:lvl9pPr>
          </a:lstStyle>
          <a:p>
            <a:endParaRPr/>
          </a:p>
        </p:txBody>
      </p:sp>
      <p:sp>
        <p:nvSpPr>
          <p:cNvPr id="42" name="Google Shape;42;p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3"/>
        <p:cNvGrpSpPr/>
        <p:nvPr/>
      </p:nvGrpSpPr>
      <p:grpSpPr>
        <a:xfrm>
          <a:off x="0" y="0"/>
          <a:ext cx="0" cy="0"/>
          <a:chOff x="0" y="0"/>
          <a:chExt cx="0" cy="0"/>
        </a:xfrm>
      </p:grpSpPr>
      <p:cxnSp>
        <p:nvCxnSpPr>
          <p:cNvPr id="44" name="Google Shape;44;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5" name="Google Shape;45;p8"/>
          <p:cNvSpPr txBox="1">
            <a:spLocks noGrp="1"/>
          </p:cNvSpPr>
          <p:nvPr>
            <p:ph type="title"/>
          </p:nvPr>
        </p:nvSpPr>
        <p:spPr>
          <a:xfrm>
            <a:off x="283103" y="712141"/>
            <a:ext cx="6244200" cy="38355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endParaRPr/>
          </a:p>
        </p:txBody>
      </p:sp>
      <p:sp>
        <p:nvSpPr>
          <p:cNvPr id="46" name="Google Shape;46;p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cxnSp>
        <p:nvCxnSpPr>
          <p:cNvPr id="48" name="Google Shape;48;p9"/>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49" name="Google Shape;49;p9"/>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0" name="Google Shape;50;p9"/>
          <p:cNvSpPr txBox="1">
            <a:spLocks noGrp="1"/>
          </p:cNvSpPr>
          <p:nvPr>
            <p:ph type="body" idx="1"/>
          </p:nvPr>
        </p:nvSpPr>
        <p:spPr>
          <a:xfrm>
            <a:off x="328017" y="4226025"/>
            <a:ext cx="8388600" cy="3936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1pPr>
          </a:lstStyle>
          <a:p>
            <a:endParaRPr/>
          </a:p>
        </p:txBody>
      </p:sp>
      <p:sp>
        <p:nvSpPr>
          <p:cNvPr id="51" name="Google Shape;51;p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1"/>
          <p:cNvSpPr txBox="1">
            <a:spLocks noGrp="1"/>
          </p:cNvSpPr>
          <p:nvPr>
            <p:ph type="ctrTitle"/>
          </p:nvPr>
        </p:nvSpPr>
        <p:spPr>
          <a:xfrm>
            <a:off x="2371725" y="630225"/>
            <a:ext cx="6331500" cy="250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4800"/>
              <a:buFont typeface="Raleway"/>
              <a:buNone/>
            </a:pPr>
            <a:r>
              <a:rPr lang="ro" sz="4800" b="1" i="0" u="none" strike="noStrike" cap="none" dirty="0">
                <a:solidFill>
                  <a:schemeClr val="lt1"/>
                </a:solidFill>
                <a:latin typeface="Raleway"/>
                <a:ea typeface="Raleway"/>
                <a:cs typeface="Raleway"/>
                <a:sym typeface="Raleway"/>
              </a:rPr>
              <a:t>Oracle certified Java associate</a:t>
            </a:r>
            <a:endParaRPr sz="4800" b="1" i="0" u="none" strike="noStrike" cap="none" dirty="0">
              <a:solidFill>
                <a:schemeClr val="lt1"/>
              </a:solidFill>
              <a:latin typeface="Raleway"/>
              <a:ea typeface="Raleway"/>
              <a:cs typeface="Raleway"/>
              <a:sym typeface="Raleway"/>
            </a:endParaRPr>
          </a:p>
          <a:p>
            <a:pPr marL="0" marR="0" lvl="0" indent="0" algn="l" rtl="0">
              <a:lnSpc>
                <a:spcPct val="100000"/>
              </a:lnSpc>
              <a:spcBef>
                <a:spcPts val="0"/>
              </a:spcBef>
              <a:spcAft>
                <a:spcPts val="0"/>
              </a:spcAft>
              <a:buClr>
                <a:schemeClr val="lt1"/>
              </a:buClr>
              <a:buSzPts val="4800"/>
              <a:buFont typeface="Raleway"/>
              <a:buNone/>
            </a:pPr>
            <a:r>
              <a:rPr lang="ro" dirty="0"/>
              <a:t>Lesson </a:t>
            </a:r>
            <a:r>
              <a:rPr lang="ro" dirty="0" smtClean="0"/>
              <a:t>1</a:t>
            </a:r>
            <a:r>
              <a:rPr lang="en-US" dirty="0" smtClean="0"/>
              <a:t>9</a:t>
            </a:r>
            <a:endParaRPr dirty="0"/>
          </a:p>
        </p:txBody>
      </p:sp>
      <p:sp>
        <p:nvSpPr>
          <p:cNvPr id="59" name="Google Shape;59;p11"/>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1800"/>
              <a:buFont typeface="Lato"/>
              <a:buNone/>
            </a:pPr>
            <a:r>
              <a:rPr lang="ro" sz="1800" b="0" i="0" u="none" strike="noStrike" cap="none">
                <a:solidFill>
                  <a:schemeClr val="lt1"/>
                </a:solidFill>
                <a:latin typeface="Lato"/>
                <a:ea typeface="Lato"/>
                <a:cs typeface="Lato"/>
                <a:sym typeface="Lato"/>
              </a:rPr>
              <a:t>Andrei Dragutan</a:t>
            </a:r>
            <a:endParaRPr sz="1800" b="0" i="0" u="none" strike="noStrike" cap="none">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800">
                <a:latin typeface="Arial"/>
                <a:ea typeface="Arial"/>
                <a:cs typeface="Arial"/>
                <a:sym typeface="Arial"/>
              </a:rPr>
              <a:t>Exceptions: errors</a:t>
            </a:r>
            <a:endParaRPr sz="1800"/>
          </a:p>
        </p:txBody>
      </p:sp>
      <p:pic>
        <p:nvPicPr>
          <p:cNvPr id="121" name="Google Shape;121;p20"/>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22" name="Google Shape;122;p20"/>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800" b="1" dirty="0">
                <a:highlight>
                  <a:srgbClr val="FFFFFF"/>
                </a:highlight>
                <a:latin typeface="Verdana"/>
                <a:ea typeface="Verdana"/>
                <a:cs typeface="Verdana"/>
                <a:sym typeface="Verdana"/>
              </a:rPr>
              <a:t>Definition</a:t>
            </a:r>
            <a:r>
              <a:rPr lang="ro" sz="1800" dirty="0">
                <a:highlight>
                  <a:srgbClr val="FFFFFF"/>
                </a:highlight>
                <a:latin typeface="Verdana"/>
                <a:ea typeface="Verdana"/>
                <a:cs typeface="Verdana"/>
                <a:sym typeface="Verdana"/>
              </a:rPr>
              <a:t>: error that is thrown by the JVM, as a result of an error in the environmental state that processes your code.</a:t>
            </a:r>
            <a:br>
              <a:rPr lang="ro" sz="1800" dirty="0">
                <a:highlight>
                  <a:srgbClr val="FFFFFF"/>
                </a:highlight>
                <a:latin typeface="Verdana"/>
                <a:ea typeface="Verdana"/>
                <a:cs typeface="Verdana"/>
                <a:sym typeface="Verdana"/>
              </a:rPr>
            </a:br>
            <a:r>
              <a:rPr lang="ro" sz="1800" dirty="0">
                <a:highlight>
                  <a:srgbClr val="FFFFFF"/>
                </a:highlight>
                <a:latin typeface="Verdana"/>
                <a:ea typeface="Verdana"/>
                <a:cs typeface="Verdana"/>
                <a:sym typeface="Verdana"/>
              </a:rPr>
              <a:t/>
            </a:r>
            <a:br>
              <a:rPr lang="ro" sz="1800" dirty="0">
                <a:highlight>
                  <a:srgbClr val="FFFFFF"/>
                </a:highlight>
                <a:latin typeface="Verdana"/>
                <a:ea typeface="Verdana"/>
                <a:cs typeface="Verdana"/>
                <a:sym typeface="Verdana"/>
              </a:rPr>
            </a:br>
            <a:r>
              <a:rPr lang="ro" sz="1800" b="1" dirty="0">
                <a:highlight>
                  <a:srgbClr val="FFFFFF"/>
                </a:highlight>
                <a:latin typeface="Verdana"/>
                <a:ea typeface="Verdana"/>
                <a:cs typeface="Verdana"/>
                <a:sym typeface="Verdana"/>
              </a:rPr>
              <a:t>Example</a:t>
            </a:r>
            <a:r>
              <a:rPr lang="ro" sz="1800" dirty="0">
                <a:highlight>
                  <a:srgbClr val="FFFFFF"/>
                </a:highlight>
                <a:latin typeface="Verdana"/>
                <a:ea typeface="Verdana"/>
                <a:cs typeface="Verdana"/>
                <a:sym typeface="Verdana"/>
              </a:rPr>
              <a:t>: </a:t>
            </a:r>
            <a:br>
              <a:rPr lang="ro" sz="1800" dirty="0">
                <a:highlight>
                  <a:srgbClr val="FFFFFF"/>
                </a:highlight>
                <a:latin typeface="Verdana"/>
                <a:ea typeface="Verdana"/>
                <a:cs typeface="Verdana"/>
                <a:sym typeface="Verdana"/>
              </a:rPr>
            </a:br>
            <a:r>
              <a:rPr lang="ro" sz="1800" dirty="0">
                <a:highlight>
                  <a:srgbClr val="FFFFFF"/>
                </a:highlight>
                <a:latin typeface="Courier New"/>
                <a:ea typeface="Courier New"/>
                <a:cs typeface="Courier New"/>
                <a:sym typeface="Courier New"/>
              </a:rPr>
              <a:t>StackOverflowError </a:t>
            </a:r>
            <a:r>
              <a:rPr lang="ro" sz="1800" dirty="0">
                <a:highlight>
                  <a:srgbClr val="FFFFFF"/>
                </a:highlight>
                <a:latin typeface="Verdana"/>
                <a:ea typeface="Verdana"/>
                <a:cs typeface="Verdana"/>
                <a:sym typeface="Verdana"/>
              </a:rPr>
              <a:t>- the code uses more memory than it has allocated</a:t>
            </a:r>
            <a:endParaRPr sz="1800" dirty="0">
              <a:highlight>
                <a:srgbClr val="FFFFFF"/>
              </a:highlight>
              <a:latin typeface="Verdana"/>
              <a:ea typeface="Verdana"/>
              <a:cs typeface="Verdana"/>
              <a:sym typeface="Verdana"/>
            </a:endParaRPr>
          </a:p>
          <a:p>
            <a:pPr marL="0" lvl="0" indent="0" algn="l" rtl="0">
              <a:spcBef>
                <a:spcPts val="0"/>
              </a:spcBef>
              <a:spcAft>
                <a:spcPts val="0"/>
              </a:spcAft>
              <a:buNone/>
            </a:pPr>
            <a:r>
              <a:rPr lang="ro" sz="1800" dirty="0">
                <a:highlight>
                  <a:srgbClr val="FFFFFF"/>
                </a:highlight>
                <a:latin typeface="Courier New"/>
                <a:ea typeface="Courier New"/>
                <a:cs typeface="Courier New"/>
                <a:sym typeface="Courier New"/>
              </a:rPr>
              <a:t>NoClassDefFoundError </a:t>
            </a:r>
            <a:r>
              <a:rPr lang="ro" sz="1800" dirty="0">
                <a:highlight>
                  <a:srgbClr val="FFFFFF"/>
                </a:highlight>
                <a:latin typeface="Verdana"/>
                <a:ea typeface="Verdana"/>
                <a:cs typeface="Verdana"/>
                <a:sym typeface="Verdana"/>
              </a:rPr>
              <a:t>-</a:t>
            </a:r>
            <a:r>
              <a:rPr lang="ro" sz="1800" dirty="0">
                <a:highlight>
                  <a:srgbClr val="FFFFFF"/>
                </a:highlight>
                <a:latin typeface="Courier New"/>
                <a:ea typeface="Courier New"/>
                <a:cs typeface="Courier New"/>
                <a:sym typeface="Courier New"/>
              </a:rPr>
              <a:t> </a:t>
            </a:r>
            <a:r>
              <a:rPr lang="ro" sz="1800" dirty="0">
                <a:highlight>
                  <a:srgbClr val="FFFFFF"/>
                </a:highlight>
                <a:latin typeface="Verdana"/>
                <a:ea typeface="Verdana"/>
                <a:cs typeface="Verdana"/>
                <a:sym typeface="Verdana"/>
              </a:rPr>
              <a:t>cannot find the class that it should run.</a:t>
            </a:r>
            <a:endParaRPr sz="1800" dirty="0">
              <a:highlight>
                <a:srgbClr val="FFFFFF"/>
              </a:highlight>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800">
                <a:latin typeface="Arial"/>
                <a:ea typeface="Arial"/>
                <a:cs typeface="Arial"/>
                <a:sym typeface="Arial"/>
              </a:rPr>
              <a:t>Exceptions: what happens when an exception is thrown</a:t>
            </a:r>
            <a:endParaRPr sz="1800"/>
          </a:p>
        </p:txBody>
      </p:sp>
      <p:pic>
        <p:nvPicPr>
          <p:cNvPr id="128" name="Google Shape;128;p21"/>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29" name="Google Shape;129;p21"/>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800" dirty="0">
                <a:highlight>
                  <a:srgbClr val="FFFFFF"/>
                </a:highlight>
                <a:latin typeface="Verdana"/>
                <a:ea typeface="Verdana"/>
                <a:cs typeface="Verdana"/>
                <a:sym typeface="Verdana"/>
              </a:rPr>
              <a:t>When an error happens, JVM creates an Object of type </a:t>
            </a:r>
            <a:r>
              <a:rPr lang="ro" sz="1800" b="1" dirty="0">
                <a:highlight>
                  <a:srgbClr val="FFFFFF"/>
                </a:highlight>
                <a:latin typeface="Verdana"/>
                <a:ea typeface="Verdana"/>
                <a:cs typeface="Verdana"/>
                <a:sym typeface="Verdana"/>
              </a:rPr>
              <a:t>Throwable </a:t>
            </a:r>
            <a:r>
              <a:rPr lang="ro" sz="1800" dirty="0">
                <a:highlight>
                  <a:srgbClr val="FFFFFF"/>
                </a:highlight>
                <a:latin typeface="Verdana"/>
                <a:ea typeface="Verdana"/>
                <a:cs typeface="Verdana"/>
                <a:sym typeface="Verdana"/>
              </a:rPr>
              <a:t>(all the exceptions are of type Throwable), fills it in with information:</a:t>
            </a:r>
            <a:endParaRPr sz="1800" dirty="0">
              <a:highlight>
                <a:srgbClr val="FFFFFF"/>
              </a:highlight>
              <a:latin typeface="Verdana"/>
              <a:ea typeface="Verdana"/>
              <a:cs typeface="Verdana"/>
              <a:sym typeface="Verdana"/>
            </a:endParaRPr>
          </a:p>
          <a:p>
            <a:pPr marL="0" lvl="0" indent="0" algn="l" rtl="0">
              <a:spcBef>
                <a:spcPts val="0"/>
              </a:spcBef>
              <a:spcAft>
                <a:spcPts val="0"/>
              </a:spcAft>
              <a:buNone/>
            </a:pPr>
            <a:r>
              <a:rPr lang="ro" sz="1800" dirty="0">
                <a:highlight>
                  <a:srgbClr val="FFFFFF"/>
                </a:highlight>
                <a:latin typeface="Verdana"/>
                <a:ea typeface="Verdana"/>
                <a:cs typeface="Verdana"/>
                <a:sym typeface="Verdana"/>
              </a:rPr>
              <a:t>what happened?</a:t>
            </a:r>
            <a:br>
              <a:rPr lang="ro" sz="1800" dirty="0">
                <a:highlight>
                  <a:srgbClr val="FFFFFF"/>
                </a:highlight>
                <a:latin typeface="Verdana"/>
                <a:ea typeface="Verdana"/>
                <a:cs typeface="Verdana"/>
                <a:sym typeface="Verdana"/>
              </a:rPr>
            </a:br>
            <a:r>
              <a:rPr lang="ro" sz="1800" dirty="0">
                <a:highlight>
                  <a:srgbClr val="FFFFFF"/>
                </a:highlight>
                <a:latin typeface="Verdana"/>
                <a:ea typeface="Verdana"/>
                <a:cs typeface="Verdana"/>
                <a:sym typeface="Verdana"/>
              </a:rPr>
              <a:t>where?</a:t>
            </a:r>
            <a:br>
              <a:rPr lang="ro" sz="1800" dirty="0">
                <a:highlight>
                  <a:srgbClr val="FFFFFF"/>
                </a:highlight>
                <a:latin typeface="Verdana"/>
                <a:ea typeface="Verdana"/>
                <a:cs typeface="Verdana"/>
                <a:sym typeface="Verdana"/>
              </a:rPr>
            </a:br>
            <a:r>
              <a:rPr lang="ro" sz="1800" dirty="0">
                <a:highlight>
                  <a:srgbClr val="FFFFFF"/>
                </a:highlight>
                <a:latin typeface="Verdana"/>
                <a:ea typeface="Verdana"/>
                <a:cs typeface="Verdana"/>
                <a:sym typeface="Verdana"/>
              </a:rPr>
              <a:t/>
            </a:r>
            <a:br>
              <a:rPr lang="ro" sz="1800" dirty="0">
                <a:highlight>
                  <a:srgbClr val="FFFFFF"/>
                </a:highlight>
                <a:latin typeface="Verdana"/>
                <a:ea typeface="Verdana"/>
                <a:cs typeface="Verdana"/>
                <a:sym typeface="Verdana"/>
              </a:rPr>
            </a:br>
            <a:r>
              <a:rPr lang="ro" sz="1800" dirty="0">
                <a:highlight>
                  <a:srgbClr val="FFFFFF"/>
                </a:highlight>
                <a:latin typeface="Verdana"/>
                <a:ea typeface="Verdana"/>
                <a:cs typeface="Verdana"/>
                <a:sym typeface="Verdana"/>
              </a:rPr>
              <a:t>then looks for the appropriate piece of code to handle this error.</a:t>
            </a:r>
            <a:endParaRPr sz="1800" dirty="0">
              <a:highlight>
                <a:srgbClr val="FFFFFF"/>
              </a:highlight>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800">
                <a:latin typeface="Arial"/>
                <a:ea typeface="Arial"/>
                <a:cs typeface="Arial"/>
                <a:sym typeface="Arial"/>
              </a:rPr>
              <a:t>Java try block</a:t>
            </a:r>
            <a:endParaRPr sz="1800"/>
          </a:p>
        </p:txBody>
      </p:sp>
      <p:pic>
        <p:nvPicPr>
          <p:cNvPr id="135" name="Google Shape;135;p22"/>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36" name="Google Shape;136;p22"/>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1200" dirty="0">
                <a:highlight>
                  <a:srgbClr val="FFFFFF"/>
                </a:highlight>
                <a:latin typeface="Verdana"/>
                <a:ea typeface="Verdana"/>
                <a:cs typeface="Verdana"/>
                <a:sym typeface="Verdana"/>
              </a:rPr>
              <a:t>Java try block is used to enclose the code that might throw an exception. It must be used within the method.</a:t>
            </a:r>
            <a:br>
              <a:rPr lang="ro" sz="1200" dirty="0">
                <a:highlight>
                  <a:srgbClr val="FFFFFF"/>
                </a:highlight>
                <a:latin typeface="Verdana"/>
                <a:ea typeface="Verdana"/>
                <a:cs typeface="Verdana"/>
                <a:sym typeface="Verdana"/>
              </a:rPr>
            </a:br>
            <a:endParaRPr sz="1200" dirty="0">
              <a:highlight>
                <a:srgbClr val="FFFFFF"/>
              </a:highlight>
              <a:latin typeface="Verdana"/>
              <a:ea typeface="Verdana"/>
              <a:cs typeface="Verdana"/>
              <a:sym typeface="Verdana"/>
            </a:endParaRPr>
          </a:p>
          <a:p>
            <a:pPr marL="0" lvl="0" indent="0" algn="l" rtl="0">
              <a:spcBef>
                <a:spcPts val="0"/>
              </a:spcBef>
              <a:spcAft>
                <a:spcPts val="0"/>
              </a:spcAft>
              <a:buNone/>
            </a:pPr>
            <a:r>
              <a:rPr lang="ro" sz="1200" dirty="0">
                <a:highlight>
                  <a:srgbClr val="FFFFFF"/>
                </a:highlight>
                <a:latin typeface="Verdana"/>
                <a:ea typeface="Verdana"/>
                <a:cs typeface="Verdana"/>
                <a:sym typeface="Verdana"/>
              </a:rPr>
              <a:t>Java try block must be followed by either catch or finally block.</a:t>
            </a:r>
            <a:endParaRPr sz="1200" dirty="0">
              <a:highlight>
                <a:srgbClr val="FFFFFF"/>
              </a:highlight>
              <a:latin typeface="Verdana"/>
              <a:ea typeface="Verdana"/>
              <a:cs typeface="Verdana"/>
              <a:sym typeface="Verdana"/>
            </a:endParaRPr>
          </a:p>
          <a:p>
            <a:pPr marL="0" lvl="0" indent="0" algn="l" rtl="0">
              <a:spcBef>
                <a:spcPts val="0"/>
              </a:spcBef>
              <a:spcAft>
                <a:spcPts val="0"/>
              </a:spcAft>
              <a:buClr>
                <a:schemeClr val="dk2"/>
              </a:buClr>
              <a:buSzPts val="1100"/>
              <a:buFont typeface="Arial"/>
              <a:buNone/>
            </a:pPr>
            <a:endParaRPr sz="1200" dirty="0">
              <a:highlight>
                <a:srgbClr val="FFFFFF"/>
              </a:highlight>
              <a:latin typeface="Verdana"/>
              <a:ea typeface="Verdana"/>
              <a:cs typeface="Verdana"/>
              <a:sym typeface="Verdana"/>
            </a:endParaRPr>
          </a:p>
          <a:p>
            <a:pPr marL="0" lvl="0" indent="0" algn="l" rtl="0">
              <a:spcBef>
                <a:spcPts val="0"/>
              </a:spcBef>
              <a:spcAft>
                <a:spcPts val="0"/>
              </a:spcAft>
              <a:buNone/>
            </a:pPr>
            <a:endParaRPr sz="1800" dirty="0">
              <a:highlight>
                <a:srgbClr val="FFFFFF"/>
              </a:highlight>
              <a:latin typeface="Verdana"/>
              <a:ea typeface="Verdana"/>
              <a:cs typeface="Verdana"/>
              <a:sym typeface="Verdana"/>
            </a:endParaRPr>
          </a:p>
        </p:txBody>
      </p:sp>
      <p:pic>
        <p:nvPicPr>
          <p:cNvPr id="137" name="Google Shape;137;p22"/>
          <p:cNvPicPr preferRelativeResize="0"/>
          <p:nvPr/>
        </p:nvPicPr>
        <p:blipFill>
          <a:blip r:embed="rId4">
            <a:alphaModFix/>
          </a:blip>
          <a:stretch>
            <a:fillRect/>
          </a:stretch>
        </p:blipFill>
        <p:spPr>
          <a:xfrm>
            <a:off x="2606100" y="2236475"/>
            <a:ext cx="2314415" cy="2283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800" dirty="0">
                <a:latin typeface="Arial"/>
                <a:ea typeface="Arial"/>
                <a:cs typeface="Arial"/>
                <a:sym typeface="Arial"/>
              </a:rPr>
              <a:t>Exceptions: try-catch-finally</a:t>
            </a:r>
            <a:endParaRPr sz="1800" dirty="0"/>
          </a:p>
        </p:txBody>
      </p:sp>
      <p:pic>
        <p:nvPicPr>
          <p:cNvPr id="143" name="Google Shape;143;p23"/>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44" name="Google Shape;144;p23"/>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800" i="1" dirty="0">
                <a:highlight>
                  <a:srgbClr val="FFFFFF"/>
                </a:highlight>
                <a:latin typeface="Verdana"/>
                <a:ea typeface="Verdana"/>
                <a:cs typeface="Verdana"/>
                <a:sym typeface="Verdana"/>
              </a:rPr>
              <a:t>Try </a:t>
            </a:r>
            <a:r>
              <a:rPr lang="ro" sz="1800" dirty="0">
                <a:highlight>
                  <a:srgbClr val="FFFFFF"/>
                </a:highlight>
                <a:latin typeface="Verdana"/>
                <a:ea typeface="Verdana"/>
                <a:cs typeface="Verdana"/>
                <a:sym typeface="Verdana"/>
              </a:rPr>
              <a:t>to execute the code</a:t>
            </a:r>
            <a:endParaRPr sz="1800" dirty="0">
              <a:highlight>
                <a:srgbClr val="FFFFFF"/>
              </a:highlight>
              <a:latin typeface="Verdana"/>
              <a:ea typeface="Verdana"/>
              <a:cs typeface="Verdana"/>
              <a:sym typeface="Verdana"/>
            </a:endParaRPr>
          </a:p>
          <a:p>
            <a:pPr marL="0" lvl="0" indent="0" algn="l" rtl="0">
              <a:spcBef>
                <a:spcPts val="0"/>
              </a:spcBef>
              <a:spcAft>
                <a:spcPts val="0"/>
              </a:spcAft>
              <a:buNone/>
            </a:pPr>
            <a:r>
              <a:rPr lang="ro" sz="1800" i="1" dirty="0">
                <a:highlight>
                  <a:srgbClr val="FFFFFF"/>
                </a:highlight>
                <a:latin typeface="Verdana"/>
                <a:ea typeface="Verdana"/>
                <a:cs typeface="Verdana"/>
                <a:sym typeface="Verdana"/>
              </a:rPr>
              <a:t>Catch </a:t>
            </a:r>
            <a:r>
              <a:rPr lang="ro" sz="1800" dirty="0">
                <a:highlight>
                  <a:srgbClr val="FFFFFF"/>
                </a:highlight>
                <a:latin typeface="Verdana"/>
                <a:ea typeface="Verdana"/>
                <a:cs typeface="Verdana"/>
                <a:sym typeface="Verdana"/>
              </a:rPr>
              <a:t>the exceptional event by performing additional logic</a:t>
            </a:r>
            <a:endParaRPr sz="1800" dirty="0">
              <a:highlight>
                <a:srgbClr val="FFFFFF"/>
              </a:highlight>
              <a:latin typeface="Verdana"/>
              <a:ea typeface="Verdana"/>
              <a:cs typeface="Verdana"/>
              <a:sym typeface="Verdana"/>
            </a:endParaRPr>
          </a:p>
          <a:p>
            <a:pPr marL="0" lvl="0" indent="0" algn="l" rtl="0">
              <a:spcBef>
                <a:spcPts val="0"/>
              </a:spcBef>
              <a:spcAft>
                <a:spcPts val="0"/>
              </a:spcAft>
              <a:buNone/>
            </a:pPr>
            <a:r>
              <a:rPr lang="ro" sz="1800" i="1" dirty="0">
                <a:highlight>
                  <a:srgbClr val="FFFFFF"/>
                </a:highlight>
                <a:latin typeface="Verdana"/>
                <a:ea typeface="Verdana"/>
                <a:cs typeface="Verdana"/>
                <a:sym typeface="Verdana"/>
              </a:rPr>
              <a:t>Finally</a:t>
            </a:r>
            <a:r>
              <a:rPr lang="ro" sz="1800" dirty="0">
                <a:highlight>
                  <a:srgbClr val="FFFFFF"/>
                </a:highlight>
                <a:latin typeface="Verdana"/>
                <a:ea typeface="Verdana"/>
                <a:cs typeface="Verdana"/>
                <a:sym typeface="Verdana"/>
              </a:rPr>
              <a:t>, execute a block of code, regardless, was the exception thrown or not.</a:t>
            </a:r>
            <a:endParaRPr sz="1800" dirty="0">
              <a:highlight>
                <a:srgbClr val="FFFFFF"/>
              </a:highlight>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Clr>
                <a:schemeClr val="dk2"/>
              </a:buClr>
              <a:buSzPts val="1100"/>
              <a:buFont typeface="Arial"/>
              <a:buNone/>
            </a:pPr>
            <a:r>
              <a:rPr lang="ro" sz="1700">
                <a:latin typeface="Arial"/>
                <a:ea typeface="Arial"/>
                <a:cs typeface="Arial"/>
                <a:sym typeface="Arial"/>
              </a:rPr>
              <a:t>Problem without exception handling</a:t>
            </a:r>
            <a:endParaRPr sz="1700">
              <a:latin typeface="Arial"/>
              <a:ea typeface="Arial"/>
              <a:cs typeface="Arial"/>
              <a:sym typeface="Arial"/>
            </a:endParaRPr>
          </a:p>
          <a:p>
            <a:pPr marL="0" lvl="0" indent="0" algn="l" rtl="0">
              <a:lnSpc>
                <a:spcPct val="115000"/>
              </a:lnSpc>
              <a:spcBef>
                <a:spcPts val="400"/>
              </a:spcBef>
              <a:spcAft>
                <a:spcPts val="0"/>
              </a:spcAft>
              <a:buClr>
                <a:schemeClr val="dk2"/>
              </a:buClr>
              <a:buSzPts val="1100"/>
              <a:buFont typeface="Arial"/>
              <a:buNone/>
            </a:pPr>
            <a:endParaRPr sz="1800">
              <a:latin typeface="Arial"/>
              <a:ea typeface="Arial"/>
              <a:cs typeface="Arial"/>
              <a:sym typeface="Arial"/>
            </a:endParaRPr>
          </a:p>
        </p:txBody>
      </p:sp>
      <p:pic>
        <p:nvPicPr>
          <p:cNvPr id="150" name="Google Shape;150;p24"/>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51" name="Google Shape;151;p24"/>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highlight>
                <a:srgbClr val="FFFFFF"/>
              </a:highlight>
              <a:latin typeface="Verdana"/>
              <a:ea typeface="Verdana"/>
              <a:cs typeface="Verdana"/>
              <a:sym typeface="Verdana"/>
            </a:endParaRPr>
          </a:p>
        </p:txBody>
      </p:sp>
      <p:pic>
        <p:nvPicPr>
          <p:cNvPr id="152" name="Google Shape;152;p24"/>
          <p:cNvPicPr preferRelativeResize="0"/>
          <p:nvPr/>
        </p:nvPicPr>
        <p:blipFill>
          <a:blip r:embed="rId4">
            <a:alphaModFix/>
          </a:blip>
          <a:stretch>
            <a:fillRect/>
          </a:stretch>
        </p:blipFill>
        <p:spPr>
          <a:xfrm>
            <a:off x="2474055" y="1194855"/>
            <a:ext cx="5744925" cy="2689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Clr>
                <a:schemeClr val="dk2"/>
              </a:buClr>
              <a:buSzPts val="1100"/>
              <a:buFont typeface="Arial"/>
              <a:buNone/>
            </a:pPr>
            <a:r>
              <a:rPr lang="ro" sz="1700">
                <a:latin typeface="Arial"/>
                <a:ea typeface="Arial"/>
                <a:cs typeface="Arial"/>
                <a:sym typeface="Arial"/>
              </a:rPr>
              <a:t>Solution by exception handling</a:t>
            </a:r>
            <a:endParaRPr sz="1700">
              <a:latin typeface="Arial"/>
              <a:ea typeface="Arial"/>
              <a:cs typeface="Arial"/>
              <a:sym typeface="Arial"/>
            </a:endParaRPr>
          </a:p>
          <a:p>
            <a:pPr marL="0" lvl="0" indent="0" algn="l" rtl="0">
              <a:lnSpc>
                <a:spcPct val="115000"/>
              </a:lnSpc>
              <a:spcBef>
                <a:spcPts val="1800"/>
              </a:spcBef>
              <a:spcAft>
                <a:spcPts val="0"/>
              </a:spcAft>
              <a:buClr>
                <a:schemeClr val="dk2"/>
              </a:buClr>
              <a:buSzPts val="1100"/>
              <a:buFont typeface="Arial"/>
              <a:buNone/>
            </a:pPr>
            <a:endParaRPr sz="1700">
              <a:latin typeface="Arial"/>
              <a:ea typeface="Arial"/>
              <a:cs typeface="Arial"/>
              <a:sym typeface="Arial"/>
            </a:endParaRPr>
          </a:p>
          <a:p>
            <a:pPr marL="0" lvl="0" indent="0" algn="l" rtl="0">
              <a:lnSpc>
                <a:spcPct val="115000"/>
              </a:lnSpc>
              <a:spcBef>
                <a:spcPts val="400"/>
              </a:spcBef>
              <a:spcAft>
                <a:spcPts val="0"/>
              </a:spcAft>
              <a:buClr>
                <a:schemeClr val="dk2"/>
              </a:buClr>
              <a:buSzPts val="1100"/>
              <a:buFont typeface="Arial"/>
              <a:buNone/>
            </a:pPr>
            <a:endParaRPr sz="1800">
              <a:latin typeface="Arial"/>
              <a:ea typeface="Arial"/>
              <a:cs typeface="Arial"/>
              <a:sym typeface="Arial"/>
            </a:endParaRPr>
          </a:p>
        </p:txBody>
      </p:sp>
      <p:pic>
        <p:nvPicPr>
          <p:cNvPr id="158" name="Google Shape;158;p25"/>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59" name="Google Shape;159;p25"/>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highlight>
                <a:srgbClr val="FFFFFF"/>
              </a:highlight>
              <a:latin typeface="Verdana"/>
              <a:ea typeface="Verdana"/>
              <a:cs typeface="Verdana"/>
              <a:sym typeface="Verdana"/>
            </a:endParaRPr>
          </a:p>
        </p:txBody>
      </p:sp>
      <p:pic>
        <p:nvPicPr>
          <p:cNvPr id="160" name="Google Shape;160;p25"/>
          <p:cNvPicPr preferRelativeResize="0"/>
          <p:nvPr/>
        </p:nvPicPr>
        <p:blipFill>
          <a:blip r:embed="rId4">
            <a:alphaModFix/>
          </a:blip>
          <a:stretch>
            <a:fillRect/>
          </a:stretch>
        </p:blipFill>
        <p:spPr>
          <a:xfrm>
            <a:off x="2474050" y="1194850"/>
            <a:ext cx="5010150" cy="2476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Clr>
                <a:schemeClr val="dk2"/>
              </a:buClr>
              <a:buSzPts val="1100"/>
              <a:buFont typeface="Arial"/>
              <a:buNone/>
            </a:pPr>
            <a:r>
              <a:rPr lang="ro" sz="1700">
                <a:latin typeface="Arial"/>
                <a:ea typeface="Arial"/>
                <a:cs typeface="Arial"/>
                <a:sym typeface="Arial"/>
              </a:rPr>
              <a:t>Internal working of java try-catch block</a:t>
            </a:r>
            <a:endParaRPr sz="1700">
              <a:latin typeface="Arial"/>
              <a:ea typeface="Arial"/>
              <a:cs typeface="Arial"/>
              <a:sym typeface="Arial"/>
            </a:endParaRPr>
          </a:p>
          <a:p>
            <a:pPr marL="0" lvl="0" indent="0" algn="l" rtl="0">
              <a:lnSpc>
                <a:spcPct val="115000"/>
              </a:lnSpc>
              <a:spcBef>
                <a:spcPts val="1800"/>
              </a:spcBef>
              <a:spcAft>
                <a:spcPts val="0"/>
              </a:spcAft>
              <a:buClr>
                <a:schemeClr val="dk2"/>
              </a:buClr>
              <a:buSzPts val="1100"/>
              <a:buFont typeface="Arial"/>
              <a:buNone/>
            </a:pPr>
            <a:endParaRPr sz="1700">
              <a:latin typeface="Arial"/>
              <a:ea typeface="Arial"/>
              <a:cs typeface="Arial"/>
              <a:sym typeface="Arial"/>
            </a:endParaRPr>
          </a:p>
          <a:p>
            <a:pPr marL="0" lvl="0" indent="0" algn="l" rtl="0">
              <a:lnSpc>
                <a:spcPct val="115000"/>
              </a:lnSpc>
              <a:spcBef>
                <a:spcPts val="1800"/>
              </a:spcBef>
              <a:spcAft>
                <a:spcPts val="0"/>
              </a:spcAft>
              <a:buClr>
                <a:schemeClr val="dk2"/>
              </a:buClr>
              <a:buSzPts val="1100"/>
              <a:buFont typeface="Arial"/>
              <a:buNone/>
            </a:pPr>
            <a:endParaRPr sz="1700">
              <a:latin typeface="Arial"/>
              <a:ea typeface="Arial"/>
              <a:cs typeface="Arial"/>
              <a:sym typeface="Arial"/>
            </a:endParaRPr>
          </a:p>
          <a:p>
            <a:pPr marL="0" lvl="0" indent="0" algn="l" rtl="0">
              <a:lnSpc>
                <a:spcPct val="115000"/>
              </a:lnSpc>
              <a:spcBef>
                <a:spcPts val="400"/>
              </a:spcBef>
              <a:spcAft>
                <a:spcPts val="0"/>
              </a:spcAft>
              <a:buClr>
                <a:schemeClr val="dk2"/>
              </a:buClr>
              <a:buSzPts val="1100"/>
              <a:buFont typeface="Arial"/>
              <a:buNone/>
            </a:pPr>
            <a:endParaRPr sz="1800">
              <a:latin typeface="Arial"/>
              <a:ea typeface="Arial"/>
              <a:cs typeface="Arial"/>
              <a:sym typeface="Arial"/>
            </a:endParaRPr>
          </a:p>
        </p:txBody>
      </p:sp>
      <p:pic>
        <p:nvPicPr>
          <p:cNvPr id="166" name="Google Shape;166;p26"/>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67" name="Google Shape;167;p26"/>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highlight>
                <a:srgbClr val="FFFFFF"/>
              </a:highlight>
              <a:latin typeface="Verdana"/>
              <a:ea typeface="Verdana"/>
              <a:cs typeface="Verdana"/>
              <a:sym typeface="Verdana"/>
            </a:endParaRPr>
          </a:p>
        </p:txBody>
      </p:sp>
      <p:pic>
        <p:nvPicPr>
          <p:cNvPr id="168" name="Google Shape;168;p26"/>
          <p:cNvPicPr preferRelativeResize="0"/>
          <p:nvPr/>
        </p:nvPicPr>
        <p:blipFill>
          <a:blip r:embed="rId4">
            <a:alphaModFix/>
          </a:blip>
          <a:stretch>
            <a:fillRect/>
          </a:stretch>
        </p:blipFill>
        <p:spPr>
          <a:xfrm>
            <a:off x="2474050" y="1194850"/>
            <a:ext cx="4889569" cy="3325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Clr>
                <a:schemeClr val="dk2"/>
              </a:buClr>
              <a:buSzPts val="1100"/>
              <a:buFont typeface="Arial"/>
              <a:buNone/>
            </a:pPr>
            <a:r>
              <a:rPr lang="ro" sz="1700">
                <a:latin typeface="Arial"/>
                <a:ea typeface="Arial"/>
                <a:cs typeface="Arial"/>
                <a:sym typeface="Arial"/>
              </a:rPr>
              <a:t>Java multiple catch</a:t>
            </a:r>
            <a:endParaRPr sz="1700">
              <a:latin typeface="Arial"/>
              <a:ea typeface="Arial"/>
              <a:cs typeface="Arial"/>
              <a:sym typeface="Arial"/>
            </a:endParaRPr>
          </a:p>
          <a:p>
            <a:pPr marL="0" lvl="0" indent="0" algn="l" rtl="0">
              <a:lnSpc>
                <a:spcPct val="115000"/>
              </a:lnSpc>
              <a:spcBef>
                <a:spcPts val="1800"/>
              </a:spcBef>
              <a:spcAft>
                <a:spcPts val="0"/>
              </a:spcAft>
              <a:buClr>
                <a:schemeClr val="dk2"/>
              </a:buClr>
              <a:buSzPts val="1100"/>
              <a:buFont typeface="Arial"/>
              <a:buNone/>
            </a:pPr>
            <a:endParaRPr sz="1700">
              <a:latin typeface="Arial"/>
              <a:ea typeface="Arial"/>
              <a:cs typeface="Arial"/>
              <a:sym typeface="Arial"/>
            </a:endParaRPr>
          </a:p>
          <a:p>
            <a:pPr marL="0" lvl="0" indent="0" algn="l" rtl="0">
              <a:lnSpc>
                <a:spcPct val="115000"/>
              </a:lnSpc>
              <a:spcBef>
                <a:spcPts val="1800"/>
              </a:spcBef>
              <a:spcAft>
                <a:spcPts val="0"/>
              </a:spcAft>
              <a:buClr>
                <a:schemeClr val="dk2"/>
              </a:buClr>
              <a:buSzPts val="1100"/>
              <a:buFont typeface="Arial"/>
              <a:buNone/>
            </a:pPr>
            <a:endParaRPr sz="1700">
              <a:latin typeface="Arial"/>
              <a:ea typeface="Arial"/>
              <a:cs typeface="Arial"/>
              <a:sym typeface="Arial"/>
            </a:endParaRPr>
          </a:p>
          <a:p>
            <a:pPr marL="0" lvl="0" indent="0" algn="l" rtl="0">
              <a:lnSpc>
                <a:spcPct val="115000"/>
              </a:lnSpc>
              <a:spcBef>
                <a:spcPts val="400"/>
              </a:spcBef>
              <a:spcAft>
                <a:spcPts val="0"/>
              </a:spcAft>
              <a:buClr>
                <a:schemeClr val="dk2"/>
              </a:buClr>
              <a:buSzPts val="1100"/>
              <a:buFont typeface="Arial"/>
              <a:buNone/>
            </a:pPr>
            <a:endParaRPr sz="1800">
              <a:latin typeface="Arial"/>
              <a:ea typeface="Arial"/>
              <a:cs typeface="Arial"/>
              <a:sym typeface="Arial"/>
            </a:endParaRPr>
          </a:p>
        </p:txBody>
      </p:sp>
      <p:pic>
        <p:nvPicPr>
          <p:cNvPr id="174" name="Google Shape;174;p27"/>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75" name="Google Shape;175;p27"/>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200">
                <a:highlight>
                  <a:srgbClr val="FFFFFF"/>
                </a:highlight>
                <a:latin typeface="Verdana"/>
                <a:ea typeface="Verdana"/>
                <a:cs typeface="Verdana"/>
                <a:sym typeface="Verdana"/>
              </a:rPr>
              <a:t>If you have to perform different tasks at the occurrence of different Exceptions, use java multi catch block</a:t>
            </a:r>
            <a:r>
              <a:rPr lang="ro" sz="1800">
                <a:highlight>
                  <a:srgbClr val="FFFFFF"/>
                </a:highlight>
                <a:latin typeface="Verdana"/>
                <a:ea typeface="Verdana"/>
                <a:cs typeface="Verdana"/>
                <a:sym typeface="Verdana"/>
              </a:rPr>
              <a:t>.</a:t>
            </a:r>
            <a:endParaRPr sz="1800">
              <a:highlight>
                <a:srgbClr val="FFFFFF"/>
              </a:highlight>
              <a:latin typeface="Verdana"/>
              <a:ea typeface="Verdana"/>
              <a:cs typeface="Verdana"/>
              <a:sym typeface="Verdana"/>
            </a:endParaRPr>
          </a:p>
          <a:p>
            <a:pPr marL="0" lvl="0" indent="0" algn="l" rtl="0">
              <a:spcBef>
                <a:spcPts val="0"/>
              </a:spcBef>
              <a:spcAft>
                <a:spcPts val="0"/>
              </a:spcAft>
              <a:buNone/>
            </a:pPr>
            <a:endParaRPr sz="1800">
              <a:highlight>
                <a:srgbClr val="FFFFFF"/>
              </a:highlight>
              <a:latin typeface="Verdana"/>
              <a:ea typeface="Verdana"/>
              <a:cs typeface="Verdana"/>
              <a:sym typeface="Verdana"/>
            </a:endParaRPr>
          </a:p>
        </p:txBody>
      </p:sp>
      <p:pic>
        <p:nvPicPr>
          <p:cNvPr id="176" name="Google Shape;176;p27"/>
          <p:cNvPicPr preferRelativeResize="0"/>
          <p:nvPr/>
        </p:nvPicPr>
        <p:blipFill>
          <a:blip r:embed="rId4">
            <a:alphaModFix/>
          </a:blip>
          <a:stretch>
            <a:fillRect/>
          </a:stretch>
        </p:blipFill>
        <p:spPr>
          <a:xfrm>
            <a:off x="2572850" y="1842700"/>
            <a:ext cx="5660851" cy="2853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Clr>
                <a:schemeClr val="dk2"/>
              </a:buClr>
              <a:buSzPts val="1100"/>
              <a:buFont typeface="Arial"/>
              <a:buNone/>
            </a:pPr>
            <a:r>
              <a:rPr lang="ro" sz="1700">
                <a:latin typeface="Arial"/>
                <a:ea typeface="Arial"/>
                <a:cs typeface="Arial"/>
                <a:sym typeface="Arial"/>
              </a:rPr>
              <a:t>Java multiple catch rules</a:t>
            </a:r>
            <a:endParaRPr sz="1700">
              <a:latin typeface="Arial"/>
              <a:ea typeface="Arial"/>
              <a:cs typeface="Arial"/>
              <a:sym typeface="Arial"/>
            </a:endParaRPr>
          </a:p>
          <a:p>
            <a:pPr marL="0" lvl="0" indent="0" algn="l" rtl="0">
              <a:lnSpc>
                <a:spcPct val="115000"/>
              </a:lnSpc>
              <a:spcBef>
                <a:spcPts val="1800"/>
              </a:spcBef>
              <a:spcAft>
                <a:spcPts val="0"/>
              </a:spcAft>
              <a:buClr>
                <a:schemeClr val="dk2"/>
              </a:buClr>
              <a:buSzPts val="1100"/>
              <a:buFont typeface="Arial"/>
              <a:buNone/>
            </a:pPr>
            <a:endParaRPr sz="1700">
              <a:latin typeface="Arial"/>
              <a:ea typeface="Arial"/>
              <a:cs typeface="Arial"/>
              <a:sym typeface="Arial"/>
            </a:endParaRPr>
          </a:p>
          <a:p>
            <a:pPr marL="0" lvl="0" indent="0" algn="l" rtl="0">
              <a:lnSpc>
                <a:spcPct val="115000"/>
              </a:lnSpc>
              <a:spcBef>
                <a:spcPts val="1800"/>
              </a:spcBef>
              <a:spcAft>
                <a:spcPts val="0"/>
              </a:spcAft>
              <a:buClr>
                <a:schemeClr val="dk2"/>
              </a:buClr>
              <a:buSzPts val="1100"/>
              <a:buFont typeface="Arial"/>
              <a:buNone/>
            </a:pPr>
            <a:endParaRPr sz="1700">
              <a:latin typeface="Arial"/>
              <a:ea typeface="Arial"/>
              <a:cs typeface="Arial"/>
              <a:sym typeface="Arial"/>
            </a:endParaRPr>
          </a:p>
          <a:p>
            <a:pPr marL="0" lvl="0" indent="0" algn="l" rtl="0">
              <a:lnSpc>
                <a:spcPct val="115000"/>
              </a:lnSpc>
              <a:spcBef>
                <a:spcPts val="400"/>
              </a:spcBef>
              <a:spcAft>
                <a:spcPts val="0"/>
              </a:spcAft>
              <a:buClr>
                <a:schemeClr val="dk2"/>
              </a:buClr>
              <a:buSzPts val="1100"/>
              <a:buFont typeface="Arial"/>
              <a:buNone/>
            </a:pPr>
            <a:endParaRPr sz="1800">
              <a:latin typeface="Arial"/>
              <a:ea typeface="Arial"/>
              <a:cs typeface="Arial"/>
              <a:sym typeface="Arial"/>
            </a:endParaRPr>
          </a:p>
        </p:txBody>
      </p:sp>
      <p:pic>
        <p:nvPicPr>
          <p:cNvPr id="182" name="Google Shape;182;p28"/>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83" name="Google Shape;183;p28"/>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ro" sz="1800" dirty="0">
                <a:solidFill>
                  <a:srgbClr val="FF0000"/>
                </a:solidFill>
                <a:latin typeface="Arial"/>
                <a:ea typeface="Arial"/>
                <a:cs typeface="Arial"/>
                <a:sym typeface="Arial"/>
              </a:rPr>
              <a:t>Rule:</a:t>
            </a:r>
            <a:r>
              <a:rPr lang="ro" sz="1800" dirty="0">
                <a:latin typeface="Arial"/>
                <a:ea typeface="Arial"/>
                <a:cs typeface="Arial"/>
                <a:sym typeface="Arial"/>
              </a:rPr>
              <a:t> At a time only one Exception is occured and at a time only one catch block is executed.</a:t>
            </a:r>
            <a:endParaRPr sz="1800" dirty="0">
              <a:latin typeface="Arial"/>
              <a:ea typeface="Arial"/>
              <a:cs typeface="Arial"/>
              <a:sym typeface="Arial"/>
            </a:endParaRPr>
          </a:p>
          <a:p>
            <a:pPr marL="0" lvl="0" indent="0" algn="l" rtl="0">
              <a:spcBef>
                <a:spcPts val="1200"/>
              </a:spcBef>
              <a:spcAft>
                <a:spcPts val="0"/>
              </a:spcAft>
              <a:buNone/>
            </a:pPr>
            <a:endParaRPr sz="1800" dirty="0">
              <a:latin typeface="Arial"/>
              <a:ea typeface="Arial"/>
              <a:cs typeface="Arial"/>
              <a:sym typeface="Arial"/>
            </a:endParaRPr>
          </a:p>
          <a:p>
            <a:pPr marL="0" lvl="0" indent="0" algn="l" rtl="0">
              <a:spcBef>
                <a:spcPts val="1200"/>
              </a:spcBef>
              <a:spcAft>
                <a:spcPts val="0"/>
              </a:spcAft>
              <a:buNone/>
            </a:pPr>
            <a:r>
              <a:rPr lang="ro" sz="1800" dirty="0">
                <a:solidFill>
                  <a:srgbClr val="FF0000"/>
                </a:solidFill>
                <a:latin typeface="Arial"/>
                <a:ea typeface="Arial"/>
                <a:cs typeface="Arial"/>
                <a:sym typeface="Arial"/>
              </a:rPr>
              <a:t>Rule</a:t>
            </a:r>
            <a:r>
              <a:rPr lang="ro" sz="1800" dirty="0">
                <a:latin typeface="Arial"/>
                <a:ea typeface="Arial"/>
                <a:cs typeface="Arial"/>
                <a:sym typeface="Arial"/>
              </a:rPr>
              <a:t>: All catch blocks must be ordered from most specific to most general i.e. catch for ArithmeticException must come before catch for Exception</a:t>
            </a:r>
            <a:endParaRPr sz="1800" dirty="0">
              <a:latin typeface="Arial"/>
              <a:ea typeface="Arial"/>
              <a:cs typeface="Arial"/>
              <a:sym typeface="Arial"/>
            </a:endParaRPr>
          </a:p>
          <a:p>
            <a:pPr marL="0" lvl="0" indent="0" algn="l" rtl="0">
              <a:spcBef>
                <a:spcPts val="1200"/>
              </a:spcBef>
              <a:spcAft>
                <a:spcPts val="0"/>
              </a:spcAft>
              <a:buClr>
                <a:schemeClr val="dk2"/>
              </a:buClr>
              <a:buSzPts val="1100"/>
              <a:buFont typeface="Arial"/>
              <a:buNone/>
            </a:pPr>
            <a:endParaRPr sz="1800" b="1" dirty="0">
              <a:latin typeface="Arial"/>
              <a:ea typeface="Arial"/>
              <a:cs typeface="Arial"/>
              <a:sym typeface="Arial"/>
            </a:endParaRPr>
          </a:p>
          <a:p>
            <a:pPr marL="0" lvl="0" indent="0" algn="l" rtl="0">
              <a:spcBef>
                <a:spcPts val="200"/>
              </a:spcBef>
              <a:spcAft>
                <a:spcPts val="0"/>
              </a:spcAft>
              <a:buNone/>
            </a:pPr>
            <a:endParaRPr sz="1800" dirty="0">
              <a:highlight>
                <a:srgbClr val="FFFFFF"/>
              </a:highlight>
              <a:latin typeface="Verdana"/>
              <a:ea typeface="Verdana"/>
              <a:cs typeface="Verdana"/>
              <a:sym typeface="Verdana"/>
            </a:endParaRPr>
          </a:p>
          <a:p>
            <a:pPr marL="0" lvl="0" indent="0" algn="l" rtl="0">
              <a:spcBef>
                <a:spcPts val="0"/>
              </a:spcBef>
              <a:spcAft>
                <a:spcPts val="0"/>
              </a:spcAft>
              <a:buNone/>
            </a:pPr>
            <a:endParaRPr sz="1800" dirty="0">
              <a:highlight>
                <a:srgbClr val="FFFFFF"/>
              </a:highlight>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700">
                <a:latin typeface="Arial"/>
                <a:ea typeface="Arial"/>
                <a:cs typeface="Arial"/>
                <a:sym typeface="Arial"/>
              </a:rPr>
              <a:t>Java nested try/catch blocks</a:t>
            </a:r>
            <a:endParaRPr sz="1800">
              <a:latin typeface="Arial"/>
              <a:ea typeface="Arial"/>
              <a:cs typeface="Arial"/>
              <a:sym typeface="Arial"/>
            </a:endParaRPr>
          </a:p>
        </p:txBody>
      </p:sp>
      <p:pic>
        <p:nvPicPr>
          <p:cNvPr id="189" name="Google Shape;189;p29"/>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90" name="Google Shape;190;p29"/>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sz="1800">
              <a:latin typeface="Arial"/>
              <a:ea typeface="Arial"/>
              <a:cs typeface="Arial"/>
              <a:sym typeface="Arial"/>
            </a:endParaRPr>
          </a:p>
          <a:p>
            <a:pPr marL="0" lvl="0" indent="0" algn="l" rtl="0">
              <a:spcBef>
                <a:spcPts val="1200"/>
              </a:spcBef>
              <a:spcAft>
                <a:spcPts val="0"/>
              </a:spcAft>
              <a:buNone/>
            </a:pPr>
            <a:endParaRPr sz="1800" b="1">
              <a:latin typeface="Arial"/>
              <a:ea typeface="Arial"/>
              <a:cs typeface="Arial"/>
              <a:sym typeface="Arial"/>
            </a:endParaRPr>
          </a:p>
          <a:p>
            <a:pPr marL="0" lvl="0" indent="0" algn="l" rtl="0">
              <a:spcBef>
                <a:spcPts val="200"/>
              </a:spcBef>
              <a:spcAft>
                <a:spcPts val="0"/>
              </a:spcAft>
              <a:buNone/>
            </a:pPr>
            <a:endParaRPr sz="1800">
              <a:highlight>
                <a:srgbClr val="FFFFFF"/>
              </a:highlight>
              <a:latin typeface="Verdana"/>
              <a:ea typeface="Verdana"/>
              <a:cs typeface="Verdana"/>
              <a:sym typeface="Verdana"/>
            </a:endParaRPr>
          </a:p>
          <a:p>
            <a:pPr marL="0" lvl="0" indent="0" algn="l" rtl="0">
              <a:spcBef>
                <a:spcPts val="0"/>
              </a:spcBef>
              <a:spcAft>
                <a:spcPts val="0"/>
              </a:spcAft>
              <a:buNone/>
            </a:pPr>
            <a:endParaRPr sz="1800">
              <a:highlight>
                <a:srgbClr val="FFFFFF"/>
              </a:highlight>
              <a:latin typeface="Verdana"/>
              <a:ea typeface="Verdana"/>
              <a:cs typeface="Verdana"/>
              <a:sym typeface="Verdana"/>
            </a:endParaRPr>
          </a:p>
        </p:txBody>
      </p:sp>
      <p:pic>
        <p:nvPicPr>
          <p:cNvPr id="191" name="Google Shape;191;p29"/>
          <p:cNvPicPr preferRelativeResize="0"/>
          <p:nvPr/>
        </p:nvPicPr>
        <p:blipFill>
          <a:blip r:embed="rId4">
            <a:alphaModFix/>
          </a:blip>
          <a:stretch>
            <a:fillRect/>
          </a:stretch>
        </p:blipFill>
        <p:spPr>
          <a:xfrm>
            <a:off x="2474050" y="901850"/>
            <a:ext cx="4761726" cy="3618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2"/>
          <p:cNvSpPr txBox="1">
            <a:spLocks noGrp="1"/>
          </p:cNvSpPr>
          <p:nvPr>
            <p:ph type="title"/>
          </p:nvPr>
        </p:nvSpPr>
        <p:spPr>
          <a:xfrm>
            <a:off x="853950" y="1304850"/>
            <a:ext cx="7436100" cy="15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
                <a:latin typeface="Comfortaa"/>
                <a:ea typeface="Comfortaa"/>
                <a:cs typeface="Comfortaa"/>
                <a:sym typeface="Comfortaa"/>
              </a:rPr>
              <a:t>2 parts</a:t>
            </a:r>
            <a:endParaRPr>
              <a:latin typeface="Comfortaa"/>
              <a:ea typeface="Comfortaa"/>
              <a:cs typeface="Comfortaa"/>
              <a:sym typeface="Comfortaa"/>
            </a:endParaRPr>
          </a:p>
        </p:txBody>
      </p:sp>
      <p:sp>
        <p:nvSpPr>
          <p:cNvPr id="65" name="Google Shape;65;p12"/>
          <p:cNvSpPr txBox="1">
            <a:spLocks noGrp="1"/>
          </p:cNvSpPr>
          <p:nvPr>
            <p:ph type="body" idx="1"/>
          </p:nvPr>
        </p:nvSpPr>
        <p:spPr>
          <a:xfrm>
            <a:off x="853950" y="3227575"/>
            <a:ext cx="7436100" cy="865200"/>
          </a:xfrm>
          <a:prstGeom prst="rect">
            <a:avLst/>
          </a:prstGeom>
        </p:spPr>
        <p:txBody>
          <a:bodyPr spcFirstLastPara="1" wrap="square" lIns="91425" tIns="91425" rIns="91425" bIns="91425" anchor="t" anchorCtr="0">
            <a:noAutofit/>
          </a:bodyPr>
          <a:lstStyle/>
          <a:p>
            <a:pPr marL="457200" lvl="0" indent="-342900" algn="ctr" rtl="0">
              <a:spcBef>
                <a:spcPts val="0"/>
              </a:spcBef>
              <a:spcAft>
                <a:spcPts val="0"/>
              </a:spcAft>
              <a:buSzPts val="1800"/>
              <a:buFont typeface="Comfortaa"/>
              <a:buAutoNum type="arabicPeriod"/>
            </a:pPr>
            <a:r>
              <a:rPr lang="ro">
                <a:latin typeface="Comfortaa"/>
                <a:ea typeface="Comfortaa"/>
                <a:cs typeface="Comfortaa"/>
                <a:sym typeface="Comfortaa"/>
              </a:rPr>
              <a:t>Exceptions</a:t>
            </a:r>
            <a:endParaRPr>
              <a:latin typeface="Comfortaa"/>
              <a:ea typeface="Comfortaa"/>
              <a:cs typeface="Comfortaa"/>
              <a:sym typeface="Comfortaa"/>
            </a:endParaRPr>
          </a:p>
          <a:p>
            <a:pPr marL="457200" lvl="0" indent="-342900" algn="ctr" rtl="0">
              <a:spcBef>
                <a:spcPts val="0"/>
              </a:spcBef>
              <a:spcAft>
                <a:spcPts val="0"/>
              </a:spcAft>
              <a:buSzPts val="1800"/>
              <a:buFont typeface="Comfortaa"/>
              <a:buAutoNum type="arabicPeriod"/>
            </a:pPr>
            <a:r>
              <a:rPr lang="ro">
                <a:latin typeface="Comfortaa"/>
                <a:ea typeface="Comfortaa"/>
                <a:cs typeface="Comfortaa"/>
                <a:sym typeface="Comfortaa"/>
              </a:rPr>
              <a:t>Practice</a:t>
            </a:r>
            <a:endParaRPr>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700">
                <a:latin typeface="Arial"/>
                <a:ea typeface="Arial"/>
                <a:cs typeface="Arial"/>
                <a:sym typeface="Arial"/>
              </a:rPr>
              <a:t>Java finally block</a:t>
            </a:r>
            <a:endParaRPr sz="1800">
              <a:latin typeface="Arial"/>
              <a:ea typeface="Arial"/>
              <a:cs typeface="Arial"/>
              <a:sym typeface="Arial"/>
            </a:endParaRPr>
          </a:p>
        </p:txBody>
      </p:sp>
      <p:pic>
        <p:nvPicPr>
          <p:cNvPr id="197" name="Google Shape;197;p30"/>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98" name="Google Shape;198;p30"/>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800" b="1" dirty="0">
                <a:latin typeface="Arial"/>
                <a:ea typeface="Arial"/>
                <a:cs typeface="Arial"/>
                <a:sym typeface="Arial"/>
              </a:rPr>
              <a:t>Java finally block</a:t>
            </a:r>
            <a:r>
              <a:rPr lang="ro" sz="1800" dirty="0">
                <a:latin typeface="Arial"/>
                <a:ea typeface="Arial"/>
                <a:cs typeface="Arial"/>
                <a:sym typeface="Arial"/>
              </a:rPr>
              <a:t> is a block that is used </a:t>
            </a:r>
            <a:r>
              <a:rPr lang="ro" sz="1800" i="1" dirty="0">
                <a:latin typeface="Arial"/>
                <a:ea typeface="Arial"/>
                <a:cs typeface="Arial"/>
                <a:sym typeface="Arial"/>
              </a:rPr>
              <a:t>to execute important code</a:t>
            </a:r>
            <a:r>
              <a:rPr lang="ro" sz="1800" dirty="0">
                <a:latin typeface="Arial"/>
                <a:ea typeface="Arial"/>
                <a:cs typeface="Arial"/>
                <a:sym typeface="Arial"/>
              </a:rPr>
              <a:t> such as closing connection, stream etc.</a:t>
            </a:r>
            <a:endParaRPr sz="1800" dirty="0">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sz="1800" dirty="0">
              <a:latin typeface="Arial"/>
              <a:ea typeface="Arial"/>
              <a:cs typeface="Arial"/>
              <a:sym typeface="Arial"/>
            </a:endParaRPr>
          </a:p>
          <a:p>
            <a:pPr marL="0" lvl="0" indent="0" algn="l" rtl="0">
              <a:spcBef>
                <a:spcPts val="0"/>
              </a:spcBef>
              <a:spcAft>
                <a:spcPts val="0"/>
              </a:spcAft>
              <a:buNone/>
            </a:pPr>
            <a:r>
              <a:rPr lang="ro" sz="1800" dirty="0">
                <a:latin typeface="Arial"/>
                <a:ea typeface="Arial"/>
                <a:cs typeface="Arial"/>
                <a:sym typeface="Arial"/>
              </a:rPr>
              <a:t>Java finally block is always executed whether exception is handled or not.</a:t>
            </a:r>
            <a:endParaRPr sz="1800" dirty="0">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sz="1800" dirty="0">
              <a:latin typeface="Arial"/>
              <a:ea typeface="Arial"/>
              <a:cs typeface="Arial"/>
              <a:sym typeface="Arial"/>
            </a:endParaRPr>
          </a:p>
          <a:p>
            <a:pPr marL="0" lvl="0" indent="0" algn="l" rtl="0">
              <a:spcBef>
                <a:spcPts val="0"/>
              </a:spcBef>
              <a:spcAft>
                <a:spcPts val="0"/>
              </a:spcAft>
              <a:buNone/>
            </a:pPr>
            <a:r>
              <a:rPr lang="ro" sz="1800" dirty="0">
                <a:latin typeface="Arial"/>
                <a:ea typeface="Arial"/>
                <a:cs typeface="Arial"/>
                <a:sym typeface="Arial"/>
              </a:rPr>
              <a:t>Java finally block follows try or catch block.</a:t>
            </a:r>
            <a:endParaRPr sz="1800" dirty="0">
              <a:latin typeface="Arial"/>
              <a:ea typeface="Arial"/>
              <a:cs typeface="Arial"/>
              <a:sym typeface="Arial"/>
            </a:endParaRPr>
          </a:p>
          <a:p>
            <a:pPr marL="0" lvl="0" indent="0" algn="l" rtl="0">
              <a:spcBef>
                <a:spcPts val="1200"/>
              </a:spcBef>
              <a:spcAft>
                <a:spcPts val="0"/>
              </a:spcAft>
              <a:buNone/>
            </a:pPr>
            <a:r>
              <a:rPr lang="ro" sz="1800" b="1" dirty="0">
                <a:solidFill>
                  <a:srgbClr val="FF0000"/>
                </a:solidFill>
                <a:latin typeface="Arial"/>
                <a:ea typeface="Arial"/>
                <a:cs typeface="Arial"/>
                <a:sym typeface="Arial"/>
              </a:rPr>
              <a:t>Note</a:t>
            </a:r>
            <a:r>
              <a:rPr lang="ro" sz="1100" b="1" dirty="0">
                <a:solidFill>
                  <a:srgbClr val="FF0000"/>
                </a:solidFill>
                <a:latin typeface="Arial"/>
                <a:ea typeface="Arial"/>
                <a:cs typeface="Arial"/>
                <a:sym typeface="Arial"/>
              </a:rPr>
              <a:t>: </a:t>
            </a:r>
            <a:r>
              <a:rPr lang="ro" sz="1800" dirty="0">
                <a:latin typeface="Arial"/>
                <a:ea typeface="Arial"/>
                <a:cs typeface="Arial"/>
                <a:sym typeface="Arial"/>
              </a:rPr>
              <a:t>If you don't handle exception, before terminating the program, JVM executes finally block(if any).</a:t>
            </a:r>
            <a:endParaRPr sz="1800" dirty="0">
              <a:latin typeface="Arial"/>
              <a:ea typeface="Arial"/>
              <a:cs typeface="Arial"/>
              <a:sym typeface="Arial"/>
            </a:endParaRPr>
          </a:p>
          <a:p>
            <a:pPr marL="0" lvl="0" indent="0" algn="l" rtl="0">
              <a:spcBef>
                <a:spcPts val="200"/>
              </a:spcBef>
              <a:spcAft>
                <a:spcPts val="0"/>
              </a:spcAft>
              <a:buClr>
                <a:schemeClr val="dk2"/>
              </a:buClr>
              <a:buSzPts val="1100"/>
              <a:buFont typeface="Arial"/>
              <a:buNone/>
            </a:pPr>
            <a:endParaRPr sz="1800" dirty="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700">
                <a:latin typeface="Arial"/>
                <a:ea typeface="Arial"/>
                <a:cs typeface="Arial"/>
                <a:sym typeface="Arial"/>
              </a:rPr>
              <a:t>Java finally block</a:t>
            </a:r>
            <a:endParaRPr sz="1800">
              <a:latin typeface="Arial"/>
              <a:ea typeface="Arial"/>
              <a:cs typeface="Arial"/>
              <a:sym typeface="Arial"/>
            </a:endParaRPr>
          </a:p>
        </p:txBody>
      </p:sp>
      <p:pic>
        <p:nvPicPr>
          <p:cNvPr id="204" name="Google Shape;204;p31"/>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205" name="Google Shape;205;p31"/>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Arial"/>
              <a:ea typeface="Arial"/>
              <a:cs typeface="Arial"/>
              <a:sym typeface="Arial"/>
            </a:endParaRPr>
          </a:p>
        </p:txBody>
      </p:sp>
      <p:pic>
        <p:nvPicPr>
          <p:cNvPr id="206" name="Google Shape;206;p31"/>
          <p:cNvPicPr preferRelativeResize="0"/>
          <p:nvPr/>
        </p:nvPicPr>
        <p:blipFill>
          <a:blip r:embed="rId4">
            <a:alphaModFix/>
          </a:blip>
          <a:stretch>
            <a:fillRect/>
          </a:stretch>
        </p:blipFill>
        <p:spPr>
          <a:xfrm>
            <a:off x="2474050" y="1194850"/>
            <a:ext cx="3069692" cy="3325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700">
                <a:latin typeface="Arial"/>
                <a:ea typeface="Arial"/>
                <a:cs typeface="Arial"/>
                <a:sym typeface="Arial"/>
              </a:rPr>
              <a:t>Java finally block rules</a:t>
            </a:r>
            <a:endParaRPr sz="1800">
              <a:latin typeface="Arial"/>
              <a:ea typeface="Arial"/>
              <a:cs typeface="Arial"/>
              <a:sym typeface="Arial"/>
            </a:endParaRPr>
          </a:p>
        </p:txBody>
      </p:sp>
      <p:pic>
        <p:nvPicPr>
          <p:cNvPr id="212" name="Google Shape;212;p32"/>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213" name="Google Shape;213;p32"/>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ro" sz="1800" b="1" dirty="0">
                <a:solidFill>
                  <a:srgbClr val="FF0000"/>
                </a:solidFill>
                <a:latin typeface="Comfortaa"/>
                <a:ea typeface="Comfortaa"/>
                <a:cs typeface="Comfortaa"/>
                <a:sym typeface="Comfortaa"/>
              </a:rPr>
              <a:t>Rule</a:t>
            </a:r>
            <a:r>
              <a:rPr lang="ro" sz="1800" b="1" dirty="0">
                <a:latin typeface="Comfortaa"/>
                <a:ea typeface="Comfortaa"/>
                <a:cs typeface="Comfortaa"/>
                <a:sym typeface="Comfortaa"/>
              </a:rPr>
              <a:t>: For each try block there can be zero or more catch blocks, but only one finally block.</a:t>
            </a:r>
            <a:endParaRPr sz="1800" b="1" dirty="0">
              <a:latin typeface="Comfortaa"/>
              <a:ea typeface="Comfortaa"/>
              <a:cs typeface="Comfortaa"/>
              <a:sym typeface="Comfortaa"/>
            </a:endParaRPr>
          </a:p>
          <a:p>
            <a:pPr marL="0" lvl="0" indent="0" algn="l" rtl="0">
              <a:spcBef>
                <a:spcPts val="1200"/>
              </a:spcBef>
              <a:spcAft>
                <a:spcPts val="0"/>
              </a:spcAft>
              <a:buNone/>
            </a:pPr>
            <a:r>
              <a:rPr lang="ro" sz="1800" b="1" dirty="0">
                <a:solidFill>
                  <a:srgbClr val="FF0000"/>
                </a:solidFill>
                <a:latin typeface="Comfortaa"/>
                <a:ea typeface="Comfortaa"/>
                <a:cs typeface="Comfortaa"/>
                <a:sym typeface="Comfortaa"/>
              </a:rPr>
              <a:t>Note</a:t>
            </a:r>
            <a:r>
              <a:rPr lang="ro" sz="1800" b="1" dirty="0">
                <a:latin typeface="Comfortaa"/>
                <a:ea typeface="Comfortaa"/>
                <a:cs typeface="Comfortaa"/>
                <a:sym typeface="Comfortaa"/>
              </a:rPr>
              <a:t>: The finally block will not be executed if program exits(either by calling System.exit() or by causing a fatal error that causes the process to abort).</a:t>
            </a:r>
            <a:endParaRPr sz="1800" b="1" dirty="0">
              <a:latin typeface="Comfortaa"/>
              <a:ea typeface="Comfortaa"/>
              <a:cs typeface="Comfortaa"/>
              <a:sym typeface="Comfortaa"/>
            </a:endParaRPr>
          </a:p>
          <a:p>
            <a:pPr marL="0" lvl="0" indent="0" algn="l" rtl="0">
              <a:spcBef>
                <a:spcPts val="200"/>
              </a:spcBef>
              <a:spcAft>
                <a:spcPts val="0"/>
              </a:spcAft>
              <a:buNone/>
            </a:pPr>
            <a:endParaRPr sz="1800" dirty="0">
              <a:latin typeface="Comfortaa"/>
              <a:ea typeface="Comfortaa"/>
              <a:cs typeface="Comfortaa"/>
              <a:sym typeface="Comforta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700">
                <a:latin typeface="Arial"/>
                <a:ea typeface="Arial"/>
                <a:cs typeface="Arial"/>
                <a:sym typeface="Arial"/>
              </a:rPr>
              <a:t>Java throw exceptions</a:t>
            </a:r>
            <a:endParaRPr sz="1800">
              <a:latin typeface="Arial"/>
              <a:ea typeface="Arial"/>
              <a:cs typeface="Arial"/>
              <a:sym typeface="Arial"/>
            </a:endParaRPr>
          </a:p>
        </p:txBody>
      </p:sp>
      <p:pic>
        <p:nvPicPr>
          <p:cNvPr id="219" name="Google Shape;219;p33"/>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220" name="Google Shape;220;p33"/>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ro" sz="1800" b="1" dirty="0">
                <a:solidFill>
                  <a:srgbClr val="000000"/>
                </a:solidFill>
                <a:latin typeface="Comfortaa"/>
                <a:ea typeface="Comfortaa"/>
                <a:cs typeface="Comfortaa"/>
                <a:sym typeface="Comfortaa"/>
              </a:rPr>
              <a:t>The Java throw keyword is used to explicitly throw an exception.</a:t>
            </a:r>
            <a:endParaRPr sz="1800" b="1" dirty="0">
              <a:solidFill>
                <a:srgbClr val="000000"/>
              </a:solidFill>
              <a:latin typeface="Comfortaa"/>
              <a:ea typeface="Comfortaa"/>
              <a:cs typeface="Comfortaa"/>
              <a:sym typeface="Comfortaa"/>
            </a:endParaRPr>
          </a:p>
          <a:p>
            <a:pPr marL="0" lvl="0" indent="0" algn="l" rtl="0">
              <a:spcBef>
                <a:spcPts val="1200"/>
              </a:spcBef>
              <a:spcAft>
                <a:spcPts val="0"/>
              </a:spcAft>
              <a:buNone/>
            </a:pPr>
            <a:r>
              <a:rPr lang="ro" sz="1800" b="1" dirty="0">
                <a:solidFill>
                  <a:srgbClr val="000000"/>
                </a:solidFill>
                <a:latin typeface="Comfortaa"/>
                <a:ea typeface="Comfortaa"/>
                <a:cs typeface="Comfortaa"/>
                <a:sym typeface="Comfortaa"/>
              </a:rPr>
              <a:t>We can throw either checked or uncheked exception in java by throw keyword. The throw keyword is mainly used to throw custom exception. We will see custom exceptions later.</a:t>
            </a:r>
            <a:endParaRPr sz="1800" b="1" dirty="0">
              <a:solidFill>
                <a:srgbClr val="000000"/>
              </a:solidFill>
              <a:latin typeface="Comfortaa"/>
              <a:ea typeface="Comfortaa"/>
              <a:cs typeface="Comfortaa"/>
              <a:sym typeface="Comfortaa"/>
            </a:endParaRPr>
          </a:p>
          <a:p>
            <a:pPr marL="0" lvl="0" indent="0" algn="l" rtl="0">
              <a:spcBef>
                <a:spcPts val="1200"/>
              </a:spcBef>
              <a:spcAft>
                <a:spcPts val="0"/>
              </a:spcAft>
              <a:buNone/>
            </a:pPr>
            <a:endParaRPr sz="1800" b="1" dirty="0">
              <a:solidFill>
                <a:srgbClr val="000000"/>
              </a:solidFill>
              <a:latin typeface="Comfortaa"/>
              <a:ea typeface="Comfortaa"/>
              <a:cs typeface="Comfortaa"/>
              <a:sym typeface="Comfortaa"/>
            </a:endParaRPr>
          </a:p>
          <a:p>
            <a:pPr marL="0" lvl="0" indent="0" algn="l" rtl="0">
              <a:spcBef>
                <a:spcPts val="200"/>
              </a:spcBef>
              <a:spcAft>
                <a:spcPts val="0"/>
              </a:spcAft>
              <a:buNone/>
            </a:pPr>
            <a:endParaRPr sz="1800" dirty="0">
              <a:solidFill>
                <a:srgbClr val="000000"/>
              </a:solidFill>
              <a:latin typeface="Comfortaa"/>
              <a:ea typeface="Comfortaa"/>
              <a:cs typeface="Comfortaa"/>
              <a:sym typeface="Comforta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700">
                <a:latin typeface="Arial"/>
                <a:ea typeface="Arial"/>
                <a:cs typeface="Arial"/>
                <a:sym typeface="Arial"/>
              </a:rPr>
              <a:t>Java throw exceptions</a:t>
            </a:r>
            <a:endParaRPr sz="1800">
              <a:latin typeface="Arial"/>
              <a:ea typeface="Arial"/>
              <a:cs typeface="Arial"/>
              <a:sym typeface="Arial"/>
            </a:endParaRPr>
          </a:p>
        </p:txBody>
      </p:sp>
      <p:pic>
        <p:nvPicPr>
          <p:cNvPr id="226" name="Google Shape;226;p34"/>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227" name="Google Shape;227;p34"/>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800">
                <a:solidFill>
                  <a:srgbClr val="FF0000"/>
                </a:solidFill>
                <a:latin typeface="Comfortaa"/>
                <a:ea typeface="Comfortaa"/>
                <a:cs typeface="Comfortaa"/>
                <a:sym typeface="Comfortaa"/>
              </a:rPr>
              <a:t>throw exception;</a:t>
            </a:r>
            <a:endParaRPr sz="1800">
              <a:solidFill>
                <a:srgbClr val="FF0000"/>
              </a:solidFill>
              <a:latin typeface="Comfortaa"/>
              <a:ea typeface="Comfortaa"/>
              <a:cs typeface="Comfortaa"/>
              <a:sym typeface="Comfortaa"/>
            </a:endParaRPr>
          </a:p>
          <a:p>
            <a:pPr marL="0" lvl="0" indent="0" algn="l" rtl="0">
              <a:spcBef>
                <a:spcPts val="0"/>
              </a:spcBef>
              <a:spcAft>
                <a:spcPts val="0"/>
              </a:spcAft>
              <a:buNone/>
            </a:pPr>
            <a:endParaRPr sz="1800">
              <a:solidFill>
                <a:srgbClr val="FF0000"/>
              </a:solidFill>
              <a:latin typeface="Comfortaa"/>
              <a:ea typeface="Comfortaa"/>
              <a:cs typeface="Comfortaa"/>
              <a:sym typeface="Comfortaa"/>
            </a:endParaRPr>
          </a:p>
          <a:p>
            <a:pPr marL="0" lvl="0" indent="0" algn="l" rtl="0">
              <a:spcBef>
                <a:spcPts val="0"/>
              </a:spcBef>
              <a:spcAft>
                <a:spcPts val="0"/>
              </a:spcAft>
              <a:buNone/>
            </a:pPr>
            <a:endParaRPr sz="1800">
              <a:solidFill>
                <a:srgbClr val="FF0000"/>
              </a:solidFill>
              <a:latin typeface="Comfortaa"/>
              <a:ea typeface="Comfortaa"/>
              <a:cs typeface="Comfortaa"/>
              <a:sym typeface="Comfortaa"/>
            </a:endParaRPr>
          </a:p>
          <a:p>
            <a:pPr marL="0" lvl="0" indent="0" algn="l" rtl="0">
              <a:spcBef>
                <a:spcPts val="0"/>
              </a:spcBef>
              <a:spcAft>
                <a:spcPts val="0"/>
              </a:spcAft>
              <a:buNone/>
            </a:pPr>
            <a:endParaRPr sz="1800">
              <a:solidFill>
                <a:srgbClr val="000000"/>
              </a:solidFill>
              <a:latin typeface="Comfortaa"/>
              <a:ea typeface="Comfortaa"/>
              <a:cs typeface="Comfortaa"/>
              <a:sym typeface="Comfortaa"/>
            </a:endParaRPr>
          </a:p>
        </p:txBody>
      </p:sp>
      <p:pic>
        <p:nvPicPr>
          <p:cNvPr id="228" name="Google Shape;228;p34"/>
          <p:cNvPicPr preferRelativeResize="0"/>
          <p:nvPr/>
        </p:nvPicPr>
        <p:blipFill>
          <a:blip r:embed="rId4">
            <a:alphaModFix/>
          </a:blip>
          <a:stretch>
            <a:fillRect/>
          </a:stretch>
        </p:blipFill>
        <p:spPr>
          <a:xfrm>
            <a:off x="2585550" y="1663875"/>
            <a:ext cx="3394265" cy="2941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700">
                <a:latin typeface="Arial"/>
                <a:ea typeface="Arial"/>
                <a:cs typeface="Arial"/>
                <a:sym typeface="Arial"/>
              </a:rPr>
              <a:t>Java exceptions propagations</a:t>
            </a:r>
            <a:endParaRPr sz="1800">
              <a:latin typeface="Arial"/>
              <a:ea typeface="Arial"/>
              <a:cs typeface="Arial"/>
              <a:sym typeface="Arial"/>
            </a:endParaRPr>
          </a:p>
        </p:txBody>
      </p:sp>
      <p:pic>
        <p:nvPicPr>
          <p:cNvPr id="234" name="Google Shape;234;p35"/>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235" name="Google Shape;235;p35"/>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ro" sz="1200" dirty="0">
                <a:solidFill>
                  <a:srgbClr val="FF0000"/>
                </a:solidFill>
                <a:latin typeface="Arial"/>
                <a:ea typeface="Arial"/>
                <a:cs typeface="Arial"/>
                <a:sym typeface="Arial"/>
              </a:rPr>
              <a:t>Rule</a:t>
            </a:r>
            <a:r>
              <a:rPr lang="ro" sz="1200" dirty="0">
                <a:latin typeface="Arial"/>
                <a:ea typeface="Arial"/>
                <a:cs typeface="Arial"/>
                <a:sym typeface="Arial"/>
              </a:rPr>
              <a:t>: By default Unchecked Exceptions are forwarded in calling chain (propagated).</a:t>
            </a:r>
            <a:endParaRPr sz="1200" dirty="0">
              <a:latin typeface="Arial"/>
              <a:ea typeface="Arial"/>
              <a:cs typeface="Arial"/>
              <a:sym typeface="Arial"/>
            </a:endParaRPr>
          </a:p>
          <a:p>
            <a:pPr marL="0" lvl="0" indent="0" algn="l" rtl="0">
              <a:spcBef>
                <a:spcPts val="200"/>
              </a:spcBef>
              <a:spcAft>
                <a:spcPts val="0"/>
              </a:spcAft>
              <a:buNone/>
            </a:pPr>
            <a:endParaRPr sz="1800" dirty="0">
              <a:solidFill>
                <a:srgbClr val="FF0000"/>
              </a:solidFill>
              <a:latin typeface="Comfortaa"/>
              <a:ea typeface="Comfortaa"/>
              <a:cs typeface="Comfortaa"/>
              <a:sym typeface="Comfortaa"/>
            </a:endParaRPr>
          </a:p>
        </p:txBody>
      </p:sp>
      <p:pic>
        <p:nvPicPr>
          <p:cNvPr id="236" name="Google Shape;236;p35"/>
          <p:cNvPicPr preferRelativeResize="0"/>
          <p:nvPr/>
        </p:nvPicPr>
        <p:blipFill>
          <a:blip r:embed="rId4">
            <a:alphaModFix/>
          </a:blip>
          <a:stretch>
            <a:fillRect/>
          </a:stretch>
        </p:blipFill>
        <p:spPr>
          <a:xfrm>
            <a:off x="2474050" y="1728875"/>
            <a:ext cx="4271025" cy="2929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700">
                <a:latin typeface="Arial"/>
                <a:ea typeface="Arial"/>
                <a:cs typeface="Arial"/>
                <a:sym typeface="Arial"/>
              </a:rPr>
              <a:t>Java exceptions propagations</a:t>
            </a:r>
            <a:endParaRPr sz="1800">
              <a:latin typeface="Arial"/>
              <a:ea typeface="Arial"/>
              <a:cs typeface="Arial"/>
              <a:sym typeface="Arial"/>
            </a:endParaRPr>
          </a:p>
        </p:txBody>
      </p:sp>
      <p:pic>
        <p:nvPicPr>
          <p:cNvPr id="242" name="Google Shape;242;p36"/>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243" name="Google Shape;243;p36"/>
          <p:cNvSpPr txBox="1">
            <a:spLocks noGrp="1"/>
          </p:cNvSpPr>
          <p:nvPr>
            <p:ph type="body" idx="1"/>
          </p:nvPr>
        </p:nvSpPr>
        <p:spPr>
          <a:xfrm>
            <a:off x="2437150" y="989500"/>
            <a:ext cx="6247800" cy="3325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ro" sz="1200">
                <a:solidFill>
                  <a:srgbClr val="FF0000"/>
                </a:solidFill>
                <a:latin typeface="Arial"/>
                <a:ea typeface="Arial"/>
                <a:cs typeface="Arial"/>
                <a:sym typeface="Arial"/>
              </a:rPr>
              <a:t>Rule</a:t>
            </a:r>
            <a:r>
              <a:rPr lang="ro" sz="1100" b="1">
                <a:latin typeface="Arial"/>
                <a:ea typeface="Arial"/>
                <a:cs typeface="Arial"/>
                <a:sym typeface="Arial"/>
              </a:rPr>
              <a:t>: By default, Checked Exceptions are not forwarded in calling chain (propagated).</a:t>
            </a:r>
            <a:endParaRPr sz="1100" b="1">
              <a:latin typeface="Arial"/>
              <a:ea typeface="Arial"/>
              <a:cs typeface="Arial"/>
              <a:sym typeface="Arial"/>
            </a:endParaRPr>
          </a:p>
          <a:p>
            <a:pPr marL="0" lvl="0" indent="0" algn="l" rtl="0">
              <a:spcBef>
                <a:spcPts val="1200"/>
              </a:spcBef>
              <a:spcAft>
                <a:spcPts val="0"/>
              </a:spcAft>
              <a:buNone/>
            </a:pPr>
            <a:endParaRPr sz="1200">
              <a:solidFill>
                <a:srgbClr val="FF0000"/>
              </a:solidFill>
              <a:latin typeface="Arial"/>
              <a:ea typeface="Arial"/>
              <a:cs typeface="Arial"/>
              <a:sym typeface="Arial"/>
            </a:endParaRPr>
          </a:p>
          <a:p>
            <a:pPr marL="0" lvl="0" indent="0" algn="l" rtl="0">
              <a:spcBef>
                <a:spcPts val="200"/>
              </a:spcBef>
              <a:spcAft>
                <a:spcPts val="0"/>
              </a:spcAft>
              <a:buNone/>
            </a:pPr>
            <a:endParaRPr sz="1800">
              <a:solidFill>
                <a:srgbClr val="FF0000"/>
              </a:solidFill>
              <a:latin typeface="Comfortaa"/>
              <a:ea typeface="Comfortaa"/>
              <a:cs typeface="Comfortaa"/>
              <a:sym typeface="Comfortaa"/>
            </a:endParaRPr>
          </a:p>
        </p:txBody>
      </p:sp>
      <p:pic>
        <p:nvPicPr>
          <p:cNvPr id="244" name="Google Shape;244;p36"/>
          <p:cNvPicPr preferRelativeResize="0"/>
          <p:nvPr/>
        </p:nvPicPr>
        <p:blipFill>
          <a:blip r:embed="rId4">
            <a:alphaModFix/>
          </a:blip>
          <a:stretch>
            <a:fillRect/>
          </a:stretch>
        </p:blipFill>
        <p:spPr>
          <a:xfrm>
            <a:off x="2437150" y="1539400"/>
            <a:ext cx="4810976" cy="3120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700">
                <a:latin typeface="Arial"/>
                <a:ea typeface="Arial"/>
                <a:cs typeface="Arial"/>
                <a:sym typeface="Arial"/>
              </a:rPr>
              <a:t>Java throws keyword</a:t>
            </a:r>
            <a:endParaRPr sz="1800">
              <a:latin typeface="Arial"/>
              <a:ea typeface="Arial"/>
              <a:cs typeface="Arial"/>
              <a:sym typeface="Arial"/>
            </a:endParaRPr>
          </a:p>
        </p:txBody>
      </p:sp>
      <p:pic>
        <p:nvPicPr>
          <p:cNvPr id="250" name="Google Shape;250;p37"/>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251" name="Google Shape;251;p37"/>
          <p:cNvSpPr txBox="1">
            <a:spLocks noGrp="1"/>
          </p:cNvSpPr>
          <p:nvPr>
            <p:ph type="body" idx="1"/>
          </p:nvPr>
        </p:nvSpPr>
        <p:spPr>
          <a:xfrm>
            <a:off x="2437150" y="989500"/>
            <a:ext cx="6247800" cy="3325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ro" sz="1100" dirty="0">
                <a:latin typeface="Arial"/>
                <a:ea typeface="Arial"/>
                <a:cs typeface="Arial"/>
                <a:sym typeface="Arial"/>
              </a:rPr>
              <a:t>The </a:t>
            </a:r>
            <a:r>
              <a:rPr lang="ro" sz="1100" b="1" dirty="0">
                <a:latin typeface="Arial"/>
                <a:ea typeface="Arial"/>
                <a:cs typeface="Arial"/>
                <a:sym typeface="Arial"/>
              </a:rPr>
              <a:t>Java throws keyword</a:t>
            </a:r>
            <a:r>
              <a:rPr lang="ro" sz="1100" dirty="0">
                <a:latin typeface="Arial"/>
                <a:ea typeface="Arial"/>
                <a:cs typeface="Arial"/>
                <a:sym typeface="Arial"/>
              </a:rPr>
              <a:t> is used to declare an exception. It gives an information to the programmer that there may occur an exception so it is better for the programmer to provide the exception handling code so that normal flow can be maintained.</a:t>
            </a:r>
            <a:endParaRPr sz="1100" dirty="0">
              <a:latin typeface="Arial"/>
              <a:ea typeface="Arial"/>
              <a:cs typeface="Arial"/>
              <a:sym typeface="Arial"/>
            </a:endParaRPr>
          </a:p>
          <a:p>
            <a:pPr marL="0" lvl="0" indent="0" algn="l" rtl="0">
              <a:spcBef>
                <a:spcPts val="1200"/>
              </a:spcBef>
              <a:spcAft>
                <a:spcPts val="0"/>
              </a:spcAft>
              <a:buNone/>
            </a:pPr>
            <a:r>
              <a:rPr lang="ro" sz="1100" dirty="0">
                <a:latin typeface="Arial"/>
                <a:ea typeface="Arial"/>
                <a:cs typeface="Arial"/>
                <a:sym typeface="Arial"/>
              </a:rPr>
              <a:t>Exception Handling is mainly used to handle the checked exceptions. If there occurs any unchecked exception such as NullPointerException, it is programmers fault that he is not performing check up before the code being used.</a:t>
            </a:r>
            <a:endParaRPr sz="1100" dirty="0">
              <a:latin typeface="Arial"/>
              <a:ea typeface="Arial"/>
              <a:cs typeface="Arial"/>
              <a:sym typeface="Arial"/>
            </a:endParaRPr>
          </a:p>
          <a:p>
            <a:pPr marL="0" lvl="0" indent="0" algn="l" rtl="0">
              <a:spcBef>
                <a:spcPts val="1200"/>
              </a:spcBef>
              <a:spcAft>
                <a:spcPts val="0"/>
              </a:spcAft>
              <a:buNone/>
            </a:pPr>
            <a:endParaRPr sz="1200" dirty="0">
              <a:solidFill>
                <a:srgbClr val="FF0000"/>
              </a:solidFill>
              <a:latin typeface="Arial"/>
              <a:ea typeface="Arial"/>
              <a:cs typeface="Arial"/>
              <a:sym typeface="Arial"/>
            </a:endParaRPr>
          </a:p>
          <a:p>
            <a:pPr marL="0" lvl="0" indent="0" algn="l" rtl="0">
              <a:spcBef>
                <a:spcPts val="200"/>
              </a:spcBef>
              <a:spcAft>
                <a:spcPts val="0"/>
              </a:spcAft>
              <a:buNone/>
            </a:pPr>
            <a:endParaRPr sz="1800" dirty="0">
              <a:solidFill>
                <a:srgbClr val="FF0000"/>
              </a:solidFill>
              <a:latin typeface="Comfortaa"/>
              <a:ea typeface="Comfortaa"/>
              <a:cs typeface="Comfortaa"/>
              <a:sym typeface="Comforta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8"/>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700">
                <a:latin typeface="Arial"/>
                <a:ea typeface="Arial"/>
                <a:cs typeface="Arial"/>
                <a:sym typeface="Arial"/>
              </a:rPr>
              <a:t>Java throws keyword syntax</a:t>
            </a:r>
            <a:endParaRPr sz="1800">
              <a:latin typeface="Arial"/>
              <a:ea typeface="Arial"/>
              <a:cs typeface="Arial"/>
              <a:sym typeface="Arial"/>
            </a:endParaRPr>
          </a:p>
        </p:txBody>
      </p:sp>
      <p:pic>
        <p:nvPicPr>
          <p:cNvPr id="257" name="Google Shape;257;p38"/>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258" name="Google Shape;258;p38"/>
          <p:cNvPicPr preferRelativeResize="0"/>
          <p:nvPr/>
        </p:nvPicPr>
        <p:blipFill>
          <a:blip r:embed="rId4">
            <a:alphaModFix/>
          </a:blip>
          <a:stretch>
            <a:fillRect/>
          </a:stretch>
        </p:blipFill>
        <p:spPr>
          <a:xfrm>
            <a:off x="2400238" y="1759488"/>
            <a:ext cx="5038725" cy="962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9"/>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700">
                <a:latin typeface="Arial"/>
                <a:ea typeface="Arial"/>
                <a:cs typeface="Arial"/>
                <a:sym typeface="Arial"/>
              </a:rPr>
              <a:t>Java throws keyword rules</a:t>
            </a:r>
            <a:endParaRPr sz="1800">
              <a:latin typeface="Arial"/>
              <a:ea typeface="Arial"/>
              <a:cs typeface="Arial"/>
              <a:sym typeface="Arial"/>
            </a:endParaRPr>
          </a:p>
        </p:txBody>
      </p:sp>
      <p:pic>
        <p:nvPicPr>
          <p:cNvPr id="264" name="Google Shape;264;p39"/>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265" name="Google Shape;265;p39"/>
          <p:cNvSpPr txBox="1"/>
          <p:nvPr/>
        </p:nvSpPr>
        <p:spPr>
          <a:xfrm>
            <a:off x="2400250" y="1266775"/>
            <a:ext cx="6247800" cy="913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400"/>
              </a:spcBef>
              <a:spcAft>
                <a:spcPts val="400"/>
              </a:spcAft>
              <a:buNone/>
            </a:pPr>
            <a:r>
              <a:rPr lang="ro" sz="1300" b="1">
                <a:solidFill>
                  <a:srgbClr val="FF0000"/>
                </a:solidFill>
              </a:rPr>
              <a:t>Rule</a:t>
            </a:r>
            <a:r>
              <a:rPr lang="ro" sz="1300" b="1">
                <a:solidFill>
                  <a:schemeClr val="dk2"/>
                </a:solidFill>
              </a:rPr>
              <a:t>: If you are calling a method that declares an exception, you must either caught or declare the exception.</a:t>
            </a:r>
            <a:endParaRPr sz="1300" b="1">
              <a:solidFill>
                <a:schemeClr val="dk2"/>
              </a:solidFill>
            </a:endParaRPr>
          </a:p>
        </p:txBody>
      </p:sp>
      <p:sp>
        <p:nvSpPr>
          <p:cNvPr id="266" name="Google Shape;266;p39"/>
          <p:cNvSpPr txBox="1"/>
          <p:nvPr/>
        </p:nvSpPr>
        <p:spPr>
          <a:xfrm>
            <a:off x="2437150" y="2252500"/>
            <a:ext cx="6247800" cy="203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o" sz="1100">
                <a:solidFill>
                  <a:schemeClr val="dk2"/>
                </a:solidFill>
              </a:rPr>
              <a:t>There are two cases:</a:t>
            </a:r>
            <a:endParaRPr sz="1100">
              <a:solidFill>
                <a:schemeClr val="dk2"/>
              </a:solidFill>
            </a:endParaRPr>
          </a:p>
          <a:p>
            <a:pPr marL="457200" lvl="0" indent="-298450" algn="l" rtl="0">
              <a:lnSpc>
                <a:spcPct val="115000"/>
              </a:lnSpc>
              <a:spcBef>
                <a:spcPts val="1200"/>
              </a:spcBef>
              <a:spcAft>
                <a:spcPts val="0"/>
              </a:spcAft>
              <a:buClr>
                <a:schemeClr val="dk2"/>
              </a:buClr>
              <a:buSzPts val="1100"/>
              <a:buAutoNum type="arabicPeriod"/>
            </a:pPr>
            <a:r>
              <a:rPr lang="ro" sz="1100" b="1">
                <a:solidFill>
                  <a:schemeClr val="dk2"/>
                </a:solidFill>
              </a:rPr>
              <a:t>Case1:</a:t>
            </a:r>
            <a:r>
              <a:rPr lang="ro" sz="1100">
                <a:solidFill>
                  <a:schemeClr val="dk2"/>
                </a:solidFill>
              </a:rPr>
              <a:t>You caught the exception i.e. handle the exception using try/catch.</a:t>
            </a:r>
            <a:endParaRPr sz="1100">
              <a:solidFill>
                <a:schemeClr val="dk2"/>
              </a:solidFill>
            </a:endParaRPr>
          </a:p>
          <a:p>
            <a:pPr marL="457200" lvl="0" indent="-298450" algn="l" rtl="0">
              <a:lnSpc>
                <a:spcPct val="115000"/>
              </a:lnSpc>
              <a:spcBef>
                <a:spcPts val="0"/>
              </a:spcBef>
              <a:spcAft>
                <a:spcPts val="0"/>
              </a:spcAft>
              <a:buClr>
                <a:schemeClr val="dk2"/>
              </a:buClr>
              <a:buSzPts val="1100"/>
              <a:buAutoNum type="arabicPeriod"/>
            </a:pPr>
            <a:r>
              <a:rPr lang="ro" sz="1100" b="1">
                <a:solidFill>
                  <a:schemeClr val="dk2"/>
                </a:solidFill>
              </a:rPr>
              <a:t>Case2:</a:t>
            </a:r>
            <a:r>
              <a:rPr lang="ro" sz="1100">
                <a:solidFill>
                  <a:schemeClr val="dk2"/>
                </a:solidFill>
              </a:rPr>
              <a:t>You declare the exception i.e. specifying throws with the method.</a:t>
            </a:r>
            <a:endParaRPr sz="11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
              <a:t>Objectives:</a:t>
            </a:r>
            <a:endParaRPr/>
          </a:p>
          <a:p>
            <a:pPr marL="457200" lvl="0" indent="-381000" algn="l" rtl="0">
              <a:spcBef>
                <a:spcPts val="0"/>
              </a:spcBef>
              <a:spcAft>
                <a:spcPts val="0"/>
              </a:spcAft>
              <a:buSzPts val="2400"/>
              <a:buChar char="●"/>
            </a:pPr>
            <a:r>
              <a:rPr lang="ro" sz="2400"/>
              <a:t>What is an exception?</a:t>
            </a:r>
            <a:endParaRPr sz="2400"/>
          </a:p>
          <a:p>
            <a:pPr marL="457200" lvl="0" indent="-381000" algn="l" rtl="0">
              <a:spcBef>
                <a:spcPts val="0"/>
              </a:spcBef>
              <a:spcAft>
                <a:spcPts val="0"/>
              </a:spcAft>
              <a:buSzPts val="2400"/>
              <a:buChar char="●"/>
            </a:pPr>
            <a:r>
              <a:rPr lang="ro" sz="2400"/>
              <a:t>Categories of exceptions</a:t>
            </a:r>
            <a:endParaRPr sz="2400"/>
          </a:p>
          <a:p>
            <a:pPr marL="457200" lvl="0" indent="-381000" algn="l" rtl="0">
              <a:spcBef>
                <a:spcPts val="0"/>
              </a:spcBef>
              <a:spcAft>
                <a:spcPts val="0"/>
              </a:spcAft>
              <a:buSzPts val="2400"/>
              <a:buChar char="●"/>
            </a:pPr>
            <a:r>
              <a:rPr lang="ro" sz="2400"/>
              <a:t>Creating a method that throws an exception</a:t>
            </a:r>
            <a:endParaRPr sz="2400"/>
          </a:p>
          <a:p>
            <a:pPr marL="457200" lvl="0" indent="-381000" algn="l" rtl="0">
              <a:spcBef>
                <a:spcPts val="0"/>
              </a:spcBef>
              <a:spcAft>
                <a:spcPts val="0"/>
              </a:spcAft>
              <a:buSzPts val="2400"/>
              <a:buChar char="●"/>
            </a:pPr>
            <a:r>
              <a:rPr lang="ro" sz="2400"/>
              <a:t>Common exception classes</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0"/>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700">
                <a:latin typeface="Arial"/>
                <a:ea typeface="Arial"/>
                <a:cs typeface="Arial"/>
                <a:sym typeface="Arial"/>
              </a:rPr>
              <a:t>Difference between throw and throws</a:t>
            </a:r>
            <a:endParaRPr sz="1800">
              <a:latin typeface="Arial"/>
              <a:ea typeface="Arial"/>
              <a:cs typeface="Arial"/>
              <a:sym typeface="Arial"/>
            </a:endParaRPr>
          </a:p>
        </p:txBody>
      </p:sp>
      <p:pic>
        <p:nvPicPr>
          <p:cNvPr id="272" name="Google Shape;272;p40"/>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273" name="Google Shape;273;p40"/>
          <p:cNvPicPr preferRelativeResize="0"/>
          <p:nvPr/>
        </p:nvPicPr>
        <p:blipFill>
          <a:blip r:embed="rId4">
            <a:alphaModFix/>
          </a:blip>
          <a:stretch>
            <a:fillRect/>
          </a:stretch>
        </p:blipFill>
        <p:spPr>
          <a:xfrm>
            <a:off x="1965547" y="1049525"/>
            <a:ext cx="6512729" cy="183235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1"/>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700">
                <a:latin typeface="Arial"/>
                <a:ea typeface="Arial"/>
                <a:cs typeface="Arial"/>
                <a:sym typeface="Arial"/>
              </a:rPr>
              <a:t>Final, finally, finalize</a:t>
            </a:r>
            <a:endParaRPr sz="1800">
              <a:latin typeface="Arial"/>
              <a:ea typeface="Arial"/>
              <a:cs typeface="Arial"/>
              <a:sym typeface="Arial"/>
            </a:endParaRPr>
          </a:p>
        </p:txBody>
      </p:sp>
      <p:pic>
        <p:nvPicPr>
          <p:cNvPr id="279" name="Google Shape;279;p41"/>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280" name="Google Shape;280;p41"/>
          <p:cNvPicPr preferRelativeResize="0"/>
          <p:nvPr/>
        </p:nvPicPr>
        <p:blipFill>
          <a:blip r:embed="rId4">
            <a:alphaModFix/>
          </a:blip>
          <a:stretch>
            <a:fillRect/>
          </a:stretch>
        </p:blipFill>
        <p:spPr>
          <a:xfrm>
            <a:off x="1524900" y="1194850"/>
            <a:ext cx="7393249" cy="1396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2"/>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700">
                <a:latin typeface="Arial"/>
                <a:ea typeface="Arial"/>
                <a:cs typeface="Arial"/>
                <a:sym typeface="Arial"/>
              </a:rPr>
              <a:t>Exception handling with method overriding</a:t>
            </a:r>
            <a:endParaRPr sz="1800">
              <a:latin typeface="Arial"/>
              <a:ea typeface="Arial"/>
              <a:cs typeface="Arial"/>
              <a:sym typeface="Arial"/>
            </a:endParaRPr>
          </a:p>
        </p:txBody>
      </p:sp>
      <p:pic>
        <p:nvPicPr>
          <p:cNvPr id="286" name="Google Shape;286;p42"/>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287" name="Google Shape;287;p42"/>
          <p:cNvSpPr txBox="1"/>
          <p:nvPr/>
        </p:nvSpPr>
        <p:spPr>
          <a:xfrm>
            <a:off x="2326475" y="913700"/>
            <a:ext cx="61743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o" sz="1100">
                <a:solidFill>
                  <a:schemeClr val="dk2"/>
                </a:solidFill>
              </a:rPr>
              <a:t>There are many rules if we talk about method overriding with exception handling. The Rules are as follows:</a:t>
            </a:r>
            <a:endParaRPr sz="1100">
              <a:solidFill>
                <a:schemeClr val="dk2"/>
              </a:solidFill>
            </a:endParaRPr>
          </a:p>
          <a:p>
            <a:pPr marL="457200" lvl="0" indent="-298450" algn="l" rtl="0">
              <a:lnSpc>
                <a:spcPct val="115000"/>
              </a:lnSpc>
              <a:spcBef>
                <a:spcPts val="1200"/>
              </a:spcBef>
              <a:spcAft>
                <a:spcPts val="0"/>
              </a:spcAft>
              <a:buClr>
                <a:schemeClr val="dk2"/>
              </a:buClr>
              <a:buSzPts val="1100"/>
              <a:buChar char="●"/>
            </a:pPr>
            <a:r>
              <a:rPr lang="ro" sz="1100" b="1">
                <a:solidFill>
                  <a:schemeClr val="dk2"/>
                </a:solidFill>
              </a:rPr>
              <a:t>Rule: If the superclass method does not declare an exception, subclass overridden method cannot declare the checked exception.</a:t>
            </a:r>
            <a:endParaRPr sz="1100" b="1">
              <a:solidFill>
                <a:schemeClr val="dk2"/>
              </a:solidFill>
            </a:endParaRPr>
          </a:p>
          <a:p>
            <a:pPr marL="457200" lvl="0" indent="-298450" algn="l" rtl="0">
              <a:lnSpc>
                <a:spcPct val="115000"/>
              </a:lnSpc>
              <a:spcBef>
                <a:spcPts val="0"/>
              </a:spcBef>
              <a:spcAft>
                <a:spcPts val="0"/>
              </a:spcAft>
              <a:buClr>
                <a:schemeClr val="dk2"/>
              </a:buClr>
              <a:buSzPts val="1100"/>
              <a:buChar char="●"/>
            </a:pPr>
            <a:r>
              <a:rPr lang="ro" sz="1100" b="1">
                <a:solidFill>
                  <a:schemeClr val="dk2"/>
                </a:solidFill>
              </a:rPr>
              <a:t>Rule: If the superclass method does not declare an exception, subclass overridden method cannot declare the checked exception but can declare unchecked exception.</a:t>
            </a:r>
            <a:endParaRPr sz="1100" b="1">
              <a:solidFill>
                <a:schemeClr val="dk2"/>
              </a:solidFill>
            </a:endParaRPr>
          </a:p>
          <a:p>
            <a:pPr marL="457200" lvl="0" indent="-298450" algn="l" rtl="0">
              <a:lnSpc>
                <a:spcPct val="115000"/>
              </a:lnSpc>
              <a:spcBef>
                <a:spcPts val="0"/>
              </a:spcBef>
              <a:spcAft>
                <a:spcPts val="0"/>
              </a:spcAft>
              <a:buClr>
                <a:schemeClr val="dk2"/>
              </a:buClr>
              <a:buSzPts val="1100"/>
              <a:buChar char="●"/>
            </a:pPr>
            <a:r>
              <a:rPr lang="ro" sz="1100" b="1">
                <a:solidFill>
                  <a:schemeClr val="dk2"/>
                </a:solidFill>
              </a:rPr>
              <a:t>Rule: If the superclass method declares an exception, subclass overridden method can declare same, subclass exception or no exception but cannot declare parent exception.</a:t>
            </a:r>
            <a:endParaRPr sz="1100" b="1">
              <a:solidFill>
                <a:schemeClr val="dk2"/>
              </a:solidFill>
            </a:endParaRPr>
          </a:p>
          <a:p>
            <a:pPr marL="457200" marR="0" lvl="0" indent="-298450" algn="l" rtl="0">
              <a:lnSpc>
                <a:spcPct val="115000"/>
              </a:lnSpc>
              <a:spcBef>
                <a:spcPts val="0"/>
              </a:spcBef>
              <a:spcAft>
                <a:spcPts val="0"/>
              </a:spcAft>
              <a:buClr>
                <a:schemeClr val="dk2"/>
              </a:buClr>
              <a:buSzPts val="1100"/>
              <a:buChar char="●"/>
            </a:pPr>
            <a:endParaRPr sz="1100" b="1">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3"/>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700">
                <a:latin typeface="Arial"/>
                <a:ea typeface="Arial"/>
                <a:cs typeface="Arial"/>
                <a:sym typeface="Arial"/>
              </a:rPr>
              <a:t>Custom exceptions</a:t>
            </a:r>
            <a:endParaRPr sz="1800">
              <a:latin typeface="Arial"/>
              <a:ea typeface="Arial"/>
              <a:cs typeface="Arial"/>
              <a:sym typeface="Arial"/>
            </a:endParaRPr>
          </a:p>
        </p:txBody>
      </p:sp>
      <p:pic>
        <p:nvPicPr>
          <p:cNvPr id="293" name="Google Shape;293;p43"/>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294" name="Google Shape;294;p43"/>
          <p:cNvSpPr txBox="1"/>
          <p:nvPr/>
        </p:nvSpPr>
        <p:spPr>
          <a:xfrm>
            <a:off x="2326475" y="913700"/>
            <a:ext cx="6174300" cy="3000000"/>
          </a:xfrm>
          <a:prstGeom prst="rect">
            <a:avLst/>
          </a:prstGeom>
          <a:noFill/>
          <a:ln>
            <a:noFill/>
          </a:ln>
        </p:spPr>
        <p:txBody>
          <a:bodyPr spcFirstLastPara="1" wrap="square" lIns="91425" tIns="91425" rIns="91425" bIns="91425" anchor="ctr" anchorCtr="0">
            <a:noAutofit/>
          </a:bodyPr>
          <a:lstStyle/>
          <a:p>
            <a:pPr marL="457200" marR="0" lvl="0" indent="-298450" algn="l" rtl="0">
              <a:lnSpc>
                <a:spcPct val="115000"/>
              </a:lnSpc>
              <a:spcBef>
                <a:spcPts val="1200"/>
              </a:spcBef>
              <a:spcAft>
                <a:spcPts val="0"/>
              </a:spcAft>
              <a:buClr>
                <a:schemeClr val="dk2"/>
              </a:buClr>
              <a:buSzPts val="1100"/>
              <a:buChar char="●"/>
            </a:pPr>
            <a:r>
              <a:rPr lang="ro" sz="1100">
                <a:solidFill>
                  <a:schemeClr val="dk2"/>
                </a:solidFill>
              </a:rPr>
              <a:t>If you are creating your own Exception that is known as custom exception or user-defined exception. Java custom exceptions are used to customize the exception according to user need.</a:t>
            </a:r>
            <a:endParaRPr sz="1100">
              <a:solidFill>
                <a:schemeClr val="dk2"/>
              </a:solidFill>
            </a:endParaRPr>
          </a:p>
          <a:p>
            <a:pPr marL="457200" marR="0" lvl="0" indent="-298450" algn="l" rtl="0">
              <a:lnSpc>
                <a:spcPct val="115000"/>
              </a:lnSpc>
              <a:spcBef>
                <a:spcPts val="0"/>
              </a:spcBef>
              <a:spcAft>
                <a:spcPts val="0"/>
              </a:spcAft>
              <a:buClr>
                <a:schemeClr val="dk2"/>
              </a:buClr>
              <a:buSzPts val="1100"/>
              <a:buChar char="●"/>
            </a:pPr>
            <a:r>
              <a:rPr lang="ro" sz="1100">
                <a:solidFill>
                  <a:schemeClr val="dk2"/>
                </a:solidFill>
              </a:rPr>
              <a:t>By the help of custom exception, you can have your own exception and message.</a:t>
            </a:r>
            <a:endParaRPr sz="1100">
              <a:solidFill>
                <a:schemeClr val="dk2"/>
              </a:solidFill>
            </a:endParaRPr>
          </a:p>
          <a:p>
            <a:pPr marL="457200" marR="0" lvl="0" indent="0" algn="l" rtl="0">
              <a:lnSpc>
                <a:spcPct val="115000"/>
              </a:lnSpc>
              <a:spcBef>
                <a:spcPts val="1200"/>
              </a:spcBef>
              <a:spcAft>
                <a:spcPts val="0"/>
              </a:spcAft>
              <a:buNone/>
            </a:pPr>
            <a:endParaRPr sz="1100">
              <a:solidFill>
                <a:schemeClr val="dk2"/>
              </a:solidFill>
            </a:endParaRPr>
          </a:p>
          <a:p>
            <a:pPr marL="457200" marR="0" lvl="0" indent="0" algn="l" rtl="0">
              <a:lnSpc>
                <a:spcPct val="115000"/>
              </a:lnSpc>
              <a:spcBef>
                <a:spcPts val="1200"/>
              </a:spcBef>
              <a:spcAft>
                <a:spcPts val="1200"/>
              </a:spcAft>
              <a:buNone/>
            </a:pPr>
            <a:endParaRPr sz="11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4"/>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700">
                <a:latin typeface="Arial"/>
                <a:ea typeface="Arial"/>
                <a:cs typeface="Arial"/>
                <a:sym typeface="Arial"/>
              </a:rPr>
              <a:t>Custom exceptions</a:t>
            </a:r>
            <a:endParaRPr sz="1800">
              <a:latin typeface="Arial"/>
              <a:ea typeface="Arial"/>
              <a:cs typeface="Arial"/>
              <a:sym typeface="Arial"/>
            </a:endParaRPr>
          </a:p>
        </p:txBody>
      </p:sp>
      <p:pic>
        <p:nvPicPr>
          <p:cNvPr id="300" name="Google Shape;300;p44"/>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301" name="Google Shape;301;p44"/>
          <p:cNvPicPr preferRelativeResize="0"/>
          <p:nvPr/>
        </p:nvPicPr>
        <p:blipFill>
          <a:blip r:embed="rId4">
            <a:alphaModFix/>
          </a:blip>
          <a:stretch>
            <a:fillRect/>
          </a:stretch>
        </p:blipFill>
        <p:spPr>
          <a:xfrm>
            <a:off x="2478875" y="1347250"/>
            <a:ext cx="6021750" cy="2229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5"/>
          <p:cNvSpPr txBox="1">
            <a:spLocks noGrp="1"/>
          </p:cNvSpPr>
          <p:nvPr>
            <p:ph type="title"/>
          </p:nvPr>
        </p:nvSpPr>
        <p:spPr>
          <a:xfrm>
            <a:off x="853950" y="1304850"/>
            <a:ext cx="7436100" cy="1538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9600"/>
              <a:buFont typeface="Lato"/>
              <a:buNone/>
            </a:pPr>
            <a:r>
              <a:rPr lang="ro" sz="4500" b="1" i="0" u="none" strike="noStrike" cap="none">
                <a:solidFill>
                  <a:schemeClr val="dk1"/>
                </a:solidFill>
                <a:latin typeface="Comfortaa"/>
                <a:ea typeface="Comfortaa"/>
                <a:cs typeface="Comfortaa"/>
                <a:sym typeface="Comfortaa"/>
              </a:rPr>
              <a:t>Întrebări, sugestii, propuneri</a:t>
            </a:r>
            <a:endParaRPr sz="4500" b="1" i="0" u="none" strike="noStrike" cap="none">
              <a:solidFill>
                <a:schemeClr val="dk1"/>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800">
                <a:latin typeface="Arial"/>
                <a:ea typeface="Arial"/>
                <a:cs typeface="Arial"/>
                <a:sym typeface="Arial"/>
              </a:rPr>
              <a:t>What is an exception?</a:t>
            </a:r>
            <a:endParaRPr sz="1800"/>
          </a:p>
        </p:txBody>
      </p:sp>
      <p:pic>
        <p:nvPicPr>
          <p:cNvPr id="76" name="Google Shape;76;p14"/>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77" name="Google Shape;77;p14"/>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800" dirty="0">
                <a:highlight>
                  <a:srgbClr val="FFFFFF"/>
                </a:highlight>
                <a:latin typeface="Verdana"/>
                <a:ea typeface="Verdana"/>
                <a:cs typeface="Verdana"/>
                <a:sym typeface="Verdana"/>
              </a:rPr>
              <a:t>An exception (or </a:t>
            </a:r>
            <a:r>
              <a:rPr lang="ro" sz="1800" u="sng" dirty="0">
                <a:highlight>
                  <a:srgbClr val="FFFFFF"/>
                </a:highlight>
                <a:latin typeface="Verdana"/>
                <a:ea typeface="Verdana"/>
                <a:cs typeface="Verdana"/>
                <a:sym typeface="Verdana"/>
              </a:rPr>
              <a:t>exceptional event</a:t>
            </a:r>
            <a:r>
              <a:rPr lang="ro" sz="1800" dirty="0">
                <a:highlight>
                  <a:srgbClr val="FFFFFF"/>
                </a:highlight>
                <a:latin typeface="Verdana"/>
                <a:ea typeface="Verdana"/>
                <a:cs typeface="Verdana"/>
                <a:sym typeface="Verdana"/>
              </a:rPr>
              <a:t>) is a problem that arises during the execution of a program.</a:t>
            </a:r>
            <a:endParaRPr sz="1800" b="1"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800">
                <a:latin typeface="Arial"/>
                <a:ea typeface="Arial"/>
                <a:cs typeface="Arial"/>
                <a:sym typeface="Arial"/>
              </a:rPr>
              <a:t>Exception: real life similarities</a:t>
            </a:r>
            <a:endParaRPr sz="1800"/>
          </a:p>
        </p:txBody>
      </p:sp>
      <p:pic>
        <p:nvPicPr>
          <p:cNvPr id="83" name="Google Shape;83;p15"/>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84" name="Google Shape;84;p15"/>
          <p:cNvSpPr txBox="1">
            <a:spLocks noGrp="1"/>
          </p:cNvSpPr>
          <p:nvPr>
            <p:ph type="body" idx="1"/>
          </p:nvPr>
        </p:nvSpPr>
        <p:spPr>
          <a:xfrm>
            <a:off x="5768375" y="1194850"/>
            <a:ext cx="2953500" cy="3325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Verdana"/>
              <a:buAutoNum type="arabicPeriod"/>
            </a:pPr>
            <a:r>
              <a:rPr lang="ro" sz="1800" dirty="0">
                <a:latin typeface="Verdana"/>
                <a:ea typeface="Verdana"/>
                <a:cs typeface="Verdana"/>
                <a:sym typeface="Verdana"/>
              </a:rPr>
              <a:t>Car can break</a:t>
            </a:r>
            <a:endParaRPr sz="1800" dirty="0">
              <a:latin typeface="Verdana"/>
              <a:ea typeface="Verdana"/>
              <a:cs typeface="Verdana"/>
              <a:sym typeface="Verdana"/>
            </a:endParaRPr>
          </a:p>
          <a:p>
            <a:pPr marL="457200" lvl="0" indent="-342900" algn="l" rtl="0">
              <a:spcBef>
                <a:spcPts val="0"/>
              </a:spcBef>
              <a:spcAft>
                <a:spcPts val="0"/>
              </a:spcAft>
              <a:buSzPts val="1800"/>
              <a:buFont typeface="Verdana"/>
              <a:buAutoNum type="arabicPeriod"/>
            </a:pPr>
            <a:r>
              <a:rPr lang="ro" sz="1800" dirty="0">
                <a:latin typeface="Verdana"/>
                <a:ea typeface="Verdana"/>
                <a:cs typeface="Verdana"/>
                <a:sym typeface="Verdana"/>
              </a:rPr>
              <a:t>You can run out of gas</a:t>
            </a:r>
            <a:endParaRPr sz="1800" dirty="0">
              <a:latin typeface="Verdana"/>
              <a:ea typeface="Verdana"/>
              <a:cs typeface="Verdana"/>
              <a:sym typeface="Verdana"/>
            </a:endParaRPr>
          </a:p>
          <a:p>
            <a:pPr marL="457200" lvl="0" indent="-342900" algn="l" rtl="0">
              <a:spcBef>
                <a:spcPts val="0"/>
              </a:spcBef>
              <a:spcAft>
                <a:spcPts val="0"/>
              </a:spcAft>
              <a:buSzPts val="1800"/>
              <a:buFont typeface="Verdana"/>
              <a:buAutoNum type="arabicPeriod"/>
            </a:pPr>
            <a:r>
              <a:rPr lang="ro" sz="1800" dirty="0">
                <a:latin typeface="Verdana"/>
                <a:ea typeface="Verdana"/>
                <a:cs typeface="Verdana"/>
                <a:sym typeface="Verdana"/>
              </a:rPr>
              <a:t>You can get sick</a:t>
            </a:r>
            <a:endParaRPr sz="1800" dirty="0">
              <a:latin typeface="Verdana"/>
              <a:ea typeface="Verdana"/>
              <a:cs typeface="Verdana"/>
              <a:sym typeface="Verdana"/>
            </a:endParaRPr>
          </a:p>
        </p:txBody>
      </p:sp>
      <p:pic>
        <p:nvPicPr>
          <p:cNvPr id="85" name="Google Shape;85;p15"/>
          <p:cNvPicPr preferRelativeResize="0"/>
          <p:nvPr/>
        </p:nvPicPr>
        <p:blipFill>
          <a:blip r:embed="rId4">
            <a:alphaModFix/>
          </a:blip>
          <a:stretch>
            <a:fillRect/>
          </a:stretch>
        </p:blipFill>
        <p:spPr>
          <a:xfrm>
            <a:off x="2400250" y="1068075"/>
            <a:ext cx="3294350" cy="3498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800">
                <a:latin typeface="Arial"/>
                <a:ea typeface="Arial"/>
                <a:cs typeface="Arial"/>
                <a:sym typeface="Arial"/>
              </a:rPr>
              <a:t>Exceptions: categories</a:t>
            </a:r>
            <a:endParaRPr sz="1800"/>
          </a:p>
        </p:txBody>
      </p:sp>
      <p:pic>
        <p:nvPicPr>
          <p:cNvPr id="91" name="Google Shape;91;p16"/>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92" name="Google Shape;92;p16"/>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Verdana"/>
              <a:buAutoNum type="arabicPeriod"/>
            </a:pPr>
            <a:r>
              <a:rPr lang="ro" sz="1800" dirty="0">
                <a:highlight>
                  <a:srgbClr val="FFFFFF"/>
                </a:highlight>
                <a:latin typeface="Verdana"/>
                <a:ea typeface="Verdana"/>
                <a:cs typeface="Verdana"/>
                <a:sym typeface="Verdana"/>
              </a:rPr>
              <a:t>Checked exceptions</a:t>
            </a:r>
            <a:endParaRPr sz="1800" dirty="0">
              <a:highlight>
                <a:srgbClr val="FFFFFF"/>
              </a:highlight>
              <a:latin typeface="Verdana"/>
              <a:ea typeface="Verdana"/>
              <a:cs typeface="Verdana"/>
              <a:sym typeface="Verdana"/>
            </a:endParaRPr>
          </a:p>
          <a:p>
            <a:pPr lvl="0" indent="-342900">
              <a:buSzPts val="1800"/>
              <a:buFont typeface="Verdana"/>
              <a:buAutoNum type="arabicPeriod"/>
            </a:pPr>
            <a:r>
              <a:rPr lang="ro" sz="1800" dirty="0">
                <a:highlight>
                  <a:srgbClr val="FFFFFF"/>
                </a:highlight>
                <a:latin typeface="Verdana"/>
                <a:ea typeface="Verdana"/>
                <a:cs typeface="Verdana"/>
                <a:sym typeface="Verdana"/>
              </a:rPr>
              <a:t>Runtime </a:t>
            </a:r>
            <a:r>
              <a:rPr lang="ro" sz="1800" dirty="0" smtClean="0">
                <a:highlight>
                  <a:srgbClr val="FFFFFF"/>
                </a:highlight>
                <a:latin typeface="Verdana"/>
                <a:ea typeface="Verdana"/>
                <a:cs typeface="Verdana"/>
                <a:sym typeface="Verdana"/>
              </a:rPr>
              <a:t>exceptions</a:t>
            </a:r>
            <a:r>
              <a:rPr lang="en-US" sz="1800" dirty="0" smtClean="0">
                <a:highlight>
                  <a:srgbClr val="FFFFFF"/>
                </a:highlight>
                <a:latin typeface="Verdana"/>
                <a:ea typeface="Verdana"/>
                <a:cs typeface="Verdana"/>
                <a:sym typeface="Verdana"/>
              </a:rPr>
              <a:t> </a:t>
            </a:r>
            <a:br>
              <a:rPr lang="en-US" sz="1800" dirty="0" smtClean="0">
                <a:highlight>
                  <a:srgbClr val="FFFFFF"/>
                </a:highlight>
                <a:latin typeface="Verdana"/>
                <a:ea typeface="Verdana"/>
                <a:cs typeface="Verdana"/>
                <a:sym typeface="Verdana"/>
              </a:rPr>
            </a:br>
            <a:r>
              <a:rPr lang="en-US" sz="1800" dirty="0" smtClean="0">
                <a:highlight>
                  <a:srgbClr val="FFFFFF"/>
                </a:highlight>
                <a:latin typeface="Verdana"/>
                <a:ea typeface="Verdana"/>
                <a:cs typeface="Verdana"/>
                <a:sym typeface="Verdana"/>
              </a:rPr>
              <a:t>(</a:t>
            </a:r>
            <a:r>
              <a:rPr lang="en-US" sz="1800" dirty="0" err="1" smtClean="0">
                <a:highlight>
                  <a:srgbClr val="FFFFFF"/>
                </a:highlight>
                <a:latin typeface="Verdana"/>
                <a:ea typeface="Verdana"/>
                <a:cs typeface="Verdana"/>
                <a:sym typeface="Verdana"/>
              </a:rPr>
              <a:t>unc</a:t>
            </a:r>
            <a:r>
              <a:rPr lang="ro" sz="1800" dirty="0" smtClean="0">
                <a:highlight>
                  <a:srgbClr val="FFFFFF"/>
                </a:highlight>
                <a:latin typeface="Verdana"/>
                <a:ea typeface="Verdana"/>
                <a:cs typeface="Verdana"/>
                <a:sym typeface="Verdana"/>
              </a:rPr>
              <a:t>hecked</a:t>
            </a:r>
            <a:r>
              <a:rPr lang="en-US" sz="1800" dirty="0" smtClean="0">
                <a:highlight>
                  <a:srgbClr val="FFFFFF"/>
                </a:highlight>
                <a:latin typeface="Verdana"/>
                <a:ea typeface="Verdana"/>
                <a:cs typeface="Verdana"/>
                <a:sym typeface="Verdana"/>
              </a:rPr>
              <a:t>)</a:t>
            </a:r>
            <a:endParaRPr sz="1800" dirty="0">
              <a:highlight>
                <a:srgbClr val="FFFFFF"/>
              </a:highlight>
              <a:latin typeface="Verdana"/>
              <a:ea typeface="Verdana"/>
              <a:cs typeface="Verdana"/>
              <a:sym typeface="Verdana"/>
            </a:endParaRPr>
          </a:p>
          <a:p>
            <a:pPr marL="457200" lvl="0" indent="-342900" algn="l" rtl="0">
              <a:spcBef>
                <a:spcPts val="0"/>
              </a:spcBef>
              <a:spcAft>
                <a:spcPts val="0"/>
              </a:spcAft>
              <a:buSzPts val="1800"/>
              <a:buFont typeface="Verdana"/>
              <a:buAutoNum type="arabicPeriod"/>
            </a:pPr>
            <a:r>
              <a:rPr lang="ro" sz="1800" dirty="0">
                <a:highlight>
                  <a:srgbClr val="FFFFFF"/>
                </a:highlight>
                <a:latin typeface="Verdana"/>
                <a:ea typeface="Verdana"/>
                <a:cs typeface="Verdana"/>
                <a:sym typeface="Verdana"/>
              </a:rPr>
              <a:t>Errors</a:t>
            </a:r>
            <a:endParaRPr sz="1800" dirty="0">
              <a:highlight>
                <a:srgbClr val="FFFFFF"/>
              </a:highlight>
              <a:latin typeface="Verdana"/>
              <a:ea typeface="Verdana"/>
              <a:cs typeface="Verdana"/>
              <a:sym typeface="Verdana"/>
            </a:endParaRPr>
          </a:p>
        </p:txBody>
      </p:sp>
      <p:pic>
        <p:nvPicPr>
          <p:cNvPr id="93" name="Google Shape;93;p16"/>
          <p:cNvPicPr preferRelativeResize="0"/>
          <p:nvPr/>
        </p:nvPicPr>
        <p:blipFill>
          <a:blip r:embed="rId4">
            <a:alphaModFix/>
          </a:blip>
          <a:stretch>
            <a:fillRect/>
          </a:stretch>
        </p:blipFill>
        <p:spPr>
          <a:xfrm>
            <a:off x="6012873" y="1557752"/>
            <a:ext cx="2484077" cy="26332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800">
                <a:latin typeface="Arial"/>
                <a:ea typeface="Arial"/>
                <a:cs typeface="Arial"/>
                <a:sym typeface="Arial"/>
              </a:rPr>
              <a:t>Exceptions: hierarchy</a:t>
            </a:r>
            <a:endParaRPr sz="1800"/>
          </a:p>
        </p:txBody>
      </p:sp>
      <p:pic>
        <p:nvPicPr>
          <p:cNvPr id="99" name="Google Shape;99;p17"/>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00" name="Google Shape;100;p17"/>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800" b="1">
                <a:highlight>
                  <a:srgbClr val="FFFFFF"/>
                </a:highlight>
                <a:latin typeface="Verdana"/>
                <a:ea typeface="Verdana"/>
                <a:cs typeface="Verdana"/>
                <a:sym typeface="Verdana"/>
              </a:rPr>
              <a:t>Checked exceptions extend </a:t>
            </a:r>
            <a:br>
              <a:rPr lang="ro" sz="1800" b="1">
                <a:highlight>
                  <a:srgbClr val="FFFFFF"/>
                </a:highlight>
                <a:latin typeface="Verdana"/>
                <a:ea typeface="Verdana"/>
                <a:cs typeface="Verdana"/>
                <a:sym typeface="Verdana"/>
              </a:rPr>
            </a:br>
            <a:r>
              <a:rPr lang="ro" sz="1800">
                <a:highlight>
                  <a:srgbClr val="FFFFFF"/>
                </a:highlight>
                <a:latin typeface="Courier New"/>
                <a:ea typeface="Courier New"/>
                <a:cs typeface="Courier New"/>
                <a:sym typeface="Courier New"/>
              </a:rPr>
              <a:t>java.lang.Exception</a:t>
            </a:r>
            <a:br>
              <a:rPr lang="ro" sz="1800">
                <a:highlight>
                  <a:srgbClr val="FFFFFF"/>
                </a:highlight>
                <a:latin typeface="Courier New"/>
                <a:ea typeface="Courier New"/>
                <a:cs typeface="Courier New"/>
                <a:sym typeface="Courier New"/>
              </a:rPr>
            </a:br>
            <a:r>
              <a:rPr lang="ro" sz="1800" b="1">
                <a:highlight>
                  <a:srgbClr val="FFFFFF"/>
                </a:highlight>
                <a:latin typeface="Verdana"/>
                <a:ea typeface="Verdana"/>
                <a:cs typeface="Verdana"/>
                <a:sym typeface="Verdana"/>
              </a:rPr>
              <a:t>Runtime exceptions extend </a:t>
            </a:r>
            <a:br>
              <a:rPr lang="ro" sz="1800" b="1">
                <a:highlight>
                  <a:srgbClr val="FFFFFF"/>
                </a:highlight>
                <a:latin typeface="Verdana"/>
                <a:ea typeface="Verdana"/>
                <a:cs typeface="Verdana"/>
                <a:sym typeface="Verdana"/>
              </a:rPr>
            </a:br>
            <a:r>
              <a:rPr lang="ro" sz="1800">
                <a:highlight>
                  <a:srgbClr val="FFFFFF"/>
                </a:highlight>
                <a:latin typeface="Courier New"/>
                <a:ea typeface="Courier New"/>
                <a:cs typeface="Courier New"/>
                <a:sym typeface="Courier New"/>
              </a:rPr>
              <a:t>java.lang.Exception</a:t>
            </a:r>
            <a:endParaRPr sz="1800">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800">
              <a:highlight>
                <a:srgbClr val="FFFFFF"/>
              </a:highlight>
              <a:latin typeface="Courier New"/>
              <a:ea typeface="Courier New"/>
              <a:cs typeface="Courier New"/>
              <a:sym typeface="Courier New"/>
            </a:endParaRPr>
          </a:p>
        </p:txBody>
      </p:sp>
      <p:pic>
        <p:nvPicPr>
          <p:cNvPr id="101" name="Google Shape;101;p17"/>
          <p:cNvPicPr preferRelativeResize="0"/>
          <p:nvPr/>
        </p:nvPicPr>
        <p:blipFill>
          <a:blip r:embed="rId4">
            <a:alphaModFix/>
          </a:blip>
          <a:stretch>
            <a:fillRect/>
          </a:stretch>
        </p:blipFill>
        <p:spPr>
          <a:xfrm>
            <a:off x="5315175" y="2607537"/>
            <a:ext cx="3325600" cy="1918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800" dirty="0">
                <a:latin typeface="Arial"/>
                <a:ea typeface="Arial"/>
                <a:cs typeface="Arial"/>
                <a:sym typeface="Arial"/>
              </a:rPr>
              <a:t>Exceptions: checked</a:t>
            </a:r>
            <a:endParaRPr sz="1800" dirty="0"/>
          </a:p>
        </p:txBody>
      </p:sp>
      <p:pic>
        <p:nvPicPr>
          <p:cNvPr id="107" name="Google Shape;107;p18"/>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08" name="Google Shape;108;p18"/>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800" b="1" dirty="0">
                <a:highlight>
                  <a:srgbClr val="FFFFFF"/>
                </a:highlight>
                <a:latin typeface="Verdana"/>
                <a:ea typeface="Verdana"/>
                <a:cs typeface="Verdana"/>
                <a:sym typeface="Verdana"/>
              </a:rPr>
              <a:t>Definition</a:t>
            </a:r>
            <a:r>
              <a:rPr lang="ro" sz="1800" dirty="0">
                <a:highlight>
                  <a:srgbClr val="FFFFFF"/>
                </a:highlight>
                <a:latin typeface="Verdana"/>
                <a:ea typeface="Verdana"/>
                <a:cs typeface="Verdana"/>
                <a:sym typeface="Verdana"/>
              </a:rPr>
              <a:t>: checked exception is an unacceptable condition, foreseen by the author of the method but outside his/her immediate control.</a:t>
            </a:r>
            <a:endParaRPr sz="1800" dirty="0">
              <a:highlight>
                <a:srgbClr val="FFFFFF"/>
              </a:highlight>
              <a:latin typeface="Verdana"/>
              <a:ea typeface="Verdana"/>
              <a:cs typeface="Verdana"/>
              <a:sym typeface="Verdana"/>
            </a:endParaRPr>
          </a:p>
          <a:p>
            <a:pPr marL="0" lvl="0" indent="0" algn="l" rtl="0">
              <a:spcBef>
                <a:spcPts val="0"/>
              </a:spcBef>
              <a:spcAft>
                <a:spcPts val="0"/>
              </a:spcAft>
              <a:buNone/>
            </a:pPr>
            <a:r>
              <a:rPr lang="ro" sz="1800" dirty="0">
                <a:highlight>
                  <a:srgbClr val="FFFFFF"/>
                </a:highlight>
                <a:latin typeface="Verdana"/>
                <a:ea typeface="Verdana"/>
                <a:cs typeface="Verdana"/>
                <a:sym typeface="Verdana"/>
              </a:rPr>
              <a:t>Checked exceptions </a:t>
            </a:r>
            <a:r>
              <a:rPr lang="ro" sz="1800" b="1" dirty="0">
                <a:highlight>
                  <a:srgbClr val="FFFFFF"/>
                </a:highlight>
                <a:latin typeface="Verdana"/>
                <a:ea typeface="Verdana"/>
                <a:cs typeface="Verdana"/>
                <a:sym typeface="Verdana"/>
              </a:rPr>
              <a:t>are checked during the compile time</a:t>
            </a:r>
            <a:r>
              <a:rPr lang="ro" sz="1800" dirty="0">
                <a:highlight>
                  <a:srgbClr val="FFFFFF"/>
                </a:highlight>
                <a:latin typeface="Verdana"/>
                <a:ea typeface="Verdana"/>
                <a:cs typeface="Verdana"/>
                <a:sym typeface="Verdana"/>
              </a:rPr>
              <a:t>. If a method call throws an exception, the compiler checks if it’s handled or if it’s thrown further</a:t>
            </a:r>
            <a:br>
              <a:rPr lang="ro" sz="1800" dirty="0">
                <a:highlight>
                  <a:srgbClr val="FFFFFF"/>
                </a:highlight>
                <a:latin typeface="Verdana"/>
                <a:ea typeface="Verdana"/>
                <a:cs typeface="Verdana"/>
                <a:sym typeface="Verdana"/>
              </a:rPr>
            </a:br>
            <a:r>
              <a:rPr lang="ro" sz="1800" dirty="0">
                <a:highlight>
                  <a:srgbClr val="FFFFFF"/>
                </a:highlight>
                <a:latin typeface="Verdana"/>
                <a:ea typeface="Verdana"/>
                <a:cs typeface="Verdana"/>
                <a:sym typeface="Verdana"/>
              </a:rPr>
              <a:t/>
            </a:r>
            <a:br>
              <a:rPr lang="ro" sz="1800" dirty="0">
                <a:highlight>
                  <a:srgbClr val="FFFFFF"/>
                </a:highlight>
                <a:latin typeface="Verdana"/>
                <a:ea typeface="Verdana"/>
                <a:cs typeface="Verdana"/>
                <a:sym typeface="Verdana"/>
              </a:rPr>
            </a:br>
            <a:r>
              <a:rPr lang="ro" sz="1800" b="1" dirty="0">
                <a:highlight>
                  <a:srgbClr val="FFFFFF"/>
                </a:highlight>
                <a:latin typeface="Verdana"/>
                <a:ea typeface="Verdana"/>
                <a:cs typeface="Verdana"/>
                <a:sym typeface="Verdana"/>
              </a:rPr>
              <a:t>Example</a:t>
            </a:r>
            <a:r>
              <a:rPr lang="ro" sz="1800" dirty="0">
                <a:highlight>
                  <a:srgbClr val="FFFFFF"/>
                </a:highlight>
                <a:latin typeface="Verdana"/>
                <a:ea typeface="Verdana"/>
                <a:cs typeface="Verdana"/>
                <a:sym typeface="Verdana"/>
              </a:rPr>
              <a:t>: </a:t>
            </a:r>
            <a:r>
              <a:rPr lang="ro" sz="1800" dirty="0">
                <a:highlight>
                  <a:srgbClr val="FFFFFF"/>
                </a:highlight>
                <a:latin typeface="Courier New"/>
                <a:ea typeface="Courier New"/>
                <a:cs typeface="Courier New"/>
                <a:sym typeface="Courier New"/>
              </a:rPr>
              <a:t>FileNotFoundException</a:t>
            </a:r>
            <a:endParaRPr sz="1800" dirty="0">
              <a:highlight>
                <a:srgbClr val="FFFFFF"/>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ro" sz="1800" dirty="0">
                <a:latin typeface="Arial"/>
                <a:ea typeface="Arial"/>
                <a:cs typeface="Arial"/>
                <a:sym typeface="Arial"/>
              </a:rPr>
              <a:t>Exceptions: runtime</a:t>
            </a:r>
            <a:endParaRPr sz="1800" dirty="0"/>
          </a:p>
        </p:txBody>
      </p:sp>
      <p:pic>
        <p:nvPicPr>
          <p:cNvPr id="114" name="Google Shape;114;p19"/>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15" name="Google Shape;115;p19"/>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800" b="1" dirty="0">
                <a:highlight>
                  <a:srgbClr val="FFFFFF"/>
                </a:highlight>
                <a:latin typeface="Verdana"/>
                <a:ea typeface="Verdana"/>
                <a:cs typeface="Verdana"/>
                <a:sym typeface="Verdana"/>
              </a:rPr>
              <a:t>Definition</a:t>
            </a:r>
            <a:r>
              <a:rPr lang="ro" sz="1800" dirty="0">
                <a:highlight>
                  <a:srgbClr val="FFFFFF"/>
                </a:highlight>
                <a:latin typeface="Verdana"/>
                <a:ea typeface="Verdana"/>
                <a:cs typeface="Verdana"/>
                <a:sym typeface="Verdana"/>
              </a:rPr>
              <a:t>: representation of a programming error. These occur due to inappropriate use of the code.</a:t>
            </a:r>
            <a:endParaRPr sz="1800" dirty="0">
              <a:highlight>
                <a:srgbClr val="FFFFFF"/>
              </a:highlight>
              <a:latin typeface="Verdana"/>
              <a:ea typeface="Verdana"/>
              <a:cs typeface="Verdana"/>
              <a:sym typeface="Verdana"/>
            </a:endParaRPr>
          </a:p>
          <a:p>
            <a:pPr marL="0" lvl="0" indent="0" algn="l" rtl="0">
              <a:spcBef>
                <a:spcPts val="0"/>
              </a:spcBef>
              <a:spcAft>
                <a:spcPts val="0"/>
              </a:spcAft>
              <a:buNone/>
            </a:pPr>
            <a:r>
              <a:rPr lang="ro" sz="1800" dirty="0">
                <a:highlight>
                  <a:srgbClr val="FFFFFF"/>
                </a:highlight>
                <a:latin typeface="Verdana"/>
                <a:ea typeface="Verdana"/>
                <a:cs typeface="Verdana"/>
                <a:sym typeface="Verdana"/>
              </a:rPr>
              <a:t>They are called runtime exceptions because it is not possible for the compiler to determine if this code will fail or not at compile time.</a:t>
            </a:r>
            <a:br>
              <a:rPr lang="ro" sz="1800" dirty="0">
                <a:highlight>
                  <a:srgbClr val="FFFFFF"/>
                </a:highlight>
                <a:latin typeface="Verdana"/>
                <a:ea typeface="Verdana"/>
                <a:cs typeface="Verdana"/>
                <a:sym typeface="Verdana"/>
              </a:rPr>
            </a:br>
            <a:r>
              <a:rPr lang="ro" sz="1800" dirty="0">
                <a:highlight>
                  <a:srgbClr val="FFFFFF"/>
                </a:highlight>
                <a:latin typeface="Verdana"/>
                <a:ea typeface="Verdana"/>
                <a:cs typeface="Verdana"/>
                <a:sym typeface="Verdana"/>
              </a:rPr>
              <a:t/>
            </a:r>
            <a:br>
              <a:rPr lang="ro" sz="1800" dirty="0">
                <a:highlight>
                  <a:srgbClr val="FFFFFF"/>
                </a:highlight>
                <a:latin typeface="Verdana"/>
                <a:ea typeface="Verdana"/>
                <a:cs typeface="Verdana"/>
                <a:sym typeface="Verdana"/>
              </a:rPr>
            </a:br>
            <a:r>
              <a:rPr lang="ro" sz="1800" b="1" dirty="0">
                <a:highlight>
                  <a:srgbClr val="FFFFFF"/>
                </a:highlight>
                <a:latin typeface="Verdana"/>
                <a:ea typeface="Verdana"/>
                <a:cs typeface="Verdana"/>
                <a:sym typeface="Verdana"/>
              </a:rPr>
              <a:t>Example</a:t>
            </a:r>
            <a:r>
              <a:rPr lang="ro" sz="1800" dirty="0">
                <a:highlight>
                  <a:srgbClr val="FFFFFF"/>
                </a:highlight>
                <a:latin typeface="Verdana"/>
                <a:ea typeface="Verdana"/>
                <a:cs typeface="Verdana"/>
                <a:sym typeface="Verdana"/>
              </a:rPr>
              <a:t>: </a:t>
            </a:r>
            <a:br>
              <a:rPr lang="ro" sz="1800" dirty="0">
                <a:highlight>
                  <a:srgbClr val="FFFFFF"/>
                </a:highlight>
                <a:latin typeface="Verdana"/>
                <a:ea typeface="Verdana"/>
                <a:cs typeface="Verdana"/>
                <a:sym typeface="Verdana"/>
              </a:rPr>
            </a:br>
            <a:r>
              <a:rPr lang="ro" sz="1800" dirty="0">
                <a:highlight>
                  <a:srgbClr val="FFFFFF"/>
                </a:highlight>
                <a:latin typeface="Courier New"/>
                <a:ea typeface="Courier New"/>
                <a:cs typeface="Courier New"/>
                <a:sym typeface="Courier New"/>
              </a:rPr>
              <a:t>NullPointerException </a:t>
            </a:r>
            <a:r>
              <a:rPr lang="ro" sz="1800" dirty="0">
                <a:highlight>
                  <a:srgbClr val="FFFFFF"/>
                </a:highlight>
                <a:latin typeface="Verdana"/>
                <a:ea typeface="Verdana"/>
                <a:cs typeface="Verdana"/>
                <a:sym typeface="Verdana"/>
              </a:rPr>
              <a:t>- access methods or attributes of not initialized object, </a:t>
            </a:r>
            <a:r>
              <a:rPr lang="ro" sz="1800" dirty="0">
                <a:highlight>
                  <a:srgbClr val="FFFFFF"/>
                </a:highlight>
                <a:latin typeface="Courier New"/>
                <a:ea typeface="Courier New"/>
                <a:cs typeface="Courier New"/>
                <a:sym typeface="Courier New"/>
              </a:rPr>
              <a:t>ArrayIndexOutOfBoundsException</a:t>
            </a:r>
            <a:endParaRPr sz="1800" dirty="0">
              <a:highlight>
                <a:srgbClr val="FFFFF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927</Words>
  <Application>Microsoft Office PowerPoint</Application>
  <PresentationFormat>On-screen Show (16:9)</PresentationFormat>
  <Paragraphs>100</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Verdana</vt:lpstr>
      <vt:lpstr>Raleway</vt:lpstr>
      <vt:lpstr>Comfortaa</vt:lpstr>
      <vt:lpstr>Arial</vt:lpstr>
      <vt:lpstr>Courier New</vt:lpstr>
      <vt:lpstr>Lato</vt:lpstr>
      <vt:lpstr>Swiss</vt:lpstr>
      <vt:lpstr>Oracle certified Java associate Lesson 19</vt:lpstr>
      <vt:lpstr>2 parts</vt:lpstr>
      <vt:lpstr>Objectives: What is an exception? Categories of exceptions Creating a method that throws an exception Common exception classes</vt:lpstr>
      <vt:lpstr>What is an exception?</vt:lpstr>
      <vt:lpstr>Exception: real life similarities</vt:lpstr>
      <vt:lpstr>Exceptions: categories</vt:lpstr>
      <vt:lpstr>Exceptions: hierarchy</vt:lpstr>
      <vt:lpstr>Exceptions: checked</vt:lpstr>
      <vt:lpstr>Exceptions: runtime</vt:lpstr>
      <vt:lpstr>Exceptions: errors</vt:lpstr>
      <vt:lpstr>Exceptions: what happens when an exception is thrown</vt:lpstr>
      <vt:lpstr>Java try block</vt:lpstr>
      <vt:lpstr>Exceptions: try-catch-finally</vt:lpstr>
      <vt:lpstr>Problem without exception handling </vt:lpstr>
      <vt:lpstr>Solution by exception handling  </vt:lpstr>
      <vt:lpstr>Internal working of java try-catch block   </vt:lpstr>
      <vt:lpstr>Java multiple catch   </vt:lpstr>
      <vt:lpstr>Java multiple catch rules   </vt:lpstr>
      <vt:lpstr>Java nested try/catch blocks</vt:lpstr>
      <vt:lpstr>Java finally block</vt:lpstr>
      <vt:lpstr>Java finally block</vt:lpstr>
      <vt:lpstr>Java finally block rules</vt:lpstr>
      <vt:lpstr>Java throw exceptions</vt:lpstr>
      <vt:lpstr>Java throw exceptions</vt:lpstr>
      <vt:lpstr>Java exceptions propagations</vt:lpstr>
      <vt:lpstr>Java exceptions propagations</vt:lpstr>
      <vt:lpstr>Java throws keyword</vt:lpstr>
      <vt:lpstr>Java throws keyword syntax</vt:lpstr>
      <vt:lpstr>Java throws keyword rules</vt:lpstr>
      <vt:lpstr>Difference between throw and throws</vt:lpstr>
      <vt:lpstr>Final, finally, finalize</vt:lpstr>
      <vt:lpstr>Exception handling with method overriding</vt:lpstr>
      <vt:lpstr>Custom exceptions</vt:lpstr>
      <vt:lpstr>Custom exceptions</vt:lpstr>
      <vt:lpstr>Întrebări, sugestii, propuneri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certified Java associate Lesson 19</dc:title>
  <cp:lastModifiedBy>Andrei Dragutan</cp:lastModifiedBy>
  <cp:revision>4</cp:revision>
  <dcterms:modified xsi:type="dcterms:W3CDTF">2019-10-30T18:31:42Z</dcterms:modified>
</cp:coreProperties>
</file>