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0" r:id="rId15"/>
    <p:sldId id="281" r:id="rId16"/>
    <p:sldId id="269" r:id="rId17"/>
    <p:sldId id="270" r:id="rId18"/>
    <p:sldId id="271" r:id="rId19"/>
    <p:sldId id="272" r:id="rId20"/>
    <p:sldId id="282" r:id="rId21"/>
    <p:sldId id="273" r:id="rId22"/>
    <p:sldId id="274" r:id="rId23"/>
    <p:sldId id="275" r:id="rId24"/>
    <p:sldId id="276" r:id="rId25"/>
    <p:sldId id="283" r:id="rId26"/>
    <p:sldId id="277" r:id="rId27"/>
    <p:sldId id="278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>
      <p:cViewPr varScale="1">
        <p:scale>
          <a:sx n="143" d="100"/>
          <a:sy n="143" d="100"/>
        </p:scale>
        <p:origin x="7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2105e543d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2105e543d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2105e543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2105e543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2105e543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2105e543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2105e543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2105e543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2105e543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2105e543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2105e543d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2105e543d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2105e543d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2105e543d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2105e543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2105e543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2105e543d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2105e543d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2105e543d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2105e543d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1fd2ce1a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1fd2ce1a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2105e543d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2105e543d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2105e543d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e2105e543d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2105e543d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2105e543d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2105e543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e2105e543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2105e543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2105e543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1fd2ce1a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1fd2ce1a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1fd2ce1a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1fd2ce1a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2105e543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2105e543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2105e543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2105e543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2105e543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2105e543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2105e543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2105e543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functions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ookdown.org/rdpeng/RProgDA/" TargetMode="External"/><Relationship Id="rId5" Type="http://schemas.openxmlformats.org/officeDocument/2006/relationships/hyperlink" Target="https://swcarpentry.github.io/r-novice-inflammation/" TargetMode="External"/><Relationship Id="rId4" Type="http://schemas.openxmlformats.org/officeDocument/2006/relationships/hyperlink" Target="https://adv-r.hadley.nz/function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567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imes New Roman" panose="02020603050405020304" pitchFamily="18" charset="0"/>
                <a:cs typeface="Times New Roman" panose="02020603050405020304" pitchFamily="18" charset="0"/>
              </a:rPr>
              <a:t>R Programming for Statistical Analysis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imes New Roman" panose="02020603050405020304" pitchFamily="18" charset="0"/>
                <a:cs typeface="Times New Roman" panose="02020603050405020304" pitchFamily="18" charset="0"/>
              </a:rPr>
              <a:t>Day 1- Session 3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‘Programming in R’</a:t>
            </a:r>
            <a:endParaRPr sz="2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975374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20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Presenter: Hammed Akande</a:t>
            </a:r>
            <a:endParaRPr sz="220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128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 of functions in R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311700" y="701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example function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Google Shape;12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311700" y="2108125"/>
            <a:ext cx="6966000" cy="25551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ExampleFunction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&lt;- function(input1, input2){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# Comment to ease understanding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TemporaryObject1 &lt;- doSomething(input1, input2)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# More explanation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ProcesseObject &lt;- doSomethingElse(TemporaryObject1)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# When you are done with the function, 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# return the desired outputs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return(ProcesseObject)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23" name="Google Shape;123;p22"/>
          <p:cNvGrpSpPr/>
          <p:nvPr/>
        </p:nvGrpSpPr>
        <p:grpSpPr>
          <a:xfrm>
            <a:off x="-271100" y="1325400"/>
            <a:ext cx="2327100" cy="858600"/>
            <a:chOff x="-271100" y="1325400"/>
            <a:chExt cx="2327100" cy="858600"/>
          </a:xfrm>
        </p:grpSpPr>
        <p:sp>
          <p:nvSpPr>
            <p:cNvPr id="124" name="Google Shape;124;p22"/>
            <p:cNvSpPr txBox="1"/>
            <p:nvPr/>
          </p:nvSpPr>
          <p:spPr>
            <a:xfrm>
              <a:off x="-271100" y="1325400"/>
              <a:ext cx="2327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Name of function</a:t>
              </a:r>
              <a:endParaRPr/>
            </a:p>
          </p:txBody>
        </p:sp>
        <p:cxnSp>
          <p:nvCxnSpPr>
            <p:cNvPr id="125" name="Google Shape;125;p22"/>
            <p:cNvCxnSpPr>
              <a:stCxn id="124" idx="2"/>
            </p:cNvCxnSpPr>
            <p:nvPr/>
          </p:nvCxnSpPr>
          <p:spPr>
            <a:xfrm>
              <a:off x="892450" y="1725600"/>
              <a:ext cx="297300" cy="4584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26" name="Google Shape;126;p22"/>
          <p:cNvGrpSpPr/>
          <p:nvPr/>
        </p:nvGrpSpPr>
        <p:grpSpPr>
          <a:xfrm>
            <a:off x="3978025" y="1325400"/>
            <a:ext cx="2327100" cy="865925"/>
            <a:chOff x="3978025" y="1325400"/>
            <a:chExt cx="2327100" cy="865925"/>
          </a:xfrm>
        </p:grpSpPr>
        <p:sp>
          <p:nvSpPr>
            <p:cNvPr id="127" name="Google Shape;127;p22"/>
            <p:cNvSpPr txBox="1"/>
            <p:nvPr/>
          </p:nvSpPr>
          <p:spPr>
            <a:xfrm>
              <a:off x="3978025" y="1325400"/>
              <a:ext cx="2327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Inputs</a:t>
              </a:r>
              <a:endParaRPr/>
            </a:p>
          </p:txBody>
        </p:sp>
        <p:cxnSp>
          <p:nvCxnSpPr>
            <p:cNvPr id="128" name="Google Shape;128;p22"/>
            <p:cNvCxnSpPr/>
            <p:nvPr/>
          </p:nvCxnSpPr>
          <p:spPr>
            <a:xfrm flipH="1">
              <a:off x="4149475" y="1689725"/>
              <a:ext cx="992100" cy="5016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29" name="Google Shape;129;p22"/>
          <p:cNvGrpSpPr/>
          <p:nvPr/>
        </p:nvGrpSpPr>
        <p:grpSpPr>
          <a:xfrm>
            <a:off x="6401100" y="2830325"/>
            <a:ext cx="2742900" cy="746700"/>
            <a:chOff x="6401100" y="2830325"/>
            <a:chExt cx="2742900" cy="746700"/>
          </a:xfrm>
        </p:grpSpPr>
        <p:sp>
          <p:nvSpPr>
            <p:cNvPr id="130" name="Google Shape;130;p22"/>
            <p:cNvSpPr txBox="1"/>
            <p:nvPr/>
          </p:nvSpPr>
          <p:spPr>
            <a:xfrm>
              <a:off x="7921200" y="2830325"/>
              <a:ext cx="122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Commands</a:t>
              </a:r>
              <a:endParaRPr/>
            </a:p>
          </p:txBody>
        </p:sp>
        <p:cxnSp>
          <p:nvCxnSpPr>
            <p:cNvPr id="131" name="Google Shape;131;p22"/>
            <p:cNvCxnSpPr>
              <a:stCxn id="130" idx="1"/>
            </p:cNvCxnSpPr>
            <p:nvPr/>
          </p:nvCxnSpPr>
          <p:spPr>
            <a:xfrm rot="10800000">
              <a:off x="6401100" y="2974625"/>
              <a:ext cx="1520100" cy="558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2" name="Google Shape;132;p22"/>
            <p:cNvCxnSpPr>
              <a:stCxn id="130" idx="1"/>
            </p:cNvCxnSpPr>
            <p:nvPr/>
          </p:nvCxnSpPr>
          <p:spPr>
            <a:xfrm flipH="1">
              <a:off x="6852900" y="3030425"/>
              <a:ext cx="1068300" cy="5466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33" name="Google Shape;133;p22"/>
          <p:cNvGrpSpPr/>
          <p:nvPr/>
        </p:nvGrpSpPr>
        <p:grpSpPr>
          <a:xfrm>
            <a:off x="3690300" y="3979825"/>
            <a:ext cx="5007600" cy="493500"/>
            <a:chOff x="3690300" y="3979825"/>
            <a:chExt cx="5007600" cy="493500"/>
          </a:xfrm>
        </p:grpSpPr>
        <p:sp>
          <p:nvSpPr>
            <p:cNvPr id="134" name="Google Shape;134;p22"/>
            <p:cNvSpPr txBox="1"/>
            <p:nvPr/>
          </p:nvSpPr>
          <p:spPr>
            <a:xfrm>
              <a:off x="7921200" y="3979825"/>
              <a:ext cx="776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Output</a:t>
              </a:r>
              <a:endParaRPr/>
            </a:p>
          </p:txBody>
        </p:sp>
        <p:cxnSp>
          <p:nvCxnSpPr>
            <p:cNvPr id="135" name="Google Shape;135;p22"/>
            <p:cNvCxnSpPr>
              <a:stCxn id="134" idx="1"/>
            </p:cNvCxnSpPr>
            <p:nvPr/>
          </p:nvCxnSpPr>
          <p:spPr>
            <a:xfrm flipH="1">
              <a:off x="3690300" y="4179925"/>
              <a:ext cx="4230900" cy="2934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function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Imagine you are assigned the following task: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“Build a function that prints a happy birthday message to someone. The function should take the person’s name and birthday.”</a:t>
            </a:r>
            <a:endParaRPr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Google Shape;14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function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525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break down the task into what the function should look like</a:t>
            </a:r>
            <a:endParaRPr sz="1525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525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525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“Build a function that </a:t>
            </a:r>
            <a:r>
              <a:rPr lang="en" sz="1525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prints a happy birthday message</a:t>
            </a:r>
            <a:r>
              <a:rPr lang="en" sz="1525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someone. The function should take the </a:t>
            </a:r>
            <a:r>
              <a:rPr lang="en" sz="1525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person’s name and birthday</a:t>
            </a:r>
            <a:r>
              <a:rPr lang="en" sz="1525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  <a:endParaRPr sz="1525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525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25437" algn="l" rtl="0">
              <a:spcBef>
                <a:spcPts val="1200"/>
              </a:spcBef>
              <a:spcAft>
                <a:spcPts val="0"/>
              </a:spcAft>
              <a:buSzPts val="1525"/>
              <a:buChar char="●"/>
            </a:pPr>
            <a:r>
              <a:rPr lang="en" sz="1525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" sz="1525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" sz="1525">
                <a:solidFill>
                  <a:schemeClr val="tx1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HappyBirthday</a:t>
            </a:r>
            <a:endParaRPr sz="1525">
              <a:solidFill>
                <a:schemeClr val="tx1"/>
              </a:solidFill>
              <a:latin typeface="Times New Roman" panose="02020603050405020304" pitchFamily="18" charset="0"/>
              <a:ea typeface="Courier New"/>
              <a:cs typeface="Times New Roman" panose="02020603050405020304" pitchFamily="18" charset="0"/>
              <a:sym typeface="Courier New"/>
            </a:endParaRPr>
          </a:p>
          <a:p>
            <a:pPr marL="457200" lvl="0" indent="-325437" algn="l" rtl="0">
              <a:spcBef>
                <a:spcPts val="0"/>
              </a:spcBef>
              <a:spcAft>
                <a:spcPts val="0"/>
              </a:spcAft>
              <a:buSzPts val="1525"/>
              <a:buChar char="●"/>
            </a:pPr>
            <a:r>
              <a:rPr lang="en" sz="1525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Input(s)</a:t>
            </a:r>
            <a:r>
              <a:rPr lang="en" sz="1525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name, birthday</a:t>
            </a:r>
            <a:endParaRPr sz="1525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25437" algn="l" rtl="0">
              <a:spcBef>
                <a:spcPts val="0"/>
              </a:spcBef>
              <a:spcAft>
                <a:spcPts val="0"/>
              </a:spcAft>
              <a:buSzPts val="1525"/>
              <a:buChar char="●"/>
            </a:pPr>
            <a:r>
              <a:rPr lang="en" sz="1525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Commands</a:t>
            </a:r>
            <a:r>
              <a:rPr lang="en" sz="1525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build a sentence</a:t>
            </a:r>
            <a:endParaRPr sz="1525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25437" algn="l" rtl="0">
              <a:spcBef>
                <a:spcPts val="0"/>
              </a:spcBef>
              <a:spcAft>
                <a:spcPts val="0"/>
              </a:spcAft>
              <a:buSzPts val="1525"/>
              <a:buChar char="●"/>
            </a:pPr>
            <a:r>
              <a:rPr lang="en" sz="1525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Output(s)</a:t>
            </a:r>
            <a:r>
              <a:rPr lang="en" sz="1525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happy birthday message</a:t>
            </a:r>
            <a:endParaRPr sz="1525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525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525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endParaRPr sz="1525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Google Shape;14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447250" y="701450"/>
            <a:ext cx="6966000" cy="4279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HappyBirthday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&lt;- function(Name, Birthday) {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# Build an object that stores the happy birthday msg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Sentence &lt;- paste0(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"Hi ",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Name,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"! Because today is ",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Birthday,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" it is your ",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"very special day. Happy birthday!"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# Return the birthday message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print(Sentence)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HappyBirthday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("Jeff Sauer", "Aug 1., 1992")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[1] "Hi Jeff Sauer! Because today is Aug 1., 1992 it is your very special day. Happy birthday!"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56" name="Google Shape;156;p25"/>
          <p:cNvGrpSpPr/>
          <p:nvPr/>
        </p:nvGrpSpPr>
        <p:grpSpPr>
          <a:xfrm>
            <a:off x="30125" y="0"/>
            <a:ext cx="2327100" cy="738000"/>
            <a:chOff x="30125" y="0"/>
            <a:chExt cx="2327100" cy="738000"/>
          </a:xfrm>
        </p:grpSpPr>
        <p:sp>
          <p:nvSpPr>
            <p:cNvPr id="157" name="Google Shape;157;p25"/>
            <p:cNvSpPr txBox="1"/>
            <p:nvPr/>
          </p:nvSpPr>
          <p:spPr>
            <a:xfrm>
              <a:off x="30125" y="0"/>
              <a:ext cx="2327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Name of function</a:t>
              </a:r>
              <a:endParaRPr/>
            </a:p>
          </p:txBody>
        </p:sp>
        <p:cxnSp>
          <p:nvCxnSpPr>
            <p:cNvPr id="158" name="Google Shape;158;p25"/>
            <p:cNvCxnSpPr>
              <a:stCxn id="157" idx="2"/>
            </p:cNvCxnSpPr>
            <p:nvPr/>
          </p:nvCxnSpPr>
          <p:spPr>
            <a:xfrm>
              <a:off x="1193675" y="400200"/>
              <a:ext cx="222000" cy="3378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59" name="Google Shape;159;p25"/>
          <p:cNvGrpSpPr/>
          <p:nvPr/>
        </p:nvGrpSpPr>
        <p:grpSpPr>
          <a:xfrm>
            <a:off x="3676800" y="0"/>
            <a:ext cx="2327100" cy="820750"/>
            <a:chOff x="3676800" y="0"/>
            <a:chExt cx="2327100" cy="820750"/>
          </a:xfrm>
        </p:grpSpPr>
        <p:sp>
          <p:nvSpPr>
            <p:cNvPr id="160" name="Google Shape;160;p25"/>
            <p:cNvSpPr txBox="1"/>
            <p:nvPr/>
          </p:nvSpPr>
          <p:spPr>
            <a:xfrm>
              <a:off x="3676800" y="0"/>
              <a:ext cx="2327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Inputs</a:t>
              </a:r>
              <a:endParaRPr/>
            </a:p>
          </p:txBody>
        </p:sp>
        <p:cxnSp>
          <p:nvCxnSpPr>
            <p:cNvPr id="161" name="Google Shape;161;p25"/>
            <p:cNvCxnSpPr/>
            <p:nvPr/>
          </p:nvCxnSpPr>
          <p:spPr>
            <a:xfrm flipH="1">
              <a:off x="3878425" y="319150"/>
              <a:ext cx="992100" cy="5016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62" name="Google Shape;162;p25"/>
          <p:cNvGrpSpPr/>
          <p:nvPr/>
        </p:nvGrpSpPr>
        <p:grpSpPr>
          <a:xfrm>
            <a:off x="4721700" y="1950425"/>
            <a:ext cx="4422300" cy="400200"/>
            <a:chOff x="4721700" y="1950425"/>
            <a:chExt cx="4422300" cy="400200"/>
          </a:xfrm>
        </p:grpSpPr>
        <p:sp>
          <p:nvSpPr>
            <p:cNvPr id="163" name="Google Shape;163;p25"/>
            <p:cNvSpPr txBox="1"/>
            <p:nvPr/>
          </p:nvSpPr>
          <p:spPr>
            <a:xfrm>
              <a:off x="7921200" y="1950425"/>
              <a:ext cx="122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Command</a:t>
              </a:r>
              <a:endParaRPr/>
            </a:p>
          </p:txBody>
        </p:sp>
        <p:cxnSp>
          <p:nvCxnSpPr>
            <p:cNvPr id="164" name="Google Shape;164;p25"/>
            <p:cNvCxnSpPr>
              <a:stCxn id="163" idx="1"/>
            </p:cNvCxnSpPr>
            <p:nvPr/>
          </p:nvCxnSpPr>
          <p:spPr>
            <a:xfrm rot="10800000">
              <a:off x="4721700" y="1980425"/>
              <a:ext cx="3199500" cy="1701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65" name="Google Shape;165;p25"/>
          <p:cNvGrpSpPr/>
          <p:nvPr/>
        </p:nvGrpSpPr>
        <p:grpSpPr>
          <a:xfrm>
            <a:off x="3953714" y="2838175"/>
            <a:ext cx="5000268" cy="437700"/>
            <a:chOff x="3517792" y="2838175"/>
            <a:chExt cx="5460000" cy="437700"/>
          </a:xfrm>
        </p:grpSpPr>
        <p:sp>
          <p:nvSpPr>
            <p:cNvPr id="166" name="Google Shape;166;p25"/>
            <p:cNvSpPr txBox="1"/>
            <p:nvPr/>
          </p:nvSpPr>
          <p:spPr>
            <a:xfrm>
              <a:off x="7921192" y="2838175"/>
              <a:ext cx="1056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Output</a:t>
              </a:r>
              <a:endParaRPr/>
            </a:p>
          </p:txBody>
        </p:sp>
        <p:cxnSp>
          <p:nvCxnSpPr>
            <p:cNvPr id="167" name="Google Shape;167;p25"/>
            <p:cNvCxnSpPr>
              <a:stCxn id="166" idx="1"/>
            </p:cNvCxnSpPr>
            <p:nvPr/>
          </p:nvCxnSpPr>
          <p:spPr>
            <a:xfrm flipH="1">
              <a:off x="3517792" y="3038275"/>
              <a:ext cx="4403400" cy="2376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68" name="Google Shape;168;p25"/>
          <p:cNvGrpSpPr/>
          <p:nvPr/>
        </p:nvGrpSpPr>
        <p:grpSpPr>
          <a:xfrm>
            <a:off x="5181116" y="3514700"/>
            <a:ext cx="3840041" cy="1046700"/>
            <a:chOff x="4784692" y="2940575"/>
            <a:chExt cx="4193100" cy="1046700"/>
          </a:xfrm>
        </p:grpSpPr>
        <p:sp>
          <p:nvSpPr>
            <p:cNvPr id="169" name="Google Shape;169;p25"/>
            <p:cNvSpPr txBox="1"/>
            <p:nvPr/>
          </p:nvSpPr>
          <p:spPr>
            <a:xfrm>
              <a:off x="7921192" y="2940575"/>
              <a:ext cx="10566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Call the function on new data</a:t>
              </a:r>
              <a:endParaRPr/>
            </a:p>
          </p:txBody>
        </p:sp>
        <p:cxnSp>
          <p:nvCxnSpPr>
            <p:cNvPr id="170" name="Google Shape;170;p25"/>
            <p:cNvCxnSpPr>
              <a:stCxn id="169" idx="1"/>
            </p:cNvCxnSpPr>
            <p:nvPr/>
          </p:nvCxnSpPr>
          <p:spPr>
            <a:xfrm flipH="1">
              <a:off x="4784692" y="3463925"/>
              <a:ext cx="3136500" cy="738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8E0A1-ACAF-4508-AB68-E0CB1D1DD6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D964EA-3253-4214-A5DC-441CE4FD73C6}"/>
              </a:ext>
            </a:extLst>
          </p:cNvPr>
          <p:cNvSpPr txBox="1"/>
          <p:nvPr/>
        </p:nvSpPr>
        <p:spPr>
          <a:xfrm>
            <a:off x="884663" y="0"/>
            <a:ext cx="691375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200">
                <a:latin typeface="Times New Roman" panose="02020603050405020304" pitchFamily="18" charset="0"/>
                <a:cs typeface="Times New Roman" panose="02020603050405020304" pitchFamily="18" charset="0"/>
              </a:rPr>
              <a:t>Let's do this for real numbers - using simulation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00B02-63B6-4F91-968C-A6E87C75BFB1}"/>
              </a:ext>
            </a:extLst>
          </p:cNvPr>
          <p:cNvSpPr txBox="1"/>
          <p:nvPr/>
        </p:nvSpPr>
        <p:spPr>
          <a:xfrm>
            <a:off x="0" y="630488"/>
            <a:ext cx="69137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 we want to create a simple linear function, such as f(</a:t>
            </a:r>
            <a:r>
              <a:rPr lang="en-CA" sz="1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x,a,b</a:t>
            </a:r>
            <a:r>
              <a:rPr lang="en-CA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ax + b,</a:t>
            </a:r>
          </a:p>
        </p:txBody>
      </p:sp>
      <p:pic>
        <p:nvPicPr>
          <p:cNvPr id="12" name="Picture 11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FC3666E8-D5E1-4E91-BC0A-D3C71403E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193"/>
            <a:ext cx="6766560" cy="1264920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157FF07-57C5-4702-8FCD-3CA2FDCBF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2112"/>
            <a:ext cx="6766560" cy="102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77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8E0A1-ACAF-4508-AB68-E0CB1D1DD6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D964EA-3253-4214-A5DC-441CE4FD73C6}"/>
              </a:ext>
            </a:extLst>
          </p:cNvPr>
          <p:cNvSpPr txBox="1"/>
          <p:nvPr/>
        </p:nvSpPr>
        <p:spPr>
          <a:xfrm>
            <a:off x="884663" y="0"/>
            <a:ext cx="691375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200">
                <a:latin typeface="Times New Roman" panose="02020603050405020304" pitchFamily="18" charset="0"/>
                <a:cs typeface="Times New Roman" panose="02020603050405020304" pitchFamily="18" charset="0"/>
              </a:rPr>
              <a:t>Example 2- using simulation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00B02-63B6-4F91-968C-A6E87C75BFB1}"/>
              </a:ext>
            </a:extLst>
          </p:cNvPr>
          <p:cNvSpPr txBox="1"/>
          <p:nvPr/>
        </p:nvSpPr>
        <p:spPr>
          <a:xfrm>
            <a:off x="0" y="630488"/>
            <a:ext cx="73003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 you want to simulate binomial data (of course you can simulate almost any data)</a:t>
            </a:r>
            <a:endParaRPr lang="en-CA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5CCA0DF-5BB4-41CA-B7A6-5D4B1F695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" y="1735818"/>
            <a:ext cx="6861719" cy="1562100"/>
          </a:xfrm>
          <a:prstGeom prst="rect">
            <a:avLst/>
          </a:prstGeom>
        </p:spPr>
      </p:pic>
      <p:pic>
        <p:nvPicPr>
          <p:cNvPr id="8" name="Picture 7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707D2F91-5F18-4AFF-8D31-126842F9C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3297918"/>
            <a:ext cx="6861719" cy="1562099"/>
          </a:xfrm>
          <a:prstGeom prst="rect">
            <a:avLst/>
          </a:prstGeom>
        </p:spPr>
      </p:pic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ABEEE611-F8E0-46F5-85E3-170CF6E4E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105" y="1016352"/>
            <a:ext cx="3602401" cy="71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16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311700" y="128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should you write a function?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Google Shape;17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ever find yourself repeating the same set of commands more than three times, it may be helpful to write a function!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functions have several other benefits. Consider the following example...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title"/>
          </p:nvPr>
        </p:nvSpPr>
        <p:spPr>
          <a:xfrm>
            <a:off x="311700" y="128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should you write a function?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Google Shape;18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84" name="Google Shape;18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Imagine that you have a dataframe of several variables (variables a, b, c, d, and e). Suppose you need to multiply each variable by a different adjustment factor. For example: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do you see the mistake? 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3526650" y="2089375"/>
            <a:ext cx="2090700" cy="1693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df$a &lt;- df$a*100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df$b &lt;- df$a*72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df$c &lt;- df$a*30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df$d &lt;- df$a*12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df$e &lt;- df$a*43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>
            <a:spLocks noGrp="1"/>
          </p:cNvSpPr>
          <p:nvPr>
            <p:ph type="title"/>
          </p:nvPr>
        </p:nvSpPr>
        <p:spPr>
          <a:xfrm>
            <a:off x="311700" y="128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should you write a function?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Google Shape;19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92" name="Google Shape;19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Although we change the adjustment factor for each line of code, we did not change the index of the variable we were meant to be adjusting!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illustrates an important benefit of functions: functions can also help </a:t>
            </a:r>
            <a:r>
              <a:rPr lang="e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 </a:t>
            </a: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mistakes related to typos when repeating large amounts of code. 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3526650" y="2089375"/>
            <a:ext cx="2090700" cy="1693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df$a &lt;- df$a*100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df$b &lt;- df$a*72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df$c &lt;- df$a*30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df$d &lt;- df$a*12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df$e &lt;- df$a*43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Google Shape;194;p28"/>
          <p:cNvSpPr/>
          <p:nvPr/>
        </p:nvSpPr>
        <p:spPr>
          <a:xfrm>
            <a:off x="4458200" y="2161325"/>
            <a:ext cx="459600" cy="1099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>
            <a:spLocks noGrp="1"/>
          </p:cNvSpPr>
          <p:nvPr>
            <p:ph type="title"/>
          </p:nvPr>
        </p:nvSpPr>
        <p:spPr>
          <a:xfrm>
            <a:off x="311700" y="128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should you write a function?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Google Shape;20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01" name="Google Shape;20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summarize, functions have several benefits: 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allow for the combination of several lines of code that can be applied to different inputs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help avoid incidental mistakes when repeating large amounts of code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help code to stay succinct and easily readable (e.g., it is very easy to determine the purpose of a function with a name like </a:t>
            </a: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HappyBirthday</a:t>
            </a: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the end of this presentation, you will be able to…</a:t>
            </a:r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Distinguish</a:t>
            </a:r>
            <a:r>
              <a:rPr lang="e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between individual commands, blocks of code, and functions</a:t>
            </a:r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</a:t>
            </a:r>
            <a:r>
              <a:rPr lang="e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utility of functions</a:t>
            </a:r>
            <a:endParaRPr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</a:t>
            </a:r>
            <a:r>
              <a:rPr lang="e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function</a:t>
            </a:r>
            <a:endParaRPr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</a:t>
            </a:r>
            <a:r>
              <a:rPr lang="e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utility of iteration</a:t>
            </a:r>
            <a:endParaRPr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</a:t>
            </a:r>
            <a:r>
              <a:rPr lang="e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loop</a:t>
            </a:r>
            <a:endParaRPr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9CCA6B-CB2D-4BDC-AF08-1C3F960FB0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1EEAA3-569B-4199-9B68-8CA569810E74}"/>
              </a:ext>
            </a:extLst>
          </p:cNvPr>
          <p:cNvSpPr txBox="1"/>
          <p:nvPr/>
        </p:nvSpPr>
        <p:spPr>
          <a:xfrm>
            <a:off x="0" y="755868"/>
            <a:ext cx="4572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6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If/else</a:t>
            </a:r>
          </a:p>
          <a:p>
            <a:endParaRPr lang="en-CA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(...) {</a:t>
            </a:r>
          </a:p>
          <a:p>
            <a:r>
              <a:rPr lang="en-CA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#enter some R code</a:t>
            </a:r>
          </a:p>
          <a:p>
            <a:r>
              <a:rPr lang="en-CA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r>
              <a:rPr lang="en-CA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#add more R code</a:t>
            </a:r>
          </a:p>
          <a:p>
            <a:r>
              <a:rPr lang="en-CA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CA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EB2CF2-7B0A-4537-8F19-44C89A6E0831}"/>
              </a:ext>
            </a:extLst>
          </p:cNvPr>
          <p:cNvSpPr txBox="1"/>
          <p:nvPr/>
        </p:nvSpPr>
        <p:spPr>
          <a:xfrm>
            <a:off x="2841704" y="0"/>
            <a:ext cx="4583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Statement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92D772F8-DC29-4A5D-AE54-9212E5B7A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405" y="2711855"/>
            <a:ext cx="6144320" cy="2090603"/>
          </a:xfrm>
          <a:prstGeom prst="rect">
            <a:avLst/>
          </a:prstGeom>
        </p:spPr>
      </p:pic>
      <p:pic>
        <p:nvPicPr>
          <p:cNvPr id="14" name="Picture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8F6227E-7257-4CA3-ABED-F725AF97A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405" y="693485"/>
            <a:ext cx="6144320" cy="209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75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311700" y="128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common programming operations - iteration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Google Shape;20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08" name="Google Shape;208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a function executes several commands on a single set of inputs, how might we apply a function to </a:t>
            </a:r>
            <a:r>
              <a:rPr lang="e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 sets of inputs</a:t>
            </a: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 our </a:t>
            </a: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HappyBirthday()</a:t>
            </a: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function. What if we wanted to apply the </a:t>
            </a: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HappyBirthday()</a:t>
            </a: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to a list of 10,000 people?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general vocabulary of repeating tasks is called </a:t>
            </a:r>
            <a:r>
              <a:rPr lang="e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>
            <a:spLocks noGrp="1"/>
          </p:cNvSpPr>
          <p:nvPr>
            <p:ph type="title"/>
          </p:nvPr>
        </p:nvSpPr>
        <p:spPr>
          <a:xfrm>
            <a:off x="311700" y="128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specific type of iteration: loops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Google Shape;21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body" idx="1"/>
          </p:nvPr>
        </p:nvSpPr>
        <p:spPr>
          <a:xfrm>
            <a:off x="1" y="1152475"/>
            <a:ext cx="543423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Looping</a:t>
            </a: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powerful operation that allows you to repeat a set of commands on a set of iterables</a:t>
            </a:r>
          </a:p>
          <a:p>
            <a:pPr marL="285750" indent="-285750"/>
            <a:endParaRPr lang="e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endParaRPr lang="e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imagine you have a row of 10 different books. I ask you to say the name of each book in the pile. You might naturally start at first book, saying each name until there are no books left.  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5275" y="431625"/>
            <a:ext cx="3195865" cy="4137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217;p31"/>
          <p:cNvCxnSpPr/>
          <p:nvPr/>
        </p:nvCxnSpPr>
        <p:spPr>
          <a:xfrm rot="10800000">
            <a:off x="8630100" y="3223175"/>
            <a:ext cx="0" cy="21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18" name="Google Shape;218;p31"/>
          <p:cNvGrpSpPr/>
          <p:nvPr/>
        </p:nvGrpSpPr>
        <p:grpSpPr>
          <a:xfrm>
            <a:off x="6192325" y="3223175"/>
            <a:ext cx="581700" cy="510900"/>
            <a:chOff x="6116125" y="3223175"/>
            <a:chExt cx="581700" cy="510900"/>
          </a:xfrm>
        </p:grpSpPr>
        <p:sp>
          <p:nvSpPr>
            <p:cNvPr id="219" name="Google Shape;219;p31"/>
            <p:cNvSpPr txBox="1"/>
            <p:nvPr/>
          </p:nvSpPr>
          <p:spPr>
            <a:xfrm>
              <a:off x="6116125" y="3441575"/>
              <a:ext cx="5817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Book 2</a:t>
              </a:r>
              <a:endParaRPr sz="700"/>
            </a:p>
          </p:txBody>
        </p:sp>
        <p:cxnSp>
          <p:nvCxnSpPr>
            <p:cNvPr id="220" name="Google Shape;220;p31"/>
            <p:cNvCxnSpPr/>
            <p:nvPr/>
          </p:nvCxnSpPr>
          <p:spPr>
            <a:xfrm rot="10800000">
              <a:off x="6406975" y="3223175"/>
              <a:ext cx="0" cy="21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21" name="Google Shape;221;p31"/>
          <p:cNvGrpSpPr/>
          <p:nvPr/>
        </p:nvGrpSpPr>
        <p:grpSpPr>
          <a:xfrm>
            <a:off x="5856300" y="3223175"/>
            <a:ext cx="581700" cy="510900"/>
            <a:chOff x="6132975" y="3223175"/>
            <a:chExt cx="581700" cy="510900"/>
          </a:xfrm>
        </p:grpSpPr>
        <p:sp>
          <p:nvSpPr>
            <p:cNvPr id="222" name="Google Shape;222;p31"/>
            <p:cNvSpPr txBox="1"/>
            <p:nvPr/>
          </p:nvSpPr>
          <p:spPr>
            <a:xfrm>
              <a:off x="6132975" y="3441575"/>
              <a:ext cx="5817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Book 1</a:t>
              </a:r>
              <a:endParaRPr sz="700"/>
            </a:p>
          </p:txBody>
        </p:sp>
        <p:cxnSp>
          <p:nvCxnSpPr>
            <p:cNvPr id="223" name="Google Shape;223;p31"/>
            <p:cNvCxnSpPr>
              <a:stCxn id="222" idx="0"/>
            </p:cNvCxnSpPr>
            <p:nvPr/>
          </p:nvCxnSpPr>
          <p:spPr>
            <a:xfrm rot="10800000">
              <a:off x="6423825" y="3223175"/>
              <a:ext cx="0" cy="21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24" name="Google Shape;224;p31"/>
          <p:cNvSpPr txBox="1"/>
          <p:nvPr/>
        </p:nvSpPr>
        <p:spPr>
          <a:xfrm>
            <a:off x="8339250" y="3441575"/>
            <a:ext cx="581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Book 10</a:t>
            </a:r>
            <a:endParaRPr sz="7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>
            <a:spLocks noGrp="1"/>
          </p:cNvSpPr>
          <p:nvPr>
            <p:ph type="title"/>
          </p:nvPr>
        </p:nvSpPr>
        <p:spPr>
          <a:xfrm>
            <a:off x="311700" y="128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 of loops in R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Google Shape;2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31" name="Google Shape;231;p32"/>
          <p:cNvSpPr txBox="1"/>
          <p:nvPr/>
        </p:nvSpPr>
        <p:spPr>
          <a:xfrm>
            <a:off x="2006175" y="2179210"/>
            <a:ext cx="4124700" cy="8313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for(</a:t>
            </a:r>
            <a:r>
              <a:rPr lang="en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book_titles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print(</a:t>
            </a:r>
            <a:r>
              <a:rPr lang="en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32" name="Google Shape;232;p32"/>
          <p:cNvGrpSpPr/>
          <p:nvPr/>
        </p:nvGrpSpPr>
        <p:grpSpPr>
          <a:xfrm>
            <a:off x="1393175" y="1070438"/>
            <a:ext cx="2327100" cy="1173600"/>
            <a:chOff x="1393175" y="1070438"/>
            <a:chExt cx="2327100" cy="1173600"/>
          </a:xfrm>
        </p:grpSpPr>
        <p:sp>
          <p:nvSpPr>
            <p:cNvPr id="233" name="Google Shape;233;p32"/>
            <p:cNvSpPr txBox="1"/>
            <p:nvPr/>
          </p:nvSpPr>
          <p:spPr>
            <a:xfrm>
              <a:off x="1393175" y="1070438"/>
              <a:ext cx="23271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Iterator </a:t>
              </a:r>
              <a:endPara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(can be any word or character)</a:t>
              </a:r>
              <a:endPara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4" name="Google Shape;234;p32"/>
            <p:cNvCxnSpPr>
              <a:stCxn id="233" idx="2"/>
            </p:cNvCxnSpPr>
            <p:nvPr/>
          </p:nvCxnSpPr>
          <p:spPr>
            <a:xfrm>
              <a:off x="2556725" y="1901738"/>
              <a:ext cx="18900" cy="3423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35" name="Google Shape;235;p32"/>
          <p:cNvSpPr txBox="1"/>
          <p:nvPr/>
        </p:nvSpPr>
        <p:spPr>
          <a:xfrm>
            <a:off x="4422325" y="966813"/>
            <a:ext cx="2327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iterables we want to loop through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6" name="Google Shape;236;p32"/>
          <p:cNvCxnSpPr>
            <a:stCxn id="235" idx="2"/>
          </p:cNvCxnSpPr>
          <p:nvPr/>
        </p:nvCxnSpPr>
        <p:spPr>
          <a:xfrm flipH="1">
            <a:off x="3923575" y="1582413"/>
            <a:ext cx="1662300" cy="699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7" name="Google Shape;237;p32"/>
          <p:cNvSpPr txBox="1"/>
          <p:nvPr/>
        </p:nvSpPr>
        <p:spPr>
          <a:xfrm>
            <a:off x="1900750" y="3672163"/>
            <a:ext cx="2327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action we want the loop to execute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8" name="Google Shape;238;p32"/>
          <p:cNvCxnSpPr>
            <a:stCxn id="237" idx="0"/>
          </p:cNvCxnSpPr>
          <p:nvPr/>
        </p:nvCxnSpPr>
        <p:spPr>
          <a:xfrm rot="10800000">
            <a:off x="3064300" y="2726263"/>
            <a:ext cx="0" cy="945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C932F08-210F-447C-8EC1-1049D115C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833" y="2179210"/>
            <a:ext cx="2637321" cy="8313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first for loop in action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Google Shape;24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45" name="Google Shape;245;p33"/>
          <p:cNvSpPr txBox="1"/>
          <p:nvPr/>
        </p:nvSpPr>
        <p:spPr>
          <a:xfrm>
            <a:off x="958800" y="1625550"/>
            <a:ext cx="7226400" cy="25551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book_titles &lt;- c('Book 1', 'Book 2', 'Book 3', 'Book 4', 'Book 5')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for(i in book_titles){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print(i)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[1] "Book 1"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[1] "Book 2"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[1] "Book 3"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[1] "Book 4"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[1] "Book 5"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D87278-A7D9-42E5-8040-AA0A7CFF21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DD398-2385-4C87-B19D-C3D44D097859}"/>
              </a:ext>
            </a:extLst>
          </p:cNvPr>
          <p:cNvSpPr txBox="1"/>
          <p:nvPr/>
        </p:nvSpPr>
        <p:spPr>
          <a:xfrm>
            <a:off x="2925336" y="6913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 example using numbers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56CFF80-C5D3-45AE-8F12-A71030315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79" y="1185933"/>
            <a:ext cx="6252116" cy="294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52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should you write a loop?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Google Shape;25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 to functions, you should write a loop whenever you need to apply a function to more than a few objects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imagine that you are loading data into RStudio. If your data is spread across three .csv files, it is not a big issue to simply call read.csv a few times: 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what if you have 10, 20, 30, 40, or even more .csv? Consider a loop! 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Google Shape;252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53" name="Google Shape;253;p34"/>
          <p:cNvSpPr txBox="1"/>
          <p:nvPr/>
        </p:nvSpPr>
        <p:spPr>
          <a:xfrm>
            <a:off x="3696125" y="3097475"/>
            <a:ext cx="1887300" cy="6927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read.csv(...)</a:t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read.csv(...)</a:t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read.csv(...)</a:t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resources on advanced programming in R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Google Shape;259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for Data Science: </a:t>
            </a:r>
            <a:r>
              <a:rPr lang="en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https://r4ds.had.co.nz/functions.html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R: </a:t>
            </a:r>
            <a:r>
              <a:rPr lang="en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https://adv-r.hadley.nz/functions.html</a:t>
            </a: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Carpentry: </a:t>
            </a:r>
            <a:r>
              <a:rPr lang="en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https://swcarpentry.github.io/r-novice-inflammation/</a:t>
            </a: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in R: </a:t>
            </a:r>
            <a:r>
              <a:rPr lang="en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https://bookdown.org/rdpeng/RProgDA/</a:t>
            </a: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Google Shape;260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Commands, code, functions...oh my!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103543" y="1017725"/>
            <a:ext cx="8520600" cy="35309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with any other subject, you will find that different people use different terms to discuss programming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‘Go write a </a:t>
            </a:r>
            <a:r>
              <a:rPr lang="e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 </a:t>
            </a: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do…’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‘Can you look over my </a:t>
            </a:r>
            <a:r>
              <a:rPr lang="e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?’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‘I need some help implementing a </a:t>
            </a:r>
            <a:r>
              <a:rPr lang="e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function…’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‘I need to set up </a:t>
            </a:r>
            <a:r>
              <a:rPr lang="e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conditions </a:t>
            </a: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my data…’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‘I am </a:t>
            </a:r>
            <a:r>
              <a:rPr lang="e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looping </a:t>
            </a: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hundreds of files…’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‘I need a </a:t>
            </a:r>
            <a:r>
              <a:rPr lang="e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 </a:t>
            </a: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can…’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what are the general differences between these terms?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a general vocabulary around programming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 </a:t>
            </a: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 refers to the execution of a single task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‘command line’ generally allows the execution of a single task at a time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tasks can be simple, or very complex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385500" y="3831925"/>
            <a:ext cx="8373000" cy="8313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 This is a ‘command’ to print the words ‘Hello world!’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 print(‘Hello world!’)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[1] “Hello World!”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a general vocabulary around programming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678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Remember that in R the ‘command line’ is called Console, located in the bottom-left corner by default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Console we can only execute one </a:t>
            </a:r>
            <a:r>
              <a:rPr lang="e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 </a:t>
            </a: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a time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7900" y="1249627"/>
            <a:ext cx="5966099" cy="322208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3170450" y="2778850"/>
            <a:ext cx="2944500" cy="1692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Building a general vocabulary around programming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6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execution of many commands in a specific order</a:t>
            </a:r>
            <a:endParaRPr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 refers to many commands and comments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may also refer to </a:t>
            </a:r>
            <a:r>
              <a:rPr lang="e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‘</a:t>
            </a:r>
            <a:r>
              <a:rPr lang="e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blocks of code</a:t>
            </a: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or ‘</a:t>
            </a:r>
            <a:r>
              <a:rPr lang="e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chunks of code</a:t>
            </a: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or ‘</a:t>
            </a:r>
            <a:r>
              <a:rPr lang="e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scripts</a:t>
            </a: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5BBA9D2-E5BE-41B2-8A5D-BC2A88DD9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468" y="979170"/>
            <a:ext cx="5348690" cy="37193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295950" y="728728"/>
            <a:ext cx="8552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is a general vocabulary around programming important?</a:t>
            </a:r>
            <a:endParaRPr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receiving a task, you need to recognize what the task requires!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‘Write some code…’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‘Write a function that…’</a:t>
            </a: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‘Set conditions’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‘Loop through the files…’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So what is a </a:t>
            </a:r>
            <a:r>
              <a:rPr lang="en" b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, anyways?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way to combine one or more commands and automatically apply the commands on inputs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</a:t>
            </a: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simple or complex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of the tools in R are </a:t>
            </a:r>
            <a:r>
              <a:rPr lang="e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key components of a function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will almost always have the following components: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name of the function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Input(s)</a:t>
            </a: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one or more expected inputs that will travel through the function (also called </a:t>
            </a:r>
            <a:r>
              <a:rPr lang="e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Commands</a:t>
            </a: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one or more commands that will execute on the expected inputs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Output(s)</a:t>
            </a:r>
            <a:r>
              <a:rPr lang="e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or or more outputs that are returned to the user upon completion of the function</a:t>
            </a: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3807</TotalTime>
  <Words>1625</Words>
  <Application>Microsoft Macintosh PowerPoint</Application>
  <PresentationFormat>On-screen Show (16:9)</PresentationFormat>
  <Paragraphs>246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Courier New</vt:lpstr>
      <vt:lpstr>Times New Roman</vt:lpstr>
      <vt:lpstr>Simple Light</vt:lpstr>
      <vt:lpstr>R Programming for Statistical Analysis  Day 1- Session 3  ‘Programming in R’</vt:lpstr>
      <vt:lpstr>Learning objectives</vt:lpstr>
      <vt:lpstr>Commands, code, functions...oh my!</vt:lpstr>
      <vt:lpstr>Building a general vocabulary around programming</vt:lpstr>
      <vt:lpstr>Building a general vocabulary around programming </vt:lpstr>
      <vt:lpstr>Building a general vocabulary around programming</vt:lpstr>
      <vt:lpstr>PowerPoint Presentation</vt:lpstr>
      <vt:lpstr>So what is a function, anyways?</vt:lpstr>
      <vt:lpstr>The key components of a function</vt:lpstr>
      <vt:lpstr>The structure of functions in R</vt:lpstr>
      <vt:lpstr>Building your first function</vt:lpstr>
      <vt:lpstr>Building your first function</vt:lpstr>
      <vt:lpstr>PowerPoint Presentation</vt:lpstr>
      <vt:lpstr>PowerPoint Presentation</vt:lpstr>
      <vt:lpstr>PowerPoint Presentation</vt:lpstr>
      <vt:lpstr>When should you write a function?</vt:lpstr>
      <vt:lpstr>When should you write a function?</vt:lpstr>
      <vt:lpstr>When should you write a function?</vt:lpstr>
      <vt:lpstr>When should you write a function?</vt:lpstr>
      <vt:lpstr>PowerPoint Presentation</vt:lpstr>
      <vt:lpstr>Other common programming operations - iteration</vt:lpstr>
      <vt:lpstr>A specific type of iteration: loops</vt:lpstr>
      <vt:lpstr>The structure of loops in R</vt:lpstr>
      <vt:lpstr>Your first for loop in action</vt:lpstr>
      <vt:lpstr>PowerPoint Presentation</vt:lpstr>
      <vt:lpstr>When should you write a loop?</vt:lpstr>
      <vt:lpstr>Additional resources on advanced programming in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 for Statistical Analysis  Day 1 Session 3  ‘Programming in R’</dc:title>
  <dc:creator>Hammed Akande</dc:creator>
  <cp:lastModifiedBy>Hammed Akande</cp:lastModifiedBy>
  <cp:revision>1</cp:revision>
  <dcterms:modified xsi:type="dcterms:W3CDTF">2024-08-24T12:54:41Z</dcterms:modified>
</cp:coreProperties>
</file>