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6" r:id="rId1"/>
  </p:sldMasterIdLst>
  <p:notesMasterIdLst>
    <p:notesMasterId r:id="rId54"/>
  </p:notesMasterIdLst>
  <p:sldIdLst>
    <p:sldId id="256" r:id="rId2"/>
    <p:sldId id="303" r:id="rId3"/>
    <p:sldId id="305" r:id="rId4"/>
    <p:sldId id="313" r:id="rId5"/>
    <p:sldId id="322" r:id="rId6"/>
    <p:sldId id="323" r:id="rId7"/>
    <p:sldId id="307" r:id="rId8"/>
    <p:sldId id="257" r:id="rId9"/>
    <p:sldId id="325" r:id="rId10"/>
    <p:sldId id="317" r:id="rId11"/>
    <p:sldId id="318" r:id="rId12"/>
    <p:sldId id="320" r:id="rId13"/>
    <p:sldId id="324" r:id="rId14"/>
    <p:sldId id="326" r:id="rId15"/>
    <p:sldId id="258" r:id="rId16"/>
    <p:sldId id="261" r:id="rId17"/>
    <p:sldId id="259" r:id="rId18"/>
    <p:sldId id="300" r:id="rId19"/>
    <p:sldId id="262" r:id="rId20"/>
    <p:sldId id="263" r:id="rId21"/>
    <p:sldId id="264" r:id="rId22"/>
    <p:sldId id="265" r:id="rId23"/>
    <p:sldId id="266" r:id="rId24"/>
    <p:sldId id="267" r:id="rId25"/>
    <p:sldId id="301" r:id="rId26"/>
    <p:sldId id="268" r:id="rId27"/>
    <p:sldId id="269" r:id="rId28"/>
    <p:sldId id="270" r:id="rId29"/>
    <p:sldId id="278" r:id="rId30"/>
    <p:sldId id="271" r:id="rId31"/>
    <p:sldId id="272" r:id="rId32"/>
    <p:sldId id="273" r:id="rId33"/>
    <p:sldId id="274" r:id="rId34"/>
    <p:sldId id="275" r:id="rId35"/>
    <p:sldId id="276" r:id="rId36"/>
    <p:sldId id="277" r:id="rId37"/>
    <p:sldId id="279" r:id="rId38"/>
    <p:sldId id="290" r:id="rId39"/>
    <p:sldId id="291" r:id="rId40"/>
    <p:sldId id="292" r:id="rId41"/>
    <p:sldId id="312" r:id="rId42"/>
    <p:sldId id="293" r:id="rId43"/>
    <p:sldId id="294" r:id="rId44"/>
    <p:sldId id="295" r:id="rId45"/>
    <p:sldId id="280" r:id="rId46"/>
    <p:sldId id="281" r:id="rId47"/>
    <p:sldId id="284" r:id="rId48"/>
    <p:sldId id="285" r:id="rId49"/>
    <p:sldId id="287" r:id="rId50"/>
    <p:sldId id="288" r:id="rId51"/>
    <p:sldId id="296" r:id="rId52"/>
    <p:sldId id="297"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A2C10A98-A395-4E9C-B53C-00C5666E0D70}">
          <p14:sldIdLst>
            <p14:sldId id="256"/>
            <p14:sldId id="303"/>
            <p14:sldId id="305"/>
            <p14:sldId id="313"/>
            <p14:sldId id="322"/>
            <p14:sldId id="323"/>
            <p14:sldId id="307"/>
            <p14:sldId id="257"/>
            <p14:sldId id="325"/>
            <p14:sldId id="317"/>
            <p14:sldId id="318"/>
            <p14:sldId id="320"/>
            <p14:sldId id="324"/>
            <p14:sldId id="326"/>
            <p14:sldId id="258"/>
            <p14:sldId id="261"/>
            <p14:sldId id="259"/>
            <p14:sldId id="300"/>
            <p14:sldId id="262"/>
            <p14:sldId id="263"/>
            <p14:sldId id="264"/>
            <p14:sldId id="265"/>
            <p14:sldId id="266"/>
            <p14:sldId id="267"/>
            <p14:sldId id="301"/>
            <p14:sldId id="268"/>
            <p14:sldId id="269"/>
            <p14:sldId id="270"/>
            <p14:sldId id="278"/>
            <p14:sldId id="271"/>
            <p14:sldId id="272"/>
            <p14:sldId id="273"/>
            <p14:sldId id="274"/>
            <p14:sldId id="275"/>
            <p14:sldId id="276"/>
            <p14:sldId id="277"/>
            <p14:sldId id="279"/>
            <p14:sldId id="290"/>
            <p14:sldId id="291"/>
            <p14:sldId id="292"/>
            <p14:sldId id="312"/>
            <p14:sldId id="293"/>
            <p14:sldId id="294"/>
            <p14:sldId id="295"/>
            <p14:sldId id="280"/>
            <p14:sldId id="281"/>
            <p14:sldId id="284"/>
            <p14:sldId id="285"/>
            <p14:sldId id="287"/>
            <p14:sldId id="288"/>
            <p14:sldId id="296"/>
            <p14:sldId id="29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ong Hao" userId="044e1e816ffd1f93" providerId="LiveId" clId="{D0EEC13A-7C79-4BF8-AA6B-1FD158B26A3E}"/>
    <pc:docChg chg="delSld modSection">
      <pc:chgData name="Zhong Hao" userId="044e1e816ffd1f93" providerId="LiveId" clId="{D0EEC13A-7C79-4BF8-AA6B-1FD158B26A3E}" dt="2020-09-02T02:01:17.527" v="3" actId="2696"/>
      <pc:docMkLst>
        <pc:docMk/>
      </pc:docMkLst>
      <pc:sldChg chg="del">
        <pc:chgData name="Zhong Hao" userId="044e1e816ffd1f93" providerId="LiveId" clId="{D0EEC13A-7C79-4BF8-AA6B-1FD158B26A3E}" dt="2020-09-02T02:01:05.092" v="1" actId="2696"/>
        <pc:sldMkLst>
          <pc:docMk/>
          <pc:sldMk cId="3214860421" sldId="304"/>
        </pc:sldMkLst>
      </pc:sldChg>
      <pc:sldChg chg="del">
        <pc:chgData name="Zhong Hao" userId="044e1e816ffd1f93" providerId="LiveId" clId="{D0EEC13A-7C79-4BF8-AA6B-1FD158B26A3E}" dt="2020-09-02T02:01:17.527" v="3" actId="2696"/>
        <pc:sldMkLst>
          <pc:docMk/>
          <pc:sldMk cId="416730146" sldId="306"/>
        </pc:sldMkLst>
      </pc:sldChg>
      <pc:sldChg chg="del">
        <pc:chgData name="Zhong Hao" userId="044e1e816ffd1f93" providerId="LiveId" clId="{D0EEC13A-7C79-4BF8-AA6B-1FD158B26A3E}" dt="2020-09-02T02:01:08.295" v="2" actId="2696"/>
        <pc:sldMkLst>
          <pc:docMk/>
          <pc:sldMk cId="3789537473" sldId="314"/>
        </pc:sldMkLst>
      </pc:sldChg>
      <pc:sldChg chg="del">
        <pc:chgData name="Zhong Hao" userId="044e1e816ffd1f93" providerId="LiveId" clId="{D0EEC13A-7C79-4BF8-AA6B-1FD158B26A3E}" dt="2020-09-02T02:01:01.107" v="0" actId="2696"/>
        <pc:sldMkLst>
          <pc:docMk/>
          <pc:sldMk cId="3548391965" sldId="315"/>
        </pc:sldMkLst>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830F4E-DEBA-46AB-B3EE-723B6A025A24}" type="datetimeFigureOut">
              <a:rPr lang="zh-CN" altLang="en-US" smtClean="0"/>
              <a:t>2020/9/14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A732E2-1D1F-4EA0-82D1-7455C46C3B56}" type="slidenum">
              <a:rPr lang="zh-CN" altLang="en-US" smtClean="0"/>
              <a:t>‹#›</a:t>
            </a:fld>
            <a:endParaRPr lang="zh-CN" altLang="en-US"/>
          </a:p>
        </p:txBody>
      </p:sp>
    </p:spTree>
    <p:extLst>
      <p:ext uri="{BB962C8B-B14F-4D97-AF65-F5344CB8AC3E}">
        <p14:creationId xmlns:p14="http://schemas.microsoft.com/office/powerpoint/2010/main" val="3590062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37D01A3B-59DD-432E-8081-4C891C16B335}" type="datetimeFigureOut">
              <a:rPr lang="zh-CN" altLang="en-US" smtClean="0"/>
              <a:t>2020/9/14</a:t>
            </a:fld>
            <a:endParaRPr lang="zh-CN" alt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AE6D0EA8-FAC4-443D-8771-50C5E962F827}"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37035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7D01A3B-59DD-432E-8081-4C891C16B335}" type="datetimeFigureOut">
              <a:rPr lang="zh-CN" altLang="en-US" smtClean="0"/>
              <a:t>2020/9/14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98424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7D01A3B-59DD-432E-8081-4C891C16B335}" type="datetimeFigureOut">
              <a:rPr lang="zh-CN" altLang="en-US" smtClean="0"/>
              <a:t>2020/9/14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19437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7D01A3B-59DD-432E-8081-4C891C16B335}" type="datetimeFigureOut">
              <a:rPr lang="zh-CN" altLang="en-US" smtClean="0"/>
              <a:t>2020/9/14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819122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7D01A3B-59DD-432E-8081-4C891C16B335}" type="datetimeFigureOut">
              <a:rPr lang="zh-CN" altLang="en-US" smtClean="0"/>
              <a:t>2020/9/14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E6D0EA8-FAC4-443D-8771-50C5E962F827}" type="slidenum">
              <a:rPr lang="zh-CN" altLang="en-US" smtClean="0"/>
              <a:t>‹#›</a:t>
            </a:fld>
            <a:endParaRPr lang="zh-CN" alt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4005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7D01A3B-59DD-432E-8081-4C891C16B335}" type="datetimeFigureOut">
              <a:rPr lang="zh-CN" altLang="en-US" smtClean="0"/>
              <a:t>2020/9/14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4246245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zh-CN" altLang="en-US"/>
              <a:t>单击此处编辑母版文本样式</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7D01A3B-59DD-432E-8081-4C891C16B335}" type="datetimeFigureOut">
              <a:rPr lang="zh-CN" altLang="en-US" smtClean="0"/>
              <a:t>2020/9/14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699609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7D01A3B-59DD-432E-8081-4C891C16B335}" type="datetimeFigureOut">
              <a:rPr lang="zh-CN" altLang="en-US" smtClean="0"/>
              <a:t>2020/9/14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430979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01A3B-59DD-432E-8081-4C891C16B335}" type="datetimeFigureOut">
              <a:rPr lang="zh-CN" altLang="en-US" smtClean="0"/>
              <a:t>2020/9/14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982325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zh-CN" altLang="en-US"/>
              <a:t>单击此处编辑母版标题样式</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7D01A3B-59DD-432E-8081-4C891C16B335}" type="datetimeFigureOut">
              <a:rPr lang="zh-CN" altLang="en-US" smtClean="0"/>
              <a:t>2020/9/14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4105530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7D01A3B-59DD-432E-8081-4C891C16B335}" type="datetimeFigureOut">
              <a:rPr lang="zh-CN" altLang="en-US" smtClean="0"/>
              <a:t>2020/9/14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136989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37D01A3B-59DD-432E-8081-4C891C16B335}" type="datetimeFigureOut">
              <a:rPr lang="zh-CN" altLang="en-US" smtClean="0"/>
              <a:t>2020/9/14</a:t>
            </a:fld>
            <a:endParaRPr lang="zh-CN" alt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zh-CN" alt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AE6D0EA8-FAC4-443D-8771-50C5E962F827}" type="slidenum">
              <a:rPr lang="zh-CN" altLang="en-US" smtClean="0"/>
              <a:t>‹#›</a:t>
            </a:fld>
            <a:endParaRPr lang="zh-CN" altLang="en-US"/>
          </a:p>
        </p:txBody>
      </p:sp>
    </p:spTree>
    <p:extLst>
      <p:ext uri="{BB962C8B-B14F-4D97-AF65-F5344CB8AC3E}">
        <p14:creationId xmlns:p14="http://schemas.microsoft.com/office/powerpoint/2010/main" val="480933918"/>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8.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a:t>Domain Expert</a:t>
            </a:r>
            <a:endParaRPr lang="zh-CN" altLang="en-US" dirty="0"/>
          </a:p>
        </p:txBody>
      </p:sp>
      <p:sp>
        <p:nvSpPr>
          <p:cNvPr id="3" name="副标题 2"/>
          <p:cNvSpPr>
            <a:spLocks noGrp="1"/>
          </p:cNvSpPr>
          <p:nvPr>
            <p:ph type="subTitle" idx="1"/>
          </p:nvPr>
        </p:nvSpPr>
        <p:spPr/>
        <p:txBody>
          <a:bodyPr/>
          <a:lstStyle/>
          <a:p>
            <a:r>
              <a:rPr lang="en-US" altLang="zh-CN" dirty="0"/>
              <a:t>Hao Zhong</a:t>
            </a:r>
          </a:p>
          <a:p>
            <a:r>
              <a:rPr lang="en-US" altLang="zh-CN" dirty="0"/>
              <a:t>Shanghai Jiao Tong University</a:t>
            </a:r>
            <a:endParaRPr lang="zh-CN" altLang="en-US" dirty="0"/>
          </a:p>
        </p:txBody>
      </p:sp>
    </p:spTree>
    <p:extLst>
      <p:ext uri="{BB962C8B-B14F-4D97-AF65-F5344CB8AC3E}">
        <p14:creationId xmlns:p14="http://schemas.microsoft.com/office/powerpoint/2010/main" val="22529129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 analysis is hard</a:t>
            </a:r>
            <a:endParaRPr lang="zh-CN" altLang="en-US" dirty="0"/>
          </a:p>
        </p:txBody>
      </p:sp>
      <p:sp>
        <p:nvSpPr>
          <p:cNvPr id="3" name="内容占位符 2"/>
          <p:cNvSpPr>
            <a:spLocks noGrp="1"/>
          </p:cNvSpPr>
          <p:nvPr>
            <p:ph idx="1"/>
          </p:nvPr>
        </p:nvSpPr>
        <p:spPr/>
        <p:txBody>
          <a:bodyPr/>
          <a:lstStyle/>
          <a:p>
            <a:r>
              <a:rPr lang="en-US" altLang="zh-CN" dirty="0"/>
              <a:t>Major causes of project failures</a:t>
            </a:r>
          </a:p>
          <a:p>
            <a:pPr lvl="1"/>
            <a:r>
              <a:rPr lang="en-US" altLang="zh-CN" dirty="0"/>
              <a:t> Incomplete requirements</a:t>
            </a:r>
          </a:p>
          <a:p>
            <a:pPr lvl="1"/>
            <a:r>
              <a:rPr lang="en-US" altLang="zh-CN" dirty="0"/>
              <a:t> Changing requirements</a:t>
            </a:r>
          </a:p>
          <a:p>
            <a:pPr lvl="1"/>
            <a:r>
              <a:rPr lang="en-US" altLang="zh-CN" dirty="0"/>
              <a:t> Poor user input</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247" y="4058477"/>
            <a:ext cx="2597859" cy="1730174"/>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443" y="3733929"/>
            <a:ext cx="2594430" cy="1875491"/>
          </a:xfrm>
          <a:prstGeom prst="rect">
            <a:avLst/>
          </a:prstGeom>
        </p:spPr>
      </p:pic>
    </p:spTree>
    <p:extLst>
      <p:ext uri="{BB962C8B-B14F-4D97-AF65-F5344CB8AC3E}">
        <p14:creationId xmlns:p14="http://schemas.microsoft.com/office/powerpoint/2010/main" val="2905571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The cost to fix a problem</a:t>
            </a:r>
            <a:endParaRPr lang="zh-CN" altLang="en-US" dirty="0"/>
          </a:p>
        </p:txBody>
      </p:sp>
      <p:graphicFrame>
        <p:nvGraphicFramePr>
          <p:cNvPr id="4" name="Group 33"/>
          <p:cNvGraphicFramePr>
            <a:graphicFrameLocks noGrp="1"/>
          </p:cNvGraphicFramePr>
          <p:nvPr>
            <p:extLst/>
          </p:nvPr>
        </p:nvGraphicFramePr>
        <p:xfrm>
          <a:off x="594051" y="3122407"/>
          <a:ext cx="3880131" cy="1920240"/>
        </p:xfrm>
        <a:graphic>
          <a:graphicData uri="http://schemas.openxmlformats.org/drawingml/2006/table">
            <a:tbl>
              <a:tblPr/>
              <a:tblGrid>
                <a:gridCol w="1477590">
                  <a:extLst>
                    <a:ext uri="{9D8B030D-6E8A-4147-A177-3AD203B41FA5}">
                      <a16:colId xmlns:a16="http://schemas.microsoft.com/office/drawing/2014/main" val="586998684"/>
                    </a:ext>
                  </a:extLst>
                </a:gridCol>
                <a:gridCol w="2402541">
                  <a:extLst>
                    <a:ext uri="{9D8B030D-6E8A-4147-A177-3AD203B41FA5}">
                      <a16:colId xmlns:a16="http://schemas.microsoft.com/office/drawing/2014/main" val="3630129562"/>
                    </a:ext>
                  </a:extLst>
                </a:gridCol>
              </a:tblGrid>
              <a:tr h="25910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1" i="0" u="none" strike="noStrike" cap="none" normalizeH="0" baseline="0" dirty="0">
                          <a:ln>
                            <a:noFill/>
                          </a:ln>
                          <a:solidFill>
                            <a:schemeClr val="accent2"/>
                          </a:solidFill>
                          <a:effectLst/>
                          <a:latin typeface="Arial" panose="020B0604020202020204" pitchFamily="34" charset="0"/>
                          <a:ea typeface="宋体" panose="02010600030101010101" pitchFamily="2" charset="-122"/>
                          <a:cs typeface="Times New Roman" panose="02020603050405020304" pitchFamily="18" charset="0"/>
                        </a:rPr>
                        <a:t>Stage discovered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1" i="0" u="none" strike="noStrike" cap="none" normalizeH="0" baseline="0">
                          <a:ln>
                            <a:noFill/>
                          </a:ln>
                          <a:solidFill>
                            <a:schemeClr val="accent2"/>
                          </a:solidFill>
                          <a:effectLst/>
                          <a:latin typeface="Arial" panose="020B0604020202020204" pitchFamily="34" charset="0"/>
                          <a:ea typeface="宋体" panose="02010600030101010101" pitchFamily="2" charset="-122"/>
                          <a:cs typeface="Times New Roman" panose="02020603050405020304" pitchFamily="18" charset="0"/>
                        </a:rPr>
                        <a:t>Relative repair cost (p.day)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42001180"/>
                  </a:ext>
                </a:extLst>
              </a:tr>
              <a:tr h="25910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1"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Requirements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0.1 – 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8632737"/>
                  </a:ext>
                </a:extLst>
              </a:tr>
              <a:tr h="25910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1"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Design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2547188"/>
                  </a:ext>
                </a:extLst>
              </a:tr>
              <a:tr h="25910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1"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Coding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32310417"/>
                  </a:ext>
                </a:extLst>
              </a:tr>
              <a:tr h="25910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1"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Unit test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88196490"/>
                  </a:ext>
                </a:extLst>
              </a:tr>
              <a:tr h="25910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1"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Acceptance test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07516108"/>
                  </a:ext>
                </a:extLst>
              </a:tr>
              <a:tr h="259101">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1"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Maintenance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692150" indent="-347663">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987425" indent="-293688">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281113" indent="-2921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1598613" indent="-315913">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0558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5130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29702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427413" indent="-315913"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tabLst/>
                      </a:pPr>
                      <a:r>
                        <a:rPr kumimoji="0" lang="en-CA" altLang="zh-CN" sz="12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pitchFamily="18" charset="0"/>
                        </a:rPr>
                        <a:t>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0910389"/>
                  </a:ext>
                </a:extLst>
              </a:tr>
            </a:tbl>
          </a:graphicData>
        </a:graphic>
      </p:graphicFrame>
      <p:sp>
        <p:nvSpPr>
          <p:cNvPr id="8" name="Line 3"/>
          <p:cNvSpPr>
            <a:spLocks noChangeShapeType="1"/>
          </p:cNvSpPr>
          <p:nvPr/>
        </p:nvSpPr>
        <p:spPr bwMode="auto">
          <a:xfrm>
            <a:off x="6719047" y="2082053"/>
            <a:ext cx="1752600" cy="29718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9" name="Line 4"/>
          <p:cNvSpPr>
            <a:spLocks noChangeShapeType="1"/>
          </p:cNvSpPr>
          <p:nvPr/>
        </p:nvSpPr>
        <p:spPr bwMode="auto">
          <a:xfrm flipH="1">
            <a:off x="5118847" y="5052266"/>
            <a:ext cx="3352800" cy="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0" name="Line 5"/>
          <p:cNvSpPr>
            <a:spLocks noChangeShapeType="1"/>
          </p:cNvSpPr>
          <p:nvPr/>
        </p:nvSpPr>
        <p:spPr bwMode="auto">
          <a:xfrm flipV="1">
            <a:off x="5118847" y="2059828"/>
            <a:ext cx="1600200" cy="2971800"/>
          </a:xfrm>
          <a:prstGeom prst="line">
            <a:avLst/>
          </a:prstGeom>
          <a:noFill/>
          <a:ln w="571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1" name="Line 6"/>
          <p:cNvSpPr>
            <a:spLocks noChangeShapeType="1"/>
          </p:cNvSpPr>
          <p:nvPr/>
        </p:nvSpPr>
        <p:spPr bwMode="auto">
          <a:xfrm>
            <a:off x="5347447" y="4596653"/>
            <a:ext cx="4981575"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2" name="Line 7"/>
          <p:cNvSpPr>
            <a:spLocks noChangeShapeType="1"/>
          </p:cNvSpPr>
          <p:nvPr/>
        </p:nvSpPr>
        <p:spPr bwMode="auto">
          <a:xfrm>
            <a:off x="6338047" y="2767853"/>
            <a:ext cx="37338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3" name="Line 8"/>
          <p:cNvSpPr>
            <a:spLocks noChangeShapeType="1"/>
          </p:cNvSpPr>
          <p:nvPr/>
        </p:nvSpPr>
        <p:spPr bwMode="auto">
          <a:xfrm>
            <a:off x="6109447" y="3225053"/>
            <a:ext cx="39624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4" name="Line 9"/>
          <p:cNvSpPr>
            <a:spLocks noChangeShapeType="1"/>
          </p:cNvSpPr>
          <p:nvPr/>
        </p:nvSpPr>
        <p:spPr bwMode="auto">
          <a:xfrm>
            <a:off x="5880847" y="3682253"/>
            <a:ext cx="41910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5" name="Line 10"/>
          <p:cNvSpPr>
            <a:spLocks noChangeShapeType="1"/>
          </p:cNvSpPr>
          <p:nvPr/>
        </p:nvSpPr>
        <p:spPr bwMode="auto">
          <a:xfrm>
            <a:off x="5652247" y="4139453"/>
            <a:ext cx="44196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
        <p:nvSpPr>
          <p:cNvPr id="16" name="Rectangle 11"/>
          <p:cNvSpPr>
            <a:spLocks noChangeArrowheads="1"/>
          </p:cNvSpPr>
          <p:nvPr/>
        </p:nvSpPr>
        <p:spPr bwMode="auto">
          <a:xfrm>
            <a:off x="6474572" y="4672853"/>
            <a:ext cx="539750"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200">
                <a:ea typeface="宋体" panose="02010600030101010101" pitchFamily="2" charset="-122"/>
              </a:rPr>
              <a:t>100</a:t>
            </a:r>
          </a:p>
        </p:txBody>
      </p:sp>
      <p:sp>
        <p:nvSpPr>
          <p:cNvPr id="17" name="Rectangle 12"/>
          <p:cNvSpPr>
            <a:spLocks noChangeArrowheads="1"/>
          </p:cNvSpPr>
          <p:nvPr/>
        </p:nvSpPr>
        <p:spPr bwMode="auto">
          <a:xfrm>
            <a:off x="6528547" y="2866278"/>
            <a:ext cx="399148"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200">
                <a:ea typeface="宋体" panose="02010600030101010101" pitchFamily="2" charset="-122"/>
              </a:rPr>
              <a:t>2.5</a:t>
            </a:r>
          </a:p>
        </p:txBody>
      </p:sp>
      <p:sp>
        <p:nvSpPr>
          <p:cNvPr id="18" name="Rectangle 13"/>
          <p:cNvSpPr>
            <a:spLocks noChangeArrowheads="1"/>
          </p:cNvSpPr>
          <p:nvPr/>
        </p:nvSpPr>
        <p:spPr bwMode="auto">
          <a:xfrm>
            <a:off x="6603160" y="3323478"/>
            <a:ext cx="270908"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200">
                <a:ea typeface="宋体" panose="02010600030101010101" pitchFamily="2" charset="-122"/>
              </a:rPr>
              <a:t>5</a:t>
            </a:r>
          </a:p>
        </p:txBody>
      </p:sp>
      <p:sp>
        <p:nvSpPr>
          <p:cNvPr id="19" name="Rectangle 14"/>
          <p:cNvSpPr>
            <a:spLocks noChangeArrowheads="1"/>
          </p:cNvSpPr>
          <p:nvPr/>
        </p:nvSpPr>
        <p:spPr bwMode="auto">
          <a:xfrm>
            <a:off x="6553947" y="3780678"/>
            <a:ext cx="355867"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200">
                <a:ea typeface="宋体" panose="02010600030101010101" pitchFamily="2" charset="-122"/>
              </a:rPr>
              <a:t>10</a:t>
            </a:r>
          </a:p>
        </p:txBody>
      </p:sp>
      <p:sp>
        <p:nvSpPr>
          <p:cNvPr id="20" name="Rectangle 15"/>
          <p:cNvSpPr>
            <a:spLocks noChangeArrowheads="1"/>
          </p:cNvSpPr>
          <p:nvPr/>
        </p:nvSpPr>
        <p:spPr bwMode="auto">
          <a:xfrm>
            <a:off x="6541247" y="4215653"/>
            <a:ext cx="407988"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200">
                <a:ea typeface="宋体" panose="02010600030101010101" pitchFamily="2" charset="-122"/>
              </a:rPr>
              <a:t>25</a:t>
            </a:r>
          </a:p>
        </p:txBody>
      </p:sp>
      <p:sp>
        <p:nvSpPr>
          <p:cNvPr id="21" name="Rectangle 16"/>
          <p:cNvSpPr>
            <a:spLocks noChangeArrowheads="1"/>
          </p:cNvSpPr>
          <p:nvPr/>
        </p:nvSpPr>
        <p:spPr bwMode="auto">
          <a:xfrm>
            <a:off x="6450760" y="2485278"/>
            <a:ext cx="537006" cy="277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200">
                <a:ea typeface="宋体" panose="02010600030101010101" pitchFamily="2" charset="-122"/>
              </a:rPr>
              <a:t>.5 - 1</a:t>
            </a:r>
          </a:p>
        </p:txBody>
      </p:sp>
      <p:sp>
        <p:nvSpPr>
          <p:cNvPr id="22" name="Rectangle 17"/>
          <p:cNvSpPr>
            <a:spLocks noChangeArrowheads="1"/>
          </p:cNvSpPr>
          <p:nvPr/>
        </p:nvSpPr>
        <p:spPr bwMode="auto">
          <a:xfrm>
            <a:off x="7236572" y="2439241"/>
            <a:ext cx="2086597"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ea typeface="宋体" panose="02010600030101010101" pitchFamily="2" charset="-122"/>
              </a:rPr>
              <a:t>Requirements Time</a:t>
            </a:r>
          </a:p>
        </p:txBody>
      </p:sp>
      <p:sp>
        <p:nvSpPr>
          <p:cNvPr id="23" name="Rectangle 18"/>
          <p:cNvSpPr>
            <a:spLocks noChangeArrowheads="1"/>
          </p:cNvSpPr>
          <p:nvPr/>
        </p:nvSpPr>
        <p:spPr bwMode="auto">
          <a:xfrm>
            <a:off x="7693772" y="2896441"/>
            <a:ext cx="868828"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ea typeface="宋体" panose="02010600030101010101" pitchFamily="2" charset="-122"/>
              </a:rPr>
              <a:t>Design</a:t>
            </a:r>
          </a:p>
        </p:txBody>
      </p:sp>
      <p:sp>
        <p:nvSpPr>
          <p:cNvPr id="24" name="Rectangle 19"/>
          <p:cNvSpPr>
            <a:spLocks noChangeArrowheads="1"/>
          </p:cNvSpPr>
          <p:nvPr/>
        </p:nvSpPr>
        <p:spPr bwMode="auto">
          <a:xfrm>
            <a:off x="7922372" y="3353641"/>
            <a:ext cx="891270"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ea typeface="宋体" panose="02010600030101010101" pitchFamily="2" charset="-122"/>
              </a:rPr>
              <a:t>Coding</a:t>
            </a:r>
          </a:p>
        </p:txBody>
      </p:sp>
      <p:sp>
        <p:nvSpPr>
          <p:cNvPr id="25" name="Rectangle 20"/>
          <p:cNvSpPr>
            <a:spLocks noChangeArrowheads="1"/>
          </p:cNvSpPr>
          <p:nvPr/>
        </p:nvSpPr>
        <p:spPr bwMode="auto">
          <a:xfrm>
            <a:off x="8074772" y="3810841"/>
            <a:ext cx="1049133"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ea typeface="宋体" panose="02010600030101010101" pitchFamily="2" charset="-122"/>
              </a:rPr>
              <a:t>Unit Test</a:t>
            </a:r>
          </a:p>
        </p:txBody>
      </p:sp>
      <p:sp>
        <p:nvSpPr>
          <p:cNvPr id="26" name="Rectangle 21"/>
          <p:cNvSpPr>
            <a:spLocks noChangeArrowheads="1"/>
          </p:cNvSpPr>
          <p:nvPr/>
        </p:nvSpPr>
        <p:spPr bwMode="auto">
          <a:xfrm>
            <a:off x="8379572" y="4268041"/>
            <a:ext cx="1799339"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ea typeface="宋体" panose="02010600030101010101" pitchFamily="2" charset="-122"/>
              </a:rPr>
              <a:t>Acceptance Test</a:t>
            </a:r>
          </a:p>
        </p:txBody>
      </p:sp>
      <p:sp>
        <p:nvSpPr>
          <p:cNvPr id="27" name="Rectangle 22"/>
          <p:cNvSpPr>
            <a:spLocks noChangeArrowheads="1"/>
          </p:cNvSpPr>
          <p:nvPr/>
        </p:nvSpPr>
        <p:spPr bwMode="auto">
          <a:xfrm>
            <a:off x="8760572" y="4725241"/>
            <a:ext cx="1428276" cy="33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1600">
                <a:ea typeface="宋体" panose="02010600030101010101" pitchFamily="2" charset="-122"/>
              </a:rPr>
              <a:t>Maintenance</a:t>
            </a:r>
          </a:p>
        </p:txBody>
      </p:sp>
      <p:sp>
        <p:nvSpPr>
          <p:cNvPr id="28" name="Rectangle 23"/>
          <p:cNvSpPr>
            <a:spLocks noChangeArrowheads="1"/>
          </p:cNvSpPr>
          <p:nvPr/>
        </p:nvSpPr>
        <p:spPr bwMode="auto">
          <a:xfrm>
            <a:off x="7785847" y="1837578"/>
            <a:ext cx="884858"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r>
              <a:rPr lang="en-US" altLang="zh-CN" sz="2000">
                <a:solidFill>
                  <a:srgbClr val="FFFF99"/>
                </a:solidFill>
                <a:ea typeface="宋体" panose="02010600030101010101" pitchFamily="2" charset="-122"/>
              </a:rPr>
              <a:t>Stage</a:t>
            </a:r>
          </a:p>
        </p:txBody>
      </p:sp>
      <p:sp>
        <p:nvSpPr>
          <p:cNvPr id="29" name="Rectangle 24"/>
          <p:cNvSpPr>
            <a:spLocks noChangeArrowheads="1"/>
          </p:cNvSpPr>
          <p:nvPr/>
        </p:nvSpPr>
        <p:spPr bwMode="auto">
          <a:xfrm>
            <a:off x="5153772" y="1888378"/>
            <a:ext cx="42830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000" b="1">
                <a:solidFill>
                  <a:schemeClr val="tx1"/>
                </a:solidFill>
                <a:latin typeface="Arial" panose="020B0604020202020204" pitchFamily="34" charset="0"/>
              </a:defRPr>
            </a:lvl1pPr>
            <a:lvl2pPr marL="742950" indent="-285750">
              <a:defRPr sz="1000" b="1">
                <a:solidFill>
                  <a:schemeClr val="tx1"/>
                </a:solidFill>
                <a:latin typeface="Arial" panose="020B0604020202020204" pitchFamily="34" charset="0"/>
              </a:defRPr>
            </a:lvl2pPr>
            <a:lvl3pPr marL="1143000" indent="-228600">
              <a:defRPr sz="1000" b="1">
                <a:solidFill>
                  <a:schemeClr val="tx1"/>
                </a:solidFill>
                <a:latin typeface="Arial" panose="020B0604020202020204" pitchFamily="34" charset="0"/>
              </a:defRPr>
            </a:lvl3pPr>
            <a:lvl4pPr marL="1600200" indent="-228600">
              <a:defRPr sz="1000" b="1">
                <a:solidFill>
                  <a:schemeClr val="tx1"/>
                </a:solidFill>
                <a:latin typeface="Arial" panose="020B0604020202020204" pitchFamily="34" charset="0"/>
              </a:defRPr>
            </a:lvl4pPr>
            <a:lvl5pPr marL="2057400" indent="-228600">
              <a:defRPr sz="1000" b="1">
                <a:solidFill>
                  <a:schemeClr val="tx1"/>
                </a:solidFill>
                <a:latin typeface="Arial" panose="020B0604020202020204" pitchFamily="34" charset="0"/>
              </a:defRPr>
            </a:lvl5pPr>
            <a:lvl6pPr marL="2514600" indent="-228600" eaLnBrk="0" fontAlgn="base" hangingPunct="0">
              <a:spcBef>
                <a:spcPct val="0"/>
              </a:spcBef>
              <a:spcAft>
                <a:spcPct val="0"/>
              </a:spcAft>
              <a:defRPr sz="1000" b="1">
                <a:solidFill>
                  <a:schemeClr val="tx1"/>
                </a:solidFill>
                <a:latin typeface="Arial" panose="020B0604020202020204" pitchFamily="34" charset="0"/>
              </a:defRPr>
            </a:lvl6pPr>
            <a:lvl7pPr marL="2971800" indent="-228600" eaLnBrk="0" fontAlgn="base" hangingPunct="0">
              <a:spcBef>
                <a:spcPct val="0"/>
              </a:spcBef>
              <a:spcAft>
                <a:spcPct val="0"/>
              </a:spcAft>
              <a:defRPr sz="1000" b="1">
                <a:solidFill>
                  <a:schemeClr val="tx1"/>
                </a:solidFill>
                <a:latin typeface="Arial" panose="020B0604020202020204" pitchFamily="34" charset="0"/>
              </a:defRPr>
            </a:lvl7pPr>
            <a:lvl8pPr marL="3429000" indent="-228600" eaLnBrk="0" fontAlgn="base" hangingPunct="0">
              <a:spcBef>
                <a:spcPct val="0"/>
              </a:spcBef>
              <a:spcAft>
                <a:spcPct val="0"/>
              </a:spcAft>
              <a:defRPr sz="1000" b="1">
                <a:solidFill>
                  <a:schemeClr val="tx1"/>
                </a:solidFill>
                <a:latin typeface="Arial" panose="020B0604020202020204" pitchFamily="34" charset="0"/>
              </a:defRPr>
            </a:lvl8pPr>
            <a:lvl9pPr marL="3886200" indent="-228600" eaLnBrk="0" fontAlgn="base" hangingPunct="0">
              <a:spcBef>
                <a:spcPct val="0"/>
              </a:spcBef>
              <a:spcAft>
                <a:spcPct val="0"/>
              </a:spcAft>
              <a:defRPr sz="1000" b="1">
                <a:solidFill>
                  <a:schemeClr val="tx1"/>
                </a:solidFill>
                <a:latin typeface="Arial" panose="020B0604020202020204" pitchFamily="34" charset="0"/>
              </a:defRPr>
            </a:lvl9pPr>
          </a:lstStyle>
          <a:p>
            <a:endParaRPr lang="zh-CN" altLang="en-US" sz="900">
              <a:ea typeface="宋体" panose="02010600030101010101" pitchFamily="2" charset="-122"/>
            </a:endParaRPr>
          </a:p>
        </p:txBody>
      </p:sp>
      <p:sp>
        <p:nvSpPr>
          <p:cNvPr id="30" name="Line 26"/>
          <p:cNvSpPr>
            <a:spLocks noChangeShapeType="1"/>
          </p:cNvSpPr>
          <p:nvPr/>
        </p:nvSpPr>
        <p:spPr bwMode="auto">
          <a:xfrm>
            <a:off x="8287497" y="5050678"/>
            <a:ext cx="229235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sz="1600"/>
          </a:p>
        </p:txBody>
      </p:sp>
    </p:spTree>
    <p:extLst>
      <p:ext uri="{BB962C8B-B14F-4D97-AF65-F5344CB8AC3E}">
        <p14:creationId xmlns:p14="http://schemas.microsoft.com/office/powerpoint/2010/main" val="3211801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 source</a:t>
            </a:r>
            <a:endParaRPr lang="zh-CN" altLang="en-US" dirty="0"/>
          </a:p>
        </p:txBody>
      </p:sp>
      <p:sp>
        <p:nvSpPr>
          <p:cNvPr id="3" name="内容占位符 2"/>
          <p:cNvSpPr>
            <a:spLocks noGrp="1"/>
          </p:cNvSpPr>
          <p:nvPr>
            <p:ph idx="1"/>
          </p:nvPr>
        </p:nvSpPr>
        <p:spPr/>
        <p:txBody>
          <a:bodyPr/>
          <a:lstStyle/>
          <a:p>
            <a:r>
              <a:rPr lang="en-US" altLang="zh-CN" dirty="0"/>
              <a:t>Company and organizations</a:t>
            </a:r>
          </a:p>
          <a:p>
            <a:pPr lvl="1"/>
            <a:r>
              <a:rPr lang="en-US" altLang="zh-CN" dirty="0"/>
              <a:t>Requirement documents are not provided.</a:t>
            </a:r>
          </a:p>
          <a:p>
            <a:pPr lvl="1"/>
            <a:r>
              <a:rPr lang="en-US" altLang="zh-CN" dirty="0"/>
              <a:t>Design documents are not provided</a:t>
            </a:r>
          </a:p>
          <a:p>
            <a:r>
              <a:rPr lang="en-US" altLang="zh-CN" dirty="0"/>
              <a:t>Individual</a:t>
            </a:r>
          </a:p>
          <a:p>
            <a:pPr lvl="1"/>
            <a:r>
              <a:rPr lang="en-US" altLang="zh-CN" dirty="0"/>
              <a:t>No requirement documents</a:t>
            </a:r>
          </a:p>
          <a:p>
            <a:pPr lvl="1"/>
            <a:endParaRPr lang="en-US" altLang="zh-CN" dirty="0"/>
          </a:p>
        </p:txBody>
      </p:sp>
      <p:pic>
        <p:nvPicPr>
          <p:cNvPr id="4" name="图片 3"/>
          <p:cNvPicPr>
            <a:picLocks noChangeAspect="1"/>
          </p:cNvPicPr>
          <p:nvPr/>
        </p:nvPicPr>
        <p:blipFill>
          <a:blip r:embed="rId2"/>
          <a:stretch>
            <a:fillRect/>
          </a:stretch>
        </p:blipFill>
        <p:spPr>
          <a:xfrm>
            <a:off x="638671" y="3761867"/>
            <a:ext cx="5138005" cy="2704447"/>
          </a:xfrm>
          <a:prstGeom prst="rect">
            <a:avLst/>
          </a:prstGeom>
        </p:spPr>
      </p:pic>
      <p:pic>
        <p:nvPicPr>
          <p:cNvPr id="7" name="图片 6"/>
          <p:cNvPicPr>
            <a:picLocks noChangeAspect="1"/>
          </p:cNvPicPr>
          <p:nvPr/>
        </p:nvPicPr>
        <p:blipFill>
          <a:blip r:embed="rId3"/>
          <a:stretch>
            <a:fillRect/>
          </a:stretch>
        </p:blipFill>
        <p:spPr>
          <a:xfrm>
            <a:off x="5240583" y="4121146"/>
            <a:ext cx="5239850" cy="2631346"/>
          </a:xfrm>
          <a:prstGeom prst="rect">
            <a:avLst/>
          </a:prstGeom>
        </p:spPr>
      </p:pic>
    </p:spTree>
    <p:extLst>
      <p:ext uri="{BB962C8B-B14F-4D97-AF65-F5344CB8AC3E}">
        <p14:creationId xmlns:p14="http://schemas.microsoft.com/office/powerpoint/2010/main" val="2339881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 we need requirements?</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1079" y="1691322"/>
            <a:ext cx="4127813" cy="5084364"/>
          </a:xfrm>
        </p:spPr>
      </p:pic>
      <p:pic>
        <p:nvPicPr>
          <p:cNvPr id="5" name="图片 4"/>
          <p:cNvPicPr>
            <a:picLocks noChangeAspect="1"/>
          </p:cNvPicPr>
          <p:nvPr/>
        </p:nvPicPr>
        <p:blipFill>
          <a:blip r:embed="rId3"/>
          <a:stretch>
            <a:fillRect/>
          </a:stretch>
        </p:blipFill>
        <p:spPr>
          <a:xfrm>
            <a:off x="4750777" y="1863969"/>
            <a:ext cx="6519524" cy="2493718"/>
          </a:xfrm>
          <a:prstGeom prst="rect">
            <a:avLst/>
          </a:prstGeom>
        </p:spPr>
      </p:pic>
      <p:pic>
        <p:nvPicPr>
          <p:cNvPr id="6" name="图片 5"/>
          <p:cNvPicPr>
            <a:picLocks noChangeAspect="1"/>
          </p:cNvPicPr>
          <p:nvPr/>
        </p:nvPicPr>
        <p:blipFill>
          <a:blip r:embed="rId4"/>
          <a:stretch>
            <a:fillRect/>
          </a:stretch>
        </p:blipFill>
        <p:spPr>
          <a:xfrm>
            <a:off x="4872234" y="5267459"/>
            <a:ext cx="6276610" cy="1297211"/>
          </a:xfrm>
          <a:prstGeom prst="rect">
            <a:avLst/>
          </a:prstGeom>
        </p:spPr>
      </p:pic>
    </p:spTree>
    <p:extLst>
      <p:ext uri="{BB962C8B-B14F-4D97-AF65-F5344CB8AC3E}">
        <p14:creationId xmlns:p14="http://schemas.microsoft.com/office/powerpoint/2010/main" val="5754280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Outsourcing</a:t>
            </a:r>
            <a:endParaRPr lang="zh-CN" altLang="en-US" dirty="0"/>
          </a:p>
        </p:txBody>
      </p:sp>
      <p:pic>
        <p:nvPicPr>
          <p:cNvPr id="4" name="图片 3"/>
          <p:cNvPicPr>
            <a:picLocks noChangeAspect="1"/>
          </p:cNvPicPr>
          <p:nvPr/>
        </p:nvPicPr>
        <p:blipFill>
          <a:blip r:embed="rId2"/>
          <a:stretch>
            <a:fillRect/>
          </a:stretch>
        </p:blipFill>
        <p:spPr>
          <a:xfrm>
            <a:off x="293193" y="1926121"/>
            <a:ext cx="8869211" cy="1801086"/>
          </a:xfrm>
          <a:prstGeom prst="rect">
            <a:avLst/>
          </a:prstGeom>
        </p:spPr>
      </p:pic>
      <p:pic>
        <p:nvPicPr>
          <p:cNvPr id="6" name="图片 5"/>
          <p:cNvPicPr>
            <a:picLocks noChangeAspect="1"/>
          </p:cNvPicPr>
          <p:nvPr/>
        </p:nvPicPr>
        <p:blipFill>
          <a:blip r:embed="rId3"/>
          <a:stretch>
            <a:fillRect/>
          </a:stretch>
        </p:blipFill>
        <p:spPr>
          <a:xfrm>
            <a:off x="293193" y="3727207"/>
            <a:ext cx="7812332" cy="2988887"/>
          </a:xfrm>
          <a:prstGeom prst="rect">
            <a:avLst/>
          </a:prstGeom>
        </p:spPr>
      </p:pic>
      <p:pic>
        <p:nvPicPr>
          <p:cNvPr id="5" name="图片 4"/>
          <p:cNvPicPr>
            <a:picLocks noChangeAspect="1"/>
          </p:cNvPicPr>
          <p:nvPr/>
        </p:nvPicPr>
        <p:blipFill>
          <a:blip r:embed="rId4"/>
          <a:stretch>
            <a:fillRect/>
          </a:stretch>
        </p:blipFill>
        <p:spPr>
          <a:xfrm>
            <a:off x="4903177" y="2485590"/>
            <a:ext cx="6721506" cy="3589895"/>
          </a:xfrm>
          <a:prstGeom prst="rect">
            <a:avLst/>
          </a:prstGeom>
        </p:spPr>
      </p:pic>
    </p:spTree>
    <p:extLst>
      <p:ext uri="{BB962C8B-B14F-4D97-AF65-F5344CB8AC3E}">
        <p14:creationId xmlns:p14="http://schemas.microsoft.com/office/powerpoint/2010/main" val="270395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engineering</a:t>
            </a:r>
            <a:endParaRPr lang="zh-CN" altLang="en-US" dirty="0"/>
          </a:p>
        </p:txBody>
      </p:sp>
      <p:sp>
        <p:nvSpPr>
          <p:cNvPr id="3" name="内容占位符 2"/>
          <p:cNvSpPr>
            <a:spLocks noGrp="1"/>
          </p:cNvSpPr>
          <p:nvPr>
            <p:ph idx="1"/>
          </p:nvPr>
        </p:nvSpPr>
        <p:spPr/>
        <p:txBody>
          <a:bodyPr>
            <a:normAutofit/>
          </a:bodyPr>
          <a:lstStyle/>
          <a:p>
            <a:r>
              <a:rPr lang="en-US" altLang="zh-CN" dirty="0"/>
              <a:t>First stage of software life cycle</a:t>
            </a:r>
          </a:p>
          <a:p>
            <a:r>
              <a:rPr lang="en-US" altLang="zh-CN" dirty="0"/>
              <a:t>Produces a document, software requirements specification (SRS)  </a:t>
            </a:r>
          </a:p>
          <a:p>
            <a:r>
              <a:rPr lang="en-US" altLang="zh-CN" dirty="0"/>
              <a:t>Customers provide a high level ideas</a:t>
            </a:r>
          </a:p>
          <a:p>
            <a:r>
              <a:rPr lang="en-US" altLang="zh-CN" dirty="0"/>
              <a:t>Software developers need a more detailed specification</a:t>
            </a:r>
          </a:p>
          <a:p>
            <a:r>
              <a:rPr lang="en-US" altLang="zh-CN" dirty="0"/>
              <a:t>Requirements are bridging the gap between the minds of customers and developers </a:t>
            </a:r>
          </a:p>
          <a:p>
            <a:pPr lvl="1"/>
            <a:r>
              <a:rPr lang="en-US" altLang="zh-CN" dirty="0"/>
              <a:t>Customers “know” what the system shall do</a:t>
            </a:r>
          </a:p>
          <a:p>
            <a:pPr lvl="1"/>
            <a:r>
              <a:rPr lang="en-US" altLang="zh-CN" dirty="0"/>
              <a:t>Developers “know” what they are going to build</a:t>
            </a:r>
          </a:p>
          <a:p>
            <a:r>
              <a:rPr lang="en-US" altLang="zh-CN" dirty="0"/>
              <a:t>“Requirements are means of communication with customer and many other stakeholders”</a:t>
            </a:r>
          </a:p>
          <a:p>
            <a:r>
              <a:rPr lang="en-US" altLang="zh-CN" dirty="0"/>
              <a:t>		-- by Helene Wong, PhD thesis, 1994</a:t>
            </a:r>
          </a:p>
          <a:p>
            <a:endParaRPr lang="en-US" altLang="zh-CN" dirty="0"/>
          </a:p>
          <a:p>
            <a:endParaRPr lang="zh-CN" altLang="en-US" dirty="0"/>
          </a:p>
        </p:txBody>
      </p:sp>
    </p:spTree>
    <p:extLst>
      <p:ext uri="{BB962C8B-B14F-4D97-AF65-F5344CB8AC3E}">
        <p14:creationId xmlns:p14="http://schemas.microsoft.com/office/powerpoint/2010/main" val="26734727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Types of requirements</a:t>
            </a:r>
            <a:endParaRPr lang="zh-CN" altLang="en-US" dirty="0"/>
          </a:p>
        </p:txBody>
      </p:sp>
      <p:sp>
        <p:nvSpPr>
          <p:cNvPr id="3" name="内容占位符 2"/>
          <p:cNvSpPr>
            <a:spLocks noGrp="1"/>
          </p:cNvSpPr>
          <p:nvPr>
            <p:ph idx="1"/>
          </p:nvPr>
        </p:nvSpPr>
        <p:spPr/>
        <p:txBody>
          <a:bodyPr>
            <a:normAutofit/>
          </a:bodyPr>
          <a:lstStyle/>
          <a:p>
            <a:r>
              <a:rPr lang="en-US" altLang="zh-CN" dirty="0"/>
              <a:t>Functional</a:t>
            </a:r>
          </a:p>
          <a:p>
            <a:pPr lvl="1"/>
            <a:r>
              <a:rPr lang="en-US" altLang="zh-CN" dirty="0"/>
              <a:t>What is the system supposed to do</a:t>
            </a:r>
          </a:p>
          <a:p>
            <a:pPr lvl="1"/>
            <a:r>
              <a:rPr lang="en-US" altLang="zh-CN" dirty="0"/>
              <a:t>Mapping from inputs to outputs</a:t>
            </a:r>
          </a:p>
          <a:p>
            <a:r>
              <a:rPr lang="en-US" altLang="zh-CN" dirty="0"/>
              <a:t>Non-functional (quality)</a:t>
            </a:r>
          </a:p>
          <a:p>
            <a:pPr lvl="1"/>
            <a:r>
              <a:rPr lang="en-US" altLang="zh-CN" dirty="0"/>
              <a:t>Performance</a:t>
            </a:r>
          </a:p>
          <a:p>
            <a:pPr lvl="1"/>
            <a:r>
              <a:rPr lang="en-US" altLang="zh-CN" dirty="0"/>
              <a:t>Resource Consumption</a:t>
            </a:r>
          </a:p>
          <a:p>
            <a:pPr lvl="1"/>
            <a:r>
              <a:rPr lang="en-US" altLang="zh-CN" dirty="0"/>
              <a:t>Usability</a:t>
            </a:r>
          </a:p>
          <a:p>
            <a:pPr lvl="1"/>
            <a:r>
              <a:rPr lang="en-US" altLang="zh-CN" dirty="0"/>
              <a:t>Reliability</a:t>
            </a:r>
          </a:p>
          <a:p>
            <a:pPr lvl="1"/>
            <a:r>
              <a:rPr lang="en-US" altLang="zh-CN" dirty="0"/>
              <a:t>Robustness</a:t>
            </a:r>
          </a:p>
          <a:p>
            <a:pPr lvl="1"/>
            <a:r>
              <a:rPr lang="en-US" altLang="zh-CN" dirty="0"/>
              <a:t>Portability</a:t>
            </a:r>
          </a:p>
          <a:p>
            <a:pPr lvl="1"/>
            <a:r>
              <a:rPr lang="en-US" altLang="zh-CN" dirty="0"/>
              <a:t>…</a:t>
            </a:r>
          </a:p>
          <a:p>
            <a:endParaRPr lang="zh-CN" altLang="en-US" dirty="0"/>
          </a:p>
        </p:txBody>
      </p:sp>
    </p:spTree>
    <p:extLst>
      <p:ext uri="{BB962C8B-B14F-4D97-AF65-F5344CB8AC3E}">
        <p14:creationId xmlns:p14="http://schemas.microsoft.com/office/powerpoint/2010/main" val="15048793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Stakeholders</a:t>
            </a:r>
            <a:endParaRPr lang="zh-CN" altLang="en-US" dirty="0"/>
          </a:p>
        </p:txBody>
      </p:sp>
      <p:sp>
        <p:nvSpPr>
          <p:cNvPr id="3" name="内容占位符 2"/>
          <p:cNvSpPr>
            <a:spLocks noGrp="1"/>
          </p:cNvSpPr>
          <p:nvPr>
            <p:ph idx="1"/>
          </p:nvPr>
        </p:nvSpPr>
        <p:spPr/>
        <p:txBody>
          <a:bodyPr/>
          <a:lstStyle/>
          <a:p>
            <a:r>
              <a:rPr lang="en-US" altLang="zh-CN" dirty="0"/>
              <a:t>People who support, benefit from, or affected by a software project</a:t>
            </a:r>
          </a:p>
          <a:p>
            <a:r>
              <a:rPr lang="en-US" altLang="zh-CN" dirty="0"/>
              <a:t>Stakeholders may include</a:t>
            </a:r>
          </a:p>
          <a:p>
            <a:pPr lvl="1"/>
            <a:r>
              <a:rPr lang="en-US" altLang="zh-CN" dirty="0"/>
              <a:t>Customers</a:t>
            </a:r>
          </a:p>
          <a:p>
            <a:pPr lvl="1"/>
            <a:r>
              <a:rPr lang="en-US" altLang="zh-CN" dirty="0"/>
              <a:t>Users</a:t>
            </a:r>
          </a:p>
          <a:p>
            <a:pPr lvl="1"/>
            <a:r>
              <a:rPr lang="en-US" altLang="zh-CN" dirty="0"/>
              <a:t>Final beneficiaries</a:t>
            </a:r>
          </a:p>
          <a:p>
            <a:pPr lvl="1"/>
            <a:r>
              <a:rPr lang="en-US" altLang="zh-CN" dirty="0"/>
              <a:t>System administrators</a:t>
            </a:r>
          </a:p>
          <a:p>
            <a:pPr lvl="1"/>
            <a:r>
              <a:rPr lang="en-US" altLang="zh-CN" dirty="0"/>
              <a:t>Supervisors</a:t>
            </a:r>
          </a:p>
          <a:p>
            <a:endParaRPr lang="zh-CN" altLang="en-US" dirty="0"/>
          </a:p>
        </p:txBody>
      </p:sp>
    </p:spTree>
    <p:extLst>
      <p:ext uri="{BB962C8B-B14F-4D97-AF65-F5344CB8AC3E}">
        <p14:creationId xmlns:p14="http://schemas.microsoft.com/office/powerpoint/2010/main" val="2817223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Stakeholders (example)</a:t>
            </a:r>
            <a:endParaRPr lang="zh-CN" altLang="en-US" dirty="0"/>
          </a:p>
        </p:txBody>
      </p:sp>
      <p:graphicFrame>
        <p:nvGraphicFramePr>
          <p:cNvPr id="4" name="Group 115"/>
          <p:cNvGraphicFramePr>
            <a:graphicFrameLocks/>
          </p:cNvGraphicFramePr>
          <p:nvPr>
            <p:extLst>
              <p:ext uri="{D42A27DB-BD31-4B8C-83A1-F6EECF244321}">
                <p14:modId xmlns:p14="http://schemas.microsoft.com/office/powerpoint/2010/main" val="3794322448"/>
              </p:ext>
            </p:extLst>
          </p:nvPr>
        </p:nvGraphicFramePr>
        <p:xfrm>
          <a:off x="361950" y="2151532"/>
          <a:ext cx="10592562" cy="3953435"/>
        </p:xfrm>
        <a:graphic>
          <a:graphicData uri="http://schemas.openxmlformats.org/drawingml/2006/table">
            <a:tbl>
              <a:tblPr/>
              <a:tblGrid>
                <a:gridCol w="1870262">
                  <a:extLst>
                    <a:ext uri="{9D8B030D-6E8A-4147-A177-3AD203B41FA5}">
                      <a16:colId xmlns:a16="http://schemas.microsoft.com/office/drawing/2014/main" val="20000"/>
                    </a:ext>
                  </a:extLst>
                </a:gridCol>
                <a:gridCol w="3523129">
                  <a:extLst>
                    <a:ext uri="{9D8B030D-6E8A-4147-A177-3AD203B41FA5}">
                      <a16:colId xmlns:a16="http://schemas.microsoft.com/office/drawing/2014/main" val="20001"/>
                    </a:ext>
                  </a:extLst>
                </a:gridCol>
                <a:gridCol w="5199171">
                  <a:extLst>
                    <a:ext uri="{9D8B030D-6E8A-4147-A177-3AD203B41FA5}">
                      <a16:colId xmlns:a16="http://schemas.microsoft.com/office/drawing/2014/main" val="20002"/>
                    </a:ext>
                  </a:extLst>
                </a:gridCol>
              </a:tblGrid>
              <a:tr h="412376">
                <a:tc>
                  <a:txBody>
                    <a:bodyPr/>
                    <a:lstStyle/>
                    <a:p>
                      <a:pPr marL="339725" marR="0" lvl="0" indent="-339725"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bg2"/>
                          </a:solidFill>
                          <a:effectLst/>
                          <a:latin typeface="Times New Roman" pitchFamily="18" charset="0"/>
                          <a:ea typeface="宋体" pitchFamily="2" charset="-122"/>
                          <a:cs typeface="Times New Roman" pitchFamily="18" charset="0"/>
                        </a:rPr>
                        <a:t>Name</a:t>
                      </a:r>
                      <a:endParaRPr kumimoji="0" lang="en-US" altLang="zh-CN" sz="2400" b="0" i="0" u="none" strike="noStrike" cap="none" normalizeH="0" baseline="0" dirty="0">
                        <a:ln>
                          <a:noFill/>
                        </a:ln>
                        <a:solidFill>
                          <a:schemeClr val="bg2"/>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BFBFBF"/>
                    </a:solidFill>
                  </a:tcPr>
                </a:tc>
                <a:tc>
                  <a:txBody>
                    <a:bodyPr/>
                    <a:lstStyle/>
                    <a:p>
                      <a:pPr marL="339725" marR="0" lvl="0" indent="-339725"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Represents</a:t>
                      </a:r>
                      <a:endParaRPr kumimoji="0" lang="en-US" altLang="zh-CN" sz="2400" b="0" i="0" u="none" strike="noStrike" cap="none" normalizeH="0" baseline="0">
                        <a:ln>
                          <a:noFill/>
                        </a:ln>
                        <a:solidFill>
                          <a:schemeClr val="bg2"/>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BFBFBF"/>
                    </a:solidFill>
                  </a:tcPr>
                </a:tc>
                <a:tc>
                  <a:txBody>
                    <a:bodyPr/>
                    <a:lstStyle/>
                    <a:p>
                      <a:pPr marL="339725" marR="0" lvl="0" indent="-339725" algn="l"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bg2"/>
                          </a:solidFill>
                          <a:effectLst/>
                          <a:latin typeface="Times New Roman" pitchFamily="18" charset="0"/>
                          <a:ea typeface="宋体" pitchFamily="2" charset="-122"/>
                          <a:cs typeface="Times New Roman" pitchFamily="18" charset="0"/>
                        </a:rPr>
                        <a:t>Role</a:t>
                      </a:r>
                      <a:endParaRPr kumimoji="0" lang="en-US" altLang="zh-CN" sz="2400" b="0" i="0" u="none" strike="noStrike" cap="none" normalizeH="0" baseline="0">
                        <a:ln>
                          <a:noFill/>
                        </a:ln>
                        <a:solidFill>
                          <a:schemeClr val="bg2"/>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solidFill>
                      <a:srgbClr val="BFBFBF"/>
                    </a:solidFill>
                  </a:tcPr>
                </a:tc>
                <a:extLst>
                  <a:ext uri="{0D108BD9-81ED-4DB2-BD59-A6C34878D82A}">
                    <a16:rowId xmlns:a16="http://schemas.microsoft.com/office/drawing/2014/main" val="10000"/>
                  </a:ext>
                </a:extLst>
              </a:tr>
              <a:tr h="942701">
                <a:tc>
                  <a:txBody>
                    <a:bodyPr/>
                    <a:lstStyle/>
                    <a:p>
                      <a:pPr marL="339725" marR="0" lvl="0" indent="-3397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IT Executive </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IT Department and Wylie College as whole. </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Responsible for project funding approval. Monitors project progress.</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46094">
                <a:tc>
                  <a:txBody>
                    <a:bodyPr/>
                    <a:lstStyle/>
                    <a:p>
                      <a:pPr marL="339725" marR="0" lvl="0" indent="-3397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Registrar </a:t>
                      </a:r>
                      <a:endParaRPr kumimoji="0" lang="en-US" altLang="zh-CN" sz="2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The office of the registrar, administrative and data entry personnel. </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Ensures that the system will meet the needs of the registrar, who has to manage the course registration data, including professor and student databases. </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2353">
                <a:tc>
                  <a:txBody>
                    <a:bodyPr/>
                    <a:lstStyle/>
                    <a:p>
                      <a:pPr marL="339725" marR="0" lvl="0" indent="-3397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Student </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c>
                  <a:txBody>
                    <a:bodyPr/>
                    <a:lstStyle/>
                    <a:p>
                      <a:pPr marL="339725" marR="0" lvl="0" indent="-3397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Students </a:t>
                      </a:r>
                      <a:endParaRPr kumimoji="0" lang="en-US" altLang="zh-CN" sz="24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Ensures that the system will meet the needs of students. </a:t>
                      </a:r>
                      <a:endParaRPr kumimoji="0" lang="en-US" altLang="zh-CN" sz="1800" b="0" i="0" u="none" strike="noStrike" cap="none" normalizeH="0" baseline="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18565">
                <a:tc>
                  <a:txBody>
                    <a:bodyPr/>
                    <a:lstStyle/>
                    <a:p>
                      <a:pPr marL="339725" marR="0" lvl="0" indent="-3397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Professor </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c>
                  <a:txBody>
                    <a:bodyPr/>
                    <a:lstStyle/>
                    <a:p>
                      <a:pPr marL="339725" marR="0" lvl="0" indent="-339725"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Professors </a:t>
                      </a:r>
                      <a:endParaRPr kumimoji="0" lang="en-US" altLang="zh-CN" sz="24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Represents the interests of the faculty (professors). </a:t>
                      </a:r>
                      <a:endParaRPr kumimoji="0" lang="en-US" altLang="zh-CN" sz="1800" b="0" i="0" u="none" strike="noStrike" cap="none" normalizeH="0" baseline="0" dirty="0">
                        <a:ln>
                          <a:noFill/>
                        </a:ln>
                        <a:solidFill>
                          <a:schemeClr val="tx1"/>
                        </a:solidFill>
                        <a:effectLst/>
                        <a:latin typeface="Arial" pitchFamily="34" charset="0"/>
                        <a:ea typeface="宋体" pitchFamily="2" charset="-122"/>
                        <a:cs typeface="Times New Roman" pitchFamily="18" charset="0"/>
                      </a:endParaRPr>
                    </a:p>
                  </a:txBody>
                  <a:tcPr marL="107950" marR="107950" marT="53981" marB="53981" horzOverflow="overflow">
                    <a:lnL w="12700" cap="flat" cmpd="sng" algn="ctr">
                      <a:solidFill>
                        <a:srgbClr val="CCECFF"/>
                      </a:solidFill>
                      <a:prstDash val="solid"/>
                      <a:round/>
                      <a:headEnd type="none" w="med" len="med"/>
                      <a:tailEnd type="none" w="med" len="med"/>
                    </a:lnL>
                    <a:lnR w="12700" cap="flat" cmpd="sng" algn="ctr">
                      <a:solidFill>
                        <a:srgbClr val="CCECFF"/>
                      </a:solidFill>
                      <a:prstDash val="solid"/>
                      <a:round/>
                      <a:headEnd type="none" w="med" len="med"/>
                      <a:tailEnd type="none" w="med" len="med"/>
                    </a:lnR>
                    <a:lnT w="12700" cap="flat" cmpd="sng" algn="ctr">
                      <a:solidFill>
                        <a:srgbClr val="CCECFF"/>
                      </a:solidFill>
                      <a:prstDash val="solid"/>
                      <a:round/>
                      <a:headEnd type="none" w="med" len="med"/>
                      <a:tailEnd type="none" w="med" len="med"/>
                    </a:lnT>
                    <a:lnB w="12700" cap="flat" cmpd="sng" algn="ctr">
                      <a:solidFill>
                        <a:srgbClr val="CCECFF"/>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632494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engineering process</a:t>
            </a:r>
            <a:endParaRPr lang="zh-CN" altLang="en-US" dirty="0"/>
          </a:p>
        </p:txBody>
      </p:sp>
      <p:sp>
        <p:nvSpPr>
          <p:cNvPr id="4" name="Rectangle 3"/>
          <p:cNvSpPr>
            <a:spLocks noChangeArrowheads="1"/>
          </p:cNvSpPr>
          <p:nvPr/>
        </p:nvSpPr>
        <p:spPr bwMode="auto">
          <a:xfrm>
            <a:off x="2235693" y="2007093"/>
            <a:ext cx="1752600" cy="838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CA" altLang="zh-CN" sz="2400">
                <a:latin typeface="Times New Roman" panose="02020603050405020304" pitchFamily="18" charset="0"/>
                <a:cs typeface="Arial" panose="020B0604020202020204" pitchFamily="34" charset="0"/>
              </a:rPr>
              <a:t>Elicitation</a:t>
            </a:r>
          </a:p>
        </p:txBody>
      </p:sp>
      <p:sp>
        <p:nvSpPr>
          <p:cNvPr id="5" name="Rectangle 4"/>
          <p:cNvSpPr>
            <a:spLocks noChangeArrowheads="1"/>
          </p:cNvSpPr>
          <p:nvPr/>
        </p:nvSpPr>
        <p:spPr bwMode="auto">
          <a:xfrm>
            <a:off x="3683493" y="3099293"/>
            <a:ext cx="1752600" cy="838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CA" altLang="zh-CN" sz="2400">
                <a:latin typeface="Times New Roman" panose="02020603050405020304" pitchFamily="18" charset="0"/>
                <a:cs typeface="Arial" panose="020B0604020202020204" pitchFamily="34" charset="0"/>
              </a:rPr>
              <a:t>Analysis</a:t>
            </a:r>
          </a:p>
        </p:txBody>
      </p:sp>
      <p:sp>
        <p:nvSpPr>
          <p:cNvPr id="6" name="Rectangle 5"/>
          <p:cNvSpPr>
            <a:spLocks noChangeArrowheads="1"/>
          </p:cNvSpPr>
          <p:nvPr/>
        </p:nvSpPr>
        <p:spPr bwMode="auto">
          <a:xfrm>
            <a:off x="5131293" y="4216893"/>
            <a:ext cx="1752600" cy="838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CA" altLang="zh-CN" sz="2400">
                <a:latin typeface="Times New Roman" panose="02020603050405020304" pitchFamily="18" charset="0"/>
                <a:cs typeface="Arial" panose="020B0604020202020204" pitchFamily="34" charset="0"/>
              </a:rPr>
              <a:t>Specification</a:t>
            </a:r>
          </a:p>
        </p:txBody>
      </p:sp>
      <p:cxnSp>
        <p:nvCxnSpPr>
          <p:cNvPr id="7" name="AutoShape 7"/>
          <p:cNvCxnSpPr>
            <a:cxnSpLocks noChangeShapeType="1"/>
            <a:stCxn id="4" idx="3"/>
            <a:endCxn id="5" idx="0"/>
          </p:cNvCxnSpPr>
          <p:nvPr/>
        </p:nvCxnSpPr>
        <p:spPr bwMode="auto">
          <a:xfrm>
            <a:off x="3988293" y="2426193"/>
            <a:ext cx="571500" cy="673100"/>
          </a:xfrm>
          <a:prstGeom prst="bentConnector2">
            <a:avLst/>
          </a:prstGeom>
          <a:noFill/>
          <a:ln w="635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8" name="AutoShape 8"/>
          <p:cNvCxnSpPr>
            <a:cxnSpLocks noChangeShapeType="1"/>
            <a:stCxn id="5" idx="3"/>
            <a:endCxn id="6" idx="0"/>
          </p:cNvCxnSpPr>
          <p:nvPr/>
        </p:nvCxnSpPr>
        <p:spPr bwMode="auto">
          <a:xfrm>
            <a:off x="5436093" y="3518393"/>
            <a:ext cx="571500" cy="698500"/>
          </a:xfrm>
          <a:prstGeom prst="bentConnector2">
            <a:avLst/>
          </a:prstGeom>
          <a:noFill/>
          <a:ln w="635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 name="Rectangle 5"/>
          <p:cNvSpPr>
            <a:spLocks noChangeArrowheads="1"/>
          </p:cNvSpPr>
          <p:nvPr/>
        </p:nvSpPr>
        <p:spPr bwMode="auto">
          <a:xfrm>
            <a:off x="6579093" y="5207493"/>
            <a:ext cx="1752600" cy="838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CA" altLang="zh-CN" sz="2400">
                <a:latin typeface="Times New Roman" panose="02020603050405020304" pitchFamily="18" charset="0"/>
                <a:cs typeface="Arial" panose="020B0604020202020204" pitchFamily="34" charset="0"/>
              </a:rPr>
              <a:t>Validation</a:t>
            </a:r>
          </a:p>
        </p:txBody>
      </p:sp>
      <p:cxnSp>
        <p:nvCxnSpPr>
          <p:cNvPr id="10" name="AutoShape 8"/>
          <p:cNvCxnSpPr>
            <a:cxnSpLocks noChangeShapeType="1"/>
          </p:cNvCxnSpPr>
          <p:nvPr/>
        </p:nvCxnSpPr>
        <p:spPr bwMode="auto">
          <a:xfrm>
            <a:off x="6883893" y="4521693"/>
            <a:ext cx="571500" cy="698500"/>
          </a:xfrm>
          <a:prstGeom prst="bentConnector2">
            <a:avLst/>
          </a:prstGeom>
          <a:noFill/>
          <a:ln w="63500">
            <a:solidFill>
              <a:schemeClr val="tx1"/>
            </a:solidFill>
            <a:miter lim="800000"/>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874971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Grading Schema</a:t>
            </a:r>
            <a:endParaRPr lang="zh-CN" altLang="en-US" dirty="0"/>
          </a:p>
        </p:txBody>
      </p:sp>
      <p:sp>
        <p:nvSpPr>
          <p:cNvPr id="3" name="内容占位符 2"/>
          <p:cNvSpPr>
            <a:spLocks noGrp="1"/>
          </p:cNvSpPr>
          <p:nvPr>
            <p:ph idx="1"/>
          </p:nvPr>
        </p:nvSpPr>
        <p:spPr/>
        <p:txBody>
          <a:bodyPr/>
          <a:lstStyle/>
          <a:p>
            <a:r>
              <a:rPr lang="en-US" altLang="zh-CN" dirty="0"/>
              <a:t>Exam: 50%</a:t>
            </a:r>
          </a:p>
          <a:p>
            <a:r>
              <a:rPr lang="en-US" altLang="zh-CN" dirty="0"/>
              <a:t>Paper reading 10%</a:t>
            </a:r>
          </a:p>
          <a:p>
            <a:r>
              <a:rPr lang="en-US" altLang="zh-CN" dirty="0"/>
              <a:t>Project: 50%</a:t>
            </a:r>
          </a:p>
          <a:p>
            <a:pPr lvl="1"/>
            <a:r>
              <a:rPr lang="en-US" altLang="zh-CN" dirty="0"/>
              <a:t>Midterm presentation 10%</a:t>
            </a:r>
          </a:p>
          <a:p>
            <a:pPr lvl="1"/>
            <a:r>
              <a:rPr lang="en-US" altLang="zh-CN" dirty="0"/>
              <a:t>Final term presentation 10%</a:t>
            </a:r>
          </a:p>
          <a:p>
            <a:pPr lvl="1"/>
            <a:r>
              <a:rPr lang="en-US" altLang="zh-CN" dirty="0"/>
              <a:t>Technical report 30%</a:t>
            </a:r>
          </a:p>
          <a:p>
            <a:pPr lvl="1"/>
            <a:endParaRPr lang="zh-CN" altLang="en-US" dirty="0"/>
          </a:p>
        </p:txBody>
      </p:sp>
    </p:spTree>
    <p:extLst>
      <p:ext uri="{BB962C8B-B14F-4D97-AF65-F5344CB8AC3E}">
        <p14:creationId xmlns:p14="http://schemas.microsoft.com/office/powerpoint/2010/main" val="2026146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elicitation</a:t>
            </a:r>
            <a:endParaRPr lang="zh-CN" altLang="en-US" dirty="0"/>
          </a:p>
        </p:txBody>
      </p:sp>
      <p:sp>
        <p:nvSpPr>
          <p:cNvPr id="3" name="内容占位符 2"/>
          <p:cNvSpPr>
            <a:spLocks noGrp="1"/>
          </p:cNvSpPr>
          <p:nvPr>
            <p:ph idx="1"/>
          </p:nvPr>
        </p:nvSpPr>
        <p:spPr/>
        <p:txBody>
          <a:bodyPr/>
          <a:lstStyle/>
          <a:p>
            <a:r>
              <a:rPr lang="en-US" altLang="zh-CN" dirty="0"/>
              <a:t>Elicitation is to gather</a:t>
            </a:r>
          </a:p>
          <a:p>
            <a:pPr lvl="1"/>
            <a:r>
              <a:rPr lang="en-US" altLang="zh-CN" dirty="0"/>
              <a:t>Functions that the system should perform</a:t>
            </a:r>
          </a:p>
          <a:p>
            <a:pPr lvl="1"/>
            <a:r>
              <a:rPr lang="en-US" altLang="zh-CN" dirty="0"/>
              <a:t>Non-functional requirements that the system should exhibit </a:t>
            </a:r>
          </a:p>
          <a:p>
            <a:r>
              <a:rPr lang="en-US" altLang="zh-CN" dirty="0"/>
              <a:t>Elicitation is critical but difficult</a:t>
            </a:r>
          </a:p>
          <a:p>
            <a:pPr lvl="1"/>
            <a:r>
              <a:rPr lang="en-US" altLang="zh-CN" dirty="0"/>
              <a:t>Customers are not good at describing what they want</a:t>
            </a:r>
          </a:p>
          <a:p>
            <a:pPr lvl="1"/>
            <a:r>
              <a:rPr lang="en-US" altLang="zh-CN" dirty="0"/>
              <a:t>Software engineers are not good at understanding what customers want</a:t>
            </a:r>
          </a:p>
          <a:p>
            <a:pPr lvl="1"/>
            <a:r>
              <a:rPr lang="en-US" altLang="zh-CN" dirty="0"/>
              <a:t>Customers and software engineers speak different languages</a:t>
            </a:r>
          </a:p>
          <a:p>
            <a:endParaRPr lang="zh-CN" altLang="en-US" dirty="0"/>
          </a:p>
        </p:txBody>
      </p:sp>
      <p:pic>
        <p:nvPicPr>
          <p:cNvPr id="33" name="图片 32"/>
          <p:cNvPicPr>
            <a:picLocks noChangeAspect="1"/>
          </p:cNvPicPr>
          <p:nvPr/>
        </p:nvPicPr>
        <p:blipFill>
          <a:blip r:embed="rId2"/>
          <a:stretch>
            <a:fillRect/>
          </a:stretch>
        </p:blipFill>
        <p:spPr>
          <a:xfrm>
            <a:off x="1359511" y="4291835"/>
            <a:ext cx="3766404" cy="2428264"/>
          </a:xfrm>
          <a:prstGeom prst="rect">
            <a:avLst/>
          </a:prstGeom>
        </p:spPr>
      </p:pic>
      <p:pic>
        <p:nvPicPr>
          <p:cNvPr id="34" name="图片 33"/>
          <p:cNvPicPr>
            <a:picLocks noChangeAspect="1"/>
          </p:cNvPicPr>
          <p:nvPr/>
        </p:nvPicPr>
        <p:blipFill>
          <a:blip r:embed="rId3"/>
          <a:stretch>
            <a:fillRect/>
          </a:stretch>
        </p:blipFill>
        <p:spPr>
          <a:xfrm>
            <a:off x="5314951" y="4262295"/>
            <a:ext cx="5824904" cy="2187823"/>
          </a:xfrm>
          <a:prstGeom prst="rect">
            <a:avLst/>
          </a:prstGeom>
        </p:spPr>
      </p:pic>
    </p:spTree>
    <p:extLst>
      <p:ext uri="{BB962C8B-B14F-4D97-AF65-F5344CB8AC3E}">
        <p14:creationId xmlns:p14="http://schemas.microsoft.com/office/powerpoint/2010/main" val="2771664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Elicitation approaches</a:t>
            </a:r>
            <a:endParaRPr lang="zh-CN" altLang="en-US" dirty="0"/>
          </a:p>
        </p:txBody>
      </p:sp>
      <p:sp>
        <p:nvSpPr>
          <p:cNvPr id="3" name="内容占位符 2"/>
          <p:cNvSpPr>
            <a:spLocks noGrp="1"/>
          </p:cNvSpPr>
          <p:nvPr>
            <p:ph idx="1"/>
          </p:nvPr>
        </p:nvSpPr>
        <p:spPr/>
        <p:txBody>
          <a:bodyPr/>
          <a:lstStyle/>
          <a:p>
            <a:r>
              <a:rPr lang="en-US" altLang="zh-CN" dirty="0"/>
              <a:t>Brainstorming</a:t>
            </a:r>
          </a:p>
          <a:p>
            <a:pPr lvl="1"/>
            <a:r>
              <a:rPr lang="en-US" altLang="zh-CN" dirty="0"/>
              <a:t>Gather stakeholders, collect ideas and prune</a:t>
            </a:r>
          </a:p>
          <a:p>
            <a:r>
              <a:rPr lang="en-US" altLang="zh-CN" dirty="0"/>
              <a:t>Interviewing</a:t>
            </a:r>
          </a:p>
          <a:p>
            <a:pPr lvl="1"/>
            <a:r>
              <a:rPr lang="en-US" altLang="zh-CN" dirty="0"/>
              <a:t>Formal or informal interviews with stakeholders</a:t>
            </a:r>
          </a:p>
          <a:p>
            <a:r>
              <a:rPr lang="en-US" altLang="zh-CN" dirty="0"/>
              <a:t>Prototype</a:t>
            </a:r>
          </a:p>
          <a:p>
            <a:pPr lvl="1"/>
            <a:r>
              <a:rPr lang="en-US" altLang="zh-CN" dirty="0"/>
              <a:t>GUI, flow charts of UIs</a:t>
            </a:r>
          </a:p>
          <a:p>
            <a:r>
              <a:rPr lang="en-US" altLang="zh-CN" dirty="0"/>
              <a:t>Testable User Story</a:t>
            </a:r>
          </a:p>
          <a:p>
            <a:pPr lvl="1"/>
            <a:r>
              <a:rPr lang="en-US" altLang="zh-CN" dirty="0"/>
              <a:t>…</a:t>
            </a:r>
            <a:endParaRPr lang="zh-CN" altLang="en-US" dirty="0"/>
          </a:p>
        </p:txBody>
      </p:sp>
    </p:spTree>
    <p:extLst>
      <p:ext uri="{BB962C8B-B14F-4D97-AF65-F5344CB8AC3E}">
        <p14:creationId xmlns:p14="http://schemas.microsoft.com/office/powerpoint/2010/main" val="29056174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analysis, Why?</a:t>
            </a:r>
            <a:endParaRPr lang="zh-CN" altLang="en-US" dirty="0"/>
          </a:p>
        </p:txBody>
      </p:sp>
      <p:sp>
        <p:nvSpPr>
          <p:cNvPr id="3" name="内容占位符 2"/>
          <p:cNvSpPr>
            <a:spLocks noGrp="1"/>
          </p:cNvSpPr>
          <p:nvPr>
            <p:ph idx="1"/>
          </p:nvPr>
        </p:nvSpPr>
        <p:spPr/>
        <p:txBody>
          <a:bodyPr/>
          <a:lstStyle/>
          <a:p>
            <a:r>
              <a:rPr lang="en-US" altLang="zh-CN" dirty="0"/>
              <a:t>Requirements analysts have to understand the system from each stakeholder's point of view </a:t>
            </a:r>
          </a:p>
          <a:p>
            <a:pPr lvl="1"/>
            <a:r>
              <a:rPr lang="en-US" altLang="zh-CN" dirty="0"/>
              <a:t>Stakeholders have different views of the system</a:t>
            </a:r>
          </a:p>
          <a:p>
            <a:r>
              <a:rPr lang="en-US" altLang="zh-CN" dirty="0"/>
              <a:t>Requirements analysts resolve conflicting views</a:t>
            </a:r>
          </a:p>
          <a:p>
            <a:endParaRPr lang="zh-CN" altLang="en-US" dirty="0"/>
          </a:p>
        </p:txBody>
      </p:sp>
    </p:spTree>
    <p:extLst>
      <p:ext uri="{BB962C8B-B14F-4D97-AF65-F5344CB8AC3E}">
        <p14:creationId xmlns:p14="http://schemas.microsoft.com/office/powerpoint/2010/main" val="34194737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analysis</a:t>
            </a:r>
            <a:endParaRPr lang="zh-CN" altLang="en-US" dirty="0"/>
          </a:p>
        </p:txBody>
      </p:sp>
      <p:sp>
        <p:nvSpPr>
          <p:cNvPr id="3" name="内容占位符 2"/>
          <p:cNvSpPr>
            <a:spLocks noGrp="1"/>
          </p:cNvSpPr>
          <p:nvPr>
            <p:ph idx="1"/>
          </p:nvPr>
        </p:nvSpPr>
        <p:spPr/>
        <p:txBody>
          <a:bodyPr/>
          <a:lstStyle/>
          <a:p>
            <a:r>
              <a:rPr lang="en-US" altLang="zh-CN" dirty="0"/>
              <a:t>Goal</a:t>
            </a:r>
          </a:p>
          <a:p>
            <a:pPr lvl="1"/>
            <a:r>
              <a:rPr lang="en-US" altLang="zh-CN" dirty="0"/>
              <a:t>Determine the scope of the software</a:t>
            </a:r>
          </a:p>
          <a:p>
            <a:r>
              <a:rPr lang="en-US" altLang="zh-CN" dirty="0"/>
              <a:t>Categorization, negotiation, and decision: </a:t>
            </a:r>
          </a:p>
          <a:p>
            <a:pPr lvl="1"/>
            <a:r>
              <a:rPr lang="en-US" altLang="zh-CN" dirty="0"/>
              <a:t>Few established fixed approaches</a:t>
            </a:r>
          </a:p>
          <a:p>
            <a:pPr lvl="1"/>
            <a:r>
              <a:rPr lang="en-US" altLang="zh-CN" dirty="0"/>
              <a:t>Large amount of mental work based on domain knowledge</a:t>
            </a:r>
          </a:p>
          <a:p>
            <a:r>
              <a:rPr lang="en-US" altLang="zh-CN" dirty="0"/>
              <a:t>Requirements</a:t>
            </a:r>
            <a:r>
              <a:rPr lang="en-US" altLang="zh-CN"/>
              <a:t> </a:t>
            </a:r>
            <a:r>
              <a:rPr lang="en-US" altLang="zh-CN" dirty="0"/>
              <a:t>analysts prioritize requirements</a:t>
            </a:r>
          </a:p>
          <a:p>
            <a:pPr lvl="1"/>
            <a:r>
              <a:rPr lang="en-US" altLang="zh-CN"/>
              <a:t>Essential </a:t>
            </a:r>
            <a:r>
              <a:rPr lang="en-US" altLang="zh-CN" dirty="0"/>
              <a:t>requirements</a:t>
            </a:r>
          </a:p>
          <a:p>
            <a:pPr lvl="1"/>
            <a:r>
              <a:rPr lang="en-US" altLang="zh-CN"/>
              <a:t>Desirable </a:t>
            </a:r>
            <a:r>
              <a:rPr lang="en-US" altLang="zh-CN" dirty="0"/>
              <a:t>requirements</a:t>
            </a:r>
          </a:p>
          <a:p>
            <a:pPr lvl="1"/>
            <a:r>
              <a:rPr lang="en-US" altLang="zh-CN"/>
              <a:t>Optional requirements</a:t>
            </a:r>
          </a:p>
          <a:p>
            <a:endParaRPr lang="zh-CN" altLang="en-US" dirty="0"/>
          </a:p>
        </p:txBody>
      </p:sp>
    </p:spTree>
    <p:extLst>
      <p:ext uri="{BB962C8B-B14F-4D97-AF65-F5344CB8AC3E}">
        <p14:creationId xmlns:p14="http://schemas.microsoft.com/office/powerpoint/2010/main" val="211580825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specification</a:t>
            </a:r>
            <a:endParaRPr lang="zh-CN" altLang="en-US" dirty="0"/>
          </a:p>
        </p:txBody>
      </p:sp>
      <p:sp>
        <p:nvSpPr>
          <p:cNvPr id="3" name="内容占位符 2"/>
          <p:cNvSpPr>
            <a:spLocks noGrp="1"/>
          </p:cNvSpPr>
          <p:nvPr>
            <p:ph idx="1"/>
          </p:nvPr>
        </p:nvSpPr>
        <p:spPr/>
        <p:txBody>
          <a:bodyPr/>
          <a:lstStyle/>
          <a:p>
            <a:r>
              <a:rPr lang="en-US" altLang="zh-CN" dirty="0"/>
              <a:t>Document what is required of the system to be developed</a:t>
            </a:r>
          </a:p>
          <a:p>
            <a:r>
              <a:rPr lang="en-US" altLang="zh-CN" dirty="0"/>
              <a:t>State the requirements from the perspective of the developers  </a:t>
            </a:r>
          </a:p>
          <a:p>
            <a:endParaRPr lang="en-US" altLang="zh-CN" dirty="0"/>
          </a:p>
          <a:p>
            <a:r>
              <a:rPr lang="en-US" altLang="zh-CN" dirty="0"/>
              <a:t>Natural Language Specification</a:t>
            </a:r>
          </a:p>
          <a:p>
            <a:r>
              <a:rPr lang="en-US" altLang="zh-CN" dirty="0"/>
              <a:t>Structure Specification</a:t>
            </a:r>
          </a:p>
          <a:p>
            <a:r>
              <a:rPr lang="en-US" altLang="zh-CN" dirty="0"/>
              <a:t>Graph Notation Specification</a:t>
            </a:r>
          </a:p>
          <a:p>
            <a:r>
              <a:rPr lang="en-US" altLang="zh-CN" dirty="0"/>
              <a:t>Mathematical Specification</a:t>
            </a:r>
          </a:p>
          <a:p>
            <a:endParaRPr lang="zh-CN" altLang="en-US" dirty="0"/>
          </a:p>
        </p:txBody>
      </p:sp>
      <p:sp>
        <p:nvSpPr>
          <p:cNvPr id="4" name="Line 5"/>
          <p:cNvSpPr>
            <a:spLocks noChangeShapeType="1"/>
          </p:cNvSpPr>
          <p:nvPr/>
        </p:nvSpPr>
        <p:spPr bwMode="auto">
          <a:xfrm flipH="1">
            <a:off x="5208175" y="3287641"/>
            <a:ext cx="12577" cy="20152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Rectangle 6"/>
          <p:cNvSpPr>
            <a:spLocks noChangeArrowheads="1"/>
          </p:cNvSpPr>
          <p:nvPr/>
        </p:nvSpPr>
        <p:spPr bwMode="auto">
          <a:xfrm>
            <a:off x="5678565" y="4787424"/>
            <a:ext cx="11525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pc="10" dirty="0"/>
              <a:t>Formal</a:t>
            </a:r>
          </a:p>
        </p:txBody>
      </p:sp>
    </p:spTree>
    <p:extLst>
      <p:ext uri="{BB962C8B-B14F-4D97-AF65-F5344CB8AC3E}">
        <p14:creationId xmlns:p14="http://schemas.microsoft.com/office/powerpoint/2010/main" val="14942920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Glossary (Conceptual models)</a:t>
            </a:r>
            <a:endParaRPr lang="zh-CN" altLang="en-US" dirty="0"/>
          </a:p>
        </p:txBody>
      </p:sp>
      <p:sp>
        <p:nvSpPr>
          <p:cNvPr id="3" name="内容占位符 2"/>
          <p:cNvSpPr>
            <a:spLocks noGrp="1"/>
          </p:cNvSpPr>
          <p:nvPr>
            <p:ph idx="1"/>
          </p:nvPr>
        </p:nvSpPr>
        <p:spPr/>
        <p:txBody>
          <a:bodyPr>
            <a:normAutofit fontScale="85000" lnSpcReduction="20000"/>
          </a:bodyPr>
          <a:lstStyle/>
          <a:p>
            <a:r>
              <a:rPr lang="en-US" altLang="zh-CN" dirty="0"/>
              <a:t>Course </a:t>
            </a:r>
          </a:p>
          <a:p>
            <a:pPr lvl="1"/>
            <a:r>
              <a:rPr lang="en-US" altLang="zh-CN" dirty="0"/>
              <a:t>A class offered by the university. </a:t>
            </a:r>
          </a:p>
          <a:p>
            <a:r>
              <a:rPr lang="en-US" altLang="zh-CN" dirty="0"/>
              <a:t>Course Offering </a:t>
            </a:r>
          </a:p>
          <a:p>
            <a:pPr lvl="1"/>
            <a:r>
              <a:rPr lang="en-US" altLang="zh-CN" dirty="0"/>
              <a:t>A specific offering for a course, including days of the week and times. </a:t>
            </a:r>
          </a:p>
          <a:p>
            <a:r>
              <a:rPr lang="en-US" altLang="zh-CN" dirty="0"/>
              <a:t>Course Catalog </a:t>
            </a:r>
          </a:p>
          <a:p>
            <a:pPr lvl="1"/>
            <a:r>
              <a:rPr lang="en-US" altLang="zh-CN" dirty="0"/>
              <a:t>Unabridged catalog of all courses offered by the university. </a:t>
            </a:r>
          </a:p>
          <a:p>
            <a:r>
              <a:rPr lang="en-US" altLang="zh-CN" dirty="0"/>
              <a:t>Grade </a:t>
            </a:r>
          </a:p>
          <a:p>
            <a:pPr lvl="1"/>
            <a:r>
              <a:rPr lang="en-US" altLang="zh-CN" dirty="0"/>
              <a:t>The grade for the student in a course. </a:t>
            </a:r>
          </a:p>
          <a:p>
            <a:r>
              <a:rPr lang="en-US" altLang="zh-CN" dirty="0"/>
              <a:t>Report Card </a:t>
            </a:r>
          </a:p>
          <a:p>
            <a:pPr lvl="1"/>
            <a:r>
              <a:rPr lang="en-US" altLang="zh-CN" dirty="0"/>
              <a:t>All the grades for all courses taken by a student in a given semester. </a:t>
            </a:r>
          </a:p>
          <a:p>
            <a:r>
              <a:rPr lang="en-US" altLang="zh-CN" dirty="0"/>
              <a:t>Roster </a:t>
            </a:r>
          </a:p>
          <a:p>
            <a:pPr lvl="1"/>
            <a:r>
              <a:rPr lang="en-US" altLang="zh-CN" dirty="0"/>
              <a:t>All the students enrolled in a particular course offering. </a:t>
            </a:r>
          </a:p>
          <a:p>
            <a:r>
              <a:rPr lang="en-US" altLang="zh-CN" dirty="0"/>
              <a:t>Transcript </a:t>
            </a:r>
          </a:p>
          <a:p>
            <a:pPr lvl="1"/>
            <a:r>
              <a:rPr lang="en-US" altLang="zh-CN" dirty="0"/>
              <a:t>The history of the grades for all courses for a particular student. </a:t>
            </a:r>
          </a:p>
          <a:p>
            <a:endParaRPr lang="zh-CN" altLang="en-US" dirty="0"/>
          </a:p>
        </p:txBody>
      </p:sp>
    </p:spTree>
    <p:extLst>
      <p:ext uri="{BB962C8B-B14F-4D97-AF65-F5344CB8AC3E}">
        <p14:creationId xmlns:p14="http://schemas.microsoft.com/office/powerpoint/2010/main" val="6981502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Natural language specification</a:t>
            </a:r>
            <a:endParaRPr lang="zh-CN" altLang="en-US" dirty="0"/>
          </a:p>
        </p:txBody>
      </p:sp>
      <p:sp>
        <p:nvSpPr>
          <p:cNvPr id="3" name="内容占位符 2"/>
          <p:cNvSpPr>
            <a:spLocks noGrp="1"/>
          </p:cNvSpPr>
          <p:nvPr>
            <p:ph idx="1"/>
          </p:nvPr>
        </p:nvSpPr>
        <p:spPr/>
        <p:txBody>
          <a:bodyPr/>
          <a:lstStyle/>
          <a:p>
            <a:r>
              <a:rPr lang="en-US" altLang="zh-CN" dirty="0"/>
              <a:t>The requirements are written using numbered sentences in natural language. </a:t>
            </a:r>
          </a:p>
          <a:p>
            <a:endParaRPr lang="en-US" altLang="zh-CN" dirty="0"/>
          </a:p>
          <a:p>
            <a:r>
              <a:rPr lang="en-US" altLang="zh-CN" dirty="0"/>
              <a:t>Each sentence should express one requirement.</a:t>
            </a:r>
          </a:p>
          <a:p>
            <a:endParaRPr lang="en-US" altLang="zh-CN" dirty="0"/>
          </a:p>
          <a:p>
            <a:r>
              <a:rPr lang="en-US" altLang="zh-CN" dirty="0"/>
              <a:t>Diagrams and tables can be used for better understanding of the specification</a:t>
            </a:r>
          </a:p>
          <a:p>
            <a:endParaRPr lang="zh-CN" altLang="en-US" dirty="0"/>
          </a:p>
        </p:txBody>
      </p:sp>
    </p:spTree>
    <p:extLst>
      <p:ext uri="{BB962C8B-B14F-4D97-AF65-F5344CB8AC3E}">
        <p14:creationId xmlns:p14="http://schemas.microsoft.com/office/powerpoint/2010/main" val="1344310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Natural language specification</a:t>
            </a:r>
            <a:endParaRPr lang="zh-CN" altLang="en-US" dirty="0"/>
          </a:p>
        </p:txBody>
      </p:sp>
      <p:sp>
        <p:nvSpPr>
          <p:cNvPr id="3" name="内容占位符 2"/>
          <p:cNvSpPr>
            <a:spLocks noGrp="1"/>
          </p:cNvSpPr>
          <p:nvPr>
            <p:ph idx="1"/>
          </p:nvPr>
        </p:nvSpPr>
        <p:spPr/>
        <p:txBody>
          <a:bodyPr/>
          <a:lstStyle/>
          <a:p>
            <a:r>
              <a:rPr lang="en-US" altLang="zh-CN" dirty="0"/>
              <a:t>Formatting</a:t>
            </a:r>
          </a:p>
          <a:p>
            <a:pPr lvl="1"/>
            <a:r>
              <a:rPr lang="en-US" altLang="zh-CN" dirty="0"/>
              <a:t>Invent a standard format and use it for all requirements</a:t>
            </a:r>
          </a:p>
          <a:p>
            <a:pPr lvl="1"/>
            <a:r>
              <a:rPr lang="en-US" altLang="zh-CN" dirty="0"/>
              <a:t>Font, size, indentation, …</a:t>
            </a:r>
          </a:p>
          <a:p>
            <a:pPr lvl="1"/>
            <a:r>
              <a:rPr lang="en-US" altLang="zh-CN" dirty="0"/>
              <a:t>Use text highlighting to identify key parts of the requirement.</a:t>
            </a:r>
          </a:p>
          <a:p>
            <a:r>
              <a:rPr lang="en-US" altLang="zh-CN" dirty="0"/>
              <a:t>Wording</a:t>
            </a:r>
          </a:p>
          <a:p>
            <a:pPr lvl="1"/>
            <a:r>
              <a:rPr lang="en-US" altLang="zh-CN" dirty="0"/>
              <a:t>Use language in a consistent way. </a:t>
            </a:r>
          </a:p>
          <a:p>
            <a:pPr lvl="2"/>
            <a:r>
              <a:rPr lang="en-US" altLang="zh-CN" dirty="0"/>
              <a:t>E.g. always use shall for mandatory requirements, should for desirable requirements</a:t>
            </a:r>
          </a:p>
          <a:p>
            <a:pPr lvl="1"/>
            <a:r>
              <a:rPr lang="en-US" altLang="zh-CN" dirty="0"/>
              <a:t>Avoid the use of computer jargon</a:t>
            </a:r>
          </a:p>
          <a:p>
            <a:r>
              <a:rPr lang="en-US" altLang="zh-CN" dirty="0"/>
              <a:t>Contents</a:t>
            </a:r>
          </a:p>
          <a:p>
            <a:pPr lvl="1"/>
            <a:r>
              <a:rPr lang="en-US" altLang="zh-CN" dirty="0"/>
              <a:t>Avoid ambiguity in expression</a:t>
            </a:r>
          </a:p>
          <a:p>
            <a:pPr lvl="1"/>
            <a:r>
              <a:rPr lang="en-US" altLang="zh-CN" dirty="0"/>
              <a:t>Add as much details as you can (think as a developer)</a:t>
            </a:r>
          </a:p>
          <a:p>
            <a:pPr lvl="1"/>
            <a:endParaRPr lang="en-US" altLang="zh-CN" dirty="0"/>
          </a:p>
          <a:p>
            <a:endParaRPr lang="zh-CN" altLang="en-US" dirty="0"/>
          </a:p>
        </p:txBody>
      </p:sp>
    </p:spTree>
    <p:extLst>
      <p:ext uri="{BB962C8B-B14F-4D97-AF65-F5344CB8AC3E}">
        <p14:creationId xmlns:p14="http://schemas.microsoft.com/office/powerpoint/2010/main" val="419544662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 example of natural language specification</a:t>
            </a:r>
            <a:endParaRPr lang="zh-CN" altLang="en-US" dirty="0"/>
          </a:p>
        </p:txBody>
      </p:sp>
      <p:sp>
        <p:nvSpPr>
          <p:cNvPr id="3" name="内容占位符 2"/>
          <p:cNvSpPr>
            <a:spLocks noGrp="1"/>
          </p:cNvSpPr>
          <p:nvPr>
            <p:ph idx="1"/>
          </p:nvPr>
        </p:nvSpPr>
        <p:spPr/>
        <p:txBody>
          <a:bodyPr/>
          <a:lstStyle/>
          <a:p>
            <a:r>
              <a:rPr lang="en-US" altLang="zh-CN" dirty="0"/>
              <a:t>1.1 If sales for current month are below target sales, then report is to be printed, unless the difference between target sales and actual sales for the current month is under 5%.</a:t>
            </a:r>
          </a:p>
          <a:p>
            <a:endParaRPr lang="zh-CN" altLang="en-US" dirty="0"/>
          </a:p>
        </p:txBody>
      </p:sp>
      <p:sp>
        <p:nvSpPr>
          <p:cNvPr id="4" name="Rectangle 4"/>
          <p:cNvSpPr>
            <a:spLocks noChangeArrowheads="1"/>
          </p:cNvSpPr>
          <p:nvPr/>
        </p:nvSpPr>
        <p:spPr bwMode="auto">
          <a:xfrm>
            <a:off x="1621655" y="2908175"/>
            <a:ext cx="5522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latin typeface="Comic Sans MS" panose="030F0702030302020204" pitchFamily="66" charset="0"/>
              </a:rPr>
              <a:t>Any problems with this specification?</a:t>
            </a:r>
          </a:p>
        </p:txBody>
      </p:sp>
      <p:sp>
        <p:nvSpPr>
          <p:cNvPr id="5" name="Rectangle 5"/>
          <p:cNvSpPr>
            <a:spLocks noChangeArrowheads="1"/>
          </p:cNvSpPr>
          <p:nvPr/>
        </p:nvSpPr>
        <p:spPr bwMode="auto">
          <a:xfrm>
            <a:off x="1774055" y="3693988"/>
            <a:ext cx="6734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3300"/>
                </a:solidFill>
                <a:latin typeface="Comic Sans MS" panose="030F0702030302020204" pitchFamily="66" charset="0"/>
              </a:rPr>
              <a:t>Ambiguity: 5% of actual sales or target sales?</a:t>
            </a:r>
          </a:p>
        </p:txBody>
      </p:sp>
      <p:sp>
        <p:nvSpPr>
          <p:cNvPr id="6" name="Rectangle 5"/>
          <p:cNvSpPr>
            <a:spLocks noChangeArrowheads="1"/>
          </p:cNvSpPr>
          <p:nvPr/>
        </p:nvSpPr>
        <p:spPr bwMode="auto">
          <a:xfrm>
            <a:off x="2093651" y="4479801"/>
            <a:ext cx="711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3300"/>
                </a:solidFill>
                <a:latin typeface="Comic Sans MS" panose="030F0702030302020204" pitchFamily="66" charset="0"/>
              </a:rPr>
              <a:t>Potential term inconsistency: sales &amp; actual sales</a:t>
            </a:r>
          </a:p>
        </p:txBody>
      </p:sp>
      <p:sp>
        <p:nvSpPr>
          <p:cNvPr id="7" name="Rectangle 6"/>
          <p:cNvSpPr>
            <a:spLocks noChangeArrowheads="1"/>
          </p:cNvSpPr>
          <p:nvPr/>
        </p:nvSpPr>
        <p:spPr bwMode="auto">
          <a:xfrm>
            <a:off x="2452456" y="5220286"/>
            <a:ext cx="49692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olidFill>
                  <a:srgbClr val="FF3300"/>
                </a:solidFill>
                <a:latin typeface="Comic Sans MS" panose="030F0702030302020204" pitchFamily="66" charset="0"/>
              </a:rPr>
              <a:t>What are contents in the report?</a:t>
            </a:r>
          </a:p>
          <a:p>
            <a:r>
              <a:rPr lang="en-US" altLang="zh-CN" sz="2400" dirty="0">
                <a:solidFill>
                  <a:srgbClr val="FF3300"/>
                </a:solidFill>
                <a:latin typeface="Comic Sans MS" panose="030F0702030302020204" pitchFamily="66" charset="0"/>
              </a:rPr>
              <a:t>When and how to print?</a:t>
            </a:r>
          </a:p>
        </p:txBody>
      </p:sp>
    </p:spTree>
    <p:extLst>
      <p:ext uri="{BB962C8B-B14F-4D97-AF65-F5344CB8AC3E}">
        <p14:creationId xmlns:p14="http://schemas.microsoft.com/office/powerpoint/2010/main" val="299777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Natural language specification</a:t>
            </a:r>
            <a:endParaRPr lang="zh-CN" altLang="en-US" dirty="0"/>
          </a:p>
        </p:txBody>
      </p:sp>
      <p:sp>
        <p:nvSpPr>
          <p:cNvPr id="3" name="内容占位符 2"/>
          <p:cNvSpPr>
            <a:spLocks noGrp="1"/>
          </p:cNvSpPr>
          <p:nvPr>
            <p:ph idx="1"/>
          </p:nvPr>
        </p:nvSpPr>
        <p:spPr/>
        <p:txBody>
          <a:bodyPr/>
          <a:lstStyle/>
          <a:p>
            <a:r>
              <a:rPr lang="en-US" altLang="zh-CN" dirty="0"/>
              <a:t>Pros</a:t>
            </a:r>
          </a:p>
          <a:p>
            <a:pPr lvl="1"/>
            <a:r>
              <a:rPr lang="en-US" altLang="zh-CN" dirty="0"/>
              <a:t>Expressive, can express almost any concepts, although not precisely</a:t>
            </a:r>
          </a:p>
          <a:p>
            <a:pPr lvl="1"/>
            <a:r>
              <a:rPr lang="en-US" altLang="zh-CN" dirty="0"/>
              <a:t>Can be understood by users, customers, developers, etc.</a:t>
            </a:r>
          </a:p>
          <a:p>
            <a:pPr lvl="1"/>
            <a:r>
              <a:rPr lang="en-US" altLang="zh-CN" dirty="0"/>
              <a:t>Easy to write</a:t>
            </a:r>
          </a:p>
          <a:p>
            <a:r>
              <a:rPr lang="en-US" altLang="zh-CN" dirty="0"/>
              <a:t>Cons</a:t>
            </a:r>
          </a:p>
          <a:p>
            <a:pPr lvl="1"/>
            <a:r>
              <a:rPr lang="en-US" altLang="zh-CN" dirty="0"/>
              <a:t>Ambiguity, imprecision</a:t>
            </a:r>
          </a:p>
          <a:p>
            <a:pPr lvl="1"/>
            <a:r>
              <a:rPr lang="en-US" altLang="zh-CN" dirty="0"/>
              <a:t>Contradictions can happen</a:t>
            </a:r>
          </a:p>
          <a:p>
            <a:pPr lvl="1"/>
            <a:r>
              <a:rPr lang="en-US" altLang="zh-CN" dirty="0"/>
              <a:t>Functional and non-functional requirements tend to be mixed-up</a:t>
            </a:r>
          </a:p>
          <a:p>
            <a:pPr lvl="1"/>
            <a:r>
              <a:rPr lang="en-US" altLang="zh-CN" dirty="0"/>
              <a:t>Several different requirements may be expressed together</a:t>
            </a:r>
          </a:p>
          <a:p>
            <a:pPr lvl="1"/>
            <a:endParaRPr lang="zh-CN" altLang="en-US" dirty="0"/>
          </a:p>
        </p:txBody>
      </p:sp>
    </p:spTree>
    <p:extLst>
      <p:ext uri="{BB962C8B-B14F-4D97-AF65-F5344CB8AC3E}">
        <p14:creationId xmlns:p14="http://schemas.microsoft.com/office/powerpoint/2010/main" val="790948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Empirical study vs approach</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Empirical study</a:t>
            </a:r>
          </a:p>
          <a:p>
            <a:pPr lvl="1"/>
            <a:r>
              <a:rPr lang="en-US" altLang="zh-CN" dirty="0"/>
              <a:t>Research questions</a:t>
            </a:r>
          </a:p>
          <a:p>
            <a:pPr lvl="2"/>
            <a:r>
              <a:rPr lang="en-US" altLang="zh-CN" dirty="0"/>
              <a:t>Interesting</a:t>
            </a:r>
          </a:p>
          <a:p>
            <a:pPr lvl="2"/>
            <a:r>
              <a:rPr lang="en-US" altLang="zh-CN" dirty="0"/>
              <a:t>Their answers are unknown</a:t>
            </a:r>
          </a:p>
          <a:p>
            <a:pPr lvl="1"/>
            <a:r>
              <a:rPr lang="en-US" altLang="zh-CN" dirty="0"/>
              <a:t>Analysis methodology</a:t>
            </a:r>
          </a:p>
          <a:p>
            <a:pPr lvl="2"/>
            <a:r>
              <a:rPr lang="en-US" altLang="zh-CN" dirty="0"/>
              <a:t>Tool support</a:t>
            </a:r>
          </a:p>
          <a:p>
            <a:pPr lvl="2"/>
            <a:r>
              <a:rPr lang="en-US" altLang="zh-CN" dirty="0"/>
              <a:t>Manual inspection</a:t>
            </a:r>
          </a:p>
          <a:p>
            <a:pPr lvl="1"/>
            <a:r>
              <a:rPr lang="en-US" altLang="zh-CN" dirty="0"/>
              <a:t>Result</a:t>
            </a:r>
          </a:p>
          <a:p>
            <a:pPr lvl="2"/>
            <a:r>
              <a:rPr lang="en-US" altLang="zh-CN"/>
              <a:t>Interesting</a:t>
            </a:r>
            <a:r>
              <a:rPr lang="en-US" altLang="zh-CN" dirty="0"/>
              <a:t>? Important?</a:t>
            </a:r>
          </a:p>
          <a:p>
            <a:r>
              <a:rPr lang="en-US" altLang="zh-CN"/>
              <a:t>Approach</a:t>
            </a:r>
            <a:endParaRPr lang="en-US" altLang="zh-CN" dirty="0"/>
          </a:p>
          <a:p>
            <a:pPr lvl="1"/>
            <a:r>
              <a:rPr lang="en-US" altLang="zh-CN" dirty="0"/>
              <a:t>Tool</a:t>
            </a:r>
          </a:p>
          <a:p>
            <a:pPr lvl="2"/>
            <a:r>
              <a:rPr lang="en-US" altLang="zh-CN" dirty="0"/>
              <a:t>Novel</a:t>
            </a:r>
          </a:p>
          <a:p>
            <a:pPr lvl="2"/>
            <a:r>
              <a:rPr lang="en-US" altLang="zh-CN" dirty="0"/>
              <a:t>Useful</a:t>
            </a:r>
          </a:p>
          <a:p>
            <a:pPr lvl="1"/>
            <a:r>
              <a:rPr lang="en-US" altLang="zh-CN" dirty="0"/>
              <a:t>Evaluation</a:t>
            </a:r>
          </a:p>
          <a:p>
            <a:pPr lvl="2"/>
            <a:r>
              <a:rPr lang="en-US" altLang="zh-CN" dirty="0"/>
              <a:t>Research questions</a:t>
            </a:r>
          </a:p>
          <a:p>
            <a:pPr lvl="2"/>
            <a:r>
              <a:rPr lang="en-US" altLang="zh-CN" dirty="0"/>
              <a:t>Setup</a:t>
            </a:r>
          </a:p>
          <a:p>
            <a:pPr lvl="2"/>
            <a:r>
              <a:rPr lang="en-US" altLang="zh-CN" dirty="0"/>
              <a:t>Results</a:t>
            </a:r>
            <a:endParaRPr lang="zh-CN" altLang="en-US" dirty="0"/>
          </a:p>
        </p:txBody>
      </p:sp>
      <p:sp>
        <p:nvSpPr>
          <p:cNvPr id="4" name="矩形 3"/>
          <p:cNvSpPr/>
          <p:nvPr/>
        </p:nvSpPr>
        <p:spPr>
          <a:xfrm>
            <a:off x="4357174" y="3043898"/>
            <a:ext cx="7898167" cy="646331"/>
          </a:xfrm>
          <a:prstGeom prst="rect">
            <a:avLst/>
          </a:prstGeom>
        </p:spPr>
        <p:txBody>
          <a:bodyPr wrap="square">
            <a:spAutoFit/>
          </a:bodyPr>
          <a:lstStyle/>
          <a:p>
            <a:r>
              <a:rPr lang="en-US" altLang="zh-CN" sz="1200" dirty="0">
                <a:solidFill>
                  <a:srgbClr val="000000"/>
                </a:solidFill>
                <a:latin typeface="Georgia" panose="02040502050405020303" pitchFamily="18" charset="0"/>
              </a:rPr>
              <a:t>An empirical study on evolution of API documentation</a:t>
            </a:r>
            <a:r>
              <a:rPr lang="en-US" altLang="zh-CN" sz="1200" dirty="0"/>
              <a:t/>
            </a:r>
            <a:br>
              <a:rPr lang="en-US" altLang="zh-CN" sz="1200" dirty="0"/>
            </a:br>
            <a:r>
              <a:rPr lang="en-US" altLang="zh-CN" sz="1200" dirty="0">
                <a:solidFill>
                  <a:srgbClr val="000000"/>
                </a:solidFill>
                <a:latin typeface="Georgia" panose="02040502050405020303" pitchFamily="18" charset="0"/>
              </a:rPr>
              <a:t>Lin Shi, </a:t>
            </a:r>
            <a:r>
              <a:rPr lang="en-US" altLang="zh-CN" sz="1200" b="1" dirty="0">
                <a:solidFill>
                  <a:srgbClr val="000000"/>
                </a:solidFill>
                <a:latin typeface="Georgia" panose="02040502050405020303" pitchFamily="18" charset="0"/>
              </a:rPr>
              <a:t>Hao Zhong</a:t>
            </a:r>
            <a:r>
              <a:rPr lang="en-US" altLang="zh-CN" sz="1200" dirty="0">
                <a:solidFill>
                  <a:srgbClr val="000000"/>
                </a:solidFill>
                <a:latin typeface="Georgia" panose="02040502050405020303" pitchFamily="18" charset="0"/>
              </a:rPr>
              <a:t>, Tao Xie, and </a:t>
            </a:r>
            <a:r>
              <a:rPr lang="en-US" altLang="zh-CN" sz="1200" dirty="0" err="1">
                <a:solidFill>
                  <a:srgbClr val="000000"/>
                </a:solidFill>
                <a:latin typeface="Georgia" panose="02040502050405020303" pitchFamily="18" charset="0"/>
              </a:rPr>
              <a:t>Mingshu</a:t>
            </a:r>
            <a:r>
              <a:rPr lang="en-US" altLang="zh-CN" sz="1200" dirty="0">
                <a:solidFill>
                  <a:srgbClr val="000000"/>
                </a:solidFill>
                <a:latin typeface="Georgia" panose="02040502050405020303" pitchFamily="18" charset="0"/>
              </a:rPr>
              <a:t> Li</a:t>
            </a:r>
            <a:r>
              <a:rPr lang="en-US" altLang="zh-CN" sz="1200" dirty="0"/>
              <a:t/>
            </a:r>
            <a:br>
              <a:rPr lang="en-US" altLang="zh-CN" sz="1200" dirty="0"/>
            </a:br>
            <a:r>
              <a:rPr lang="en-US" altLang="zh-CN" sz="1200" i="1" dirty="0">
                <a:solidFill>
                  <a:srgbClr val="000000"/>
                </a:solidFill>
                <a:latin typeface="Georgia" panose="02040502050405020303" pitchFamily="18" charset="0"/>
              </a:rPr>
              <a:t>In Proc. Fundamental Approaches to Software Engineering (ETAPS/FASE)</a:t>
            </a:r>
            <a:r>
              <a:rPr lang="en-US" altLang="zh-CN" sz="1200" dirty="0">
                <a:solidFill>
                  <a:srgbClr val="000000"/>
                </a:solidFill>
                <a:latin typeface="Georgia" panose="02040502050405020303" pitchFamily="18" charset="0"/>
              </a:rPr>
              <a:t>, pages 416-431, 2011. </a:t>
            </a:r>
            <a:endParaRPr lang="zh-CN" altLang="en-US" sz="1200" dirty="0"/>
          </a:p>
        </p:txBody>
      </p:sp>
      <p:sp>
        <p:nvSpPr>
          <p:cNvPr id="5" name="矩形 4"/>
          <p:cNvSpPr/>
          <p:nvPr/>
        </p:nvSpPr>
        <p:spPr>
          <a:xfrm>
            <a:off x="4339586" y="5136178"/>
            <a:ext cx="7628879" cy="600164"/>
          </a:xfrm>
          <a:prstGeom prst="rect">
            <a:avLst/>
          </a:prstGeom>
        </p:spPr>
        <p:txBody>
          <a:bodyPr wrap="square">
            <a:spAutoFit/>
          </a:bodyPr>
          <a:lstStyle/>
          <a:p>
            <a:r>
              <a:rPr lang="en-US" altLang="zh-CN" sz="1100" dirty="0">
                <a:solidFill>
                  <a:srgbClr val="000000"/>
                </a:solidFill>
                <a:latin typeface="Georgia" panose="02040502050405020303" pitchFamily="18" charset="0"/>
              </a:rPr>
              <a:t>Detecting API documentation errors</a:t>
            </a:r>
            <a:r>
              <a:rPr lang="en-US" altLang="zh-CN" sz="1100" dirty="0"/>
              <a:t/>
            </a:r>
            <a:br>
              <a:rPr lang="en-US" altLang="zh-CN" sz="1100" dirty="0"/>
            </a:br>
            <a:r>
              <a:rPr lang="en-US" altLang="zh-CN" sz="1100" b="1" dirty="0">
                <a:solidFill>
                  <a:srgbClr val="000000"/>
                </a:solidFill>
                <a:latin typeface="Georgia" panose="02040502050405020303" pitchFamily="18" charset="0"/>
              </a:rPr>
              <a:t>Hao Zhong </a:t>
            </a:r>
            <a:r>
              <a:rPr lang="en-US" altLang="zh-CN" sz="1100" dirty="0">
                <a:solidFill>
                  <a:srgbClr val="000000"/>
                </a:solidFill>
                <a:latin typeface="Georgia" panose="02040502050405020303" pitchFamily="18" charset="0"/>
              </a:rPr>
              <a:t>and </a:t>
            </a:r>
            <a:r>
              <a:rPr lang="en-US" altLang="zh-CN" sz="1100" dirty="0" err="1">
                <a:solidFill>
                  <a:srgbClr val="000000"/>
                </a:solidFill>
                <a:latin typeface="Georgia" panose="02040502050405020303" pitchFamily="18" charset="0"/>
              </a:rPr>
              <a:t>Zhengdong</a:t>
            </a:r>
            <a:r>
              <a:rPr lang="en-US" altLang="zh-CN" sz="1100" dirty="0">
                <a:solidFill>
                  <a:srgbClr val="000000"/>
                </a:solidFill>
                <a:latin typeface="Georgia" panose="02040502050405020303" pitchFamily="18" charset="0"/>
              </a:rPr>
              <a:t> Su</a:t>
            </a:r>
            <a:r>
              <a:rPr lang="en-US" altLang="zh-CN" sz="1100" dirty="0"/>
              <a:t/>
            </a:r>
            <a:br>
              <a:rPr lang="en-US" altLang="zh-CN" sz="1100" dirty="0"/>
            </a:br>
            <a:r>
              <a:rPr lang="en-US" altLang="zh-CN" sz="1100" i="1" dirty="0">
                <a:solidFill>
                  <a:srgbClr val="000000"/>
                </a:solidFill>
                <a:latin typeface="Georgia" panose="02040502050405020303" pitchFamily="18" charset="0"/>
              </a:rPr>
              <a:t>In Proc. Object-Oriented Programming, Systems, Languages &amp; Applications (OOPSLA)</a:t>
            </a:r>
            <a:r>
              <a:rPr lang="en-US" altLang="zh-CN" sz="1100" dirty="0">
                <a:solidFill>
                  <a:srgbClr val="000000"/>
                </a:solidFill>
                <a:latin typeface="Georgia" panose="02040502050405020303" pitchFamily="18" charset="0"/>
              </a:rPr>
              <a:t>, pages 803-816, 2013. </a:t>
            </a:r>
            <a:endParaRPr lang="zh-CN" altLang="en-US" sz="1100" dirty="0"/>
          </a:p>
        </p:txBody>
      </p:sp>
    </p:spTree>
    <p:extLst>
      <p:ext uri="{BB962C8B-B14F-4D97-AF65-F5344CB8AC3E}">
        <p14:creationId xmlns:p14="http://schemas.microsoft.com/office/powerpoint/2010/main" val="407379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Structured specifications</a:t>
            </a:r>
            <a:endParaRPr lang="zh-CN" altLang="en-US" dirty="0"/>
          </a:p>
        </p:txBody>
      </p:sp>
      <p:sp>
        <p:nvSpPr>
          <p:cNvPr id="3" name="内容占位符 2"/>
          <p:cNvSpPr>
            <a:spLocks noGrp="1"/>
          </p:cNvSpPr>
          <p:nvPr>
            <p:ph idx="1"/>
          </p:nvPr>
        </p:nvSpPr>
        <p:spPr/>
        <p:txBody>
          <a:bodyPr/>
          <a:lstStyle/>
          <a:p>
            <a:r>
              <a:rPr lang="en-US" altLang="zh-CN" dirty="0"/>
              <a:t>The structure of a requirement is predefined</a:t>
            </a:r>
          </a:p>
          <a:p>
            <a:r>
              <a:rPr lang="en-US" altLang="zh-CN" dirty="0"/>
              <a:t>The freedom of the requirements writer is limited</a:t>
            </a:r>
          </a:p>
          <a:p>
            <a:r>
              <a:rPr lang="en-US" altLang="zh-CN" dirty="0"/>
              <a:t> Some common structures:</a:t>
            </a:r>
          </a:p>
          <a:p>
            <a:pPr lvl="1"/>
            <a:r>
              <a:rPr lang="en-US" altLang="zh-CN" dirty="0"/>
              <a:t>Forms</a:t>
            </a:r>
          </a:p>
          <a:p>
            <a:pPr lvl="1"/>
            <a:r>
              <a:rPr lang="en-US" altLang="zh-CN" dirty="0"/>
              <a:t>Tables</a:t>
            </a:r>
          </a:p>
          <a:p>
            <a:endParaRPr lang="zh-CN" altLang="en-US" dirty="0"/>
          </a:p>
        </p:txBody>
      </p:sp>
    </p:spTree>
    <p:extLst>
      <p:ext uri="{BB962C8B-B14F-4D97-AF65-F5344CB8AC3E}">
        <p14:creationId xmlns:p14="http://schemas.microsoft.com/office/powerpoint/2010/main" val="29025823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Form-based specifications</a:t>
            </a:r>
            <a:endParaRPr lang="zh-CN" altLang="en-US" dirty="0"/>
          </a:p>
        </p:txBody>
      </p:sp>
      <p:sp>
        <p:nvSpPr>
          <p:cNvPr id="3" name="内容占位符 2"/>
          <p:cNvSpPr>
            <a:spLocks noGrp="1"/>
          </p:cNvSpPr>
          <p:nvPr>
            <p:ph idx="1"/>
          </p:nvPr>
        </p:nvSpPr>
        <p:spPr/>
        <p:txBody>
          <a:bodyPr>
            <a:normAutofit/>
          </a:bodyPr>
          <a:lstStyle/>
          <a:p>
            <a:r>
              <a:rPr lang="en-US" altLang="zh-CN" dirty="0"/>
              <a:t>Definition</a:t>
            </a:r>
          </a:p>
          <a:p>
            <a:pPr lvl="1"/>
            <a:r>
              <a:rPr lang="en-US" altLang="zh-CN" dirty="0"/>
              <a:t>Definition of the function or entity</a:t>
            </a:r>
          </a:p>
          <a:p>
            <a:pPr lvl="1"/>
            <a:r>
              <a:rPr lang="en-US" altLang="zh-CN" dirty="0"/>
              <a:t>Description of the action to be taken</a:t>
            </a:r>
          </a:p>
          <a:p>
            <a:r>
              <a:rPr lang="en-US" altLang="zh-CN" dirty="0"/>
              <a:t>Input &amp; Output</a:t>
            </a:r>
          </a:p>
          <a:p>
            <a:pPr lvl="1"/>
            <a:r>
              <a:rPr lang="en-US" altLang="zh-CN" dirty="0"/>
              <a:t>Description of inputs and where they come from.</a:t>
            </a:r>
          </a:p>
          <a:p>
            <a:pPr lvl="1"/>
            <a:r>
              <a:rPr lang="en-US" altLang="zh-CN" dirty="0"/>
              <a:t>Description of outputs and where they go to</a:t>
            </a:r>
          </a:p>
          <a:p>
            <a:pPr lvl="1"/>
            <a:r>
              <a:rPr lang="en-US" altLang="zh-CN" dirty="0"/>
              <a:t>Pre and post conditions (if any)</a:t>
            </a:r>
          </a:p>
          <a:p>
            <a:r>
              <a:rPr lang="en-US" altLang="zh-CN" dirty="0"/>
              <a:t>Dependencies</a:t>
            </a:r>
          </a:p>
          <a:p>
            <a:pPr lvl="1"/>
            <a:r>
              <a:rPr lang="en-US" altLang="zh-CN" dirty="0"/>
              <a:t>Information needed &amp; other entities used</a:t>
            </a:r>
          </a:p>
          <a:p>
            <a:pPr lvl="1"/>
            <a:r>
              <a:rPr lang="en-US" altLang="zh-CN" dirty="0"/>
              <a:t>The side effects (if any) of the function</a:t>
            </a:r>
          </a:p>
          <a:p>
            <a:pPr lvl="1"/>
            <a:r>
              <a:rPr lang="en-US" altLang="zh-CN" dirty="0"/>
              <a:t>E.g., reduced credit score when you query it</a:t>
            </a:r>
          </a:p>
          <a:p>
            <a:endParaRPr lang="zh-CN" altLang="en-US" dirty="0"/>
          </a:p>
        </p:txBody>
      </p:sp>
    </p:spTree>
    <p:extLst>
      <p:ext uri="{BB962C8B-B14F-4D97-AF65-F5344CB8AC3E}">
        <p14:creationId xmlns:p14="http://schemas.microsoft.com/office/powerpoint/2010/main" val="41702151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Insulin pump for blood sugar control</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Insulin Pump/Control Software/SRS/3.3.2</a:t>
            </a:r>
          </a:p>
          <a:p>
            <a:r>
              <a:rPr lang="en-US" altLang="zh-CN" dirty="0"/>
              <a:t>Function	</a:t>
            </a:r>
          </a:p>
          <a:p>
            <a:pPr lvl="1"/>
            <a:r>
              <a:rPr lang="en-US" altLang="zh-CN" dirty="0"/>
              <a:t>Compute insulin dose: safe sugar level.</a:t>
            </a:r>
          </a:p>
          <a:p>
            <a:r>
              <a:rPr lang="en-US" altLang="zh-CN" dirty="0"/>
              <a:t>Description	</a:t>
            </a:r>
          </a:p>
          <a:p>
            <a:pPr lvl="1"/>
            <a:r>
              <a:rPr lang="en-US" altLang="zh-CN" dirty="0"/>
              <a:t>Computes the dose of insulin to be delivered when the current measured sugar level is in the safe zone between 3 and 7 units.</a:t>
            </a:r>
          </a:p>
          <a:p>
            <a:r>
              <a:rPr lang="en-US" altLang="zh-CN" dirty="0"/>
              <a:t>Inputs	</a:t>
            </a:r>
          </a:p>
          <a:p>
            <a:pPr lvl="1"/>
            <a:r>
              <a:rPr lang="en-US" altLang="zh-CN" dirty="0"/>
              <a:t>Current sugar reading (r2); the previous two readings (r0 and r1).</a:t>
            </a:r>
          </a:p>
          <a:p>
            <a:r>
              <a:rPr lang="en-US" altLang="zh-CN" dirty="0"/>
              <a:t>Source</a:t>
            </a:r>
          </a:p>
          <a:p>
            <a:pPr lvl="1"/>
            <a:r>
              <a:rPr lang="en-US" altLang="zh-CN" dirty="0"/>
              <a:t>Current sugar reading from sensor. Other readings from memory.</a:t>
            </a:r>
          </a:p>
          <a:p>
            <a:r>
              <a:rPr lang="en-US" altLang="zh-CN" dirty="0"/>
              <a:t>Outputs	</a:t>
            </a:r>
          </a:p>
          <a:p>
            <a:pPr lvl="1"/>
            <a:r>
              <a:rPr lang="en-US" altLang="zh-CN" dirty="0" err="1"/>
              <a:t>CompDose</a:t>
            </a:r>
            <a:r>
              <a:rPr lang="en-US" altLang="zh-CN" dirty="0"/>
              <a:t>—the dose in insulin to be delivered.</a:t>
            </a:r>
          </a:p>
          <a:p>
            <a:r>
              <a:rPr lang="en-US" altLang="zh-CN" dirty="0"/>
              <a:t>Destination 	 </a:t>
            </a:r>
          </a:p>
          <a:p>
            <a:pPr lvl="1"/>
            <a:r>
              <a:rPr lang="en-US" altLang="zh-CN" dirty="0"/>
              <a:t>Main control loop.</a:t>
            </a:r>
          </a:p>
          <a:p>
            <a:endParaRPr lang="en-US" altLang="zh-CN" dirty="0"/>
          </a:p>
          <a:p>
            <a:endParaRPr lang="zh-CN" altLang="en-US" dirty="0"/>
          </a:p>
        </p:txBody>
      </p:sp>
    </p:spTree>
    <p:extLst>
      <p:ext uri="{BB962C8B-B14F-4D97-AF65-F5344CB8AC3E}">
        <p14:creationId xmlns:p14="http://schemas.microsoft.com/office/powerpoint/2010/main" val="5631673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Insulin pump</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Action </a:t>
            </a:r>
          </a:p>
          <a:p>
            <a:pPr lvl="1"/>
            <a:r>
              <a:rPr lang="en-US" altLang="zh-CN" dirty="0" err="1"/>
              <a:t>CompDose</a:t>
            </a:r>
            <a:r>
              <a:rPr lang="en-US" altLang="zh-CN" dirty="0"/>
              <a:t> is zero if the sugar level is stable or falling or if the level is increasing but the rate of increase is decreasing. If the level is increasing and the rate of increase is increasing, then </a:t>
            </a:r>
            <a:r>
              <a:rPr lang="en-US" altLang="zh-CN" dirty="0" err="1"/>
              <a:t>CompDose</a:t>
            </a:r>
            <a:r>
              <a:rPr lang="en-US" altLang="zh-CN" dirty="0"/>
              <a:t> is computed by dividing the difference between the current sugar level and the previous level by 4 and rounding the result. If the result, is rounded to zero then </a:t>
            </a:r>
            <a:r>
              <a:rPr lang="en-US" altLang="zh-CN" dirty="0" err="1"/>
              <a:t>CompDose</a:t>
            </a:r>
            <a:r>
              <a:rPr lang="en-US" altLang="zh-CN" dirty="0"/>
              <a:t> is set to the minimum dose that can be delivered. </a:t>
            </a:r>
          </a:p>
          <a:p>
            <a:r>
              <a:rPr lang="en-US" altLang="zh-CN" dirty="0"/>
              <a:t>Requirements	</a:t>
            </a:r>
          </a:p>
          <a:p>
            <a:pPr lvl="1"/>
            <a:r>
              <a:rPr lang="en-US" altLang="zh-CN" dirty="0"/>
              <a:t>Two previous readings so that the rate of change of sugar level can be computed.</a:t>
            </a:r>
          </a:p>
          <a:p>
            <a:r>
              <a:rPr lang="en-US" altLang="zh-CN" dirty="0"/>
              <a:t>Pre-condition 	</a:t>
            </a:r>
          </a:p>
          <a:p>
            <a:pPr lvl="1"/>
            <a:r>
              <a:rPr lang="en-US" altLang="zh-CN" dirty="0"/>
              <a:t>The insulin reservoir contains at least the maximum allowed single dose of insulin.</a:t>
            </a:r>
          </a:p>
          <a:p>
            <a:r>
              <a:rPr lang="en-US" altLang="zh-CN" dirty="0"/>
              <a:t>Post-condition 	</a:t>
            </a:r>
          </a:p>
          <a:p>
            <a:pPr lvl="1"/>
            <a:r>
              <a:rPr lang="en-US" altLang="zh-CN" dirty="0"/>
              <a:t>r0 is replaced by r1 then r1 is replaced by r2.</a:t>
            </a:r>
          </a:p>
          <a:p>
            <a:r>
              <a:rPr lang="en-US" altLang="zh-CN" dirty="0"/>
              <a:t>Side effects	 </a:t>
            </a:r>
          </a:p>
          <a:p>
            <a:pPr lvl="1"/>
            <a:r>
              <a:rPr lang="en-US" altLang="zh-CN" dirty="0"/>
              <a:t>None.</a:t>
            </a:r>
          </a:p>
          <a:p>
            <a:endParaRPr lang="en-US" altLang="zh-CN" dirty="0"/>
          </a:p>
          <a:p>
            <a:endParaRPr lang="zh-CN" altLang="en-US" dirty="0"/>
          </a:p>
        </p:txBody>
      </p:sp>
    </p:spTree>
    <p:extLst>
      <p:ext uri="{BB962C8B-B14F-4D97-AF65-F5344CB8AC3E}">
        <p14:creationId xmlns:p14="http://schemas.microsoft.com/office/powerpoint/2010/main" val="269682133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Table specification</a:t>
            </a:r>
            <a:endParaRPr lang="zh-CN" altLang="en-US" dirty="0"/>
          </a:p>
        </p:txBody>
      </p:sp>
      <p:sp>
        <p:nvSpPr>
          <p:cNvPr id="3" name="内容占位符 2"/>
          <p:cNvSpPr>
            <a:spLocks noGrp="1"/>
          </p:cNvSpPr>
          <p:nvPr>
            <p:ph idx="1"/>
          </p:nvPr>
        </p:nvSpPr>
        <p:spPr/>
        <p:txBody>
          <a:bodyPr/>
          <a:lstStyle/>
          <a:p>
            <a:r>
              <a:rPr lang="en-US" altLang="zh-CN" dirty="0"/>
              <a:t>A map from inputs to outputs in the form of a table</a:t>
            </a:r>
          </a:p>
          <a:p>
            <a:pPr lvl="1"/>
            <a:r>
              <a:rPr lang="en-US" altLang="zh-CN" dirty="0"/>
              <a:t>Each line corresponds to a case in inputs</a:t>
            </a:r>
          </a:p>
          <a:p>
            <a:pPr lvl="1"/>
            <a:r>
              <a:rPr lang="en-US" altLang="zh-CN" dirty="0"/>
              <a:t>The corresponding action is filled in</a:t>
            </a:r>
          </a:p>
          <a:p>
            <a:r>
              <a:rPr lang="en-US" altLang="zh-CN" dirty="0"/>
              <a:t>Particularly useful when you have to define a number of possible alternative courses of action.</a:t>
            </a:r>
          </a:p>
          <a:p>
            <a:endParaRPr lang="zh-CN" altLang="en-US" dirty="0"/>
          </a:p>
        </p:txBody>
      </p:sp>
    </p:spTree>
    <p:extLst>
      <p:ext uri="{BB962C8B-B14F-4D97-AF65-F5344CB8AC3E}">
        <p14:creationId xmlns:p14="http://schemas.microsoft.com/office/powerpoint/2010/main" val="18485199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Insulin pump</a:t>
            </a:r>
            <a:endParaRPr lang="zh-CN" altLang="en-US" dirty="0"/>
          </a:p>
        </p:txBody>
      </p:sp>
      <p:sp>
        <p:nvSpPr>
          <p:cNvPr id="3" name="内容占位符 2"/>
          <p:cNvSpPr>
            <a:spLocks noGrp="1"/>
          </p:cNvSpPr>
          <p:nvPr>
            <p:ph idx="1"/>
          </p:nvPr>
        </p:nvSpPr>
        <p:spPr/>
        <p:txBody>
          <a:bodyPr/>
          <a:lstStyle/>
          <a:p>
            <a:endParaRPr lang="zh-CN" altLang="en-US" dirty="0"/>
          </a:p>
        </p:txBody>
      </p:sp>
      <p:graphicFrame>
        <p:nvGraphicFramePr>
          <p:cNvPr id="4" name="Group 3"/>
          <p:cNvGraphicFramePr>
            <a:graphicFrameLocks noGrp="1"/>
          </p:cNvGraphicFramePr>
          <p:nvPr>
            <p:extLst>
              <p:ext uri="{D42A27DB-BD31-4B8C-83A1-F6EECF244321}">
                <p14:modId xmlns:p14="http://schemas.microsoft.com/office/powerpoint/2010/main" val="2850191659"/>
              </p:ext>
            </p:extLst>
          </p:nvPr>
        </p:nvGraphicFramePr>
        <p:xfrm>
          <a:off x="512005" y="1854278"/>
          <a:ext cx="9830480" cy="4401458"/>
        </p:xfrm>
        <a:graphic>
          <a:graphicData uri="http://schemas.openxmlformats.org/drawingml/2006/table">
            <a:tbl>
              <a:tblPr/>
              <a:tblGrid>
                <a:gridCol w="4681711">
                  <a:extLst>
                    <a:ext uri="{9D8B030D-6E8A-4147-A177-3AD203B41FA5}">
                      <a16:colId xmlns:a16="http://schemas.microsoft.com/office/drawing/2014/main" val="1875925718"/>
                    </a:ext>
                  </a:extLst>
                </a:gridCol>
                <a:gridCol w="5148769">
                  <a:extLst>
                    <a:ext uri="{9D8B030D-6E8A-4147-A177-3AD203B41FA5}">
                      <a16:colId xmlns:a16="http://schemas.microsoft.com/office/drawing/2014/main" val="2836792299"/>
                    </a:ext>
                  </a:extLst>
                </a:gridCol>
              </a:tblGrid>
              <a:tr h="613530">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just"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000" b="1"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2352048292"/>
                  </a:ext>
                </a:extLst>
              </a:tr>
              <a:tr h="613530">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CompDose</a:t>
                      </a:r>
                      <a:r>
                        <a:rPr kumimoji="0" lang="en-GB" altLang="zh-CN"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833683299"/>
                  </a:ext>
                </a:extLst>
              </a:tr>
              <a:tr h="613530">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CompDose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882121846"/>
                  </a:ext>
                </a:extLst>
              </a:tr>
              <a:tr h="1059855">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Sugar level increasing and rate of increase decreasing </a:t>
                      </a:r>
                      <a:br>
                        <a:rPr kumimoji="0" lang="en-GB" altLang="zh-CN" sz="24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GB" altLang="zh-CN" sz="24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CompDose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780968831"/>
                  </a:ext>
                </a:extLst>
              </a:tr>
              <a:tr h="1372148">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Sugar level increasing and rate of increase stable or increasing </a:t>
                      </a:r>
                      <a:br>
                        <a:rPr kumimoji="0" lang="en-GB" altLang="zh-CN" sz="24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br>
                      <a:r>
                        <a:rPr kumimoji="0" lang="en-GB" altLang="zh-CN" sz="2400" b="0" i="0" u="none" strike="noStrike" cap="none" normalizeH="0" baseline="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defTabSz="457200">
                        <a:spcBef>
                          <a:spcPct val="20000"/>
                        </a:spcBef>
                        <a:buClr>
                          <a:schemeClr val="tx2"/>
                        </a:buClr>
                        <a:buSzPct val="70000"/>
                        <a:buFont typeface="Wingdings" panose="05000000000000000000" pitchFamily="2" charset="2"/>
                        <a:defRPr sz="2600">
                          <a:solidFill>
                            <a:schemeClr val="tx1"/>
                          </a:solidFill>
                          <a:latin typeface="Arial" panose="020B0604020202020204" pitchFamily="34" charset="0"/>
                          <a:ea typeface="宋体" panose="02010600030101010101" pitchFamily="2" charset="-122"/>
                        </a:defRPr>
                      </a:lvl1pPr>
                      <a:lvl2pPr marL="742950" indent="-285750" defTabSz="457200">
                        <a:spcBef>
                          <a:spcPct val="20000"/>
                        </a:spcBef>
                        <a:buClr>
                          <a:schemeClr val="accent2"/>
                        </a:buClr>
                        <a:buSzPct val="70000"/>
                        <a:buFont typeface="Wingdings" panose="05000000000000000000" pitchFamily="2" charset="2"/>
                        <a:defRPr sz="2200">
                          <a:solidFill>
                            <a:schemeClr val="tx1"/>
                          </a:solidFill>
                          <a:latin typeface="Arial" panose="020B0604020202020204" pitchFamily="34" charset="0"/>
                          <a:ea typeface="宋体" panose="02010600030101010101" pitchFamily="2" charset="-122"/>
                        </a:defRPr>
                      </a:lvl2pPr>
                      <a:lvl3pPr marL="1143000" indent="-228600" defTabSz="457200">
                        <a:spcBef>
                          <a:spcPct val="20000"/>
                        </a:spcBef>
                        <a:buClr>
                          <a:schemeClr val="accent1"/>
                        </a:buClr>
                        <a:buSzPct val="70000"/>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marL="1600200" indent="-228600" defTabSz="457200">
                        <a:spcBef>
                          <a:spcPct val="20000"/>
                        </a:spcBef>
                        <a:buClr>
                          <a:schemeClr val="tx2"/>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defTabSz="457200">
                        <a:spcBef>
                          <a:spcPct val="20000"/>
                        </a:spcBef>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defTabSz="457200" fontAlgn="base">
                        <a:spcBef>
                          <a:spcPct val="20000"/>
                        </a:spcBef>
                        <a:spcAft>
                          <a:spcPct val="0"/>
                        </a:spcAft>
                        <a:buClr>
                          <a:schemeClr val="folHlink"/>
                        </a:buClr>
                        <a:buSzPct val="8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CompDose</a:t>
                      </a:r>
                      <a:r>
                        <a:rPr kumimoji="0" lang="en-GB" altLang="zh-CN"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  round ((r2 – r1)/4)</a:t>
                      </a:r>
                    </a:p>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If rounded result = 0 then </a:t>
                      </a:r>
                    </a:p>
                    <a:p>
                      <a:pPr marL="0" marR="0" lvl="0" indent="0" algn="l" defTabSz="457200" rtl="0" eaLnBrk="1" fontAlgn="base" latinLnBrk="0" hangingPunct="1">
                        <a:lnSpc>
                          <a:spcPct val="100000"/>
                        </a:lnSpc>
                        <a:spcBef>
                          <a:spcPct val="0"/>
                        </a:spcBef>
                        <a:spcAft>
                          <a:spcPct val="0"/>
                        </a:spcAft>
                        <a:buClr>
                          <a:schemeClr val="tx2"/>
                        </a:buClr>
                        <a:buSzPct val="70000"/>
                        <a:buFont typeface="Wingdings" panose="05000000000000000000" pitchFamily="2" charset="2"/>
                        <a:buNone/>
                        <a:tabLst/>
                      </a:pPr>
                      <a:r>
                        <a:rPr kumimoji="0" lang="en-GB" altLang="zh-CN" sz="24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CompDose</a:t>
                      </a:r>
                      <a:r>
                        <a:rPr kumimoji="0" lang="en-GB" altLang="zh-CN"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 = </a:t>
                      </a:r>
                      <a:r>
                        <a:rPr kumimoji="0" lang="en-GB" altLang="zh-CN" sz="2400" b="0" i="0" u="none" strike="noStrike" cap="none" normalizeH="0" baseline="0" dirty="0" err="1">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rPr>
                        <a:t>MinimumDose</a:t>
                      </a:r>
                      <a:endParaRPr kumimoji="0" lang="en-GB" altLang="zh-CN" sz="2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4030202957"/>
                  </a:ext>
                </a:extLst>
              </a:tr>
            </a:tbl>
          </a:graphicData>
        </a:graphic>
      </p:graphicFrame>
    </p:spTree>
    <p:extLst>
      <p:ext uri="{BB962C8B-B14F-4D97-AF65-F5344CB8AC3E}">
        <p14:creationId xmlns:p14="http://schemas.microsoft.com/office/powerpoint/2010/main" val="8162490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Structured specifications</a:t>
            </a:r>
            <a:endParaRPr lang="zh-CN" altLang="en-US" dirty="0"/>
          </a:p>
        </p:txBody>
      </p:sp>
      <p:sp>
        <p:nvSpPr>
          <p:cNvPr id="3" name="内容占位符 2"/>
          <p:cNvSpPr>
            <a:spLocks noGrp="1"/>
          </p:cNvSpPr>
          <p:nvPr>
            <p:ph idx="1"/>
          </p:nvPr>
        </p:nvSpPr>
        <p:spPr/>
        <p:txBody>
          <a:bodyPr/>
          <a:lstStyle/>
          <a:p>
            <a:r>
              <a:rPr lang="en-US" altLang="zh-CN" dirty="0"/>
              <a:t>Pros</a:t>
            </a:r>
          </a:p>
          <a:p>
            <a:pPr lvl="1"/>
            <a:r>
              <a:rPr lang="en-US" altLang="zh-CN" dirty="0"/>
              <a:t>Easier to control quality compared with pure natural language</a:t>
            </a:r>
          </a:p>
          <a:p>
            <a:pPr lvl="1"/>
            <a:r>
              <a:rPr lang="en-US" altLang="zh-CN" dirty="0"/>
              <a:t>Still easy to write and understand</a:t>
            </a:r>
          </a:p>
          <a:p>
            <a:pPr lvl="1"/>
            <a:r>
              <a:rPr lang="en-US" altLang="zh-CN" dirty="0"/>
              <a:t>Reduce imprecision and missing of details</a:t>
            </a:r>
          </a:p>
          <a:p>
            <a:r>
              <a:rPr lang="en-US" altLang="zh-CN" dirty="0"/>
              <a:t>Cons</a:t>
            </a:r>
          </a:p>
          <a:p>
            <a:pPr lvl="1"/>
            <a:r>
              <a:rPr lang="en-US" altLang="zh-CN" dirty="0"/>
              <a:t>The form of structure has strong impact on the quality of specification, and is not easy to design</a:t>
            </a:r>
          </a:p>
          <a:p>
            <a:pPr lvl="1"/>
            <a:r>
              <a:rPr lang="en-US" altLang="zh-CN" dirty="0"/>
              <a:t>Less expressiveness due to the rigid structures</a:t>
            </a:r>
          </a:p>
          <a:p>
            <a:pPr lvl="1"/>
            <a:r>
              <a:rPr lang="en-US" altLang="zh-CN" dirty="0"/>
              <a:t>Still has the problem of natural language expression, such as ambiguity, missing term definitions, etc.</a:t>
            </a:r>
          </a:p>
          <a:p>
            <a:endParaRPr lang="zh-CN" altLang="en-US" dirty="0"/>
          </a:p>
        </p:txBody>
      </p:sp>
    </p:spTree>
    <p:extLst>
      <p:ext uri="{BB962C8B-B14F-4D97-AF65-F5344CB8AC3E}">
        <p14:creationId xmlns:p14="http://schemas.microsoft.com/office/powerpoint/2010/main" val="7524363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Graph notation specification</a:t>
            </a:r>
            <a:endParaRPr lang="zh-CN" altLang="en-US" dirty="0"/>
          </a:p>
        </p:txBody>
      </p:sp>
      <p:sp>
        <p:nvSpPr>
          <p:cNvPr id="3" name="内容占位符 2"/>
          <p:cNvSpPr>
            <a:spLocks noGrp="1"/>
          </p:cNvSpPr>
          <p:nvPr>
            <p:ph idx="1"/>
          </p:nvPr>
        </p:nvSpPr>
        <p:spPr/>
        <p:txBody>
          <a:bodyPr/>
          <a:lstStyle/>
          <a:p>
            <a:r>
              <a:rPr lang="en-US" altLang="zh-CN" dirty="0"/>
              <a:t>Predefined graphical models</a:t>
            </a:r>
          </a:p>
          <a:p>
            <a:r>
              <a:rPr lang="en-US" altLang="zh-CN" dirty="0"/>
              <a:t>Supplemented by text annotations</a:t>
            </a:r>
          </a:p>
          <a:p>
            <a:r>
              <a:rPr lang="en-US" altLang="zh-CN" dirty="0"/>
              <a:t>Existing techniques:</a:t>
            </a:r>
          </a:p>
          <a:p>
            <a:pPr lvl="1"/>
            <a:r>
              <a:rPr lang="en-US" altLang="zh-CN" dirty="0"/>
              <a:t>UML: Use case diagram</a:t>
            </a:r>
          </a:p>
          <a:p>
            <a:endParaRPr lang="zh-CN" altLang="en-US" dirty="0"/>
          </a:p>
        </p:txBody>
      </p:sp>
    </p:spTree>
    <p:extLst>
      <p:ext uri="{BB962C8B-B14F-4D97-AF65-F5344CB8AC3E}">
        <p14:creationId xmlns:p14="http://schemas.microsoft.com/office/powerpoint/2010/main" val="23800180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 case diagram</a:t>
            </a:r>
            <a:endParaRPr lang="zh-CN" altLang="en-US" dirty="0"/>
          </a:p>
        </p:txBody>
      </p:sp>
      <p:sp>
        <p:nvSpPr>
          <p:cNvPr id="3" name="内容占位符 2"/>
          <p:cNvSpPr>
            <a:spLocks noGrp="1"/>
          </p:cNvSpPr>
          <p:nvPr>
            <p:ph idx="1"/>
          </p:nvPr>
        </p:nvSpPr>
        <p:spPr/>
        <p:txBody>
          <a:bodyPr/>
          <a:lstStyle/>
          <a:p>
            <a:r>
              <a:rPr lang="en-US" altLang="zh-CN" dirty="0"/>
              <a:t>Used as a graphics notation for requirement engineering</a:t>
            </a:r>
          </a:p>
          <a:p>
            <a:r>
              <a:rPr lang="en-US" altLang="zh-CN" dirty="0"/>
              <a:t>System: drawn as a box </a:t>
            </a:r>
          </a:p>
          <a:p>
            <a:r>
              <a:rPr lang="en-US" altLang="zh-CN" dirty="0"/>
              <a:t>Actors: outside the system</a:t>
            </a:r>
          </a:p>
          <a:p>
            <a:r>
              <a:rPr lang="en-US" altLang="zh-CN" dirty="0"/>
              <a:t>Use cases: inside the system</a:t>
            </a:r>
          </a:p>
          <a:p>
            <a:r>
              <a:rPr lang="en-US" altLang="zh-CN" dirty="0"/>
              <a:t>Relations among use cases </a:t>
            </a:r>
            <a:endParaRPr lang="zh-CN" altLang="en-US" dirty="0"/>
          </a:p>
        </p:txBody>
      </p:sp>
    </p:spTree>
    <p:extLst>
      <p:ext uri="{BB962C8B-B14F-4D97-AF65-F5344CB8AC3E}">
        <p14:creationId xmlns:p14="http://schemas.microsoft.com/office/powerpoint/2010/main" val="439201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Actors</a:t>
            </a:r>
            <a:endParaRPr lang="zh-CN" altLang="en-US" dirty="0"/>
          </a:p>
        </p:txBody>
      </p:sp>
      <p:sp>
        <p:nvSpPr>
          <p:cNvPr id="3" name="内容占位符 2"/>
          <p:cNvSpPr>
            <a:spLocks noGrp="1"/>
          </p:cNvSpPr>
          <p:nvPr>
            <p:ph idx="1"/>
          </p:nvPr>
        </p:nvSpPr>
        <p:spPr/>
        <p:txBody>
          <a:bodyPr/>
          <a:lstStyle/>
          <a:p>
            <a:r>
              <a:rPr lang="en-US" altLang="zh-CN" dirty="0"/>
              <a:t>Actors are external to the system</a:t>
            </a:r>
          </a:p>
          <a:p>
            <a:r>
              <a:rPr lang="en-US" altLang="zh-CN" dirty="0"/>
              <a:t>An actor specifies a role </a:t>
            </a:r>
          </a:p>
          <a:p>
            <a:pPr lvl="1"/>
            <a:r>
              <a:rPr lang="en-US" altLang="zh-CN" dirty="0"/>
              <a:t>Users that operate the system directly</a:t>
            </a:r>
          </a:p>
          <a:p>
            <a:pPr lvl="1"/>
            <a:r>
              <a:rPr lang="en-US" altLang="zh-CN" dirty="0"/>
              <a:t>Other software systems or hardware pieces that interact with the system</a:t>
            </a:r>
          </a:p>
          <a:p>
            <a:r>
              <a:rPr lang="en-US" altLang="zh-CN" dirty="0"/>
              <a:t>One person or thing may play many roles in relation to the system simultaneously or over time</a:t>
            </a:r>
          </a:p>
          <a:p>
            <a:endParaRPr lang="zh-CN" altLang="en-US" dirty="0"/>
          </a:p>
        </p:txBody>
      </p:sp>
    </p:spTree>
    <p:extLst>
      <p:ext uri="{BB962C8B-B14F-4D97-AF65-F5344CB8AC3E}">
        <p14:creationId xmlns:p14="http://schemas.microsoft.com/office/powerpoint/2010/main" val="407758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Software (engineering)? </a:t>
            </a:r>
            <a:endParaRPr lang="zh-CN" altLang="en-US" dirty="0"/>
          </a:p>
        </p:txBody>
      </p:sp>
      <p:sp>
        <p:nvSpPr>
          <p:cNvPr id="3" name="内容占位符 2"/>
          <p:cNvSpPr>
            <a:spLocks noGrp="1"/>
          </p:cNvSpPr>
          <p:nvPr>
            <p:ph idx="1"/>
          </p:nvPr>
        </p:nvSpPr>
        <p:spPr/>
        <p:txBody>
          <a:bodyPr>
            <a:normAutofit fontScale="92500" lnSpcReduction="10000"/>
          </a:bodyPr>
          <a:lstStyle/>
          <a:p>
            <a:r>
              <a:rPr lang="en-US" altLang="zh-CN" dirty="0"/>
              <a:t>Software is a collection of artifacts</a:t>
            </a:r>
          </a:p>
          <a:p>
            <a:pPr lvl="1"/>
            <a:r>
              <a:rPr lang="en-US" altLang="zh-CN"/>
              <a:t> </a:t>
            </a:r>
            <a:endParaRPr lang="en-US" altLang="zh-CN" dirty="0"/>
          </a:p>
          <a:p>
            <a:pPr lvl="1"/>
            <a:endParaRPr lang="en-US" altLang="zh-CN" dirty="0"/>
          </a:p>
          <a:p>
            <a:pPr lvl="1"/>
            <a:endParaRPr lang="en-US" altLang="zh-CN" dirty="0"/>
          </a:p>
          <a:p>
            <a:r>
              <a:rPr lang="en-US" altLang="zh-CN" dirty="0"/>
              <a:t>Characteristics of software</a:t>
            </a:r>
          </a:p>
          <a:p>
            <a:pPr algn="just"/>
            <a:endParaRPr lang="en-US" altLang="zh-CN" dirty="0"/>
          </a:p>
          <a:p>
            <a:pPr algn="just"/>
            <a:endParaRPr lang="en-US" altLang="zh-CN" dirty="0"/>
          </a:p>
          <a:p>
            <a:pPr algn="just"/>
            <a:r>
              <a:rPr lang="en-US" altLang="zh-CN" dirty="0"/>
              <a:t>Software engineering is the establishment and use of sound engineering principles in order to obtain economically software that is reliable and works efficiently on real machines</a:t>
            </a:r>
          </a:p>
          <a:p>
            <a:pPr lvl="1"/>
            <a:r>
              <a:rPr lang="en-US" altLang="zh-CN" dirty="0"/>
              <a:t>by Prof. Fritz Bauer at the 1968 NATO conference on software technology, in </a:t>
            </a:r>
            <a:r>
              <a:rPr lang="en-US" altLang="zh-CN" dirty="0" err="1"/>
              <a:t>Garmisch</a:t>
            </a:r>
            <a:r>
              <a:rPr lang="en-US" altLang="zh-CN" dirty="0"/>
              <a:t>, Germany.</a:t>
            </a:r>
          </a:p>
          <a:p>
            <a:r>
              <a:rPr lang="en-US" altLang="zh-CN" dirty="0"/>
              <a:t>In short, software engineering is about developing </a:t>
            </a:r>
            <a:r>
              <a:rPr lang="en-US" altLang="zh-CN" b="1" dirty="0"/>
              <a:t>quality</a:t>
            </a:r>
            <a:r>
              <a:rPr lang="en-US" altLang="zh-CN" dirty="0"/>
              <a:t> software in a </a:t>
            </a:r>
            <a:r>
              <a:rPr lang="en-US" altLang="zh-CN" b="1" dirty="0"/>
              <a:t>productive</a:t>
            </a:r>
            <a:r>
              <a:rPr lang="en-US" altLang="zh-CN" dirty="0"/>
              <a:t> way. </a:t>
            </a:r>
          </a:p>
          <a:p>
            <a:endParaRPr lang="zh-CN" altLang="en-US" dirty="0"/>
          </a:p>
        </p:txBody>
      </p:sp>
    </p:spTree>
    <p:extLst>
      <p:ext uri="{BB962C8B-B14F-4D97-AF65-F5344CB8AC3E}">
        <p14:creationId xmlns:p14="http://schemas.microsoft.com/office/powerpoint/2010/main" val="8752588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 case</a:t>
            </a:r>
            <a:endParaRPr lang="zh-CN" altLang="en-US" dirty="0"/>
          </a:p>
        </p:txBody>
      </p:sp>
      <p:sp>
        <p:nvSpPr>
          <p:cNvPr id="3" name="内容占位符 2"/>
          <p:cNvSpPr>
            <a:spLocks noGrp="1"/>
          </p:cNvSpPr>
          <p:nvPr>
            <p:ph idx="1"/>
          </p:nvPr>
        </p:nvSpPr>
        <p:spPr/>
        <p:txBody>
          <a:bodyPr/>
          <a:lstStyle/>
          <a:p>
            <a:r>
              <a:rPr lang="en-US" altLang="zh-CN" dirty="0"/>
              <a:t>Use cases are usages of the system</a:t>
            </a:r>
          </a:p>
          <a:p>
            <a:r>
              <a:rPr lang="en-US" altLang="zh-CN" dirty="0"/>
              <a:t>Use cases capture the functional requirements</a:t>
            </a:r>
          </a:p>
          <a:p>
            <a:pPr lvl="1"/>
            <a:r>
              <a:rPr lang="en-US" altLang="zh-CN" dirty="0"/>
              <a:t>Use cases provide the high-level descriptions of the system’s functionality in terms of interactions </a:t>
            </a:r>
          </a:p>
          <a:p>
            <a:pPr lvl="1"/>
            <a:r>
              <a:rPr lang="en-US" altLang="zh-CN" dirty="0"/>
              <a:t>Use cases show inputs and outputs between the system and the environment</a:t>
            </a:r>
          </a:p>
          <a:p>
            <a:pPr lvl="1"/>
            <a:r>
              <a:rPr lang="en-US" altLang="zh-CN" dirty="0"/>
              <a:t>Use cases are from the user’s point of view</a:t>
            </a:r>
          </a:p>
          <a:p>
            <a:endParaRPr lang="zh-CN" altLang="en-US" dirty="0"/>
          </a:p>
        </p:txBody>
      </p:sp>
    </p:spTree>
    <p:extLst>
      <p:ext uri="{BB962C8B-B14F-4D97-AF65-F5344CB8AC3E}">
        <p14:creationId xmlns:p14="http://schemas.microsoft.com/office/powerpoint/2010/main" val="12371001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 case diagram</a:t>
            </a:r>
            <a:endParaRPr lang="zh-CN" altLang="en-US" dirty="0"/>
          </a:p>
        </p:txBody>
      </p:sp>
      <p:grpSp>
        <p:nvGrpSpPr>
          <p:cNvPr id="4" name="组合 3"/>
          <p:cNvGrpSpPr/>
          <p:nvPr/>
        </p:nvGrpSpPr>
        <p:grpSpPr>
          <a:xfrm>
            <a:off x="1909863" y="2337632"/>
            <a:ext cx="7422471" cy="3066802"/>
            <a:chOff x="1382697" y="2706949"/>
            <a:chExt cx="7620000" cy="4243253"/>
          </a:xfrm>
        </p:grpSpPr>
        <p:sp>
          <p:nvSpPr>
            <p:cNvPr id="5" name="Oval 3"/>
            <p:cNvSpPr>
              <a:spLocks noChangeArrowheads="1"/>
            </p:cNvSpPr>
            <p:nvPr/>
          </p:nvSpPr>
          <p:spPr bwMode="auto">
            <a:xfrm>
              <a:off x="1687497" y="2910149"/>
              <a:ext cx="304800" cy="3048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4"/>
            <p:cNvSpPr>
              <a:spLocks noChangeShapeType="1"/>
            </p:cNvSpPr>
            <p:nvPr/>
          </p:nvSpPr>
          <p:spPr bwMode="auto">
            <a:xfrm>
              <a:off x="1611297" y="3461012"/>
              <a:ext cx="427038" cy="15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5"/>
            <p:cNvSpPr>
              <a:spLocks noChangeShapeType="1"/>
            </p:cNvSpPr>
            <p:nvPr/>
          </p:nvSpPr>
          <p:spPr bwMode="auto">
            <a:xfrm flipH="1">
              <a:off x="1825610" y="3214949"/>
              <a:ext cx="1587" cy="487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6"/>
            <p:cNvSpPr>
              <a:spLocks noChangeShapeType="1"/>
            </p:cNvSpPr>
            <p:nvPr/>
          </p:nvSpPr>
          <p:spPr bwMode="auto">
            <a:xfrm flipH="1">
              <a:off x="1641460" y="3686437"/>
              <a:ext cx="195262" cy="231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7"/>
            <p:cNvSpPr>
              <a:spLocks noChangeShapeType="1"/>
            </p:cNvSpPr>
            <p:nvPr/>
          </p:nvSpPr>
          <p:spPr bwMode="auto">
            <a:xfrm>
              <a:off x="1839897" y="3672149"/>
              <a:ext cx="212725" cy="2444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Oval 8"/>
            <p:cNvSpPr>
              <a:spLocks noChangeArrowheads="1"/>
            </p:cNvSpPr>
            <p:nvPr/>
          </p:nvSpPr>
          <p:spPr bwMode="auto">
            <a:xfrm>
              <a:off x="1458897" y="4299212"/>
              <a:ext cx="914400" cy="5334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FF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p:cNvSpPr>
              <a:spLocks noChangeShapeType="1"/>
            </p:cNvSpPr>
            <p:nvPr/>
          </p:nvSpPr>
          <p:spPr bwMode="auto">
            <a:xfrm>
              <a:off x="1458897" y="5442212"/>
              <a:ext cx="990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0"/>
            <p:cNvSpPr>
              <a:spLocks noChangeShapeType="1"/>
            </p:cNvSpPr>
            <p:nvPr/>
          </p:nvSpPr>
          <p:spPr bwMode="auto">
            <a:xfrm>
              <a:off x="1458897" y="6059749"/>
              <a:ext cx="990600" cy="0"/>
            </a:xfrm>
            <a:prstGeom prst="line">
              <a:avLst/>
            </a:prstGeom>
            <a:noFill/>
            <a:ln w="952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1"/>
            <p:cNvSpPr txBox="1">
              <a:spLocks noChangeArrowheads="1"/>
            </p:cNvSpPr>
            <p:nvPr/>
          </p:nvSpPr>
          <p:spPr bwMode="auto">
            <a:xfrm>
              <a:off x="2830496" y="2706949"/>
              <a:ext cx="6172201" cy="4243253"/>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latin typeface="Tahoma" panose="020B0604030504040204" pitchFamily="34" charset="0"/>
                  <a:cs typeface="Times New Roman" panose="02020603050405020304" pitchFamily="18" charset="0"/>
                </a:rPr>
                <a:t>Actor:  an entity in the environment that initiates    </a:t>
              </a:r>
            </a:p>
            <a:p>
              <a:pPr>
                <a:spcBef>
                  <a:spcPct val="50000"/>
                </a:spcBef>
              </a:pPr>
              <a:r>
                <a:rPr lang="en-US" altLang="zh-CN" sz="1400" dirty="0">
                  <a:latin typeface="Tahoma" panose="020B0604030504040204" pitchFamily="34" charset="0"/>
                  <a:cs typeface="Times New Roman" panose="02020603050405020304" pitchFamily="18" charset="0"/>
                </a:rPr>
                <a:t>          and interacts with the system</a:t>
              </a:r>
            </a:p>
            <a:p>
              <a:pPr>
                <a:spcBef>
                  <a:spcPct val="50000"/>
                </a:spcBef>
              </a:pPr>
              <a:endParaRPr lang="en-US" altLang="zh-CN" sz="1400" dirty="0">
                <a:latin typeface="Tahoma" panose="020B0604030504040204" pitchFamily="34" charset="0"/>
                <a:cs typeface="Times New Roman" panose="02020603050405020304" pitchFamily="18" charset="0"/>
              </a:endParaRPr>
            </a:p>
            <a:p>
              <a:pPr>
                <a:lnSpc>
                  <a:spcPct val="210000"/>
                </a:lnSpc>
                <a:spcBef>
                  <a:spcPct val="50000"/>
                </a:spcBef>
              </a:pPr>
              <a:r>
                <a:rPr lang="en-US" altLang="zh-CN" sz="1400" dirty="0">
                  <a:latin typeface="Tahoma" panose="020B0604030504040204" pitchFamily="34" charset="0"/>
                  <a:cs typeface="Times New Roman" panose="02020603050405020304" pitchFamily="18" charset="0"/>
                </a:rPr>
                <a:t>Use case: usage of system</a:t>
              </a:r>
            </a:p>
            <a:p>
              <a:pPr>
                <a:spcBef>
                  <a:spcPct val="50000"/>
                </a:spcBef>
              </a:pPr>
              <a:r>
                <a:rPr lang="en-US" altLang="zh-CN" sz="1400" dirty="0">
                  <a:latin typeface="Tahoma" panose="020B0604030504040204" pitchFamily="34" charset="0"/>
                  <a:cs typeface="Times New Roman" panose="02020603050405020304" pitchFamily="18" charset="0"/>
                </a:rPr>
                <a:t>	  a set of sequences of actions </a:t>
              </a:r>
            </a:p>
            <a:p>
              <a:pPr>
                <a:spcBef>
                  <a:spcPct val="50000"/>
                </a:spcBef>
              </a:pPr>
              <a:r>
                <a:rPr lang="en-US" altLang="zh-CN" sz="1400" dirty="0">
                  <a:latin typeface="Tahoma" panose="020B0604030504040204" pitchFamily="34" charset="0"/>
                  <a:cs typeface="Times New Roman" panose="02020603050405020304" pitchFamily="18" charset="0"/>
                </a:rPr>
                <a:t>Association: relation between actor and use cases</a:t>
              </a:r>
            </a:p>
            <a:p>
              <a:pPr>
                <a:lnSpc>
                  <a:spcPct val="0"/>
                </a:lnSpc>
                <a:spcBef>
                  <a:spcPct val="50000"/>
                </a:spcBef>
              </a:pPr>
              <a:endParaRPr lang="en-US" altLang="zh-CN" sz="1400" dirty="0">
                <a:latin typeface="Tahoma" panose="020B0604030504040204" pitchFamily="34" charset="0"/>
                <a:cs typeface="Times New Roman" panose="02020603050405020304" pitchFamily="18" charset="0"/>
              </a:endParaRPr>
            </a:p>
            <a:p>
              <a:pPr>
                <a:lnSpc>
                  <a:spcPct val="110000"/>
                </a:lnSpc>
                <a:spcBef>
                  <a:spcPct val="50000"/>
                </a:spcBef>
              </a:pPr>
              <a:r>
                <a:rPr lang="en-US" altLang="zh-CN" sz="1400" dirty="0">
                  <a:latin typeface="Tahoma" panose="020B0604030504040204" pitchFamily="34" charset="0"/>
                  <a:cs typeface="Times New Roman" panose="02020603050405020304" pitchFamily="18" charset="0"/>
                </a:rPr>
                <a:t>Includes dependency: a sub use case</a:t>
              </a:r>
            </a:p>
            <a:p>
              <a:pPr>
                <a:lnSpc>
                  <a:spcPct val="190000"/>
                </a:lnSpc>
                <a:spcBef>
                  <a:spcPct val="50000"/>
                </a:spcBef>
              </a:pPr>
              <a:r>
                <a:rPr lang="en-US" altLang="zh-CN" sz="1400" dirty="0">
                  <a:latin typeface="Tahoma" panose="020B0604030504040204" pitchFamily="34" charset="0"/>
                  <a:cs typeface="Times New Roman" panose="02020603050405020304" pitchFamily="18" charset="0"/>
                </a:rPr>
                <a:t>Extends dependency: a subtype of use cases</a:t>
              </a:r>
              <a:endParaRPr lang="en-CA" altLang="zh-CN" sz="1400" dirty="0">
                <a:latin typeface="Tahoma" panose="020B0604030504040204" pitchFamily="34" charset="0"/>
                <a:cs typeface="Times New Roman" panose="02020603050405020304" pitchFamily="18" charset="0"/>
              </a:endParaRPr>
            </a:p>
          </p:txBody>
        </p:sp>
        <p:sp>
          <p:nvSpPr>
            <p:cNvPr id="14" name="Line 12"/>
            <p:cNvSpPr>
              <a:spLocks noChangeShapeType="1"/>
            </p:cNvSpPr>
            <p:nvPr/>
          </p:nvSpPr>
          <p:spPr bwMode="auto">
            <a:xfrm>
              <a:off x="1458897" y="6669349"/>
              <a:ext cx="990600" cy="0"/>
            </a:xfrm>
            <a:prstGeom prst="line">
              <a:avLst/>
            </a:prstGeom>
            <a:noFill/>
            <a:ln w="9525">
              <a:solidFill>
                <a:schemeClr val="tx1"/>
              </a:solidFill>
              <a:prstDash val="dash"/>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Text Box 13"/>
            <p:cNvSpPr txBox="1">
              <a:spLocks noChangeArrowheads="1"/>
            </p:cNvSpPr>
            <p:nvPr/>
          </p:nvSpPr>
          <p:spPr bwMode="auto">
            <a:xfrm>
              <a:off x="1382697" y="5754949"/>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00">
                  <a:cs typeface="Times New Roman" panose="02020603050405020304" pitchFamily="18" charset="0"/>
                </a:rPr>
                <a:t>&lt;&lt;include&gt;&gt;</a:t>
              </a:r>
            </a:p>
          </p:txBody>
        </p:sp>
        <p:sp>
          <p:nvSpPr>
            <p:cNvPr id="16" name="Text Box 14"/>
            <p:cNvSpPr txBox="1">
              <a:spLocks noChangeArrowheads="1"/>
            </p:cNvSpPr>
            <p:nvPr/>
          </p:nvSpPr>
          <p:spPr bwMode="auto">
            <a:xfrm>
              <a:off x="1382697" y="6364549"/>
              <a:ext cx="1295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zh-CN" sz="1400">
                  <a:cs typeface="Times New Roman" panose="02020603050405020304" pitchFamily="18" charset="0"/>
                </a:rPr>
                <a:t>&lt;&lt;extend&gt;&gt;</a:t>
              </a:r>
            </a:p>
          </p:txBody>
        </p:sp>
      </p:grpSp>
    </p:spTree>
    <p:extLst>
      <p:ext uri="{BB962C8B-B14F-4D97-AF65-F5344CB8AC3E}">
        <p14:creationId xmlns:p14="http://schemas.microsoft.com/office/powerpoint/2010/main" val="20817389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Use case – an example</a:t>
            </a:r>
            <a:endParaRPr lang="zh-CN" altLang="en-US" dirty="0"/>
          </a:p>
        </p:txBody>
      </p:sp>
      <p:sp>
        <p:nvSpPr>
          <p:cNvPr id="3" name="内容占位符 2"/>
          <p:cNvSpPr>
            <a:spLocks noGrp="1"/>
          </p:cNvSpPr>
          <p:nvPr>
            <p:ph idx="1"/>
          </p:nvPr>
        </p:nvSpPr>
        <p:spPr/>
        <p:txBody>
          <a:bodyPr/>
          <a:lstStyle/>
          <a:p>
            <a:r>
              <a:rPr lang="en-US" altLang="zh-CN" dirty="0"/>
              <a:t>ATM system</a:t>
            </a:r>
          </a:p>
          <a:p>
            <a:pPr lvl="1"/>
            <a:r>
              <a:rPr lang="en-US" altLang="zh-CN" dirty="0"/>
              <a:t>Withdraw cash</a:t>
            </a:r>
          </a:p>
          <a:p>
            <a:pPr lvl="1"/>
            <a:r>
              <a:rPr lang="en-US" altLang="zh-CN" dirty="0"/>
              <a:t>Check account balance</a:t>
            </a:r>
          </a:p>
          <a:p>
            <a:pPr lvl="1"/>
            <a:r>
              <a:rPr lang="en-US" altLang="zh-CN" dirty="0"/>
              <a:t>Maintain usage statistics</a:t>
            </a:r>
          </a:p>
          <a:p>
            <a:pPr lvl="1"/>
            <a:r>
              <a:rPr lang="en-US" altLang="zh-CN" dirty="0"/>
              <a:t>…</a:t>
            </a:r>
          </a:p>
          <a:p>
            <a:endParaRPr lang="zh-CN" altLang="en-US" dirty="0"/>
          </a:p>
        </p:txBody>
      </p:sp>
    </p:spTree>
    <p:extLst>
      <p:ext uri="{BB962C8B-B14F-4D97-AF65-F5344CB8AC3E}">
        <p14:creationId xmlns:p14="http://schemas.microsoft.com/office/powerpoint/2010/main" val="7704475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Initial Use Case Diagram for ATM </a:t>
            </a:r>
            <a:endParaRPr lang="zh-CN" alt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050294051"/>
              </p:ext>
            </p:extLst>
          </p:nvPr>
        </p:nvGraphicFramePr>
        <p:xfrm>
          <a:off x="1473693" y="2026328"/>
          <a:ext cx="6096000" cy="5292725"/>
        </p:xfrm>
        <a:graphic>
          <a:graphicData uri="http://schemas.openxmlformats.org/presentationml/2006/ole">
            <mc:AlternateContent xmlns:mc="http://schemas.openxmlformats.org/markup-compatibility/2006">
              <mc:Choice xmlns:v="urn:schemas-microsoft-com:vml" Requires="v">
                <p:oleObj spid="_x0000_s2067" name="Visio" r:id="rId3" imgW="7362972" imgH="6264679" progId="Visio.Drawing.11">
                  <p:embed/>
                </p:oleObj>
              </mc:Choice>
              <mc:Fallback>
                <p:oleObj name="Visio" r:id="rId3" imgW="7362972" imgH="6264679" progId="Visio.Drawing.11">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3693" y="2026328"/>
                        <a:ext cx="6096000" cy="529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1561378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Elaborated Use Case Diagram for ATM </a:t>
            </a:r>
            <a:endParaRPr lang="zh-CN" altLang="en-US" dirty="0"/>
          </a:p>
        </p:txBody>
      </p:sp>
      <p:graphicFrame>
        <p:nvGraphicFramePr>
          <p:cNvPr id="4" name="Object 3"/>
          <p:cNvGraphicFramePr>
            <a:graphicFrameLocks noGrp="1" noChangeAspect="1"/>
          </p:cNvGraphicFramePr>
          <p:nvPr>
            <p:ph idx="1"/>
            <p:extLst>
              <p:ext uri="{D42A27DB-BD31-4B8C-83A1-F6EECF244321}">
                <p14:modId xmlns:p14="http://schemas.microsoft.com/office/powerpoint/2010/main" val="3394100674"/>
              </p:ext>
            </p:extLst>
          </p:nvPr>
        </p:nvGraphicFramePr>
        <p:xfrm>
          <a:off x="1616476" y="1618793"/>
          <a:ext cx="7758343" cy="5541002"/>
        </p:xfrm>
        <a:graphic>
          <a:graphicData uri="http://schemas.openxmlformats.org/presentationml/2006/ole">
            <mc:AlternateContent xmlns:mc="http://schemas.openxmlformats.org/markup-compatibility/2006">
              <mc:Choice xmlns:v="urn:schemas-microsoft-com:vml" Requires="v">
                <p:oleObj spid="_x0000_s3091" name="Visio" r:id="rId3" imgW="9471953" imgH="7670915" progId="Visio.Drawing.11">
                  <p:embed/>
                </p:oleObj>
              </mc:Choice>
              <mc:Fallback>
                <p:oleObj name="Visio" r:id="rId3" imgW="9471953" imgH="7670915" progId="Visio.Drawing.11">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r="16682" b="26503"/>
                      <a:stretch>
                        <a:fillRect/>
                      </a:stretch>
                    </p:blipFill>
                    <p:spPr bwMode="auto">
                      <a:xfrm>
                        <a:off x="1616476" y="1618793"/>
                        <a:ext cx="7758343" cy="5541002"/>
                      </a:xfrm>
                      <a:prstGeom prst="rect">
                        <a:avLst/>
                      </a:prstGeom>
                    </p:spPr>
                  </p:pic>
                </p:oleObj>
              </mc:Fallback>
            </mc:AlternateContent>
          </a:graphicData>
        </a:graphic>
      </p:graphicFrame>
    </p:spTree>
    <p:extLst>
      <p:ext uri="{BB962C8B-B14F-4D97-AF65-F5344CB8AC3E}">
        <p14:creationId xmlns:p14="http://schemas.microsoft.com/office/powerpoint/2010/main" val="321792304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Mathematic specification</a:t>
            </a:r>
            <a:endParaRPr lang="zh-CN" altLang="en-US" dirty="0"/>
          </a:p>
        </p:txBody>
      </p:sp>
      <p:sp>
        <p:nvSpPr>
          <p:cNvPr id="3" name="内容占位符 2"/>
          <p:cNvSpPr>
            <a:spLocks noGrp="1"/>
          </p:cNvSpPr>
          <p:nvPr>
            <p:ph idx="1"/>
          </p:nvPr>
        </p:nvSpPr>
        <p:spPr/>
        <p:txBody>
          <a:bodyPr/>
          <a:lstStyle/>
          <a:p>
            <a:r>
              <a:rPr lang="en-US" altLang="zh-CN" dirty="0"/>
              <a:t>Write specification using predefined formal languages</a:t>
            </a:r>
          </a:p>
          <a:p>
            <a:r>
              <a:rPr lang="en-US" altLang="zh-CN" dirty="0"/>
              <a:t>Define all concepts, inputs, and corresponding outputs /actions formally</a:t>
            </a:r>
          </a:p>
          <a:p>
            <a:r>
              <a:rPr lang="en-US" altLang="zh-CN" dirty="0"/>
              <a:t>Some popular specification languages:</a:t>
            </a:r>
          </a:p>
          <a:p>
            <a:pPr lvl="1"/>
            <a:r>
              <a:rPr lang="en-US" altLang="zh-CN" dirty="0"/>
              <a:t>Z language</a:t>
            </a:r>
          </a:p>
          <a:p>
            <a:pPr lvl="1"/>
            <a:r>
              <a:rPr lang="en-US" altLang="zh-CN" dirty="0"/>
              <a:t>Alloy</a:t>
            </a:r>
          </a:p>
          <a:p>
            <a:pPr lvl="1"/>
            <a:r>
              <a:rPr lang="en-US" altLang="zh-CN" dirty="0"/>
              <a:t>…</a:t>
            </a:r>
          </a:p>
          <a:p>
            <a:endParaRPr lang="zh-CN" altLang="en-US" dirty="0"/>
          </a:p>
        </p:txBody>
      </p:sp>
    </p:spTree>
    <p:extLst>
      <p:ext uri="{BB962C8B-B14F-4D97-AF65-F5344CB8AC3E}">
        <p14:creationId xmlns:p14="http://schemas.microsoft.com/office/powerpoint/2010/main" val="33473405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word split with Z language</a:t>
            </a:r>
            <a:endParaRPr lang="zh-CN" altLang="en-US" dirty="0"/>
          </a:p>
        </p:txBody>
      </p:sp>
      <p:sp>
        <p:nvSpPr>
          <p:cNvPr id="3" name="内容占位符 2"/>
          <p:cNvSpPr>
            <a:spLocks noGrp="1"/>
          </p:cNvSpPr>
          <p:nvPr>
            <p:ph idx="1"/>
          </p:nvPr>
        </p:nvSpPr>
        <p:spPr/>
        <p:txBody>
          <a:bodyPr>
            <a:normAutofit/>
          </a:bodyPr>
          <a:lstStyle/>
          <a:p>
            <a:r>
              <a:rPr lang="en-US" altLang="zh-CN" dirty="0"/>
              <a:t>Textual Description</a:t>
            </a:r>
          </a:p>
          <a:p>
            <a:pPr lvl="1"/>
            <a:r>
              <a:rPr lang="en-US" altLang="zh-CN" dirty="0"/>
              <a:t>Purpose: Breaking a text into words</a:t>
            </a:r>
          </a:p>
          <a:p>
            <a:pPr lvl="1"/>
            <a:r>
              <a:rPr lang="en-US" altLang="zh-CN" dirty="0"/>
              <a:t>A text is a sequence of characters. </a:t>
            </a:r>
          </a:p>
          <a:p>
            <a:pPr lvl="1"/>
            <a:r>
              <a:rPr lang="en-US" altLang="zh-CN" dirty="0"/>
              <a:t>Certain characters are blanks: spaces, line breaks, and tabs</a:t>
            </a:r>
          </a:p>
          <a:p>
            <a:pPr lvl="1"/>
            <a:r>
              <a:rPr lang="en-US" altLang="zh-CN" dirty="0"/>
              <a:t>A word is a sequence of non-blank characters</a:t>
            </a:r>
          </a:p>
          <a:p>
            <a:pPr lvl="1"/>
            <a:r>
              <a:rPr lang="en-US" altLang="zh-CN" dirty="0"/>
              <a:t>A separator is a sequence of blank characters.</a:t>
            </a:r>
          </a:p>
          <a:p>
            <a:endParaRPr lang="zh-CN" altLang="en-US" dirty="0"/>
          </a:p>
        </p:txBody>
      </p:sp>
      <p:sp>
        <p:nvSpPr>
          <p:cNvPr id="4" name="内容占位符 2"/>
          <p:cNvSpPr txBox="1">
            <a:spLocks/>
          </p:cNvSpPr>
          <p:nvPr/>
        </p:nvSpPr>
        <p:spPr>
          <a:xfrm>
            <a:off x="1176880" y="3730869"/>
            <a:ext cx="8595360"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altLang="zh-CN"/>
              <a:t>Concept Definition:</a:t>
            </a:r>
          </a:p>
          <a:p>
            <a:pPr lvl="1"/>
            <a:r>
              <a:rPr lang="en-US" altLang="zh-CN"/>
              <a:t>char == [CHAR] (CHAR is defined as all characters)</a:t>
            </a:r>
          </a:p>
          <a:p>
            <a:pPr lvl="1"/>
            <a:r>
              <a:rPr lang="en-US" altLang="zh-CN"/>
              <a:t>blank == [space, line break, tab]</a:t>
            </a:r>
          </a:p>
          <a:p>
            <a:pPr lvl="1"/>
            <a:r>
              <a:rPr lang="en-US" altLang="zh-CN"/>
              <a:t>TEXT == seq char (seq is a predefined function, meaning a sequence of elements from its set-type argument) </a:t>
            </a:r>
          </a:p>
          <a:p>
            <a:pPr lvl="1"/>
            <a:r>
              <a:rPr lang="en-US" altLang="zh-CN"/>
              <a:t>SEPARATOR == seq1 blank </a:t>
            </a:r>
          </a:p>
          <a:p>
            <a:pPr lvl="1"/>
            <a:r>
              <a:rPr lang="en-US" altLang="zh-CN"/>
              <a:t>WORD == seq1 (char \ blank)</a:t>
            </a:r>
          </a:p>
          <a:p>
            <a:pPr lvl="1"/>
            <a:r>
              <a:rPr lang="en-US" altLang="zh-CN"/>
              <a:t>Note: TEXT includes the empty sequence, but SPACE and WORD must have at least one character, so we declare them to be seq1 (non-empty sequences).</a:t>
            </a:r>
          </a:p>
          <a:p>
            <a:endParaRPr lang="zh-CN" altLang="en-US" dirty="0"/>
          </a:p>
        </p:txBody>
      </p:sp>
    </p:spTree>
    <p:extLst>
      <p:ext uri="{BB962C8B-B14F-4D97-AF65-F5344CB8AC3E}">
        <p14:creationId xmlns:p14="http://schemas.microsoft.com/office/powerpoint/2010/main" val="29612168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Mathematic specification</a:t>
            </a:r>
            <a:endParaRPr lang="zh-CN" altLang="en-US" dirty="0"/>
          </a:p>
        </p:txBody>
      </p:sp>
      <p:sp>
        <p:nvSpPr>
          <p:cNvPr id="3" name="内容占位符 2"/>
          <p:cNvSpPr>
            <a:spLocks noGrp="1"/>
          </p:cNvSpPr>
          <p:nvPr>
            <p:ph idx="1"/>
          </p:nvPr>
        </p:nvSpPr>
        <p:spPr/>
        <p:txBody>
          <a:bodyPr/>
          <a:lstStyle/>
          <a:p>
            <a:r>
              <a:rPr lang="en-US" altLang="zh-CN" dirty="0"/>
              <a:t>Pros</a:t>
            </a:r>
          </a:p>
          <a:p>
            <a:pPr lvl="1"/>
            <a:r>
              <a:rPr lang="en-US" altLang="zh-CN" dirty="0"/>
              <a:t>Precise, little ambiguity (almost pseudo code)</a:t>
            </a:r>
          </a:p>
          <a:p>
            <a:pPr lvl="1"/>
            <a:r>
              <a:rPr lang="en-US" altLang="zh-CN" dirty="0"/>
              <a:t>Computer readable, so correctness can be checked with automatic tools (e.g. model checker)</a:t>
            </a:r>
          </a:p>
          <a:p>
            <a:pPr lvl="1"/>
            <a:r>
              <a:rPr lang="en-US" altLang="zh-CN" dirty="0"/>
              <a:t>Easy to write test case based on the specification (providing oracles)</a:t>
            </a:r>
          </a:p>
          <a:p>
            <a:r>
              <a:rPr lang="en-US" altLang="zh-CN" dirty="0"/>
              <a:t>Cons</a:t>
            </a:r>
          </a:p>
          <a:p>
            <a:pPr lvl="1"/>
            <a:r>
              <a:rPr lang="en-US" altLang="zh-CN" dirty="0"/>
              <a:t>Hard to understand</a:t>
            </a:r>
          </a:p>
          <a:p>
            <a:pPr lvl="1"/>
            <a:r>
              <a:rPr lang="en-US" altLang="zh-CN" dirty="0"/>
              <a:t>Hard to write, costly to find people writing it and using it</a:t>
            </a:r>
          </a:p>
          <a:p>
            <a:pPr lvl="1"/>
            <a:r>
              <a:rPr lang="en-US" altLang="zh-CN" dirty="0"/>
              <a:t>Expressiveness depending on the specification language (often not expressive enough)</a:t>
            </a:r>
          </a:p>
          <a:p>
            <a:endParaRPr lang="zh-CN" altLang="en-US" dirty="0"/>
          </a:p>
        </p:txBody>
      </p:sp>
    </p:spTree>
    <p:extLst>
      <p:ext uri="{BB962C8B-B14F-4D97-AF65-F5344CB8AC3E}">
        <p14:creationId xmlns:p14="http://schemas.microsoft.com/office/powerpoint/2010/main" val="13031310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 practice</a:t>
            </a:r>
            <a:endParaRPr lang="zh-CN" altLang="en-US" dirty="0"/>
          </a:p>
        </p:txBody>
      </p:sp>
      <p:sp>
        <p:nvSpPr>
          <p:cNvPr id="3" name="内容占位符 2"/>
          <p:cNvSpPr>
            <a:spLocks noGrp="1"/>
          </p:cNvSpPr>
          <p:nvPr>
            <p:ph idx="1"/>
          </p:nvPr>
        </p:nvSpPr>
        <p:spPr/>
        <p:txBody>
          <a:bodyPr>
            <a:normAutofit/>
          </a:bodyPr>
          <a:lstStyle/>
          <a:p>
            <a:r>
              <a:rPr lang="en-US" altLang="zh-CN" dirty="0"/>
              <a:t>Natural language</a:t>
            </a:r>
          </a:p>
          <a:p>
            <a:pPr lvl="1"/>
            <a:r>
              <a:rPr lang="en-US" altLang="zh-CN" dirty="0"/>
              <a:t>Widely used, especially for small projects</a:t>
            </a:r>
          </a:p>
          <a:p>
            <a:r>
              <a:rPr lang="en-US" altLang="zh-CN" dirty="0"/>
              <a:t>Structure</a:t>
            </a:r>
          </a:p>
          <a:p>
            <a:pPr lvl="1"/>
            <a:r>
              <a:rPr lang="en-US" altLang="zh-CN" dirty="0"/>
              <a:t>Often used as a supplement to natural language</a:t>
            </a:r>
          </a:p>
          <a:p>
            <a:r>
              <a:rPr lang="en-US" altLang="zh-CN" dirty="0"/>
              <a:t>Graph Notation</a:t>
            </a:r>
          </a:p>
          <a:p>
            <a:pPr lvl="1"/>
            <a:r>
              <a:rPr lang="en-US" altLang="zh-CN" dirty="0"/>
              <a:t>Widely used in industry</a:t>
            </a:r>
            <a:r>
              <a:rPr lang="en-US" altLang="zh-CN"/>
              <a:t>, outsourcing</a:t>
            </a:r>
            <a:endParaRPr lang="en-US" altLang="zh-CN" dirty="0"/>
          </a:p>
          <a:p>
            <a:r>
              <a:rPr lang="en-US" altLang="zh-CN" dirty="0"/>
              <a:t>Mathematics</a:t>
            </a:r>
          </a:p>
          <a:p>
            <a:pPr lvl="1"/>
            <a:r>
              <a:rPr lang="en-US" altLang="zh-CN" dirty="0"/>
              <a:t>Compilers (programming language)</a:t>
            </a:r>
          </a:p>
          <a:p>
            <a:pPr lvl="1"/>
            <a:r>
              <a:rPr lang="en-US" altLang="zh-CN" dirty="0"/>
              <a:t>Model checker</a:t>
            </a:r>
            <a:endParaRPr lang="zh-CN" altLang="en-US" dirty="0"/>
          </a:p>
        </p:txBody>
      </p:sp>
    </p:spTree>
    <p:extLst>
      <p:ext uri="{BB962C8B-B14F-4D97-AF65-F5344CB8AC3E}">
        <p14:creationId xmlns:p14="http://schemas.microsoft.com/office/powerpoint/2010/main" val="35371715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validation</a:t>
            </a:r>
            <a:endParaRPr lang="zh-CN" altLang="en-US" dirty="0"/>
          </a:p>
        </p:txBody>
      </p:sp>
      <p:sp>
        <p:nvSpPr>
          <p:cNvPr id="3" name="内容占位符 2"/>
          <p:cNvSpPr>
            <a:spLocks noGrp="1"/>
          </p:cNvSpPr>
          <p:nvPr>
            <p:ph idx="1"/>
          </p:nvPr>
        </p:nvSpPr>
        <p:spPr/>
        <p:txBody>
          <a:bodyPr>
            <a:normAutofit/>
          </a:bodyPr>
          <a:lstStyle/>
          <a:p>
            <a:r>
              <a:rPr lang="en-US" altLang="zh-CN" dirty="0"/>
              <a:t>Review</a:t>
            </a:r>
          </a:p>
          <a:p>
            <a:pPr lvl="1"/>
            <a:r>
              <a:rPr lang="en-US" altLang="zh-CN" dirty="0"/>
              <a:t>Systematic manual analysis of the requirements</a:t>
            </a:r>
          </a:p>
          <a:p>
            <a:pPr lvl="1"/>
            <a:r>
              <a:rPr lang="en-US" altLang="zh-CN" dirty="0"/>
              <a:t>Regular reviews should be held while the requirements definition is being formulated</a:t>
            </a:r>
          </a:p>
          <a:p>
            <a:pPr lvl="1"/>
            <a:r>
              <a:rPr lang="en-US" altLang="zh-CN" dirty="0"/>
              <a:t>Both client and contractor staff should be involved in reviews</a:t>
            </a:r>
          </a:p>
          <a:p>
            <a:pPr lvl="1"/>
            <a:r>
              <a:rPr lang="en-US" altLang="zh-CN" dirty="0"/>
              <a:t>Reviews may be formal (with completed documents) or informal</a:t>
            </a:r>
          </a:p>
          <a:p>
            <a:r>
              <a:rPr lang="en-US" altLang="zh-CN" dirty="0"/>
              <a:t>Prototyping</a:t>
            </a:r>
          </a:p>
          <a:p>
            <a:pPr lvl="1"/>
            <a:r>
              <a:rPr lang="en-US" altLang="zh-CN" dirty="0"/>
              <a:t>Using an executable model of the system to check requirements. Covered in previous lectures</a:t>
            </a:r>
          </a:p>
          <a:p>
            <a:r>
              <a:rPr lang="en-US" altLang="zh-CN" dirty="0"/>
              <a:t>Test-case generation</a:t>
            </a:r>
          </a:p>
          <a:p>
            <a:pPr lvl="1"/>
            <a:r>
              <a:rPr lang="en-US" altLang="zh-CN" dirty="0"/>
              <a:t>Developing tests for requirements to check testability</a:t>
            </a:r>
          </a:p>
          <a:p>
            <a:pPr lvl="1"/>
            <a:r>
              <a:rPr lang="en-US" altLang="zh-CN" dirty="0"/>
              <a:t>Used in extreme programming, also used as a validation technique</a:t>
            </a:r>
          </a:p>
          <a:p>
            <a:endParaRPr lang="zh-CN" altLang="en-US" dirty="0"/>
          </a:p>
        </p:txBody>
      </p:sp>
    </p:spTree>
    <p:extLst>
      <p:ext uri="{BB962C8B-B14F-4D97-AF65-F5344CB8AC3E}">
        <p14:creationId xmlns:p14="http://schemas.microsoft.com/office/powerpoint/2010/main" val="19122820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What is Software (engineering)? </a:t>
            </a:r>
            <a:endParaRPr lang="zh-CN" altLang="en-US" dirty="0"/>
          </a:p>
        </p:txBody>
      </p:sp>
      <p:sp>
        <p:nvSpPr>
          <p:cNvPr id="3" name="内容占位符 2"/>
          <p:cNvSpPr>
            <a:spLocks noGrp="1"/>
          </p:cNvSpPr>
          <p:nvPr>
            <p:ph idx="1"/>
          </p:nvPr>
        </p:nvSpPr>
        <p:spPr/>
        <p:txBody>
          <a:bodyPr>
            <a:normAutofit lnSpcReduction="10000"/>
          </a:bodyPr>
          <a:lstStyle/>
          <a:p>
            <a:r>
              <a:rPr lang="en-US" altLang="zh-CN" dirty="0"/>
              <a:t>Software is a collection of artifacts</a:t>
            </a:r>
          </a:p>
          <a:p>
            <a:pPr lvl="1"/>
            <a:r>
              <a:rPr lang="en-US" altLang="zh-CN" dirty="0"/>
              <a:t>Computer programs </a:t>
            </a:r>
          </a:p>
          <a:p>
            <a:pPr lvl="1"/>
            <a:r>
              <a:rPr lang="en-US" altLang="zh-CN" dirty="0"/>
              <a:t>Data </a:t>
            </a:r>
          </a:p>
          <a:p>
            <a:pPr lvl="1"/>
            <a:r>
              <a:rPr lang="en-US" altLang="zh-CN" dirty="0"/>
              <a:t>Documents</a:t>
            </a:r>
          </a:p>
          <a:p>
            <a:r>
              <a:rPr lang="en-US" altLang="zh-CN" dirty="0"/>
              <a:t>Characteristics of software</a:t>
            </a:r>
          </a:p>
          <a:p>
            <a:pPr lvl="1"/>
            <a:r>
              <a:rPr lang="en-US" altLang="zh-CN" dirty="0"/>
              <a:t>Software is complex</a:t>
            </a:r>
          </a:p>
          <a:p>
            <a:pPr lvl="1"/>
            <a:r>
              <a:rPr lang="en-US" altLang="zh-CN" dirty="0"/>
              <a:t>Software evolves </a:t>
            </a:r>
          </a:p>
          <a:p>
            <a:pPr algn="just"/>
            <a:r>
              <a:rPr lang="en-US" altLang="zh-CN" dirty="0"/>
              <a:t>Software engineering is the establishment and use of sound engineering principles in order to obtain economically software that is reliable and works efficiently on real machines</a:t>
            </a:r>
          </a:p>
          <a:p>
            <a:pPr lvl="1"/>
            <a:r>
              <a:rPr lang="en-US" altLang="zh-CN" dirty="0"/>
              <a:t>by Prof. Fritz Bauer at the 1968 NATO conference on software technology, in </a:t>
            </a:r>
            <a:r>
              <a:rPr lang="en-US" altLang="zh-CN" dirty="0" err="1"/>
              <a:t>Garmisch</a:t>
            </a:r>
            <a:r>
              <a:rPr lang="en-US" altLang="zh-CN" dirty="0"/>
              <a:t>, Germany.</a:t>
            </a:r>
          </a:p>
          <a:p>
            <a:r>
              <a:rPr lang="en-US" altLang="zh-CN" dirty="0"/>
              <a:t>In short, software engineering is about developing </a:t>
            </a:r>
            <a:r>
              <a:rPr lang="en-US" altLang="zh-CN" b="1" dirty="0"/>
              <a:t>quality</a:t>
            </a:r>
            <a:r>
              <a:rPr lang="en-US" altLang="zh-CN" dirty="0"/>
              <a:t> software in a </a:t>
            </a:r>
            <a:r>
              <a:rPr lang="en-US" altLang="zh-CN" b="1" dirty="0"/>
              <a:t>productive</a:t>
            </a:r>
            <a:r>
              <a:rPr lang="en-US" altLang="zh-CN" dirty="0"/>
              <a:t> way. </a:t>
            </a:r>
          </a:p>
          <a:p>
            <a:endParaRPr lang="zh-CN" altLang="en-US" dirty="0"/>
          </a:p>
        </p:txBody>
      </p:sp>
    </p:spTree>
    <p:extLst>
      <p:ext uri="{BB962C8B-B14F-4D97-AF65-F5344CB8AC3E}">
        <p14:creationId xmlns:p14="http://schemas.microsoft.com/office/powerpoint/2010/main" val="12501893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Requirements validation</a:t>
            </a:r>
            <a:endParaRPr lang="zh-CN" altLang="en-US" dirty="0"/>
          </a:p>
        </p:txBody>
      </p:sp>
      <p:sp>
        <p:nvSpPr>
          <p:cNvPr id="3" name="内容占位符 2"/>
          <p:cNvSpPr>
            <a:spLocks noGrp="1"/>
          </p:cNvSpPr>
          <p:nvPr>
            <p:ph idx="1"/>
          </p:nvPr>
        </p:nvSpPr>
        <p:spPr/>
        <p:txBody>
          <a:bodyPr/>
          <a:lstStyle/>
          <a:p>
            <a:r>
              <a:rPr lang="en-US" altLang="zh-CN" dirty="0"/>
              <a:t>Verification</a:t>
            </a:r>
          </a:p>
          <a:p>
            <a:pPr lvl="1"/>
            <a:r>
              <a:rPr lang="en-US" altLang="zh-CN" dirty="0"/>
              <a:t>Consistency checking (No contradictions)</a:t>
            </a:r>
          </a:p>
          <a:p>
            <a:pPr lvl="1"/>
            <a:r>
              <a:rPr lang="en-US" altLang="zh-CN" dirty="0"/>
              <a:t>Completeness checking (All concepts are well defined)</a:t>
            </a:r>
          </a:p>
          <a:p>
            <a:pPr lvl="1"/>
            <a:r>
              <a:rPr lang="en-US" altLang="zh-CN" dirty="0"/>
              <a:t>Usually require mathematical specification</a:t>
            </a:r>
          </a:p>
          <a:p>
            <a:pPr lvl="1"/>
            <a:endParaRPr lang="zh-CN" altLang="en-US" dirty="0"/>
          </a:p>
        </p:txBody>
      </p:sp>
      <p:pic>
        <p:nvPicPr>
          <p:cNvPr id="5" name="图片 4"/>
          <p:cNvPicPr>
            <a:picLocks noChangeAspect="1"/>
          </p:cNvPicPr>
          <p:nvPr/>
        </p:nvPicPr>
        <p:blipFill>
          <a:blip r:embed="rId2"/>
          <a:stretch>
            <a:fillRect/>
          </a:stretch>
        </p:blipFill>
        <p:spPr>
          <a:xfrm>
            <a:off x="1545044" y="3126566"/>
            <a:ext cx="6255983" cy="3498986"/>
          </a:xfrm>
          <a:prstGeom prst="rect">
            <a:avLst/>
          </a:prstGeom>
        </p:spPr>
      </p:pic>
    </p:spTree>
    <p:extLst>
      <p:ext uri="{BB962C8B-B14F-4D97-AF65-F5344CB8AC3E}">
        <p14:creationId xmlns:p14="http://schemas.microsoft.com/office/powerpoint/2010/main" val="313799401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This </a:t>
            </a:r>
            <a:r>
              <a:rPr lang="en-US" altLang="zh-CN" dirty="0"/>
              <a:t>class</a:t>
            </a:r>
            <a:endParaRPr lang="zh-CN" altLang="en-US" dirty="0"/>
          </a:p>
        </p:txBody>
      </p:sp>
      <p:sp>
        <p:nvSpPr>
          <p:cNvPr id="3" name="内容占位符 2"/>
          <p:cNvSpPr>
            <a:spLocks noGrp="1"/>
          </p:cNvSpPr>
          <p:nvPr>
            <p:ph idx="1"/>
          </p:nvPr>
        </p:nvSpPr>
        <p:spPr/>
        <p:txBody>
          <a:bodyPr>
            <a:normAutofit/>
          </a:bodyPr>
          <a:lstStyle/>
          <a:p>
            <a:r>
              <a:rPr lang="en-US" altLang="zh-CN" sz="2400" dirty="0"/>
              <a:t>Requirement Engineering</a:t>
            </a:r>
          </a:p>
          <a:p>
            <a:pPr lvl="1"/>
            <a:r>
              <a:rPr lang="en-US" altLang="zh-CN" sz="2000" dirty="0"/>
              <a:t>Concepts</a:t>
            </a:r>
          </a:p>
          <a:p>
            <a:pPr lvl="2"/>
            <a:r>
              <a:rPr lang="en-US" altLang="zh-CN" sz="1800" dirty="0"/>
              <a:t>Definition</a:t>
            </a:r>
          </a:p>
          <a:p>
            <a:pPr lvl="2"/>
            <a:r>
              <a:rPr lang="en-US" altLang="zh-CN" sz="1800" dirty="0"/>
              <a:t>Stakeholders</a:t>
            </a:r>
          </a:p>
          <a:p>
            <a:pPr lvl="2"/>
            <a:r>
              <a:rPr lang="en-US" altLang="zh-CN" sz="1800" dirty="0"/>
              <a:t>Types of requirements</a:t>
            </a:r>
          </a:p>
          <a:p>
            <a:pPr lvl="1"/>
            <a:r>
              <a:rPr lang="en-US" altLang="zh-CN" sz="2000" dirty="0"/>
              <a:t>Process</a:t>
            </a:r>
          </a:p>
          <a:p>
            <a:pPr lvl="2"/>
            <a:r>
              <a:rPr lang="en-US" altLang="zh-CN" sz="1800" dirty="0"/>
              <a:t>Elicitation</a:t>
            </a:r>
          </a:p>
          <a:p>
            <a:pPr lvl="2"/>
            <a:r>
              <a:rPr lang="en-US" altLang="zh-CN" sz="1800" dirty="0"/>
              <a:t>Analysis</a:t>
            </a:r>
          </a:p>
          <a:p>
            <a:pPr lvl="2"/>
            <a:r>
              <a:rPr lang="en-US" altLang="zh-CN" sz="1800" dirty="0"/>
              <a:t>Specification</a:t>
            </a:r>
          </a:p>
          <a:p>
            <a:pPr lvl="2"/>
            <a:r>
              <a:rPr lang="en-US" altLang="zh-CN" sz="1800" dirty="0"/>
              <a:t>Validation</a:t>
            </a:r>
          </a:p>
          <a:p>
            <a:endParaRPr lang="zh-CN" altLang="en-US" dirty="0"/>
          </a:p>
        </p:txBody>
      </p:sp>
    </p:spTree>
    <p:extLst>
      <p:ext uri="{BB962C8B-B14F-4D97-AF65-F5344CB8AC3E}">
        <p14:creationId xmlns:p14="http://schemas.microsoft.com/office/powerpoint/2010/main" val="121349365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Next class</a:t>
            </a:r>
            <a:endParaRPr lang="zh-CN" altLang="en-US" dirty="0"/>
          </a:p>
        </p:txBody>
      </p:sp>
      <p:sp>
        <p:nvSpPr>
          <p:cNvPr id="3" name="内容占位符 2"/>
          <p:cNvSpPr>
            <a:spLocks noGrp="1"/>
          </p:cNvSpPr>
          <p:nvPr>
            <p:ph idx="1"/>
          </p:nvPr>
        </p:nvSpPr>
        <p:spPr/>
        <p:txBody>
          <a:bodyPr/>
          <a:lstStyle/>
          <a:p>
            <a:r>
              <a:rPr lang="en-US" altLang="zh-CN" dirty="0"/>
              <a:t>Software architect</a:t>
            </a:r>
            <a:endParaRPr lang="zh-CN" altLang="en-US" dirty="0"/>
          </a:p>
        </p:txBody>
      </p:sp>
      <p:pic>
        <p:nvPicPr>
          <p:cNvPr id="4"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23511" y="2316194"/>
            <a:ext cx="7429367" cy="4130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51738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Software Process Models</a:t>
            </a:r>
            <a:endParaRPr lang="zh-CN" altLang="en-US" dirty="0"/>
          </a:p>
        </p:txBody>
      </p:sp>
      <p:sp>
        <p:nvSpPr>
          <p:cNvPr id="4" name="Rectangle 4"/>
          <p:cNvSpPr>
            <a:spLocks noChangeArrowheads="1"/>
          </p:cNvSpPr>
          <p:nvPr/>
        </p:nvSpPr>
        <p:spPr bwMode="auto">
          <a:xfrm>
            <a:off x="3600450" y="3067050"/>
            <a:ext cx="1676400" cy="900113"/>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latin typeface="Times New Roman" panose="02020603050405020304" pitchFamily="18" charset="0"/>
                <a:cs typeface="Arial" panose="020B0604020202020204" pitchFamily="34" charset="0"/>
              </a:rPr>
              <a:t>Design</a:t>
            </a:r>
            <a:endParaRPr lang="en-CA" altLang="zh-CN" sz="2400">
              <a:latin typeface="Times New Roman" panose="02020603050405020304" pitchFamily="18" charset="0"/>
              <a:cs typeface="Arial" panose="020B0604020202020204" pitchFamily="34" charset="0"/>
            </a:endParaRPr>
          </a:p>
        </p:txBody>
      </p:sp>
      <p:sp>
        <p:nvSpPr>
          <p:cNvPr id="5" name="Rectangle 5"/>
          <p:cNvSpPr>
            <a:spLocks noChangeArrowheads="1"/>
          </p:cNvSpPr>
          <p:nvPr/>
        </p:nvSpPr>
        <p:spPr bwMode="auto">
          <a:xfrm>
            <a:off x="5429250" y="3981450"/>
            <a:ext cx="2100263" cy="914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CA" altLang="zh-CN" sz="2400">
                <a:latin typeface="Times New Roman" panose="02020603050405020304" pitchFamily="18" charset="0"/>
                <a:cs typeface="Arial" panose="020B0604020202020204" pitchFamily="34" charset="0"/>
              </a:rPr>
              <a:t>Implementation</a:t>
            </a:r>
          </a:p>
        </p:txBody>
      </p:sp>
      <p:sp>
        <p:nvSpPr>
          <p:cNvPr id="6" name="Rectangle 6"/>
          <p:cNvSpPr>
            <a:spLocks noChangeArrowheads="1"/>
          </p:cNvSpPr>
          <p:nvPr/>
        </p:nvSpPr>
        <p:spPr bwMode="auto">
          <a:xfrm>
            <a:off x="7639050" y="4972050"/>
            <a:ext cx="1828800" cy="75247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CA" altLang="zh-CN" sz="2400">
                <a:latin typeface="Times New Roman" panose="02020603050405020304" pitchFamily="18" charset="0"/>
                <a:cs typeface="Arial" panose="020B0604020202020204" pitchFamily="34" charset="0"/>
              </a:rPr>
              <a:t>Integration</a:t>
            </a:r>
          </a:p>
        </p:txBody>
      </p:sp>
      <p:sp>
        <p:nvSpPr>
          <p:cNvPr id="7" name="Rectangle 11"/>
          <p:cNvSpPr>
            <a:spLocks noChangeArrowheads="1"/>
          </p:cNvSpPr>
          <p:nvPr/>
        </p:nvSpPr>
        <p:spPr bwMode="auto">
          <a:xfrm>
            <a:off x="1463675" y="1924050"/>
            <a:ext cx="2057400" cy="9906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latin typeface="Times New Roman" panose="02020603050405020304" pitchFamily="18" charset="0"/>
                <a:cs typeface="Arial" panose="020B0604020202020204" pitchFamily="34" charset="0"/>
              </a:rPr>
              <a:t>Requirements</a:t>
            </a:r>
          </a:p>
          <a:p>
            <a:pPr algn="ctr"/>
            <a:r>
              <a:rPr lang="en-US" altLang="zh-CN" sz="2400">
                <a:latin typeface="Times New Roman" panose="02020603050405020304" pitchFamily="18" charset="0"/>
                <a:cs typeface="Arial" panose="020B0604020202020204" pitchFamily="34" charset="0"/>
              </a:rPr>
              <a:t>engineering</a:t>
            </a:r>
            <a:endParaRPr lang="en-CA" altLang="zh-CN" sz="2400">
              <a:latin typeface="Times New Roman" panose="02020603050405020304" pitchFamily="18" charset="0"/>
              <a:cs typeface="Arial" panose="020B0604020202020204" pitchFamily="34" charset="0"/>
            </a:endParaRPr>
          </a:p>
        </p:txBody>
      </p:sp>
      <p:cxnSp>
        <p:nvCxnSpPr>
          <p:cNvPr id="8" name="AutoShape 15"/>
          <p:cNvCxnSpPr>
            <a:cxnSpLocks noChangeShapeType="1"/>
            <a:stCxn id="7" idx="3"/>
            <a:endCxn id="4" idx="0"/>
          </p:cNvCxnSpPr>
          <p:nvPr/>
        </p:nvCxnSpPr>
        <p:spPr bwMode="auto">
          <a:xfrm>
            <a:off x="3521075" y="2419350"/>
            <a:ext cx="917575" cy="647700"/>
          </a:xfrm>
          <a:prstGeom prst="bentConnector2">
            <a:avLst/>
          </a:prstGeom>
          <a:noFill/>
          <a:ln w="635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9" name="AutoShape 16"/>
          <p:cNvCxnSpPr>
            <a:cxnSpLocks noChangeShapeType="1"/>
            <a:stCxn id="4" idx="3"/>
          </p:cNvCxnSpPr>
          <p:nvPr/>
        </p:nvCxnSpPr>
        <p:spPr bwMode="auto">
          <a:xfrm>
            <a:off x="5276850" y="3517900"/>
            <a:ext cx="1260475" cy="493713"/>
          </a:xfrm>
          <a:prstGeom prst="bentConnector3">
            <a:avLst>
              <a:gd name="adj1" fmla="val 101384"/>
            </a:avLst>
          </a:prstGeom>
          <a:noFill/>
          <a:ln w="635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 name="AutoShape 17"/>
          <p:cNvCxnSpPr>
            <a:cxnSpLocks noChangeShapeType="1"/>
            <a:stCxn id="5" idx="3"/>
          </p:cNvCxnSpPr>
          <p:nvPr/>
        </p:nvCxnSpPr>
        <p:spPr bwMode="auto">
          <a:xfrm>
            <a:off x="7529513" y="4438650"/>
            <a:ext cx="1030287" cy="547688"/>
          </a:xfrm>
          <a:prstGeom prst="bentConnector3">
            <a:avLst>
              <a:gd name="adj1" fmla="val 102157"/>
            </a:avLst>
          </a:prstGeom>
          <a:noFill/>
          <a:ln w="635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 name="文本框 10"/>
          <p:cNvSpPr txBox="1"/>
          <p:nvPr/>
        </p:nvSpPr>
        <p:spPr>
          <a:xfrm>
            <a:off x="4095750" y="5534025"/>
            <a:ext cx="2393604" cy="369332"/>
          </a:xfrm>
          <a:prstGeom prst="rect">
            <a:avLst/>
          </a:prstGeom>
          <a:noFill/>
        </p:spPr>
        <p:txBody>
          <a:bodyPr wrap="none" rtlCol="0">
            <a:spAutoFit/>
          </a:bodyPr>
          <a:lstStyle/>
          <a:p>
            <a:r>
              <a:rPr lang="en-US" altLang="zh-CN" dirty="0"/>
              <a:t>The waterfall model </a:t>
            </a:r>
            <a:endParaRPr lang="zh-CN" altLang="en-US" dirty="0"/>
          </a:p>
        </p:txBody>
      </p:sp>
    </p:spTree>
    <p:extLst>
      <p:ext uri="{BB962C8B-B14F-4D97-AF65-F5344CB8AC3E}">
        <p14:creationId xmlns:p14="http://schemas.microsoft.com/office/powerpoint/2010/main" val="15510999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Roles</a:t>
            </a:r>
            <a:endParaRPr lang="zh-CN" altLang="en-US"/>
          </a:p>
        </p:txBody>
      </p:sp>
      <p:sp>
        <p:nvSpPr>
          <p:cNvPr id="3" name="内容占位符 2"/>
          <p:cNvSpPr>
            <a:spLocks noGrp="1"/>
          </p:cNvSpPr>
          <p:nvPr>
            <p:ph idx="1"/>
          </p:nvPr>
        </p:nvSpPr>
        <p:spPr/>
        <p:txBody>
          <a:bodyPr/>
          <a:lstStyle/>
          <a:p>
            <a:r>
              <a:rPr lang="en-US" altLang="zh-CN"/>
              <a:t>Domain </a:t>
            </a:r>
            <a:r>
              <a:rPr lang="en-US" altLang="zh-CN" dirty="0"/>
              <a:t>expert</a:t>
            </a:r>
          </a:p>
          <a:p>
            <a:r>
              <a:rPr lang="en-US" altLang="zh-CN" dirty="0"/>
              <a:t>Architecture</a:t>
            </a:r>
          </a:p>
          <a:p>
            <a:r>
              <a:rPr lang="en-US" altLang="zh-CN" dirty="0"/>
              <a:t>Designer</a:t>
            </a:r>
          </a:p>
          <a:p>
            <a:r>
              <a:rPr lang="en-US" altLang="zh-CN" dirty="0"/>
              <a:t>Programmer</a:t>
            </a:r>
          </a:p>
          <a:p>
            <a:r>
              <a:rPr lang="en-US" altLang="zh-CN" dirty="0"/>
              <a:t>Quality engineer</a:t>
            </a:r>
          </a:p>
          <a:p>
            <a:r>
              <a:rPr lang="en-US" altLang="zh-CN" dirty="0"/>
              <a:t>Team manager</a:t>
            </a:r>
          </a:p>
          <a:p>
            <a:endParaRPr lang="zh-CN" altLang="en-US" dirty="0"/>
          </a:p>
        </p:txBody>
      </p:sp>
      <p:pic>
        <p:nvPicPr>
          <p:cNvPr id="4" name="图片 3"/>
          <p:cNvPicPr>
            <a:picLocks noChangeAspect="1"/>
          </p:cNvPicPr>
          <p:nvPr/>
        </p:nvPicPr>
        <p:blipFill>
          <a:blip r:embed="rId2"/>
          <a:stretch>
            <a:fillRect/>
          </a:stretch>
        </p:blipFill>
        <p:spPr>
          <a:xfrm>
            <a:off x="4080259" y="1691322"/>
            <a:ext cx="5207940" cy="4895909"/>
          </a:xfrm>
          <a:prstGeom prst="rect">
            <a:avLst/>
          </a:prstGeom>
        </p:spPr>
      </p:pic>
    </p:spTree>
    <p:extLst>
      <p:ext uri="{BB962C8B-B14F-4D97-AF65-F5344CB8AC3E}">
        <p14:creationId xmlns:p14="http://schemas.microsoft.com/office/powerpoint/2010/main" val="29682963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Role</a:t>
            </a:r>
            <a:endParaRPr lang="zh-CN" altLang="en-US" dirty="0"/>
          </a:p>
        </p:txBody>
      </p:sp>
      <p:sp>
        <p:nvSpPr>
          <p:cNvPr id="3" name="内容占位符 2"/>
          <p:cNvSpPr>
            <a:spLocks noGrp="1"/>
          </p:cNvSpPr>
          <p:nvPr>
            <p:ph idx="1"/>
          </p:nvPr>
        </p:nvSpPr>
        <p:spPr/>
        <p:txBody>
          <a:bodyPr/>
          <a:lstStyle/>
          <a:p>
            <a:pPr algn="just"/>
            <a:r>
              <a:rPr lang="en-US" altLang="zh-CN" dirty="0"/>
              <a:t>The term </a:t>
            </a:r>
            <a:r>
              <a:rPr lang="en-US" altLang="zh-CN" i="1" dirty="0"/>
              <a:t>domain expert</a:t>
            </a:r>
            <a:r>
              <a:rPr lang="en-US" altLang="zh-CN" dirty="0"/>
              <a:t> is frequently used in expert systems software development, and there the term always refers to the domain other than the software domain. A domain expert is a person with special knowledge or skills in a particular area of endeavor. (An accountant is an expert in the domain of accountancy, for example.) </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7107" y="3382291"/>
            <a:ext cx="2305050" cy="2857500"/>
          </a:xfrm>
          <a:prstGeom prst="rect">
            <a:avLst/>
          </a:prstGeom>
        </p:spPr>
      </p:pic>
      <p:sp>
        <p:nvSpPr>
          <p:cNvPr id="5" name="Rectangle 4"/>
          <p:cNvSpPr>
            <a:spLocks noChangeArrowheads="1"/>
          </p:cNvSpPr>
          <p:nvPr/>
        </p:nvSpPr>
        <p:spPr bwMode="auto">
          <a:xfrm>
            <a:off x="2870690" y="4113335"/>
            <a:ext cx="1676400" cy="900113"/>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a:latin typeface="Times New Roman" panose="02020603050405020304" pitchFamily="18" charset="0"/>
                <a:cs typeface="Arial" panose="020B0604020202020204" pitchFamily="34" charset="0"/>
              </a:rPr>
              <a:t>Design</a:t>
            </a:r>
            <a:endParaRPr lang="en-CA" altLang="zh-CN" sz="2400">
              <a:latin typeface="Times New Roman" panose="02020603050405020304" pitchFamily="18" charset="0"/>
              <a:cs typeface="Arial" panose="020B0604020202020204" pitchFamily="34" charset="0"/>
            </a:endParaRPr>
          </a:p>
        </p:txBody>
      </p:sp>
      <p:sp>
        <p:nvSpPr>
          <p:cNvPr id="6" name="Rectangle 5"/>
          <p:cNvSpPr>
            <a:spLocks noChangeArrowheads="1"/>
          </p:cNvSpPr>
          <p:nvPr/>
        </p:nvSpPr>
        <p:spPr bwMode="auto">
          <a:xfrm>
            <a:off x="4699490" y="4992567"/>
            <a:ext cx="2100263" cy="914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CA" altLang="zh-CN" sz="2400">
                <a:latin typeface="Times New Roman" panose="02020603050405020304" pitchFamily="18" charset="0"/>
                <a:cs typeface="Arial" panose="020B0604020202020204" pitchFamily="34" charset="0"/>
              </a:rPr>
              <a:t>Implementation</a:t>
            </a:r>
          </a:p>
        </p:txBody>
      </p:sp>
      <p:sp>
        <p:nvSpPr>
          <p:cNvPr id="7" name="Rectangle 6"/>
          <p:cNvSpPr>
            <a:spLocks noChangeArrowheads="1"/>
          </p:cNvSpPr>
          <p:nvPr/>
        </p:nvSpPr>
        <p:spPr bwMode="auto">
          <a:xfrm>
            <a:off x="6909290" y="5816112"/>
            <a:ext cx="1828800" cy="752475"/>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CA" altLang="zh-CN" sz="2400">
                <a:latin typeface="Times New Roman" panose="02020603050405020304" pitchFamily="18" charset="0"/>
                <a:cs typeface="Arial" panose="020B0604020202020204" pitchFamily="34" charset="0"/>
              </a:rPr>
              <a:t>Integration</a:t>
            </a:r>
          </a:p>
        </p:txBody>
      </p:sp>
      <p:sp>
        <p:nvSpPr>
          <p:cNvPr id="8" name="Rectangle 11"/>
          <p:cNvSpPr>
            <a:spLocks noChangeArrowheads="1"/>
          </p:cNvSpPr>
          <p:nvPr/>
        </p:nvSpPr>
        <p:spPr bwMode="auto">
          <a:xfrm>
            <a:off x="733915" y="3330820"/>
            <a:ext cx="2057400" cy="990600"/>
          </a:xfrm>
          <a:prstGeom prst="rect">
            <a:avLst/>
          </a:prstGeom>
          <a:solidFill>
            <a:srgbClr val="0070C0"/>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dirty="0">
                <a:latin typeface="Times New Roman" panose="02020603050405020304" pitchFamily="18" charset="0"/>
                <a:cs typeface="Arial" panose="020B0604020202020204" pitchFamily="34" charset="0"/>
              </a:rPr>
              <a:t>Requirements</a:t>
            </a:r>
          </a:p>
          <a:p>
            <a:pPr algn="ctr"/>
            <a:r>
              <a:rPr lang="en-US" altLang="zh-CN" sz="2400" dirty="0">
                <a:latin typeface="Times New Roman" panose="02020603050405020304" pitchFamily="18" charset="0"/>
                <a:cs typeface="Arial" panose="020B0604020202020204" pitchFamily="34" charset="0"/>
              </a:rPr>
              <a:t>engineering</a:t>
            </a:r>
            <a:endParaRPr lang="en-CA" altLang="zh-CN" sz="2400" dirty="0">
              <a:latin typeface="Times New Roman" panose="02020603050405020304" pitchFamily="18" charset="0"/>
              <a:cs typeface="Arial" panose="020B0604020202020204" pitchFamily="34" charset="0"/>
            </a:endParaRPr>
          </a:p>
        </p:txBody>
      </p:sp>
      <p:cxnSp>
        <p:nvCxnSpPr>
          <p:cNvPr id="9" name="AutoShape 15"/>
          <p:cNvCxnSpPr>
            <a:cxnSpLocks noChangeShapeType="1"/>
            <a:stCxn id="8" idx="3"/>
            <a:endCxn id="5" idx="0"/>
          </p:cNvCxnSpPr>
          <p:nvPr/>
        </p:nvCxnSpPr>
        <p:spPr bwMode="auto">
          <a:xfrm>
            <a:off x="2791315" y="3826120"/>
            <a:ext cx="917575" cy="287215"/>
          </a:xfrm>
          <a:prstGeom prst="bentConnector2">
            <a:avLst/>
          </a:prstGeom>
          <a:noFill/>
          <a:ln w="635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0" name="AutoShape 16"/>
          <p:cNvCxnSpPr>
            <a:cxnSpLocks noChangeShapeType="1"/>
            <a:endCxn id="6" idx="0"/>
          </p:cNvCxnSpPr>
          <p:nvPr/>
        </p:nvCxnSpPr>
        <p:spPr bwMode="auto">
          <a:xfrm>
            <a:off x="4547090" y="4555393"/>
            <a:ext cx="1202532" cy="437174"/>
          </a:xfrm>
          <a:prstGeom prst="bentConnector2">
            <a:avLst/>
          </a:prstGeom>
          <a:noFill/>
          <a:ln w="6350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11" name="AutoShape 17"/>
          <p:cNvCxnSpPr>
            <a:cxnSpLocks noChangeShapeType="1"/>
            <a:stCxn id="6" idx="3"/>
            <a:endCxn id="7" idx="0"/>
          </p:cNvCxnSpPr>
          <p:nvPr/>
        </p:nvCxnSpPr>
        <p:spPr bwMode="auto">
          <a:xfrm>
            <a:off x="6799753" y="5449767"/>
            <a:ext cx="1023937" cy="366345"/>
          </a:xfrm>
          <a:prstGeom prst="bentConnector2">
            <a:avLst/>
          </a:prstGeom>
          <a:noFill/>
          <a:ln w="635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2" name="文本框 11"/>
          <p:cNvSpPr txBox="1"/>
          <p:nvPr/>
        </p:nvSpPr>
        <p:spPr>
          <a:xfrm>
            <a:off x="3250102" y="6159475"/>
            <a:ext cx="2393604" cy="369332"/>
          </a:xfrm>
          <a:prstGeom prst="rect">
            <a:avLst/>
          </a:prstGeom>
          <a:noFill/>
        </p:spPr>
        <p:txBody>
          <a:bodyPr wrap="none" rtlCol="0">
            <a:spAutoFit/>
          </a:bodyPr>
          <a:lstStyle/>
          <a:p>
            <a:r>
              <a:rPr lang="en-US" altLang="zh-CN" dirty="0"/>
              <a:t>The waterfall model </a:t>
            </a:r>
            <a:endParaRPr lang="zh-CN" altLang="en-US" dirty="0"/>
          </a:p>
        </p:txBody>
      </p:sp>
    </p:spTree>
    <p:extLst>
      <p:ext uri="{BB962C8B-B14F-4D97-AF65-F5344CB8AC3E}">
        <p14:creationId xmlns:p14="http://schemas.microsoft.com/office/powerpoint/2010/main" val="978144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Requirement</a:t>
            </a:r>
            <a:endParaRPr lang="zh-CN" altLang="en-US" dirty="0"/>
          </a:p>
        </p:txBody>
      </p:sp>
      <p:sp>
        <p:nvSpPr>
          <p:cNvPr id="3" name="内容占位符 2"/>
          <p:cNvSpPr>
            <a:spLocks noGrp="1"/>
          </p:cNvSpPr>
          <p:nvPr>
            <p:ph idx="1"/>
          </p:nvPr>
        </p:nvSpPr>
        <p:spPr/>
        <p:txBody>
          <a:bodyPr/>
          <a:lstStyle/>
          <a:p>
            <a:r>
              <a:rPr lang="en-US" altLang="zh-CN" dirty="0"/>
              <a:t>RUP: A requirement describes a condition or capability to which a system must conform; either derived directly from user needs, or stated in a contract, standard, specification, or other formally imposed document. </a:t>
            </a:r>
          </a:p>
          <a:p>
            <a:r>
              <a:rPr lang="en-US" altLang="zh-CN" dirty="0"/>
              <a:t>UML: A desired feature, property or behavior of the system.</a:t>
            </a:r>
          </a:p>
        </p:txBody>
      </p:sp>
      <p:graphicFrame>
        <p:nvGraphicFramePr>
          <p:cNvPr id="4" name="对象 1"/>
          <p:cNvGraphicFramePr>
            <a:graphicFrameLocks noChangeAspect="1"/>
          </p:cNvGraphicFramePr>
          <p:nvPr>
            <p:extLst/>
          </p:nvPr>
        </p:nvGraphicFramePr>
        <p:xfrm>
          <a:off x="4752728" y="3666281"/>
          <a:ext cx="4855509" cy="3120002"/>
        </p:xfrm>
        <a:graphic>
          <a:graphicData uri="http://schemas.openxmlformats.org/presentationml/2006/ole">
            <mc:AlternateContent xmlns:mc="http://schemas.openxmlformats.org/markup-compatibility/2006">
              <mc:Choice xmlns:v="urn:schemas-microsoft-com:vml" Requires="v">
                <p:oleObj spid="_x0000_s4108" name="CorelDRAW" r:id="rId3" imgW="7229856" imgH="4572000" progId="">
                  <p:embed/>
                </p:oleObj>
              </mc:Choice>
              <mc:Fallback>
                <p:oleObj name="CorelDRAW" r:id="rId3" imgW="7229856" imgH="4572000" progId="">
                  <p:embed/>
                  <p:pic>
                    <p:nvPicPr>
                      <p:cNvPr id="4" name="对象 1"/>
                      <p:cNvPicPr>
                        <a:picLocks noChangeAspect="1" noChangeArrowheads="1"/>
                      </p:cNvPicPr>
                      <p:nvPr/>
                    </p:nvPicPr>
                    <p:blipFill>
                      <a:blip r:embed="rId4">
                        <a:extLst>
                          <a:ext uri="{28A0092B-C50C-407E-A947-70E740481C1C}">
                            <a14:useLocalDpi xmlns:a14="http://schemas.microsoft.com/office/drawing/2010/main" val="0"/>
                          </a:ext>
                        </a:extLst>
                      </a:blip>
                      <a:srcRect l="3488" r="3488" b="5513"/>
                      <a:stretch>
                        <a:fillRect/>
                      </a:stretch>
                    </p:blipFill>
                    <p:spPr bwMode="auto">
                      <a:xfrm>
                        <a:off x="4752728" y="3666281"/>
                        <a:ext cx="4855509" cy="312000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720285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TM03457515[[fn=视图]]</Template>
  <TotalTime>3506</TotalTime>
  <Words>2464</Words>
  <Application>Microsoft Office PowerPoint</Application>
  <PresentationFormat>宽屏</PresentationFormat>
  <Paragraphs>441</Paragraphs>
  <Slides>52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52</vt:i4>
      </vt:variant>
    </vt:vector>
  </HeadingPairs>
  <TitlesOfParts>
    <vt:vector size="65" baseType="lpstr">
      <vt:lpstr>等线</vt:lpstr>
      <vt:lpstr>宋体</vt:lpstr>
      <vt:lpstr>Arial</vt:lpstr>
      <vt:lpstr>Century Schoolbook</vt:lpstr>
      <vt:lpstr>Comic Sans MS</vt:lpstr>
      <vt:lpstr>Georgia</vt:lpstr>
      <vt:lpstr>Tahoma</vt:lpstr>
      <vt:lpstr>Times New Roman</vt:lpstr>
      <vt:lpstr>Wingdings</vt:lpstr>
      <vt:lpstr>Wingdings 2</vt:lpstr>
      <vt:lpstr>View</vt:lpstr>
      <vt:lpstr>CorelDRAW</vt:lpstr>
      <vt:lpstr>Visio</vt:lpstr>
      <vt:lpstr>Domain Expert</vt:lpstr>
      <vt:lpstr>Grading Schema</vt:lpstr>
      <vt:lpstr>Empirical study vs approach</vt:lpstr>
      <vt:lpstr>What is Software (engineering)? </vt:lpstr>
      <vt:lpstr>What is Software (engineering)? </vt:lpstr>
      <vt:lpstr>Software Process Models</vt:lpstr>
      <vt:lpstr>Roles</vt:lpstr>
      <vt:lpstr>Role</vt:lpstr>
      <vt:lpstr>Requirement</vt:lpstr>
      <vt:lpstr>Requirement analysis is hard</vt:lpstr>
      <vt:lpstr>The cost to fix a problem</vt:lpstr>
      <vt:lpstr>Open source</vt:lpstr>
      <vt:lpstr>Do we need requirements?</vt:lpstr>
      <vt:lpstr>Outsourcing</vt:lpstr>
      <vt:lpstr>Requirements engineering</vt:lpstr>
      <vt:lpstr>Types of requirements</vt:lpstr>
      <vt:lpstr>Stakeholders</vt:lpstr>
      <vt:lpstr>Stakeholders (example)</vt:lpstr>
      <vt:lpstr>Requirements engineering process</vt:lpstr>
      <vt:lpstr>Requirements elicitation</vt:lpstr>
      <vt:lpstr>Elicitation approaches</vt:lpstr>
      <vt:lpstr>Requirements analysis, Why?</vt:lpstr>
      <vt:lpstr>Requirements analysis</vt:lpstr>
      <vt:lpstr>Requirements specification</vt:lpstr>
      <vt:lpstr>Glossary (Conceptual models)</vt:lpstr>
      <vt:lpstr>Natural language specification</vt:lpstr>
      <vt:lpstr>Natural language specification</vt:lpstr>
      <vt:lpstr>An example of natural language specification</vt:lpstr>
      <vt:lpstr>Natural language specification</vt:lpstr>
      <vt:lpstr>Structured specifications</vt:lpstr>
      <vt:lpstr>Form-based specifications</vt:lpstr>
      <vt:lpstr>Example: Insulin pump for blood sugar control</vt:lpstr>
      <vt:lpstr>Example: Insulin pump</vt:lpstr>
      <vt:lpstr>Table specification</vt:lpstr>
      <vt:lpstr>Example: Insulin pump</vt:lpstr>
      <vt:lpstr>Structured specifications</vt:lpstr>
      <vt:lpstr>Graph notation specification</vt:lpstr>
      <vt:lpstr>Use case diagram</vt:lpstr>
      <vt:lpstr>Actors</vt:lpstr>
      <vt:lpstr>Use case</vt:lpstr>
      <vt:lpstr>Use case diagram</vt:lpstr>
      <vt:lpstr>Use case – an example</vt:lpstr>
      <vt:lpstr>Initial Use Case Diagram for ATM </vt:lpstr>
      <vt:lpstr>Elaborated Use Case Diagram for ATM </vt:lpstr>
      <vt:lpstr>Mathematic specification</vt:lpstr>
      <vt:lpstr>Example: word split with Z language</vt:lpstr>
      <vt:lpstr>Mathematic specification</vt:lpstr>
      <vt:lpstr>In practice</vt:lpstr>
      <vt:lpstr>Requirements validation</vt:lpstr>
      <vt:lpstr>Requirements validation</vt:lpstr>
      <vt:lpstr>This class</vt:lpstr>
      <vt:lpstr>Next class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Hao Zhong</dc:creator>
  <cp:lastModifiedBy>Zhong Hao</cp:lastModifiedBy>
  <cp:revision>543</cp:revision>
  <dcterms:created xsi:type="dcterms:W3CDTF">2017-07-31T06:57:29Z</dcterms:created>
  <dcterms:modified xsi:type="dcterms:W3CDTF">2020-09-14T08:55:03Z</dcterms:modified>
</cp:coreProperties>
</file>