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63"/>
  </p:notesMasterIdLst>
  <p:sldIdLst>
    <p:sldId id="256" r:id="rId2"/>
    <p:sldId id="258" r:id="rId3"/>
    <p:sldId id="318" r:id="rId4"/>
    <p:sldId id="319" r:id="rId5"/>
    <p:sldId id="320" r:id="rId6"/>
    <p:sldId id="321" r:id="rId7"/>
    <p:sldId id="309" r:id="rId8"/>
    <p:sldId id="324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68" r:id="rId20"/>
    <p:sldId id="271" r:id="rId21"/>
    <p:sldId id="315" r:id="rId22"/>
    <p:sldId id="272" r:id="rId23"/>
    <p:sldId id="273" r:id="rId24"/>
    <p:sldId id="274" r:id="rId25"/>
    <p:sldId id="275" r:id="rId26"/>
    <p:sldId id="310" r:id="rId27"/>
    <p:sldId id="276" r:id="rId28"/>
    <p:sldId id="277" r:id="rId29"/>
    <p:sldId id="278" r:id="rId30"/>
    <p:sldId id="311" r:id="rId31"/>
    <p:sldId id="279" r:id="rId32"/>
    <p:sldId id="312" r:id="rId33"/>
    <p:sldId id="313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300" r:id="rId47"/>
    <p:sldId id="301" r:id="rId48"/>
    <p:sldId id="302" r:id="rId49"/>
    <p:sldId id="303" r:id="rId50"/>
    <p:sldId id="306" r:id="rId51"/>
    <p:sldId id="307" r:id="rId52"/>
    <p:sldId id="308" r:id="rId53"/>
    <p:sldId id="296" r:id="rId54"/>
    <p:sldId id="298" r:id="rId55"/>
    <p:sldId id="299" r:id="rId56"/>
    <p:sldId id="316" r:id="rId57"/>
    <p:sldId id="317" r:id="rId58"/>
    <p:sldId id="292" r:id="rId59"/>
    <p:sldId id="322" r:id="rId60"/>
    <p:sldId id="323" r:id="rId61"/>
    <p:sldId id="295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258"/>
            <p14:sldId id="318"/>
            <p14:sldId id="319"/>
            <p14:sldId id="320"/>
            <p14:sldId id="321"/>
            <p14:sldId id="309"/>
            <p14:sldId id="324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  <p14:sldId id="268"/>
            <p14:sldId id="271"/>
            <p14:sldId id="315"/>
            <p14:sldId id="272"/>
            <p14:sldId id="273"/>
            <p14:sldId id="274"/>
            <p14:sldId id="275"/>
            <p14:sldId id="310"/>
            <p14:sldId id="276"/>
            <p14:sldId id="277"/>
            <p14:sldId id="278"/>
            <p14:sldId id="311"/>
            <p14:sldId id="279"/>
            <p14:sldId id="312"/>
            <p14:sldId id="313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300"/>
            <p14:sldId id="301"/>
            <p14:sldId id="302"/>
            <p14:sldId id="303"/>
            <p14:sldId id="306"/>
            <p14:sldId id="307"/>
            <p14:sldId id="308"/>
            <p14:sldId id="296"/>
            <p14:sldId id="298"/>
            <p14:sldId id="299"/>
            <p14:sldId id="316"/>
            <p14:sldId id="317"/>
            <p14:sldId id="292"/>
            <p14:sldId id="322"/>
            <p14:sldId id="32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36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1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green.sourceforge.net/builds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Software designer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case diagram </a:t>
            </a:r>
            <a:r>
              <a:rPr lang="en-US" altLang="zh-CN" dirty="0"/>
              <a:t>for ATM 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30733"/>
              </p:ext>
            </p:extLst>
          </p:nvPr>
        </p:nvGraphicFramePr>
        <p:xfrm>
          <a:off x="239321" y="1875826"/>
          <a:ext cx="6417816" cy="458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Visio" r:id="rId3" imgW="9472038" imgH="7671040" progId="Visio.Drawing.11">
                  <p:embed/>
                </p:oleObj>
              </mc:Choice>
              <mc:Fallback>
                <p:oleObj name="Visio" r:id="rId3" imgW="9472038" imgH="7671040" progId="Visio.Drawing.11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682" b="26503"/>
                      <a:stretch>
                        <a:fillRect/>
                      </a:stretch>
                    </p:blipFill>
                    <p:spPr bwMode="auto">
                      <a:xfrm>
                        <a:off x="239321" y="1875826"/>
                        <a:ext cx="6417816" cy="4583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554550" y="1950181"/>
            <a:ext cx="459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Domain experts may not draw use case diagrams in their requirements.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554550" y="2814680"/>
            <a:ext cx="45922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Software designers have to redraw use case diagrams, if software architects have changed.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5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for </a:t>
            </a:r>
            <a:r>
              <a:rPr lang="en-US" altLang="zh-CN" dirty="0" smtClean="0"/>
              <a:t>identifying </a:t>
            </a:r>
            <a:r>
              <a:rPr lang="en-US" altLang="zh-CN" dirty="0"/>
              <a:t>u</a:t>
            </a:r>
            <a:r>
              <a:rPr lang="en-US" altLang="zh-CN" dirty="0" smtClean="0"/>
              <a:t>se 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4002855" cy="4351337"/>
          </a:xfrm>
        </p:spPr>
        <p:txBody>
          <a:bodyPr/>
          <a:lstStyle/>
          <a:p>
            <a:r>
              <a:rPr lang="en-US" altLang="zh-CN" dirty="0"/>
              <a:t>Choose your system boundary</a:t>
            </a:r>
          </a:p>
          <a:p>
            <a:r>
              <a:rPr lang="en-US" altLang="zh-CN" dirty="0"/>
              <a:t>Identify primary actors</a:t>
            </a:r>
          </a:p>
          <a:p>
            <a:r>
              <a:rPr lang="en-US" altLang="zh-CN" dirty="0"/>
              <a:t>For each actor, find their goals</a:t>
            </a:r>
          </a:p>
          <a:p>
            <a:r>
              <a:rPr lang="en-US" altLang="zh-CN" dirty="0"/>
              <a:t>Define a use case for each goal</a:t>
            </a:r>
          </a:p>
          <a:p>
            <a:r>
              <a:rPr lang="en-US" altLang="zh-CN" dirty="0"/>
              <a:t>Decompose complex use cases into sub-use cases</a:t>
            </a:r>
          </a:p>
          <a:p>
            <a:r>
              <a:rPr lang="en-US" altLang="zh-CN" dirty="0" smtClean="0"/>
              <a:t>Define the relations among use </a:t>
            </a:r>
            <a:r>
              <a:rPr lang="en-US" altLang="zh-CN" dirty="0"/>
              <a:t>cases </a:t>
            </a:r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095515"/>
              </p:ext>
            </p:extLst>
          </p:nvPr>
        </p:nvGraphicFramePr>
        <p:xfrm>
          <a:off x="5097648" y="1712669"/>
          <a:ext cx="6417816" cy="458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Visio" r:id="rId3" imgW="9472038" imgH="7671040" progId="Visio.Drawing.11">
                  <p:embed/>
                </p:oleObj>
              </mc:Choice>
              <mc:Fallback>
                <p:oleObj name="Visio" r:id="rId3" imgW="9472038" imgH="7671040" progId="Visio.Drawing.11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682" b="26503"/>
                      <a:stretch>
                        <a:fillRect/>
                      </a:stretch>
                    </p:blipFill>
                    <p:spPr bwMode="auto">
                      <a:xfrm>
                        <a:off x="5097648" y="1712669"/>
                        <a:ext cx="6417816" cy="4583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33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Object-oriented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runtime of software </a:t>
            </a:r>
            <a:r>
              <a:rPr lang="en-US" altLang="zh-CN" dirty="0"/>
              <a:t>is viewed as an set of objects interacting with each other</a:t>
            </a:r>
          </a:p>
          <a:p>
            <a:pPr lvl="1"/>
            <a:r>
              <a:rPr lang="en-US" altLang="zh-CN" dirty="0" smtClean="0"/>
              <a:t>Bookstore system: books, shelves, sales clerk, client, …</a:t>
            </a:r>
          </a:p>
          <a:p>
            <a:r>
              <a:rPr lang="en-US" altLang="zh-CN" dirty="0" smtClean="0"/>
              <a:t>Objects </a:t>
            </a:r>
            <a:r>
              <a:rPr lang="en-US" altLang="zh-CN" dirty="0"/>
              <a:t>have data and operations</a:t>
            </a:r>
          </a:p>
          <a:p>
            <a:pPr lvl="1"/>
            <a:r>
              <a:rPr lang="en-US" altLang="zh-CN" dirty="0"/>
              <a:t>Shelves: id, size, load books; clerk: name, field, sell books</a:t>
            </a:r>
          </a:p>
          <a:p>
            <a:r>
              <a:rPr lang="en-US" altLang="zh-CN" dirty="0"/>
              <a:t>A user ask an object (providing inputs) to get the information he/she wants (getting output)</a:t>
            </a:r>
          </a:p>
          <a:p>
            <a:pPr lvl="1"/>
            <a:r>
              <a:rPr lang="en-US" altLang="zh-CN" dirty="0"/>
              <a:t>Ask shelves: how many books on shelves</a:t>
            </a:r>
          </a:p>
          <a:p>
            <a:r>
              <a:rPr lang="en-US" altLang="zh-CN" dirty="0"/>
              <a:t>No pre-assumed steps or sequences of execution (compared to procedure-oriented approach)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steps in OOA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Define </a:t>
            </a:r>
            <a:r>
              <a:rPr lang="en-US" altLang="zh-CN" dirty="0"/>
              <a:t>the domain model</a:t>
            </a:r>
          </a:p>
          <a:p>
            <a:pPr lvl="1"/>
            <a:r>
              <a:rPr lang="en-US" altLang="zh-CN" dirty="0"/>
              <a:t>Find the objects, classes</a:t>
            </a:r>
          </a:p>
          <a:p>
            <a:r>
              <a:rPr lang="en-US" altLang="zh-CN" dirty="0"/>
              <a:t>Define design class diagram</a:t>
            </a:r>
          </a:p>
          <a:p>
            <a:pPr lvl="1"/>
            <a:r>
              <a:rPr lang="en-US" altLang="zh-CN" dirty="0"/>
              <a:t>Find relationships between classes</a:t>
            </a:r>
          </a:p>
          <a:p>
            <a:r>
              <a:rPr lang="en-US" altLang="zh-CN" dirty="0"/>
              <a:t>Define the interaction diagrams</a:t>
            </a:r>
          </a:p>
          <a:p>
            <a:pPr lvl="1"/>
            <a:r>
              <a:rPr lang="en-US" altLang="zh-CN" dirty="0"/>
              <a:t>Describe the interaction between the objects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7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Discrete entities with </a:t>
            </a:r>
            <a:r>
              <a:rPr lang="en-US" altLang="zh-CN" dirty="0" smtClean="0"/>
              <a:t>well-defined </a:t>
            </a:r>
            <a:r>
              <a:rPr lang="en-US" altLang="zh-CN" dirty="0"/>
              <a:t>boundaries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Operations</a:t>
            </a:r>
          </a:p>
          <a:p>
            <a:r>
              <a:rPr lang="en-US" altLang="zh-CN" dirty="0"/>
              <a:t>Life Cycle</a:t>
            </a:r>
          </a:p>
          <a:p>
            <a:pPr lvl="1"/>
            <a:r>
              <a:rPr lang="en-US" altLang="zh-CN" dirty="0"/>
              <a:t>Construction (new shelf bought)</a:t>
            </a:r>
          </a:p>
          <a:p>
            <a:pPr lvl="1"/>
            <a:r>
              <a:rPr lang="en-US" altLang="zh-CN" dirty="0"/>
              <a:t>Running (loading books, removing books, move)</a:t>
            </a:r>
          </a:p>
          <a:p>
            <a:pPr lvl="1"/>
            <a:r>
              <a:rPr lang="en-US" altLang="zh-CN" dirty="0"/>
              <a:t>Runtime state: value of mutable data in the object</a:t>
            </a:r>
          </a:p>
          <a:p>
            <a:pPr lvl="1"/>
            <a:r>
              <a:rPr lang="en-US" altLang="zh-CN" dirty="0"/>
              <a:t>Destruction (shelf broken or removed)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4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 many objects</a:t>
            </a:r>
          </a:p>
          <a:p>
            <a:pPr lvl="1"/>
            <a:r>
              <a:rPr lang="en-US" altLang="zh-CN" dirty="0"/>
              <a:t>Cannot define one by one in the system</a:t>
            </a:r>
          </a:p>
          <a:p>
            <a:pPr lvl="1"/>
            <a:r>
              <a:rPr lang="en-US" altLang="zh-CN" dirty="0"/>
              <a:t>Not general enough</a:t>
            </a:r>
          </a:p>
          <a:p>
            <a:pPr lvl="1"/>
            <a:r>
              <a:rPr lang="en-US" altLang="zh-CN" dirty="0"/>
              <a:t>Consider three clerks in the bookstore (John, Mike, Nancy)</a:t>
            </a:r>
          </a:p>
          <a:p>
            <a:r>
              <a:rPr lang="en-US" altLang="zh-CN" dirty="0"/>
              <a:t>Objects share similar features can be grouped as a Class</a:t>
            </a:r>
          </a:p>
          <a:p>
            <a:pPr lvl="1"/>
            <a:r>
              <a:rPr lang="en-US" altLang="zh-CN" dirty="0"/>
              <a:t>John, Mike, Nancy - &gt; Sales Clerk</a:t>
            </a:r>
          </a:p>
          <a:p>
            <a:pPr lvl="1"/>
            <a:r>
              <a:rPr lang="en-US" altLang="zh-CN" dirty="0"/>
              <a:t>Thousands of different books - &gt; </a:t>
            </a:r>
            <a:r>
              <a:rPr lang="en-US" altLang="zh-CN" dirty="0" smtClean="0"/>
              <a:t>Book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93" y="3671435"/>
            <a:ext cx="2901669" cy="29016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68" y="4165599"/>
            <a:ext cx="4164014" cy="234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</a:t>
            </a:r>
            <a:r>
              <a:rPr lang="en-US" altLang="zh-CN" dirty="0" smtClean="0"/>
              <a:t>class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diagram to describe classes and relations</a:t>
            </a:r>
          </a:p>
          <a:p>
            <a:pPr lvl="1"/>
            <a:r>
              <a:rPr lang="en-US" altLang="zh-CN" dirty="0"/>
              <a:t>Core part in UML and OO </a:t>
            </a:r>
            <a:r>
              <a:rPr lang="en-US" altLang="zh-CN" dirty="0" smtClean="0"/>
              <a:t>approach</a:t>
            </a:r>
            <a:endParaRPr lang="en-US" altLang="zh-CN" dirty="0"/>
          </a:p>
          <a:p>
            <a:pPr lvl="1"/>
            <a:r>
              <a:rPr lang="en-US" altLang="zh-CN" dirty="0"/>
              <a:t>Used as a general design </a:t>
            </a:r>
            <a:r>
              <a:rPr lang="en-US" altLang="zh-CN" dirty="0" smtClean="0"/>
              <a:t>document</a:t>
            </a:r>
            <a:endParaRPr lang="en-US" altLang="zh-CN" dirty="0"/>
          </a:p>
          <a:p>
            <a:pPr lvl="1"/>
            <a:r>
              <a:rPr lang="en-US" altLang="zh-CN" dirty="0"/>
              <a:t>Maps to code directly in OO programming </a:t>
            </a:r>
            <a:r>
              <a:rPr lang="en-US" altLang="zh-CN" dirty="0" smtClean="0"/>
              <a:t>languages</a:t>
            </a:r>
            <a:endParaRPr lang="en-US" altLang="zh-CN" dirty="0"/>
          </a:p>
          <a:p>
            <a:pPr lvl="1"/>
            <a:r>
              <a:rPr lang="en-US" altLang="zh-CN" dirty="0"/>
              <a:t>Modeling the system in a </a:t>
            </a:r>
            <a:r>
              <a:rPr lang="en-US" altLang="zh-CN" dirty="0" smtClean="0"/>
              <a:t>static way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3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classdiagram_ex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933" y="2926817"/>
            <a:ext cx="5721069" cy="37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</a:t>
            </a:r>
            <a:r>
              <a:rPr lang="en-US" altLang="zh-CN" dirty="0" smtClean="0"/>
              <a:t>class </a:t>
            </a:r>
            <a:r>
              <a:rPr lang="en-US" altLang="zh-CN" dirty="0"/>
              <a:t>d</a:t>
            </a:r>
            <a:r>
              <a:rPr lang="en-US" altLang="zh-CN" dirty="0" smtClean="0"/>
              <a:t>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Elements of class diagram:</a:t>
            </a:r>
          </a:p>
          <a:p>
            <a:pPr lvl="1"/>
            <a:r>
              <a:rPr lang="en-US" altLang="zh-CN" dirty="0"/>
              <a:t>Class represented as a box containing three compartments</a:t>
            </a:r>
          </a:p>
          <a:p>
            <a:pPr lvl="1"/>
            <a:r>
              <a:rPr lang="en-US" altLang="zh-CN" dirty="0" smtClean="0"/>
              <a:t>Relation </a:t>
            </a:r>
            <a:r>
              <a:rPr lang="en-US" altLang="zh-CN" dirty="0"/>
              <a:t>represented as a line between two classes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8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 represented as a box containing three compartments</a:t>
            </a:r>
          </a:p>
          <a:p>
            <a:pPr lvl="1"/>
            <a:r>
              <a:rPr lang="en-US" altLang="zh-CN" dirty="0"/>
              <a:t>Name</a:t>
            </a:r>
          </a:p>
          <a:p>
            <a:pPr lvl="1"/>
            <a:r>
              <a:rPr lang="en-US" altLang="zh-CN" dirty="0"/>
              <a:t>Attributes</a:t>
            </a:r>
          </a:p>
          <a:p>
            <a:pPr lvl="1"/>
            <a:r>
              <a:rPr lang="en-US" altLang="zh-CN" dirty="0" smtClean="0"/>
              <a:t>Operations</a:t>
            </a:r>
          </a:p>
          <a:p>
            <a:r>
              <a:rPr lang="en-US" altLang="zh-CN" dirty="0" smtClean="0"/>
              <a:t>Attributes</a:t>
            </a:r>
            <a:endParaRPr lang="en-US" altLang="zh-CN" dirty="0"/>
          </a:p>
          <a:p>
            <a:pPr lvl="1"/>
            <a:r>
              <a:rPr lang="en-US" altLang="zh-CN" dirty="0"/>
              <a:t>Visibility (+: public, -: private)</a:t>
            </a:r>
          </a:p>
          <a:p>
            <a:pPr lvl="1"/>
            <a:r>
              <a:rPr lang="en-US" altLang="zh-CN" dirty="0"/>
              <a:t>Name (lowercase start)</a:t>
            </a:r>
          </a:p>
          <a:p>
            <a:pPr lvl="1"/>
            <a:r>
              <a:rPr lang="en-US" altLang="zh-CN" dirty="0"/>
              <a:t>Type </a:t>
            </a:r>
          </a:p>
          <a:p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Visibility (+: public, -: private)</a:t>
            </a:r>
          </a:p>
          <a:p>
            <a:pPr lvl="1"/>
            <a:r>
              <a:rPr lang="en-US" altLang="zh-CN" dirty="0"/>
              <a:t>Name (lowercase start)</a:t>
            </a:r>
          </a:p>
          <a:p>
            <a:pPr lvl="1"/>
            <a:r>
              <a:rPr lang="en-US" altLang="zh-CN" dirty="0"/>
              <a:t>Parameters (name, type)</a:t>
            </a:r>
          </a:p>
          <a:p>
            <a:pPr lvl="1"/>
            <a:r>
              <a:rPr lang="en-US" altLang="zh-CN" dirty="0"/>
              <a:t>Return Type </a:t>
            </a:r>
          </a:p>
          <a:p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09153"/>
              </p:ext>
            </p:extLst>
          </p:nvPr>
        </p:nvGraphicFramePr>
        <p:xfrm>
          <a:off x="5064245" y="3782269"/>
          <a:ext cx="3861269" cy="272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Visio" r:id="rId3" imgW="1597498" imgH="1125747" progId="Visio.Drawing.11">
                  <p:embed/>
                </p:oleObj>
              </mc:Choice>
              <mc:Fallback>
                <p:oleObj name="Visio" r:id="rId3" imgW="1597498" imgH="1125747" progId="Visio.Drawing.11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245" y="3782269"/>
                        <a:ext cx="3861269" cy="2720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Classes </a:t>
            </a:r>
            <a:r>
              <a:rPr lang="en-US" altLang="zh-CN" dirty="0"/>
              <a:t>are named, usually, by short singular nouns</a:t>
            </a:r>
          </a:p>
          <a:p>
            <a:r>
              <a:rPr lang="en-US" altLang="zh-CN" dirty="0" smtClean="0"/>
              <a:t>Name convention</a:t>
            </a:r>
          </a:p>
          <a:p>
            <a:pPr lvl="1"/>
            <a:r>
              <a:rPr lang="en-US" altLang="zh-CN" dirty="0" smtClean="0"/>
              <a:t>Class names start </a:t>
            </a:r>
            <a:r>
              <a:rPr lang="en-US" altLang="zh-CN" dirty="0"/>
              <a:t>with capitalized </a:t>
            </a:r>
            <a:r>
              <a:rPr lang="en-US" altLang="zh-CN" dirty="0" smtClean="0"/>
              <a:t>letters</a:t>
            </a:r>
          </a:p>
          <a:p>
            <a:pPr lvl="1"/>
            <a:r>
              <a:rPr lang="en-US" altLang="zh-CN" dirty="0" smtClean="0"/>
              <a:t>Field names and method names start with lower case letters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299598"/>
              </p:ext>
            </p:extLst>
          </p:nvPr>
        </p:nvGraphicFramePr>
        <p:xfrm>
          <a:off x="5064245" y="3782269"/>
          <a:ext cx="3861269" cy="2720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1597498" imgH="1125747" progId="Visio.Drawing.11">
                  <p:embed/>
                </p:oleObj>
              </mc:Choice>
              <mc:Fallback>
                <p:oleObj name="Visio" r:id="rId3" imgW="1597498" imgH="1125747" progId="Visio.Drawing.11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245" y="3782269"/>
                        <a:ext cx="3861269" cy="2720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30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architect</a:t>
            </a:r>
          </a:p>
          <a:p>
            <a:pPr lvl="1"/>
            <a:r>
              <a:rPr lang="en-US" altLang="zh-CN" dirty="0" smtClean="0"/>
              <a:t>Definition</a:t>
            </a:r>
          </a:p>
          <a:p>
            <a:pPr lvl="1"/>
            <a:r>
              <a:rPr lang="en-US" altLang="zh-CN" dirty="0" smtClean="0"/>
              <a:t>Typical architect styles</a:t>
            </a:r>
          </a:p>
          <a:p>
            <a:pPr lvl="1"/>
            <a:r>
              <a:rPr lang="en-US" altLang="en-US" dirty="0" smtClean="0"/>
              <a:t>Modularity</a:t>
            </a:r>
          </a:p>
          <a:p>
            <a:pPr lvl="1"/>
            <a:r>
              <a:rPr lang="en-US" altLang="en-US" dirty="0"/>
              <a:t>Design </a:t>
            </a:r>
            <a:r>
              <a:rPr lang="en-US" altLang="en-US" dirty="0" smtClean="0"/>
              <a:t>decisions</a:t>
            </a:r>
          </a:p>
          <a:p>
            <a:pPr lvl="1"/>
            <a:r>
              <a:rPr lang="en-US" altLang="zh-CN" dirty="0" smtClean="0"/>
              <a:t>Tool support</a:t>
            </a:r>
          </a:p>
          <a:p>
            <a:r>
              <a:rPr lang="en-US" altLang="zh-CN" dirty="0"/>
              <a:t>Software market model</a:t>
            </a:r>
          </a:p>
          <a:p>
            <a:r>
              <a:rPr lang="en-US" altLang="zh-CN" dirty="0"/>
              <a:t>License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Classes are usually derived from the use cases for the scenarios currently under development</a:t>
            </a:r>
          </a:p>
          <a:p>
            <a:r>
              <a:rPr lang="en-US" altLang="zh-CN" dirty="0"/>
              <a:t>Brainstorm about all the entities that are relevant to the system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21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Classes </a:t>
            </a:r>
            <a:r>
              <a:rPr lang="en-US" altLang="zh-CN" dirty="0"/>
              <a:t>are entities from the problem domain</a:t>
            </a:r>
          </a:p>
          <a:p>
            <a:pPr lvl="1"/>
            <a:r>
              <a:rPr lang="en-US" altLang="zh-CN" dirty="0"/>
              <a:t>Actors that interact with </a:t>
            </a:r>
            <a:r>
              <a:rPr lang="en-US" altLang="zh-CN" dirty="0" smtClean="0"/>
              <a:t>system. </a:t>
            </a:r>
          </a:p>
          <a:p>
            <a:pPr lvl="1"/>
            <a:r>
              <a:rPr lang="en-US" altLang="zh-CN" dirty="0" smtClean="0"/>
              <a:t>Concrete </a:t>
            </a:r>
            <a:r>
              <a:rPr lang="en-US" altLang="zh-CN" dirty="0"/>
              <a:t>objects with some </a:t>
            </a:r>
            <a:r>
              <a:rPr lang="en-US" altLang="zh-CN" dirty="0" smtClean="0"/>
              <a:t>information. e.g</a:t>
            </a:r>
            <a:r>
              <a:rPr lang="en-US" altLang="zh-CN" dirty="0"/>
              <a:t>., Books, shelves</a:t>
            </a:r>
          </a:p>
          <a:p>
            <a:pPr lvl="1"/>
            <a:r>
              <a:rPr lang="en-US" altLang="zh-CN" dirty="0"/>
              <a:t>Abstract </a:t>
            </a:r>
            <a:r>
              <a:rPr lang="en-US" altLang="zh-CN" dirty="0" smtClean="0"/>
              <a:t>objects.  e.g</a:t>
            </a:r>
            <a:r>
              <a:rPr lang="en-US" altLang="zh-CN" dirty="0"/>
              <a:t>., transactions, </a:t>
            </a:r>
            <a:r>
              <a:rPr lang="en-US" altLang="zh-CN" dirty="0" smtClean="0"/>
              <a:t>etc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Structured </a:t>
            </a:r>
            <a:r>
              <a:rPr lang="en-US" altLang="zh-CN" dirty="0" smtClean="0"/>
              <a:t>Outputs. e.g</a:t>
            </a:r>
            <a:r>
              <a:rPr lang="en-US" altLang="zh-CN" dirty="0"/>
              <a:t>., forms, reports</a:t>
            </a:r>
          </a:p>
          <a:p>
            <a:pPr lvl="1"/>
            <a:r>
              <a:rPr lang="en-US" altLang="zh-CN" dirty="0"/>
              <a:t>Helper </a:t>
            </a:r>
            <a:r>
              <a:rPr lang="en-US" altLang="zh-CN" dirty="0" smtClean="0"/>
              <a:t>Classes. e.g</a:t>
            </a:r>
            <a:r>
              <a:rPr lang="en-US" altLang="zh-CN" dirty="0"/>
              <a:t>., utility, logger, order manager, etc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Noun Phrases</a:t>
            </a:r>
          </a:p>
          <a:p>
            <a:pPr lvl="1"/>
            <a:r>
              <a:rPr lang="en-US" altLang="zh-CN" dirty="0"/>
              <a:t>Go through the use cases and find all the noun phrases</a:t>
            </a:r>
          </a:p>
          <a:p>
            <a:pPr lvl="1"/>
            <a:r>
              <a:rPr lang="en-US" altLang="zh-CN" dirty="0"/>
              <a:t>Watch out for ambiguities and redundant concepts</a:t>
            </a:r>
          </a:p>
          <a:p>
            <a:pPr lvl="1"/>
            <a:r>
              <a:rPr lang="en-US" altLang="zh-CN" dirty="0"/>
              <a:t>Subtypes of a class may also be a class. e.g., customer-&gt;member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088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</a:t>
            </a:r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Not </a:t>
            </a:r>
            <a:r>
              <a:rPr lang="en-US" altLang="zh-CN" dirty="0"/>
              <a:t>too many</a:t>
            </a:r>
          </a:p>
          <a:p>
            <a:pPr lvl="1"/>
            <a:r>
              <a:rPr lang="en-US" altLang="zh-CN" dirty="0"/>
              <a:t>Poor performance</a:t>
            </a:r>
          </a:p>
          <a:p>
            <a:pPr lvl="1"/>
            <a:r>
              <a:rPr lang="en-US" altLang="zh-CN" dirty="0"/>
              <a:t>Complexity</a:t>
            </a:r>
          </a:p>
          <a:p>
            <a:pPr lvl="1"/>
            <a:r>
              <a:rPr lang="en-US" altLang="zh-CN" dirty="0"/>
              <a:t>Maintenance efforts</a:t>
            </a:r>
          </a:p>
          <a:p>
            <a:r>
              <a:rPr lang="en-US" altLang="zh-CN" dirty="0"/>
              <a:t>Not too few</a:t>
            </a:r>
          </a:p>
          <a:p>
            <a:pPr lvl="1"/>
            <a:r>
              <a:rPr lang="en-US" altLang="zh-CN" dirty="0"/>
              <a:t>Class too large</a:t>
            </a:r>
          </a:p>
          <a:p>
            <a:pPr lvl="1"/>
            <a:r>
              <a:rPr lang="en-US" altLang="zh-CN" dirty="0"/>
              <a:t>Have a class </a:t>
            </a:r>
            <a:r>
              <a:rPr lang="en-US" altLang="zh-CN" dirty="0" err="1"/>
              <a:t>BookStoreManager</a:t>
            </a:r>
            <a:r>
              <a:rPr lang="en-US" altLang="zh-CN" dirty="0"/>
              <a:t> and do everything</a:t>
            </a:r>
          </a:p>
          <a:p>
            <a:pPr lvl="1"/>
            <a:r>
              <a:rPr lang="en-US" altLang="zh-CN" dirty="0"/>
              <a:t>Uneasy to reuse</a:t>
            </a:r>
          </a:p>
          <a:p>
            <a:pPr lvl="1"/>
            <a:r>
              <a:rPr lang="en-US" altLang="zh-CN" dirty="0"/>
              <a:t>Class Publisher : may be used in both book information, and order, if no such class, may have to implement twice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0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Relationships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Generalization </a:t>
            </a:r>
            <a:r>
              <a:rPr lang="zh-CN" altLang="en-US" dirty="0" smtClean="0"/>
              <a:t>泛化</a:t>
            </a:r>
            <a:endParaRPr lang="en-US" altLang="zh-CN" dirty="0"/>
          </a:p>
          <a:p>
            <a:r>
              <a:rPr lang="en-US" altLang="zh-CN" dirty="0"/>
              <a:t>Aggregation </a:t>
            </a:r>
            <a:r>
              <a:rPr lang="zh-CN" altLang="en-US" dirty="0" smtClean="0"/>
              <a:t>聚合</a:t>
            </a:r>
            <a:endParaRPr lang="en-US" altLang="zh-CN" dirty="0" smtClean="0"/>
          </a:p>
          <a:p>
            <a:r>
              <a:rPr lang="en-US" altLang="zh-CN" dirty="0" smtClean="0"/>
              <a:t>Composition </a:t>
            </a:r>
            <a:r>
              <a:rPr lang="zh-CN" altLang="en-US" dirty="0" smtClean="0"/>
              <a:t>组合</a:t>
            </a:r>
            <a:endParaRPr lang="en-US" altLang="zh-CN" dirty="0"/>
          </a:p>
          <a:p>
            <a:r>
              <a:rPr lang="en-US" altLang="zh-CN" dirty="0" smtClean="0"/>
              <a:t>Dependency </a:t>
            </a:r>
            <a:r>
              <a:rPr lang="zh-CN" altLang="en-US" dirty="0" smtClean="0"/>
              <a:t>依赖</a:t>
            </a:r>
            <a:endParaRPr lang="en-US" altLang="zh-CN" dirty="0" smtClean="0"/>
          </a:p>
          <a:p>
            <a:r>
              <a:rPr lang="en-US" altLang="zh-CN" dirty="0" smtClean="0"/>
              <a:t>Association </a:t>
            </a:r>
            <a:r>
              <a:rPr lang="zh-CN" altLang="en-US" dirty="0" smtClean="0"/>
              <a:t>关联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2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Indicates an “is-a” relationship</a:t>
            </a:r>
          </a:p>
          <a:p>
            <a:r>
              <a:rPr lang="en-US" altLang="zh-CN" dirty="0"/>
              <a:t>All instances of the subclass are instances of the super class</a:t>
            </a:r>
          </a:p>
          <a:p>
            <a:r>
              <a:rPr lang="en-US" altLang="zh-CN" dirty="0"/>
              <a:t>A subclass inherits all attributes, operations and associations of the parent : enabling reuse</a:t>
            </a:r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Member is a customer</a:t>
            </a:r>
          </a:p>
          <a:p>
            <a:pPr lvl="1"/>
            <a:r>
              <a:rPr lang="en-US" altLang="zh-CN" dirty="0"/>
              <a:t>Fruit is a Food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1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triangle at the super class end of the association</a:t>
            </a:r>
          </a:p>
          <a:p>
            <a:r>
              <a:rPr lang="en-US" altLang="zh-CN" dirty="0"/>
              <a:t>The common attributes and operations are placed in the super class; </a:t>
            </a:r>
          </a:p>
          <a:p>
            <a:r>
              <a:rPr lang="en-US" altLang="zh-CN" dirty="0"/>
              <a:t>Subclasses extend the attributes, operations, and relations as they need them</a:t>
            </a:r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661764"/>
              </p:ext>
            </p:extLst>
          </p:nvPr>
        </p:nvGraphicFramePr>
        <p:xfrm>
          <a:off x="3187082" y="3394010"/>
          <a:ext cx="5033639" cy="337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3007738" imgH="2017772" progId="Visio.Drawing.11">
                  <p:embed/>
                </p:oleObj>
              </mc:Choice>
              <mc:Fallback>
                <p:oleObj name="Visio" r:id="rId3" imgW="3007738" imgH="2017772" progId="Visio.Drawing.11">
                  <p:embed/>
                  <p:pic>
                    <p:nvPicPr>
                      <p:cNvPr id="108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082" y="3394010"/>
                        <a:ext cx="5033639" cy="3375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4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Generalization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19811" y="1787742"/>
            <a:ext cx="639170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smtClean="0"/>
              <a:t>Person{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String id;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String name;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age;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String </a:t>
            </a:r>
            <a:r>
              <a:rPr lang="en-US" altLang="zh-CN" dirty="0" err="1" smtClean="0"/>
              <a:t>phoneNumber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String address</a:t>
            </a:r>
            <a:endParaRPr lang="en-US" altLang="zh-CN" dirty="0"/>
          </a:p>
          <a:p>
            <a:r>
              <a:rPr lang="en-US" altLang="zh-CN" dirty="0"/>
              <a:t>    public </a:t>
            </a:r>
            <a:r>
              <a:rPr lang="en-US" altLang="zh-CN" dirty="0" err="1" smtClean="0"/>
              <a:t>updateInfo</a:t>
            </a:r>
            <a:r>
              <a:rPr lang="en-US" altLang="zh-CN" dirty="0" smtClean="0"/>
              <a:t> (String </a:t>
            </a:r>
            <a:r>
              <a:rPr lang="en-US" altLang="zh-CN" dirty="0" err="1" smtClean="0"/>
              <a:t>phoneNumber</a:t>
            </a:r>
            <a:r>
              <a:rPr lang="en-US" altLang="zh-CN" dirty="0" smtClean="0"/>
              <a:t>, String </a:t>
            </a:r>
            <a:r>
              <a:rPr lang="en-US" altLang="zh-CN" dirty="0" err="1" smtClean="0"/>
              <a:t>adress</a:t>
            </a:r>
            <a:r>
              <a:rPr lang="en-US" altLang="zh-CN" dirty="0" smtClean="0"/>
              <a:t>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public class </a:t>
            </a:r>
            <a:r>
              <a:rPr lang="en-US" altLang="zh-CN" dirty="0" err="1" smtClean="0"/>
              <a:t>SalesClerk</a:t>
            </a:r>
            <a:r>
              <a:rPr lang="en-US" altLang="zh-CN" dirty="0" smtClean="0"/>
              <a:t> extends Person{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String field;</a:t>
            </a:r>
            <a:endParaRPr lang="en-US" altLang="zh-CN" dirty="0"/>
          </a:p>
          <a:p>
            <a:r>
              <a:rPr lang="en-US" altLang="zh-CN" dirty="0"/>
              <a:t>    public </a:t>
            </a:r>
            <a:r>
              <a:rPr lang="en-US" altLang="zh-CN" dirty="0" smtClean="0"/>
              <a:t>sell(Book book){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…</a:t>
            </a:r>
            <a:endParaRPr lang="en-US" altLang="zh-CN" dirty="0"/>
          </a:p>
          <a:p>
            <a:r>
              <a:rPr lang="en-US" altLang="zh-CN" dirty="0" smtClean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812288"/>
              </p:ext>
            </p:extLst>
          </p:nvPr>
        </p:nvGraphicFramePr>
        <p:xfrm>
          <a:off x="200341" y="2135699"/>
          <a:ext cx="5033639" cy="337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Visio" r:id="rId3" imgW="3454600" imgH="2133644" progId="Visio.Drawing.11">
                  <p:embed/>
                </p:oleObj>
              </mc:Choice>
              <mc:Fallback>
                <p:oleObj name="Visio" r:id="rId3" imgW="3454600" imgH="2133644" progId="Visio.Drawing.11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1" y="2135699"/>
                        <a:ext cx="5033639" cy="3375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44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Indicates a loose “has-a” relationship </a:t>
            </a:r>
          </a:p>
          <a:p>
            <a:r>
              <a:rPr lang="en-US" altLang="zh-CN" dirty="0"/>
              <a:t>The compound class is made up of its component classes</a:t>
            </a:r>
          </a:p>
          <a:p>
            <a:pPr lvl="1"/>
            <a:r>
              <a:rPr lang="en-US" altLang="zh-CN" dirty="0"/>
              <a:t>Whole can exist independently of the parts </a:t>
            </a:r>
          </a:p>
          <a:p>
            <a:pPr lvl="1"/>
            <a:r>
              <a:rPr lang="en-US" altLang="zh-CN" dirty="0"/>
              <a:t>Part can exist independently of the whole</a:t>
            </a:r>
          </a:p>
          <a:p>
            <a:r>
              <a:rPr lang="en-US" altLang="zh-CN" dirty="0"/>
              <a:t>It is possible to have shared ownership of the parts by several wholes</a:t>
            </a:r>
          </a:p>
          <a:p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Committee : </a:t>
            </a:r>
            <a:r>
              <a:rPr lang="en-US" altLang="zh-CN" dirty="0" smtClean="0"/>
              <a:t>Person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Syntax</a:t>
            </a:r>
            <a:r>
              <a:rPr lang="en-US" altLang="zh-CN" dirty="0"/>
              <a:t>: hollow diamond at the compound class end of the association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771618"/>
              </p:ext>
            </p:extLst>
          </p:nvPr>
        </p:nvGraphicFramePr>
        <p:xfrm>
          <a:off x="255532" y="2399360"/>
          <a:ext cx="4405312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Visio" r:id="rId3" imgW="2603770" imgH="2158760" progId="Visio.Drawing.11">
                  <p:embed/>
                </p:oleObj>
              </mc:Choice>
              <mc:Fallback>
                <p:oleObj name="Visio" r:id="rId3" imgW="2603770" imgH="2158760" progId="Visio.Drawing.11">
                  <p:embed/>
                  <p:pic>
                    <p:nvPicPr>
                      <p:cNvPr id="110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32" y="2399360"/>
                        <a:ext cx="4405312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87112" y="2968688"/>
            <a:ext cx="5867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smtClean="0"/>
              <a:t>Committee{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&lt;Person&gt; list = new </a:t>
            </a:r>
            <a:r>
              <a:rPr lang="en-US" altLang="zh-CN" dirty="0" err="1" smtClean="0"/>
              <a:t>ArrayList</a:t>
            </a:r>
            <a:r>
              <a:rPr lang="en-US" altLang="zh-CN" dirty="0" smtClean="0"/>
              <a:t>&lt;Person&gt;();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size;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…</a:t>
            </a:r>
            <a:endParaRPr lang="en-US" altLang="zh-CN" dirty="0"/>
          </a:p>
          <a:p>
            <a:r>
              <a:rPr lang="en-US" altLang="zh-CN" dirty="0"/>
              <a:t>    public </a:t>
            </a:r>
            <a:r>
              <a:rPr lang="en-US" altLang="zh-CN" dirty="0" err="1" smtClean="0"/>
              <a:t>accpet</a:t>
            </a:r>
            <a:r>
              <a:rPr lang="en-US" altLang="zh-CN" dirty="0" smtClean="0"/>
              <a:t>(Person p){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if(</a:t>
            </a:r>
            <a:r>
              <a:rPr lang="en-US" altLang="zh-CN" dirty="0" err="1" smtClean="0"/>
              <a:t>list.size</a:t>
            </a:r>
            <a:r>
              <a:rPr lang="en-US" altLang="zh-CN" dirty="0" smtClean="0"/>
              <a:t>()&lt;size)</a:t>
            </a:r>
            <a:endParaRPr lang="en-US" altLang="zh-CN" dirty="0"/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list.add</a:t>
            </a:r>
            <a:r>
              <a:rPr lang="en-US" altLang="zh-CN" dirty="0" smtClean="0"/>
              <a:t>(p);</a:t>
            </a:r>
            <a:endParaRPr lang="en-US" altLang="zh-CN" dirty="0"/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4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Composition also describe “has a” relationship</a:t>
            </a:r>
          </a:p>
          <a:p>
            <a:r>
              <a:rPr lang="en-US" altLang="zh-CN" dirty="0"/>
              <a:t>Component classes are physically part of the compound class	</a:t>
            </a:r>
          </a:p>
          <a:p>
            <a:r>
              <a:rPr lang="en-US" altLang="zh-CN" dirty="0"/>
              <a:t>The component class dies if the compound class dies</a:t>
            </a:r>
          </a:p>
          <a:p>
            <a:r>
              <a:rPr lang="en-US" altLang="zh-CN" dirty="0" smtClean="0"/>
              <a:t>Example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Car : Engine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4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software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Software architecture is the structure of a software system – like the blue prints in building architecture</a:t>
            </a:r>
          </a:p>
          <a:p>
            <a:pPr lvl="1"/>
            <a:r>
              <a:rPr lang="en-US" altLang="zh-CN" dirty="0"/>
              <a:t>Software components</a:t>
            </a:r>
          </a:p>
          <a:p>
            <a:pPr lvl="2"/>
            <a:r>
              <a:rPr lang="en-US" altLang="zh-CN" dirty="0"/>
              <a:t>Details (data structure and algorithms) hidden  </a:t>
            </a:r>
          </a:p>
          <a:p>
            <a:pPr lvl="1"/>
            <a:r>
              <a:rPr lang="en-US" altLang="zh-CN" dirty="0"/>
              <a:t>Relationships among the components</a:t>
            </a:r>
          </a:p>
          <a:p>
            <a:pPr lvl="2"/>
            <a:r>
              <a:rPr lang="en-US" altLang="zh-CN" dirty="0"/>
              <a:t>Relations can be vague</a:t>
            </a:r>
          </a:p>
          <a:p>
            <a:pPr lvl="2"/>
            <a:r>
              <a:rPr lang="en-US" altLang="zh-CN" dirty="0"/>
              <a:t>Data flows</a:t>
            </a:r>
          </a:p>
          <a:p>
            <a:pPr lvl="2"/>
            <a:r>
              <a:rPr lang="en-US" altLang="zh-CN" dirty="0"/>
              <a:t>Control flows</a:t>
            </a:r>
          </a:p>
          <a:p>
            <a:pPr lvl="2"/>
            <a:r>
              <a:rPr lang="en-US" altLang="zh-CN" dirty="0"/>
              <a:t>Dependencies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33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Syntax</a:t>
            </a:r>
            <a:r>
              <a:rPr lang="en-US" altLang="zh-CN" dirty="0"/>
              <a:t>: filled diamond at the compound class end of the association </a:t>
            </a:r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423746"/>
              </p:ext>
            </p:extLst>
          </p:nvPr>
        </p:nvGraphicFramePr>
        <p:xfrm>
          <a:off x="1320358" y="2285999"/>
          <a:ext cx="2722562" cy="42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Visio" r:id="rId3" imgW="1295130" imgH="2284652" progId="Visio.Drawing.11">
                  <p:embed/>
                </p:oleObj>
              </mc:Choice>
              <mc:Fallback>
                <p:oleObj name="Visio" r:id="rId3" imgW="1295130" imgH="2284652" progId="Visio.Drawing.11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358" y="2285999"/>
                        <a:ext cx="2722562" cy="427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87112" y="2968688"/>
            <a:ext cx="5867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/>
              <a:t>public </a:t>
            </a:r>
            <a:r>
              <a:rPr lang="en-US" altLang="zh-CN" dirty="0"/>
              <a:t>class </a:t>
            </a:r>
            <a:r>
              <a:rPr lang="en-US" altLang="zh-CN" dirty="0" smtClean="0"/>
              <a:t>Car{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Engine </a:t>
            </a:r>
            <a:r>
              <a:rPr lang="en-US" altLang="zh-CN" dirty="0" err="1" smtClean="0"/>
              <a:t>engine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…</a:t>
            </a:r>
            <a:endParaRPr lang="en-US" altLang="zh-CN" dirty="0"/>
          </a:p>
          <a:p>
            <a:r>
              <a:rPr lang="en-US" altLang="zh-CN" dirty="0"/>
              <a:t>    public </a:t>
            </a:r>
            <a:r>
              <a:rPr lang="en-US" altLang="zh-CN" dirty="0" smtClean="0"/>
              <a:t>Car(){</a:t>
            </a:r>
          </a:p>
          <a:p>
            <a:r>
              <a:rPr lang="en-US" altLang="zh-CN" dirty="0" smtClean="0"/>
              <a:t>        engine = new Engine();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82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vs</a:t>
            </a:r>
            <a:r>
              <a:rPr lang="en-US" altLang="zh-CN" dirty="0"/>
              <a:t>. </a:t>
            </a:r>
            <a:r>
              <a:rPr lang="en-US" altLang="zh-CN" dirty="0" smtClean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main difference is that: in composition, the lifecycle of components is controlled by the </a:t>
            </a:r>
            <a:r>
              <a:rPr lang="en-US" altLang="zh-CN" dirty="0" smtClean="0"/>
              <a:t>compounds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27982" y="2655252"/>
            <a:ext cx="58674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public class Compound{</a:t>
            </a:r>
          </a:p>
          <a:p>
            <a:r>
              <a:rPr lang="en-US" altLang="zh-CN" dirty="0"/>
              <a:t>    Component c;</a:t>
            </a:r>
          </a:p>
          <a:p>
            <a:r>
              <a:rPr lang="en-US" altLang="zh-CN" dirty="0"/>
              <a:t>    public Compound 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</a:t>
            </a:r>
            <a:r>
              <a:rPr lang="en-US" altLang="zh-CN" dirty="0"/>
              <a:t> = new Component();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public class Aggregation{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Component 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Aggregation(Component comp){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</a:t>
            </a:r>
            <a:r>
              <a:rPr lang="en-US" altLang="zh-CN" dirty="0"/>
              <a:t> = comp;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8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Dependency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dependency </a:t>
            </a:r>
            <a:r>
              <a:rPr lang="en-US" altLang="zh-CN" dirty="0"/>
              <a:t>is a directed relationship which is used to show that some UML element or a set of elements requires, needs or depends on other model elements for specification or implementation</a:t>
            </a:r>
            <a:r>
              <a:rPr lang="en-US" altLang="zh-CN" dirty="0" smtClean="0"/>
              <a:t>.</a:t>
            </a:r>
          </a:p>
          <a:p>
            <a:pPr lvl="1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01" y="2756588"/>
            <a:ext cx="5143718" cy="38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0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Dependency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976" y="2166889"/>
            <a:ext cx="4402345" cy="831210"/>
          </a:xfrm>
        </p:spPr>
      </p:pic>
      <p:sp>
        <p:nvSpPr>
          <p:cNvPr id="6" name="文本框 5"/>
          <p:cNvSpPr txBox="1"/>
          <p:nvPr/>
        </p:nvSpPr>
        <p:spPr>
          <a:xfrm>
            <a:off x="966997" y="3473666"/>
            <a:ext cx="39164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zh-CN" dirty="0"/>
              <a:t>public interface Car {</a:t>
            </a:r>
          </a:p>
          <a:p>
            <a:pPr latinLnBrk="1"/>
            <a:r>
              <a:rPr lang="en-US" altLang="zh-CN" dirty="0"/>
              <a:t> </a:t>
            </a:r>
            <a:r>
              <a:rPr lang="en-US" altLang="zh-CN" dirty="0" smtClean="0"/>
              <a:t>    void </a:t>
            </a:r>
            <a:r>
              <a:rPr lang="en-US" altLang="zh-CN" dirty="0"/>
              <a:t>run();</a:t>
            </a:r>
          </a:p>
          <a:p>
            <a:pPr latinLnBrk="1"/>
            <a:r>
              <a:rPr lang="en-US" altLang="zh-CN" dirty="0" smtClean="0"/>
              <a:t>}</a:t>
            </a:r>
          </a:p>
          <a:p>
            <a:pPr latinLnBrk="1"/>
            <a:r>
              <a:rPr lang="en-US" altLang="zh-CN" dirty="0"/>
              <a:t>public class Audi implements Car {</a:t>
            </a:r>
          </a:p>
          <a:p>
            <a:pPr lvl="1" latinLnBrk="1"/>
            <a:r>
              <a:rPr lang="en-US" altLang="zh-CN" dirty="0" smtClean="0"/>
              <a:t>public </a:t>
            </a:r>
            <a:r>
              <a:rPr lang="en-US" altLang="zh-CN" dirty="0"/>
              <a:t>void run() </a:t>
            </a:r>
            <a:r>
              <a:rPr lang="en-US" altLang="zh-CN" dirty="0" smtClean="0"/>
              <a:t>{…}</a:t>
            </a:r>
            <a:endParaRPr lang="en-US" altLang="zh-CN" dirty="0"/>
          </a:p>
          <a:p>
            <a:pPr latinLnBrk="1"/>
            <a:r>
              <a:rPr lang="en-US" altLang="zh-CN" dirty="0" smtClean="0"/>
              <a:t>}</a:t>
            </a:r>
          </a:p>
          <a:p>
            <a:pPr latinLnBrk="1"/>
            <a:r>
              <a:rPr lang="en-US" altLang="zh-CN" dirty="0"/>
              <a:t>public class </a:t>
            </a:r>
            <a:r>
              <a:rPr lang="en-US" altLang="zh-CN" dirty="0" err="1" smtClean="0"/>
              <a:t>Byd</a:t>
            </a:r>
            <a:r>
              <a:rPr lang="en-US" altLang="zh-CN" dirty="0" smtClean="0"/>
              <a:t> </a:t>
            </a:r>
            <a:r>
              <a:rPr lang="en-US" altLang="zh-CN" dirty="0"/>
              <a:t>implements Car {</a:t>
            </a:r>
          </a:p>
          <a:p>
            <a:pPr lvl="1" latinLnBrk="1"/>
            <a:r>
              <a:rPr lang="en-US" altLang="zh-CN" dirty="0"/>
              <a:t>public void run() {…}</a:t>
            </a:r>
          </a:p>
          <a:p>
            <a:pPr latinLnBrk="1"/>
            <a:r>
              <a:rPr lang="en-US" altLang="zh-CN" dirty="0"/>
              <a:t>}</a:t>
            </a:r>
          </a:p>
          <a:p>
            <a:pPr latinLnBrk="1"/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610476" y="3473666"/>
            <a:ext cx="572464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zh-CN" dirty="0"/>
              <a:t>public class </a:t>
            </a:r>
            <a:r>
              <a:rPr lang="en-US" altLang="zh-CN" dirty="0" err="1"/>
              <a:t>CarFactory</a:t>
            </a:r>
            <a:r>
              <a:rPr lang="en-US" altLang="zh-CN" dirty="0"/>
              <a:t> {		</a:t>
            </a:r>
            <a:endParaRPr lang="en-US" altLang="zh-CN" dirty="0" smtClean="0"/>
          </a:p>
          <a:p>
            <a:pPr latinLnBrk="1"/>
            <a:r>
              <a:rPr lang="en-US" altLang="zh-CN" dirty="0"/>
              <a:t> </a:t>
            </a:r>
            <a:r>
              <a:rPr lang="en-US" altLang="zh-CN" dirty="0" smtClean="0"/>
              <a:t> public </a:t>
            </a:r>
            <a:r>
              <a:rPr lang="en-US" altLang="zh-CN" dirty="0"/>
              <a:t>static  Car </a:t>
            </a:r>
            <a:r>
              <a:rPr lang="en-US" altLang="zh-CN" dirty="0" err="1"/>
              <a:t>createCar</a:t>
            </a:r>
            <a:r>
              <a:rPr lang="en-US" altLang="zh-CN" dirty="0"/>
              <a:t>(String type){		</a:t>
            </a:r>
            <a:endParaRPr lang="en-US" altLang="zh-CN" dirty="0" smtClean="0"/>
          </a:p>
          <a:p>
            <a:pPr latinLnBrk="1"/>
            <a:r>
              <a:rPr lang="en-US" altLang="zh-CN" dirty="0"/>
              <a:t> </a:t>
            </a:r>
            <a:r>
              <a:rPr lang="en-US" altLang="zh-CN" dirty="0" smtClean="0"/>
              <a:t>     if</a:t>
            </a:r>
            <a:r>
              <a:rPr lang="en-US" altLang="zh-CN" dirty="0"/>
              <a:t>("</a:t>
            </a:r>
            <a:r>
              <a:rPr lang="zh-CN" altLang="en-US" dirty="0"/>
              <a:t>奥迪</a:t>
            </a:r>
            <a:r>
              <a:rPr lang="en-US" altLang="zh-CN" dirty="0"/>
              <a:t>".equals(type)){	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           return </a:t>
            </a:r>
            <a:r>
              <a:rPr lang="en-US" altLang="zh-CN" dirty="0"/>
              <a:t>new Audi();		</a:t>
            </a:r>
            <a:endParaRPr lang="en-US" altLang="zh-CN" dirty="0" smtClean="0"/>
          </a:p>
          <a:p>
            <a:pPr latinLnBrk="1"/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  <a:r>
              <a:rPr lang="en-US" altLang="zh-CN" dirty="0"/>
              <a:t>else if("</a:t>
            </a:r>
            <a:r>
              <a:rPr lang="zh-CN" altLang="en-US" dirty="0"/>
              <a:t>比亚迪</a:t>
            </a:r>
            <a:r>
              <a:rPr lang="en-US" altLang="zh-CN" dirty="0"/>
              <a:t>".equals(type)){			</a:t>
            </a:r>
            <a:endParaRPr lang="en-US" altLang="zh-CN" dirty="0" smtClean="0"/>
          </a:p>
          <a:p>
            <a:pPr latinLnBrk="1"/>
            <a:r>
              <a:rPr lang="en-US" altLang="zh-CN" dirty="0"/>
              <a:t> </a:t>
            </a:r>
            <a:r>
              <a:rPr lang="en-US" altLang="zh-CN" dirty="0" smtClean="0"/>
              <a:t>          return </a:t>
            </a:r>
            <a:r>
              <a:rPr lang="en-US" altLang="zh-CN" dirty="0"/>
              <a:t>new </a:t>
            </a:r>
            <a:r>
              <a:rPr lang="en-US" altLang="zh-CN" dirty="0" err="1"/>
              <a:t>Byd</a:t>
            </a:r>
            <a:r>
              <a:rPr lang="en-US" altLang="zh-CN" dirty="0"/>
              <a:t>();		</a:t>
            </a:r>
            <a:endParaRPr lang="en-US" altLang="zh-CN" dirty="0" smtClean="0"/>
          </a:p>
          <a:p>
            <a:pPr latinLnBrk="1"/>
            <a:r>
              <a:rPr lang="en-US" altLang="zh-CN" dirty="0"/>
              <a:t> </a:t>
            </a:r>
            <a:r>
              <a:rPr lang="en-US" altLang="zh-CN" dirty="0" smtClean="0"/>
              <a:t>     }</a:t>
            </a:r>
            <a:r>
              <a:rPr lang="en-US" altLang="zh-CN" dirty="0"/>
              <a:t>else{			</a:t>
            </a:r>
            <a:endParaRPr lang="en-US" altLang="zh-CN" dirty="0" smtClean="0"/>
          </a:p>
          <a:p>
            <a:pPr latinLnBrk="1"/>
            <a:r>
              <a:rPr lang="en-US" altLang="zh-CN" dirty="0"/>
              <a:t> </a:t>
            </a:r>
            <a:r>
              <a:rPr lang="en-US" altLang="zh-CN" dirty="0" smtClean="0"/>
              <a:t>          return </a:t>
            </a:r>
            <a:r>
              <a:rPr lang="en-US" altLang="zh-CN" dirty="0"/>
              <a:t>null;		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      }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  }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82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association is a relationship between classes </a:t>
            </a:r>
          </a:p>
          <a:p>
            <a:r>
              <a:rPr lang="en-US" altLang="zh-CN" dirty="0"/>
              <a:t>An association is a name, usually short verb  </a:t>
            </a:r>
          </a:p>
          <a:p>
            <a:pPr lvl="1"/>
            <a:r>
              <a:rPr lang="en-US" altLang="zh-CN" dirty="0"/>
              <a:t>Some people name every association</a:t>
            </a:r>
          </a:p>
          <a:p>
            <a:pPr lvl="1"/>
            <a:r>
              <a:rPr lang="en-US" altLang="zh-CN" dirty="0"/>
              <a:t>Others name associations only when such names will improve understanding</a:t>
            </a:r>
          </a:p>
          <a:p>
            <a:pPr lvl="1"/>
            <a:r>
              <a:rPr lang="en-US" altLang="zh-CN" dirty="0"/>
              <a:t>e.g., avoid names like “is related to”, and “has”</a:t>
            </a:r>
          </a:p>
          <a:p>
            <a:r>
              <a:rPr lang="en-US" altLang="zh-CN" dirty="0"/>
              <a:t>An association represents different types of relationships</a:t>
            </a:r>
          </a:p>
          <a:p>
            <a:pPr lvl="1"/>
            <a:r>
              <a:rPr lang="en-US" altLang="zh-CN" dirty="0"/>
              <a:t>e.g., student take course, book on the shelf, etc.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7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Association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association may have</a:t>
            </a:r>
          </a:p>
          <a:p>
            <a:pPr lvl="1"/>
            <a:r>
              <a:rPr lang="en-US" altLang="zh-CN" dirty="0"/>
              <a:t>An association name</a:t>
            </a:r>
          </a:p>
          <a:p>
            <a:pPr lvl="1"/>
            <a:r>
              <a:rPr lang="en-US" altLang="zh-CN" dirty="0" smtClean="0"/>
              <a:t>Multiplicity,</a:t>
            </a:r>
          </a:p>
          <a:p>
            <a:pPr lvl="1"/>
            <a:r>
              <a:rPr lang="en-US" altLang="zh-CN" dirty="0" smtClean="0"/>
              <a:t>Role </a:t>
            </a:r>
            <a:r>
              <a:rPr lang="en-US" altLang="zh-CN" dirty="0"/>
              <a:t>names 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72706"/>
              </p:ext>
            </p:extLst>
          </p:nvPr>
        </p:nvGraphicFramePr>
        <p:xfrm>
          <a:off x="1063089" y="3538330"/>
          <a:ext cx="9565154" cy="203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3" imgW="3625445" imgH="772603" progId="Visio.Drawing.11">
                  <p:embed/>
                </p:oleObj>
              </mc:Choice>
              <mc:Fallback>
                <p:oleObj name="Visio" r:id="rId3" imgW="3625445" imgH="772603" progId="Visio.Drawing.11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089" y="3538330"/>
                        <a:ext cx="9565154" cy="203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5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Multiplicities on classes indicate how many instances of the class can be associated at run time </a:t>
            </a:r>
          </a:p>
          <a:p>
            <a:r>
              <a:rPr lang="en-US" altLang="zh-CN" dirty="0"/>
              <a:t>Syntax: 1, *, etc. at the association end. Examples:</a:t>
            </a:r>
          </a:p>
          <a:p>
            <a:pPr lvl="1"/>
            <a:r>
              <a:rPr lang="en-US" altLang="zh-CN" dirty="0"/>
              <a:t>* (zero or more)</a:t>
            </a:r>
          </a:p>
          <a:p>
            <a:pPr lvl="2"/>
            <a:r>
              <a:rPr lang="en-US" altLang="zh-CN" dirty="0"/>
              <a:t>Person : car</a:t>
            </a:r>
          </a:p>
          <a:p>
            <a:pPr lvl="1"/>
            <a:r>
              <a:rPr lang="en-US" altLang="zh-CN" dirty="0"/>
              <a:t>1 .. * (one or more)</a:t>
            </a:r>
          </a:p>
          <a:p>
            <a:pPr lvl="2"/>
            <a:r>
              <a:rPr lang="en-US" altLang="zh-CN" dirty="0"/>
              <a:t>Person : address</a:t>
            </a:r>
          </a:p>
          <a:p>
            <a:pPr lvl="1"/>
            <a:r>
              <a:rPr lang="en-US" altLang="zh-CN" dirty="0"/>
              <a:t>5 .. 40 (5 to 40)</a:t>
            </a:r>
          </a:p>
          <a:p>
            <a:pPr lvl="2"/>
            <a:r>
              <a:rPr lang="en-US" altLang="zh-CN" dirty="0"/>
              <a:t>Students : course</a:t>
            </a:r>
          </a:p>
          <a:p>
            <a:pPr lvl="1"/>
            <a:r>
              <a:rPr lang="en-US" altLang="zh-CN" dirty="0"/>
              <a:t>5 (exactly 5)</a:t>
            </a:r>
          </a:p>
          <a:p>
            <a:pPr lvl="2"/>
            <a:r>
              <a:rPr lang="en-US" altLang="zh-CN" dirty="0"/>
              <a:t>Athlete : </a:t>
            </a:r>
            <a:r>
              <a:rPr lang="en-US" altLang="zh-CN" dirty="0" smtClean="0"/>
              <a:t>basketball team</a:t>
            </a:r>
            <a:endParaRPr lang="en-US" altLang="zh-CN" dirty="0"/>
          </a:p>
          <a:p>
            <a:pPr lvl="1"/>
            <a:r>
              <a:rPr lang="en-US" altLang="zh-CN" dirty="0"/>
              <a:t>If no multiplicity is specified, the default is 1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36520"/>
              </p:ext>
            </p:extLst>
          </p:nvPr>
        </p:nvGraphicFramePr>
        <p:xfrm>
          <a:off x="4092617" y="3431059"/>
          <a:ext cx="7166511" cy="152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Visio" r:id="rId3" imgW="3625445" imgH="772603" progId="Visio.Drawing.11">
                  <p:embed/>
                </p:oleObj>
              </mc:Choice>
              <mc:Fallback>
                <p:oleObj name="Visio" r:id="rId3" imgW="3625445" imgH="772603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617" y="3431059"/>
                        <a:ext cx="7166511" cy="152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6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Role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a part of association</a:t>
            </a:r>
          </a:p>
          <a:p>
            <a:r>
              <a:rPr lang="en-US" altLang="zh-CN" dirty="0"/>
              <a:t>Describes how the object at the association end is viewed by the associated object </a:t>
            </a:r>
          </a:p>
          <a:p>
            <a:r>
              <a:rPr lang="en-US" altLang="zh-CN" dirty="0"/>
              <a:t>Is useful for specifying the context of the class  </a:t>
            </a:r>
          </a:p>
          <a:p>
            <a:r>
              <a:rPr lang="en-US" altLang="zh-CN" dirty="0"/>
              <a:t>Syntax: name at the association end 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682588"/>
              </p:ext>
            </p:extLst>
          </p:nvPr>
        </p:nvGraphicFramePr>
        <p:xfrm>
          <a:off x="1261872" y="4277623"/>
          <a:ext cx="9565154" cy="203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Visio" r:id="rId3" imgW="3625445" imgH="772603" progId="Visio.Drawing.11">
                  <p:embed/>
                </p:oleObj>
              </mc:Choice>
              <mc:Fallback>
                <p:oleObj name="Visio" r:id="rId3" imgW="3625445" imgH="772603" progId="Visio.Drawing.11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872" y="4277623"/>
                        <a:ext cx="9565154" cy="203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7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Class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class defines a </a:t>
            </a:r>
            <a:r>
              <a:rPr lang="en-US" altLang="zh-CN" dirty="0"/>
              <a:t>group of objects with same features within the context of the system</a:t>
            </a:r>
          </a:p>
          <a:p>
            <a:r>
              <a:rPr lang="en-US" altLang="zh-CN" dirty="0" smtClean="0"/>
              <a:t>A class </a:t>
            </a:r>
            <a:r>
              <a:rPr lang="en-US" altLang="zh-CN" dirty="0"/>
              <a:t>diagram describes classes and their relations</a:t>
            </a:r>
          </a:p>
          <a:p>
            <a:r>
              <a:rPr lang="en-US" altLang="zh-CN" dirty="0"/>
              <a:t>Identify classes</a:t>
            </a:r>
          </a:p>
          <a:p>
            <a:pPr lvl="1"/>
            <a:r>
              <a:rPr lang="en-US" altLang="zh-CN" dirty="0"/>
              <a:t>Actors</a:t>
            </a:r>
          </a:p>
          <a:p>
            <a:pPr lvl="1"/>
            <a:r>
              <a:rPr lang="en-US" altLang="zh-CN" dirty="0"/>
              <a:t>Concrete / Abstract objects</a:t>
            </a:r>
          </a:p>
          <a:p>
            <a:pPr lvl="1"/>
            <a:r>
              <a:rPr lang="en-US" altLang="zh-CN" dirty="0"/>
              <a:t>Structured </a:t>
            </a:r>
            <a:r>
              <a:rPr lang="en-US" altLang="zh-CN" dirty="0" smtClean="0"/>
              <a:t>Inputs/ Outputs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2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</a:t>
            </a:r>
            <a:r>
              <a:rPr lang="en-US" altLang="zh-CN" dirty="0" smtClean="0"/>
              <a:t>class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</a:p>
          <a:p>
            <a:pPr lvl="1"/>
            <a:r>
              <a:rPr lang="en-US" altLang="zh-CN" dirty="0"/>
              <a:t>Name, Attributes, Operators</a:t>
            </a:r>
          </a:p>
          <a:p>
            <a:r>
              <a:rPr lang="en-US" altLang="zh-CN" dirty="0"/>
              <a:t>Relations</a:t>
            </a:r>
          </a:p>
          <a:p>
            <a:pPr lvl="1"/>
            <a:r>
              <a:rPr lang="en-US" altLang="zh-CN" dirty="0"/>
              <a:t>Generalization</a:t>
            </a:r>
          </a:p>
          <a:p>
            <a:pPr lvl="1"/>
            <a:r>
              <a:rPr lang="en-US" altLang="zh-CN" dirty="0"/>
              <a:t>Aggregation</a:t>
            </a:r>
          </a:p>
          <a:p>
            <a:pPr lvl="1"/>
            <a:r>
              <a:rPr lang="en-US" altLang="zh-CN" dirty="0"/>
              <a:t>Composition</a:t>
            </a:r>
          </a:p>
          <a:p>
            <a:pPr lvl="1"/>
            <a:r>
              <a:rPr lang="en-US" altLang="zh-CN" dirty="0"/>
              <a:t>Aggregation vs. Composition</a:t>
            </a:r>
          </a:p>
          <a:p>
            <a:pPr lvl="1"/>
            <a:r>
              <a:rPr lang="en-US" altLang="zh-CN" dirty="0" smtClean="0"/>
              <a:t>Dependency</a:t>
            </a:r>
          </a:p>
          <a:p>
            <a:pPr lvl="1"/>
            <a:r>
              <a:rPr lang="en-US" altLang="zh-CN" dirty="0" smtClean="0"/>
              <a:t>Association</a:t>
            </a:r>
            <a:endParaRPr lang="en-US" altLang="zh-CN" dirty="0"/>
          </a:p>
          <a:p>
            <a:pPr lvl="2"/>
            <a:r>
              <a:rPr lang="en-US" altLang="zh-CN" dirty="0"/>
              <a:t>Name, multiplicity, role </a:t>
            </a:r>
            <a:r>
              <a:rPr lang="en-US" altLang="zh-CN" dirty="0" smtClean="0"/>
              <a:t>name</a:t>
            </a:r>
          </a:p>
          <a:p>
            <a:pPr lvl="1"/>
            <a:r>
              <a:rPr lang="en-US" altLang="zh-CN" dirty="0" smtClean="0"/>
              <a:t>Dependency vs association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7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Popular architecture styles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 and Filter</a:t>
            </a:r>
          </a:p>
          <a:p>
            <a:r>
              <a:rPr lang="en-US" altLang="zh-CN" dirty="0"/>
              <a:t>Layered</a:t>
            </a:r>
          </a:p>
          <a:p>
            <a:r>
              <a:rPr lang="en-US" altLang="zh-CN" dirty="0" smtClean="0"/>
              <a:t>Repository</a:t>
            </a:r>
          </a:p>
          <a:p>
            <a:r>
              <a:rPr lang="en-US" altLang="zh-CN" dirty="0" smtClean="0"/>
              <a:t>MVC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1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</a:t>
            </a:r>
            <a:r>
              <a:rPr lang="en-US" altLang="zh-CN" dirty="0" smtClean="0"/>
              <a:t>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Diagram </a:t>
            </a:r>
            <a:r>
              <a:rPr lang="en-US" altLang="zh-CN" dirty="0" smtClean="0"/>
              <a:t>describes </a:t>
            </a:r>
            <a:r>
              <a:rPr lang="en-US" altLang="zh-CN" dirty="0"/>
              <a:t>the static structure of a software</a:t>
            </a:r>
          </a:p>
          <a:p>
            <a:r>
              <a:rPr lang="en-US" altLang="zh-CN" dirty="0"/>
              <a:t>Need to know how objects will interact with each other</a:t>
            </a:r>
          </a:p>
          <a:p>
            <a:r>
              <a:rPr lang="en-US" altLang="zh-CN" dirty="0"/>
              <a:t>Sequence Diagram describes how objects talk with each other</a:t>
            </a:r>
          </a:p>
          <a:p>
            <a:r>
              <a:rPr lang="en-US" altLang="zh-CN" dirty="0"/>
              <a:t>Sequence diagram emphasizes the time-ordered sequence of messages sent and received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</a:t>
            </a:r>
            <a:r>
              <a:rPr lang="en-US" altLang="zh-CN" dirty="0" smtClean="0"/>
              <a:t>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Column is an instance of the class</a:t>
            </a:r>
          </a:p>
          <a:p>
            <a:pPr lvl="1"/>
            <a:r>
              <a:rPr lang="en-US" altLang="zh-CN" dirty="0"/>
              <a:t>Name of the instance</a:t>
            </a:r>
          </a:p>
          <a:p>
            <a:pPr lvl="1"/>
            <a:r>
              <a:rPr lang="en-US" altLang="zh-CN" dirty="0"/>
              <a:t>Name of the class that the instance belongs to</a:t>
            </a:r>
          </a:p>
          <a:p>
            <a:r>
              <a:rPr lang="en-US" altLang="zh-CN" dirty="0"/>
              <a:t>Vertical dashed line is lifeline of the instance</a:t>
            </a:r>
          </a:p>
          <a:p>
            <a:r>
              <a:rPr lang="en-US" altLang="zh-CN" dirty="0"/>
              <a:t>Rectangle on life line is the focus of control (or execution), i.e., the period during which the instance is involved in the activity initiated at the top of the focus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81922"/>
              </p:ext>
            </p:extLst>
          </p:nvPr>
        </p:nvGraphicFramePr>
        <p:xfrm>
          <a:off x="3084991" y="3988981"/>
          <a:ext cx="3422342" cy="286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Visio" r:id="rId3" imgW="2118198" imgH="2385204" progId="Visio.Drawing.11">
                  <p:embed/>
                </p:oleObj>
              </mc:Choice>
              <mc:Fallback>
                <p:oleObj name="Visio" r:id="rId3" imgW="2118198" imgH="2385204" progId="Visio.Drawing.11">
                  <p:embed/>
                  <p:pic>
                    <p:nvPicPr>
                      <p:cNvPr id="126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991" y="3988981"/>
                        <a:ext cx="3422342" cy="2869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8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</a:t>
            </a:r>
            <a:r>
              <a:rPr lang="en-US" altLang="zh-CN" dirty="0" smtClean="0"/>
              <a:t>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Horizontal arrow expresses messages conveyed by source instance to target instance</a:t>
            </a:r>
          </a:p>
          <a:p>
            <a:r>
              <a:rPr lang="en-US" altLang="zh-CN" dirty="0"/>
              <a:t>Messages may carry parameters: </a:t>
            </a:r>
            <a:r>
              <a:rPr lang="en-US" altLang="zh-CN" dirty="0" err="1"/>
              <a:t>msg</a:t>
            </a:r>
            <a:r>
              <a:rPr lang="en-US" altLang="zh-CN" dirty="0"/>
              <a:t> (par1, …)</a:t>
            </a:r>
          </a:p>
          <a:p>
            <a:r>
              <a:rPr lang="en-US" altLang="zh-CN" dirty="0"/>
              <a:t>Looping arrow shows self-delegation: a lifeline sends a message to itself</a:t>
            </a:r>
          </a:p>
          <a:p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80012"/>
              </p:ext>
            </p:extLst>
          </p:nvPr>
        </p:nvGraphicFramePr>
        <p:xfrm>
          <a:off x="2945167" y="3506678"/>
          <a:ext cx="3083907" cy="31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Visio" r:id="rId3" imgW="2313021" imgH="2392752" progId="Visio.Drawing.11">
                  <p:embed/>
                </p:oleObj>
              </mc:Choice>
              <mc:Fallback>
                <p:oleObj name="Visio" r:id="rId3" imgW="2313021" imgH="2392752" progId="Visio.Drawing.11">
                  <p:embed/>
                  <p:pic>
                    <p:nvPicPr>
                      <p:cNvPr id="128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167" y="3506678"/>
                        <a:ext cx="3083907" cy="319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0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</a:t>
            </a:r>
            <a:r>
              <a:rPr lang="en-US" altLang="zh-CN" dirty="0" smtClean="0"/>
              <a:t>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use objects instead of classes?</a:t>
            </a:r>
          </a:p>
          <a:p>
            <a:pPr lvl="1"/>
            <a:r>
              <a:rPr lang="en-US" altLang="zh-CN" dirty="0"/>
              <a:t>Class is a static concept</a:t>
            </a:r>
          </a:p>
          <a:p>
            <a:pPr lvl="1"/>
            <a:r>
              <a:rPr lang="en-US" altLang="zh-CN" dirty="0"/>
              <a:t>Only objects have life cycles</a:t>
            </a:r>
          </a:p>
          <a:p>
            <a:pPr lvl="1"/>
            <a:r>
              <a:rPr lang="en-US" altLang="zh-CN" dirty="0"/>
              <a:t>Objects of same class may interact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60018"/>
              </p:ext>
            </p:extLst>
          </p:nvPr>
        </p:nvGraphicFramePr>
        <p:xfrm>
          <a:off x="2486487" y="3430926"/>
          <a:ext cx="38862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Visio" r:id="rId3" imgW="1690721" imgH="1288301" progId="Visio.Drawing.11">
                  <p:embed/>
                </p:oleObj>
              </mc:Choice>
              <mc:Fallback>
                <p:oleObj name="Visio" r:id="rId3" imgW="1690721" imgH="1288301" progId="Visio.Drawing.11">
                  <p:embed/>
                  <p:pic>
                    <p:nvPicPr>
                      <p:cNvPr id="131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487" y="3430926"/>
                        <a:ext cx="38862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8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 – 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547" y="1828800"/>
            <a:ext cx="7426171" cy="4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Sequence </a:t>
            </a:r>
            <a:r>
              <a:rPr lang="en-US" altLang="zh-CN" sz="4000" dirty="0" smtClean="0"/>
              <a:t>diagram </a:t>
            </a:r>
            <a:r>
              <a:rPr lang="en-US" altLang="zh-CN" sz="4000" dirty="0"/>
              <a:t>– </a:t>
            </a:r>
            <a:r>
              <a:rPr lang="en-US" altLang="zh-CN" sz="4000" dirty="0" smtClean="0"/>
              <a:t>advanced features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Combined Fragments, which consists of a region of a sequence diagram, to represent </a:t>
            </a:r>
          </a:p>
          <a:p>
            <a:pPr lvl="1"/>
            <a:r>
              <a:rPr lang="en-US" altLang="zh-CN" dirty="0"/>
              <a:t>Branching: operator “alt”</a:t>
            </a:r>
          </a:p>
          <a:p>
            <a:pPr lvl="1"/>
            <a:r>
              <a:rPr lang="en-US" altLang="zh-CN" dirty="0"/>
              <a:t>Loop: operator “loop”</a:t>
            </a:r>
          </a:p>
          <a:p>
            <a:pPr lvl="1"/>
            <a:r>
              <a:rPr lang="en-US" altLang="zh-CN" dirty="0"/>
              <a:t>Assertion: operator </a:t>
            </a:r>
            <a:r>
              <a:rPr lang="zh-CN" altLang="en-US" dirty="0"/>
              <a:t>“</a:t>
            </a:r>
            <a:r>
              <a:rPr lang="en-US" altLang="zh-CN" dirty="0" smtClean="0"/>
              <a:t>assert</a:t>
            </a:r>
            <a:r>
              <a:rPr lang="en-US" altLang="zh-CN" dirty="0"/>
              <a:t>’’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5" y="3674414"/>
            <a:ext cx="3331408" cy="272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8807" y="4081012"/>
            <a:ext cx="3366613" cy="186110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2424" y="3938787"/>
            <a:ext cx="2534876" cy="2003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The </a:t>
            </a:r>
            <a:r>
              <a:rPr lang="en-US" altLang="zh-CN" sz="4000" dirty="0" smtClean="0"/>
              <a:t>principles </a:t>
            </a:r>
            <a:r>
              <a:rPr lang="en-US" altLang="zh-CN" sz="4000" dirty="0"/>
              <a:t>of </a:t>
            </a:r>
            <a:r>
              <a:rPr lang="en-US" altLang="zh-CN" sz="4000" dirty="0" smtClean="0"/>
              <a:t>object-oriented design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SRP</a:t>
            </a:r>
            <a:r>
              <a:rPr lang="zh-CN" altLang="en-US" dirty="0"/>
              <a:t>，</a:t>
            </a:r>
            <a:r>
              <a:rPr lang="en-US" altLang="zh-CN" dirty="0"/>
              <a:t>Single Responsibility Principle</a:t>
            </a:r>
          </a:p>
          <a:p>
            <a:r>
              <a:rPr lang="en-US" altLang="zh-CN" dirty="0" smtClean="0"/>
              <a:t>LSP</a:t>
            </a:r>
            <a:r>
              <a:rPr lang="zh-CN" altLang="en-US" dirty="0"/>
              <a:t>， 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</a:p>
          <a:p>
            <a:r>
              <a:rPr lang="en-US" altLang="zh-CN" dirty="0" smtClean="0"/>
              <a:t>ISP</a:t>
            </a:r>
            <a:r>
              <a:rPr lang="zh-CN" altLang="en-US" dirty="0"/>
              <a:t>，</a:t>
            </a:r>
            <a:r>
              <a:rPr lang="en-US" altLang="zh-CN" dirty="0"/>
              <a:t>The Interface Segregation Principle</a:t>
            </a:r>
          </a:p>
          <a:p>
            <a:r>
              <a:rPr lang="en-US" altLang="zh-CN" dirty="0" smtClean="0"/>
              <a:t>OCP</a:t>
            </a:r>
            <a:r>
              <a:rPr lang="zh-CN" altLang="en-US" dirty="0"/>
              <a:t>，</a:t>
            </a:r>
            <a:r>
              <a:rPr lang="en-US" altLang="zh-CN" dirty="0"/>
              <a:t>Open-Closed Principle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9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SRP: The Single – Responsibility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Class should have only </a:t>
            </a:r>
            <a:r>
              <a:rPr lang="en-US" altLang="zh-CN" dirty="0" smtClean="0"/>
              <a:t>single responsibility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rectangle class has two responsibilities</a:t>
            </a:r>
          </a:p>
          <a:p>
            <a:r>
              <a:rPr lang="en-US" altLang="zh-CN" dirty="0"/>
              <a:t>This design violates the SRP.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2622550"/>
            <a:ext cx="6553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70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SRP: The Single – Responsibility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Separating Coupled Responsibilities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672555"/>
            <a:ext cx="594201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LSP: The 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Subtypes </a:t>
            </a:r>
            <a:r>
              <a:rPr lang="en-US" altLang="zh-CN" dirty="0"/>
              <a:t>must be substitutable for their base types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for each object o1 of type S there is an object o2 of type T such that for all programs P defined in terms of T, the behavior of P is unchanged when o1 is substituted for o2 then S is a subtype of T [Liskov88].</a:t>
            </a:r>
          </a:p>
          <a:p>
            <a:r>
              <a:rPr lang="en-US" altLang="zh-CN" dirty="0"/>
              <a:t>If using implementation of T or subclass of T to instead of T, Software P which is associated with type T(interface or abstract class) can work well.</a:t>
            </a:r>
          </a:p>
          <a:p>
            <a:r>
              <a:rPr lang="en-US" altLang="zh-CN" dirty="0" smtClean="0"/>
              <a:t>Example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In real world , penguin and bird is a “is-a” relationship. If we design penguin is a subclass of bird </a:t>
            </a:r>
            <a:r>
              <a:rPr lang="en-US" altLang="zh-CN" dirty="0" smtClean="0"/>
              <a:t>class, we </a:t>
            </a:r>
            <a:r>
              <a:rPr lang="en-US" altLang="zh-CN" dirty="0"/>
              <a:t>violate LSP principle .because bird can fly( ) while penguin can not fly. So how to change this design?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8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licenses?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specialty of software, compared to other publications</a:t>
            </a:r>
          </a:p>
          <a:p>
            <a:pPr lvl="1"/>
            <a:r>
              <a:rPr lang="en-US" altLang="zh-CN" dirty="0"/>
              <a:t>You often have to copy the software to use it, consider a multiple-CD/floppy disk game, hardware disposal, …</a:t>
            </a:r>
          </a:p>
          <a:p>
            <a:pPr lvl="1"/>
            <a:r>
              <a:rPr lang="en-US" altLang="zh-CN" dirty="0"/>
              <a:t>Section 117 of copyright Act: the owner of a software copy have the rights to copy the software to a computer for using purpose</a:t>
            </a:r>
          </a:p>
          <a:p>
            <a:pPr lvl="1"/>
            <a:r>
              <a:rPr lang="en-US" altLang="zh-CN" dirty="0"/>
              <a:t>General principle of copyrights: the owner of a copy can resell the copy without the agreement of the copyright owner: resell a book</a:t>
            </a:r>
          </a:p>
          <a:p>
            <a:pPr lvl="1"/>
            <a:r>
              <a:rPr lang="en-US" altLang="zh-CN" dirty="0"/>
              <a:t>So, basically, you can copy the software from the CD to your computer, and resell the CD…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45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ISP: The Interface Segregation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not suggested to extend interfaces.</a:t>
            </a:r>
          </a:p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655888"/>
            <a:ext cx="3457575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61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ISP: The Interface Segregation Principle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3" y="2457449"/>
            <a:ext cx="5495539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642" y="2382836"/>
            <a:ext cx="5329237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OCP: The Open-Closed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Modules should be both open (for extension; adaptable) and closed (the module is closed to modification in ways that affect clients).</a:t>
            </a:r>
          </a:p>
          <a:p>
            <a:r>
              <a:rPr lang="en-US" altLang="zh-CN" dirty="0"/>
              <a:t>In OCP, "module" includes all discrete software elements, including methods, classes, subsystems, applications, and so forth</a:t>
            </a:r>
          </a:p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187825"/>
            <a:ext cx="4211638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4" y="3479800"/>
            <a:ext cx="4244679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0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r>
              <a:rPr lang="en-US" altLang="zh-CN" dirty="0"/>
              <a:t>vs </a:t>
            </a:r>
            <a:r>
              <a:rPr lang="en-US" altLang="zh-CN" dirty="0" smtClean="0"/>
              <a:t>software engineering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6" y="2285999"/>
            <a:ext cx="4652021" cy="3629025"/>
          </a:xfrm>
        </p:spPr>
      </p:pic>
      <p:pic>
        <p:nvPicPr>
          <p:cNvPr id="5" name="Picture 8" descr="classdiagram_ex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714" y="1801613"/>
            <a:ext cx="4764752" cy="31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954" y="4248727"/>
            <a:ext cx="3135522" cy="23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2266949"/>
            <a:ext cx="4307069" cy="31527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314574"/>
            <a:ext cx="4144204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Software </a:t>
            </a:r>
            <a:r>
              <a:rPr lang="en-US" altLang="zh-CN" smtClean="0"/>
              <a:t>development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technical decisions of choosing a specific framework, language, or library can have significant impacts on your designs.</a:t>
            </a:r>
          </a:p>
          <a:p>
            <a:r>
              <a:rPr lang="en-US" altLang="zh-CN" dirty="0" smtClean="0"/>
              <a:t>Even the changes in a specific </a:t>
            </a:r>
            <a:r>
              <a:rPr lang="en-US" altLang="zh-CN" dirty="0"/>
              <a:t>framework, language, or </a:t>
            </a:r>
            <a:r>
              <a:rPr lang="en-US" altLang="zh-CN" dirty="0" smtClean="0"/>
              <a:t>library can have nontrivial impacts on your designs.</a:t>
            </a:r>
          </a:p>
          <a:p>
            <a:r>
              <a:rPr lang="en-US" altLang="zh-CN" dirty="0" smtClean="0"/>
              <a:t>However, most books teach that you shall ignore such issues.</a:t>
            </a:r>
          </a:p>
          <a:p>
            <a:r>
              <a:rPr lang="en-US" altLang="zh-CN" dirty="0" smtClean="0"/>
              <a:t>Requirements can change after you design a software, but sometime you do not have time to update your designs.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Designing a software is not easy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companies only design software, but outsourcing its implementations to other companies.</a:t>
            </a:r>
          </a:p>
          <a:p>
            <a:r>
              <a:rPr lang="en-US" altLang="zh-CN" dirty="0" smtClean="0"/>
              <a:t>It needs much experience to write a </a:t>
            </a:r>
            <a:r>
              <a:rPr lang="en-US" altLang="zh-CN" b="1" dirty="0" smtClean="0"/>
              <a:t>feasible </a:t>
            </a:r>
            <a:r>
              <a:rPr lang="en-US" altLang="zh-CN" dirty="0" smtClean="0"/>
              <a:t>software design.</a:t>
            </a:r>
          </a:p>
          <a:p>
            <a:r>
              <a:rPr lang="en-US" altLang="zh-CN" dirty="0" smtClean="0"/>
              <a:t>Many programmers do not implement code strictly according to designs, since it is impractical to respect some design details.</a:t>
            </a:r>
          </a:p>
          <a:p>
            <a:r>
              <a:rPr lang="en-US" altLang="zh-CN" dirty="0" smtClean="0"/>
              <a:t>Some programmers read designs as detailed requirements.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08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vs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Automation</a:t>
            </a:r>
          </a:p>
          <a:p>
            <a:pPr lvl="1"/>
            <a:r>
              <a:rPr lang="en-US" altLang="zh-CN" dirty="0" smtClean="0"/>
              <a:t>Bidirectional transformation</a:t>
            </a:r>
          </a:p>
          <a:p>
            <a:pPr lvl="1"/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green.sourceforge.net/builds.html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How </a:t>
            </a:r>
            <a:r>
              <a:rPr lang="en-US" altLang="zh-CN" dirty="0"/>
              <a:t>any specific source language construct should be represented in UML is not strictly </a:t>
            </a:r>
            <a:r>
              <a:rPr lang="en-US" altLang="zh-CN" dirty="0" smtClean="0"/>
              <a:t>defined.</a:t>
            </a:r>
          </a:p>
          <a:p>
            <a:pPr lvl="1"/>
            <a:r>
              <a:rPr lang="en-US" altLang="zh-CN" dirty="0" smtClean="0"/>
              <a:t>Some mappings are not one-to-one.</a:t>
            </a:r>
          </a:p>
          <a:p>
            <a:pPr lvl="1"/>
            <a:r>
              <a:rPr lang="en-US" altLang="zh-CN" dirty="0" smtClean="0"/>
              <a:t>Some code usages are not defined.</a:t>
            </a:r>
          </a:p>
          <a:p>
            <a:pPr lvl="1"/>
            <a:r>
              <a:rPr lang="en-US" altLang="zh-CN" dirty="0" smtClean="0"/>
              <a:t>By their nature, an implementation has more details than its design.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85" y="1694192"/>
            <a:ext cx="3195712" cy="23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designer</a:t>
            </a:r>
          </a:p>
          <a:p>
            <a:r>
              <a:rPr lang="en-US" altLang="zh-CN" dirty="0"/>
              <a:t>UML</a:t>
            </a:r>
          </a:p>
          <a:p>
            <a:pPr lvl="1"/>
            <a:r>
              <a:rPr lang="en-US" altLang="zh-CN" dirty="0"/>
              <a:t>Use case diagram</a:t>
            </a:r>
          </a:p>
          <a:p>
            <a:pPr lvl="2"/>
            <a:r>
              <a:rPr lang="en-US" altLang="zh-CN" dirty="0"/>
              <a:t>Identification of use cases</a:t>
            </a:r>
          </a:p>
          <a:p>
            <a:pPr lvl="2"/>
            <a:r>
              <a:rPr lang="en-US" altLang="zh-CN" dirty="0"/>
              <a:t>Object oriented approach for design</a:t>
            </a:r>
          </a:p>
          <a:p>
            <a:pPr lvl="1"/>
            <a:r>
              <a:rPr lang="en-US" altLang="zh-CN" dirty="0"/>
              <a:t>Class diagram</a:t>
            </a:r>
          </a:p>
          <a:p>
            <a:pPr lvl="2"/>
            <a:r>
              <a:rPr lang="en-US" altLang="zh-CN" dirty="0"/>
              <a:t>Legend</a:t>
            </a:r>
          </a:p>
          <a:p>
            <a:pPr lvl="2"/>
            <a:r>
              <a:rPr lang="en-US" altLang="zh-CN" dirty="0"/>
              <a:t>Class Relationships</a:t>
            </a:r>
          </a:p>
          <a:p>
            <a:pPr lvl="1"/>
            <a:r>
              <a:rPr lang="en-US" altLang="zh-CN" dirty="0"/>
              <a:t>Sequence </a:t>
            </a:r>
            <a:r>
              <a:rPr lang="en-US" altLang="zh-CN" dirty="0" smtClean="0"/>
              <a:t>diagram</a:t>
            </a:r>
          </a:p>
          <a:p>
            <a:r>
              <a:rPr lang="en-US" altLang="zh-CN" dirty="0"/>
              <a:t>The Principles of Object-Oriented </a:t>
            </a:r>
            <a:r>
              <a:rPr lang="en-US" altLang="zh-CN" dirty="0" smtClean="0"/>
              <a:t>Design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8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steps in OOA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Define </a:t>
            </a:r>
            <a:r>
              <a:rPr lang="en-US" altLang="zh-CN" dirty="0"/>
              <a:t>the domain model</a:t>
            </a:r>
          </a:p>
          <a:p>
            <a:pPr lvl="1"/>
            <a:r>
              <a:rPr lang="en-US" altLang="zh-CN" dirty="0"/>
              <a:t>Find the objects, classes</a:t>
            </a:r>
          </a:p>
          <a:p>
            <a:r>
              <a:rPr lang="en-US" altLang="zh-CN" dirty="0"/>
              <a:t>Define design class diagram</a:t>
            </a:r>
          </a:p>
          <a:p>
            <a:pPr lvl="1"/>
            <a:r>
              <a:rPr lang="en-US" altLang="zh-CN" dirty="0"/>
              <a:t>Find relationships between classes</a:t>
            </a:r>
          </a:p>
          <a:p>
            <a:r>
              <a:rPr lang="en-US" altLang="zh-CN" dirty="0"/>
              <a:t>Define the interaction diagrams</a:t>
            </a:r>
          </a:p>
          <a:p>
            <a:pPr lvl="1"/>
            <a:r>
              <a:rPr lang="en-US" altLang="zh-CN" dirty="0"/>
              <a:t>Describe the interaction between the objects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35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GPL (General Public License)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Most widely used </a:t>
            </a:r>
            <a:r>
              <a:rPr lang="en-US" altLang="zh-CN" dirty="0" smtClean="0"/>
              <a:t>license</a:t>
            </a:r>
          </a:p>
          <a:p>
            <a:pPr lvl="1"/>
            <a:r>
              <a:rPr lang="en-US" altLang="zh-CN" dirty="0"/>
              <a:t>About 45% all open source projects according to Black Duck</a:t>
            </a:r>
          </a:p>
          <a:p>
            <a:pPr lvl="1"/>
            <a:r>
              <a:rPr lang="en-US" altLang="zh-CN" dirty="0"/>
              <a:t>GNU software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, </a:t>
            </a:r>
            <a:r>
              <a:rPr lang="en-US" altLang="zh-CN" dirty="0" err="1"/>
              <a:t>glibc</a:t>
            </a:r>
            <a:r>
              <a:rPr lang="en-US" altLang="zh-CN" dirty="0"/>
              <a:t>, </a:t>
            </a:r>
            <a:r>
              <a:rPr lang="en-US" altLang="zh-CN" dirty="0" err="1"/>
              <a:t>emacs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/>
              <a:t>Linux kernel</a:t>
            </a:r>
          </a:p>
          <a:p>
            <a:pPr lvl="1"/>
            <a:r>
              <a:rPr lang="en-US" altLang="zh-CN" dirty="0" smtClean="0"/>
              <a:t>MySQL</a:t>
            </a:r>
            <a:endParaRPr lang="en-US" altLang="zh-CN" dirty="0"/>
          </a:p>
          <a:p>
            <a:r>
              <a:rPr lang="en-US" altLang="zh-CN" dirty="0" smtClean="0"/>
              <a:t>Responsibilities</a:t>
            </a:r>
            <a:endParaRPr lang="en-US" altLang="zh-CN" dirty="0"/>
          </a:p>
          <a:p>
            <a:pPr lvl="1"/>
            <a:r>
              <a:rPr lang="en-US" altLang="zh-CN" dirty="0"/>
              <a:t>Providing source code when re-distribute</a:t>
            </a:r>
          </a:p>
          <a:p>
            <a:pPr lvl="1"/>
            <a:r>
              <a:rPr lang="en-US" altLang="zh-CN" dirty="0"/>
              <a:t>Re-distribute (any code including or revised from GPL licensed code) under GPL license </a:t>
            </a:r>
          </a:p>
          <a:p>
            <a:pPr lvl="1"/>
            <a:r>
              <a:rPr lang="en-US" altLang="zh-CN" dirty="0"/>
              <a:t>Ignore patents and regional rules (liberty or death)</a:t>
            </a:r>
          </a:p>
          <a:p>
            <a:r>
              <a:rPr lang="en-US" altLang="zh-CN" dirty="0"/>
              <a:t>So what will happen if I want to revise a GPL-licensed software, and then sell the revised software?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34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Relationships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</a:p>
          <a:p>
            <a:r>
              <a:rPr lang="en-US" altLang="zh-CN" dirty="0"/>
              <a:t>Aggregation </a:t>
            </a:r>
            <a:endParaRPr lang="en-US" altLang="zh-CN" dirty="0" smtClean="0"/>
          </a:p>
          <a:p>
            <a:r>
              <a:rPr lang="en-US" altLang="zh-CN" dirty="0" smtClean="0"/>
              <a:t>Composition</a:t>
            </a:r>
            <a:endParaRPr lang="en-US" altLang="zh-CN" dirty="0"/>
          </a:p>
          <a:p>
            <a:r>
              <a:rPr lang="en-US" altLang="zh-CN" dirty="0" smtClean="0"/>
              <a:t>Dependency</a:t>
            </a:r>
          </a:p>
          <a:p>
            <a:r>
              <a:rPr lang="en-US" altLang="zh-CN" dirty="0" smtClean="0"/>
              <a:t>Association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657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86" y="2324930"/>
            <a:ext cx="6098358" cy="40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 </a:t>
            </a:r>
            <a:r>
              <a:rPr lang="en-US" altLang="zh-CN" smtClean="0"/>
              <a:t>process </a:t>
            </a:r>
            <a:r>
              <a:rPr lang="en-US" altLang="zh-CN" dirty="0" smtClean="0"/>
              <a:t>m</a:t>
            </a:r>
            <a:r>
              <a:rPr lang="en-US" altLang="zh-CN" smtClean="0"/>
              <a:t>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waterfall model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Software design is the process by which </a:t>
            </a:r>
            <a:r>
              <a:rPr lang="en-US" altLang="zh-CN" dirty="0" smtClean="0"/>
              <a:t>a designer creates </a:t>
            </a:r>
            <a:r>
              <a:rPr lang="en-US" altLang="zh-CN" dirty="0"/>
              <a:t>a specification of a software artifact, intended to accomplish goals, using a set of primitive components and subject to </a:t>
            </a:r>
            <a:r>
              <a:rPr lang="en-US" altLang="zh-CN" dirty="0" smtClean="0"/>
              <a:t>constraints.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873496"/>
            <a:ext cx="4273388" cy="3205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67" y="2729470"/>
            <a:ext cx="4927888" cy="348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0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Software design is the process by which </a:t>
            </a:r>
            <a:r>
              <a:rPr lang="en-US" altLang="zh-CN" dirty="0" smtClean="0"/>
              <a:t>a designer creates </a:t>
            </a:r>
            <a:r>
              <a:rPr lang="en-US" altLang="zh-CN" dirty="0"/>
              <a:t>a specification of a software artifact, intended to accomplish goals, using a set of primitive components and subject to </a:t>
            </a:r>
            <a:r>
              <a:rPr lang="en-US" altLang="zh-CN" dirty="0" smtClean="0"/>
              <a:t>constraints.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6" y="2824902"/>
            <a:ext cx="4981479" cy="37361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198" y="2623126"/>
            <a:ext cx="4480067" cy="41396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25" y="3868611"/>
            <a:ext cx="3308333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4066</TotalTime>
  <Words>2486</Words>
  <Application>Microsoft Office PowerPoint</Application>
  <PresentationFormat>宽屏</PresentationFormat>
  <Paragraphs>421</Paragraphs>
  <Slides>61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等线</vt:lpstr>
      <vt:lpstr>宋体</vt:lpstr>
      <vt:lpstr>Arial</vt:lpstr>
      <vt:lpstr>Century Schoolbook</vt:lpstr>
      <vt:lpstr>Comic Sans MS</vt:lpstr>
      <vt:lpstr>Times New Roman</vt:lpstr>
      <vt:lpstr>Wingdings 2</vt:lpstr>
      <vt:lpstr>View</vt:lpstr>
      <vt:lpstr>Visio</vt:lpstr>
      <vt:lpstr>Software designer</vt:lpstr>
      <vt:lpstr>Last class</vt:lpstr>
      <vt:lpstr>What is software architecture</vt:lpstr>
      <vt:lpstr>Popular architecture styles</vt:lpstr>
      <vt:lpstr>Why licenses?</vt:lpstr>
      <vt:lpstr>GPL (General Public License)</vt:lpstr>
      <vt:lpstr>Software process models</vt:lpstr>
      <vt:lpstr>Role</vt:lpstr>
      <vt:lpstr>Role</vt:lpstr>
      <vt:lpstr>Use case diagram for ATM </vt:lpstr>
      <vt:lpstr>Process for identifying use cases</vt:lpstr>
      <vt:lpstr>Object-oriented approach</vt:lpstr>
      <vt:lpstr>Key steps in OOA</vt:lpstr>
      <vt:lpstr>Objects</vt:lpstr>
      <vt:lpstr>Classes</vt:lpstr>
      <vt:lpstr>UML class diagram</vt:lpstr>
      <vt:lpstr>UML class diagram</vt:lpstr>
      <vt:lpstr>Class</vt:lpstr>
      <vt:lpstr>Class</vt:lpstr>
      <vt:lpstr>Identifying Class</vt:lpstr>
      <vt:lpstr>Identifying Class</vt:lpstr>
      <vt:lpstr>Identifying Class</vt:lpstr>
      <vt:lpstr>Class Relationships</vt:lpstr>
      <vt:lpstr>Generalization</vt:lpstr>
      <vt:lpstr>Generalization</vt:lpstr>
      <vt:lpstr>Generalization</vt:lpstr>
      <vt:lpstr>Aggregation</vt:lpstr>
      <vt:lpstr>Aggregation</vt:lpstr>
      <vt:lpstr>Composition</vt:lpstr>
      <vt:lpstr>Composition</vt:lpstr>
      <vt:lpstr>Composition vs. aggregation</vt:lpstr>
      <vt:lpstr>Dependency</vt:lpstr>
      <vt:lpstr>Dependency</vt:lpstr>
      <vt:lpstr>Association</vt:lpstr>
      <vt:lpstr>Association</vt:lpstr>
      <vt:lpstr>Multiplicity</vt:lpstr>
      <vt:lpstr> Role Name</vt:lpstr>
      <vt:lpstr>Review of Class Diagram</vt:lpstr>
      <vt:lpstr>Review of class diagram</vt:lpstr>
      <vt:lpstr>Sequence diagram</vt:lpstr>
      <vt:lpstr>Sequence diagram</vt:lpstr>
      <vt:lpstr>Sequence diagram</vt:lpstr>
      <vt:lpstr>Sequence diagram</vt:lpstr>
      <vt:lpstr>Sequence Diagram – An Example</vt:lpstr>
      <vt:lpstr>Sequence diagram – advanced features</vt:lpstr>
      <vt:lpstr>The principles of object-oriented design</vt:lpstr>
      <vt:lpstr>SRP: The Single – Responsibility Principle</vt:lpstr>
      <vt:lpstr>SRP: The Single – Responsibility Principle</vt:lpstr>
      <vt:lpstr>LSP: The Liskov Substitution Principle</vt:lpstr>
      <vt:lpstr>ISP: The Interface Segregation Principle</vt:lpstr>
      <vt:lpstr>ISP: The Interface Segregation Principle</vt:lpstr>
      <vt:lpstr>OCP: The Open-Closed Principle</vt:lpstr>
      <vt:lpstr>Architecture vs software engineering</vt:lpstr>
      <vt:lpstr>Architecture</vt:lpstr>
      <vt:lpstr>Software development</vt:lpstr>
      <vt:lpstr>Designing a software is not easy</vt:lpstr>
      <vt:lpstr>Design vs implementation</vt:lpstr>
      <vt:lpstr>This class</vt:lpstr>
      <vt:lpstr>Key steps in OOA</vt:lpstr>
      <vt:lpstr>Class Relationships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766</cp:revision>
  <dcterms:created xsi:type="dcterms:W3CDTF">2017-07-31T06:57:29Z</dcterms:created>
  <dcterms:modified xsi:type="dcterms:W3CDTF">2020-09-28T06:45:04Z</dcterms:modified>
</cp:coreProperties>
</file>