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55"/>
  </p:notesMasterIdLst>
  <p:sldIdLst>
    <p:sldId id="256" r:id="rId2"/>
    <p:sldId id="318" r:id="rId3"/>
    <p:sldId id="365" r:id="rId4"/>
    <p:sldId id="366" r:id="rId5"/>
    <p:sldId id="367" r:id="rId6"/>
    <p:sldId id="368" r:id="rId7"/>
    <p:sldId id="364" r:id="rId8"/>
    <p:sldId id="296" r:id="rId9"/>
    <p:sldId id="369" r:id="rId10"/>
    <p:sldId id="371" r:id="rId11"/>
    <p:sldId id="372" r:id="rId12"/>
    <p:sldId id="373" r:id="rId13"/>
    <p:sldId id="370" r:id="rId14"/>
    <p:sldId id="358" r:id="rId15"/>
    <p:sldId id="359" r:id="rId16"/>
    <p:sldId id="320" r:id="rId17"/>
    <p:sldId id="321" r:id="rId18"/>
    <p:sldId id="363" r:id="rId19"/>
    <p:sldId id="374" r:id="rId20"/>
    <p:sldId id="375" r:id="rId21"/>
    <p:sldId id="376" r:id="rId22"/>
    <p:sldId id="379" r:id="rId23"/>
    <p:sldId id="377" r:id="rId24"/>
    <p:sldId id="378" r:id="rId25"/>
    <p:sldId id="322" r:id="rId26"/>
    <p:sldId id="333" r:id="rId27"/>
    <p:sldId id="334" r:id="rId28"/>
    <p:sldId id="335" r:id="rId29"/>
    <p:sldId id="336" r:id="rId30"/>
    <p:sldId id="337" r:id="rId31"/>
    <p:sldId id="338" r:id="rId32"/>
    <p:sldId id="362" r:id="rId33"/>
    <p:sldId id="339" r:id="rId34"/>
    <p:sldId id="340" r:id="rId35"/>
    <p:sldId id="341" r:id="rId36"/>
    <p:sldId id="342" r:id="rId37"/>
    <p:sldId id="343" r:id="rId38"/>
    <p:sldId id="344" r:id="rId39"/>
    <p:sldId id="361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16" r:id="rId53"/>
    <p:sldId id="317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8"/>
            <p14:sldId id="365"/>
            <p14:sldId id="366"/>
            <p14:sldId id="367"/>
            <p14:sldId id="368"/>
            <p14:sldId id="364"/>
            <p14:sldId id="296"/>
            <p14:sldId id="369"/>
            <p14:sldId id="371"/>
            <p14:sldId id="372"/>
            <p14:sldId id="373"/>
            <p14:sldId id="370"/>
            <p14:sldId id="358"/>
            <p14:sldId id="359"/>
            <p14:sldId id="320"/>
            <p14:sldId id="321"/>
            <p14:sldId id="363"/>
            <p14:sldId id="374"/>
            <p14:sldId id="375"/>
            <p14:sldId id="376"/>
            <p14:sldId id="379"/>
            <p14:sldId id="377"/>
            <p14:sldId id="378"/>
            <p14:sldId id="322"/>
            <p14:sldId id="333"/>
            <p14:sldId id="334"/>
            <p14:sldId id="335"/>
            <p14:sldId id="336"/>
            <p14:sldId id="337"/>
            <p14:sldId id="338"/>
            <p14:sldId id="362"/>
            <p14:sldId id="339"/>
            <p14:sldId id="340"/>
            <p14:sldId id="341"/>
            <p14:sldId id="342"/>
            <p14:sldId id="343"/>
            <p14:sldId id="344"/>
            <p14:sldId id="361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7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3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8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7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ff926074.aspx" TargetMode="External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78" y="670441"/>
            <a:ext cx="3450805" cy="23875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037144"/>
            <a:ext cx="3692049" cy="3142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1645023"/>
            <a:ext cx="2438400" cy="4876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59401" y="6383456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http://deeplearninggallery.com/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41" y="3816790"/>
            <a:ext cx="4968259" cy="23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AI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Software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4083832" y="3675659"/>
            <a:ext cx="3485669" cy="1179522"/>
          </a:xfrm>
          <a:prstGeom prst="cloudCallout">
            <a:avLst>
              <a:gd name="adj1" fmla="val -69889"/>
              <a:gd name="adj2" fmla="val -18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Automatic program synthesis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544960" y="1971645"/>
            <a:ext cx="2879982" cy="1179522"/>
          </a:xfrm>
          <a:prstGeom prst="cloudCallout">
            <a:avLst>
              <a:gd name="adj1" fmla="val 29644"/>
              <a:gd name="adj2" fmla="val 95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Automatic program repair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5" y="4433104"/>
            <a:ext cx="2198833" cy="20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did we achieve?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Xuliang</a:t>
            </a:r>
            <a:r>
              <a:rPr lang="en-US" altLang="zh-CN" dirty="0"/>
              <a:t> Liu and </a:t>
            </a:r>
            <a:r>
              <a:rPr lang="en-US" altLang="zh-CN" b="1" dirty="0"/>
              <a:t>Hao </a:t>
            </a:r>
            <a:r>
              <a:rPr lang="en-US" altLang="zh-CN" b="1" dirty="0" smtClean="0"/>
              <a:t>Zhong.</a:t>
            </a:r>
            <a:r>
              <a:rPr lang="en-US" altLang="zh-CN" dirty="0"/>
              <a:t> </a:t>
            </a:r>
            <a:r>
              <a:rPr lang="en-US" altLang="zh-CN" dirty="0" smtClean="0"/>
              <a:t>Mining </a:t>
            </a:r>
            <a:r>
              <a:rPr lang="en-US" altLang="zh-CN" dirty="0" err="1"/>
              <a:t>StackOverflow</a:t>
            </a:r>
            <a:r>
              <a:rPr lang="en-US" altLang="zh-CN" dirty="0"/>
              <a:t> for program </a:t>
            </a:r>
            <a:r>
              <a:rPr lang="en-US" altLang="zh-CN" dirty="0" smtClean="0"/>
              <a:t>repair. </a:t>
            </a:r>
            <a:r>
              <a:rPr lang="en-US" altLang="zh-CN" i="1" dirty="0" smtClean="0"/>
              <a:t>In </a:t>
            </a:r>
            <a:r>
              <a:rPr lang="en-US" altLang="zh-CN" i="1" dirty="0"/>
              <a:t>Proc. </a:t>
            </a:r>
            <a:r>
              <a:rPr lang="en-US" altLang="zh-CN" i="1" dirty="0" smtClean="0"/>
              <a:t>SANER</a:t>
            </a:r>
            <a:r>
              <a:rPr lang="en-US" altLang="zh-CN" dirty="0" smtClean="0"/>
              <a:t>, </a:t>
            </a:r>
            <a:r>
              <a:rPr lang="en-US" altLang="zh-CN" dirty="0"/>
              <a:t>pages 118-129, 2018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Yuepeng</a:t>
            </a:r>
            <a:r>
              <a:rPr lang="en-US" altLang="zh-CN" dirty="0"/>
              <a:t> Wang, </a:t>
            </a:r>
            <a:r>
              <a:rPr lang="en-US" altLang="zh-CN" dirty="0" err="1"/>
              <a:t>Xinyu</a:t>
            </a:r>
            <a:r>
              <a:rPr lang="en-US" altLang="zh-CN" dirty="0"/>
              <a:t> </a:t>
            </a:r>
            <a:r>
              <a:rPr lang="en-US" altLang="zh-CN" dirty="0" smtClean="0"/>
              <a:t>Wang, and </a:t>
            </a:r>
            <a:r>
              <a:rPr lang="en-US" altLang="zh-CN" dirty="0"/>
              <a:t>Isil </a:t>
            </a:r>
            <a:r>
              <a:rPr lang="en-US" altLang="zh-CN" dirty="0" err="1"/>
              <a:t>Dillig</a:t>
            </a:r>
            <a:r>
              <a:rPr lang="en-US" altLang="zh-CN" dirty="0" smtClean="0"/>
              <a:t>. Relational </a:t>
            </a:r>
            <a:r>
              <a:rPr lang="en-US" altLang="zh-CN" dirty="0"/>
              <a:t>Program Synthesis</a:t>
            </a:r>
            <a:r>
              <a:rPr lang="en-US" altLang="zh-CN" dirty="0" smtClean="0"/>
              <a:t>. </a:t>
            </a:r>
            <a:r>
              <a:rPr lang="en-US" altLang="zh-CN" dirty="0"/>
              <a:t>In </a:t>
            </a:r>
            <a:r>
              <a:rPr lang="en-US" altLang="zh-CN" dirty="0" smtClean="0"/>
              <a:t>OOPSLA'18</a:t>
            </a:r>
          </a:p>
          <a:p>
            <a:r>
              <a:rPr lang="en-US" altLang="zh-CN" dirty="0"/>
              <a:t>Yu Feng, Ruben Martins, </a:t>
            </a:r>
            <a:r>
              <a:rPr lang="en-US" altLang="zh-CN" dirty="0" err="1"/>
              <a:t>Osbert</a:t>
            </a:r>
            <a:r>
              <a:rPr lang="en-US" altLang="zh-CN" dirty="0"/>
              <a:t> </a:t>
            </a:r>
            <a:r>
              <a:rPr lang="en-US" altLang="zh-CN" dirty="0" err="1" smtClean="0"/>
              <a:t>Bastani</a:t>
            </a:r>
            <a:r>
              <a:rPr lang="en-US" altLang="zh-CN" dirty="0" smtClean="0"/>
              <a:t> and </a:t>
            </a:r>
            <a:r>
              <a:rPr lang="en-US" altLang="zh-CN" dirty="0"/>
              <a:t>Isil </a:t>
            </a:r>
            <a:r>
              <a:rPr lang="en-US" altLang="zh-CN" dirty="0" err="1"/>
              <a:t>Dillig</a:t>
            </a:r>
            <a:r>
              <a:rPr lang="en-US" altLang="zh-CN" dirty="0"/>
              <a:t>. </a:t>
            </a:r>
            <a:r>
              <a:rPr lang="en-US" altLang="zh-CN" dirty="0" smtClean="0"/>
              <a:t>Program </a:t>
            </a:r>
            <a:r>
              <a:rPr lang="en-US" altLang="zh-CN" dirty="0"/>
              <a:t>Synthesis using Conflict-Driven Learning. </a:t>
            </a:r>
            <a:r>
              <a:rPr lang="en-US" altLang="zh-CN" dirty="0" smtClean="0"/>
              <a:t>In </a:t>
            </a:r>
            <a:r>
              <a:rPr lang="en-US" altLang="zh-CN" dirty="0"/>
              <a:t>PLDI'18. (Distinguished paper award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25" y="2526250"/>
            <a:ext cx="4839423" cy="11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Underestimated?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427" y="1969410"/>
            <a:ext cx="4429125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22" y="945087"/>
            <a:ext cx="2776651" cy="172712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800718" y="3578517"/>
            <a:ext cx="24715" cy="274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196" y="40044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1276" y="6010326"/>
            <a:ext cx="79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99458" y="601032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825433" y="4348397"/>
            <a:ext cx="7339912" cy="1170814"/>
          </a:xfrm>
          <a:custGeom>
            <a:avLst/>
            <a:gdLst>
              <a:gd name="connsiteX0" fmla="*/ 0 w 7359684"/>
              <a:gd name="connsiteY0" fmla="*/ 1656987 h 1656987"/>
              <a:gd name="connsiteX1" fmla="*/ 5268921 w 7359684"/>
              <a:gd name="connsiteY1" fmla="*/ 218660 h 1656987"/>
              <a:gd name="connsiteX2" fmla="*/ 7359684 w 7359684"/>
              <a:gd name="connsiteY2" fmla="*/ 6124 h 1656987"/>
              <a:gd name="connsiteX3" fmla="*/ 7359684 w 7359684"/>
              <a:gd name="connsiteY3" fmla="*/ 6124 h 165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684" h="1656987">
                <a:moveTo>
                  <a:pt x="0" y="1656987"/>
                </a:moveTo>
                <a:cubicBezTo>
                  <a:pt x="2021153" y="1075395"/>
                  <a:pt x="4042307" y="493804"/>
                  <a:pt x="5268921" y="218660"/>
                </a:cubicBezTo>
                <a:cubicBezTo>
                  <a:pt x="6495535" y="-56484"/>
                  <a:pt x="7359684" y="6124"/>
                  <a:pt x="7359684" y="6124"/>
                </a:cubicBezTo>
                <a:lnTo>
                  <a:pt x="7359684" y="61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02" y="4627162"/>
            <a:ext cx="4252168" cy="1190262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825433" y="3163330"/>
            <a:ext cx="6766558" cy="2802512"/>
          </a:xfrm>
          <a:custGeom>
            <a:avLst/>
            <a:gdLst>
              <a:gd name="connsiteX0" fmla="*/ 0 w 6766560"/>
              <a:gd name="connsiteY0" fmla="*/ 2846996 h 2846996"/>
              <a:gd name="connsiteX1" fmla="*/ 3400580 w 6766560"/>
              <a:gd name="connsiteY1" fmla="*/ 1809029 h 2846996"/>
              <a:gd name="connsiteX2" fmla="*/ 4997073 w 6766560"/>
              <a:gd name="connsiteY2" fmla="*/ 1112108 h 2846996"/>
              <a:gd name="connsiteX3" fmla="*/ 6766560 w 6766560"/>
              <a:gd name="connsiteY3" fmla="*/ 0 h 284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0" h="2846996">
                <a:moveTo>
                  <a:pt x="0" y="2846996"/>
                </a:moveTo>
                <a:cubicBezTo>
                  <a:pt x="1283867" y="2472586"/>
                  <a:pt x="2567735" y="2098177"/>
                  <a:pt x="3400580" y="1809029"/>
                </a:cubicBezTo>
                <a:cubicBezTo>
                  <a:pt x="4233425" y="1519881"/>
                  <a:pt x="4436076" y="1413613"/>
                  <a:pt x="4997073" y="1112108"/>
                </a:cubicBezTo>
                <a:cubicBezTo>
                  <a:pt x="5558070" y="810603"/>
                  <a:pt x="6162315" y="405301"/>
                  <a:pt x="67665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9504" y="482273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94675" y="307276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Software</a:t>
            </a:r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889504" y="5563695"/>
            <a:ext cx="6004998" cy="344296"/>
          </a:xfrm>
          <a:custGeom>
            <a:avLst/>
            <a:gdLst>
              <a:gd name="connsiteX0" fmla="*/ 0 w 7359684"/>
              <a:gd name="connsiteY0" fmla="*/ 1656987 h 1656987"/>
              <a:gd name="connsiteX1" fmla="*/ 5268921 w 7359684"/>
              <a:gd name="connsiteY1" fmla="*/ 218660 h 1656987"/>
              <a:gd name="connsiteX2" fmla="*/ 7359684 w 7359684"/>
              <a:gd name="connsiteY2" fmla="*/ 6124 h 1656987"/>
              <a:gd name="connsiteX3" fmla="*/ 7359684 w 7359684"/>
              <a:gd name="connsiteY3" fmla="*/ 6124 h 165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684" h="1656987">
                <a:moveTo>
                  <a:pt x="0" y="1656987"/>
                </a:moveTo>
                <a:cubicBezTo>
                  <a:pt x="2021153" y="1075395"/>
                  <a:pt x="4042307" y="493804"/>
                  <a:pt x="5268921" y="218660"/>
                </a:cubicBezTo>
                <a:cubicBezTo>
                  <a:pt x="6495535" y="-56484"/>
                  <a:pt x="7359684" y="6124"/>
                  <a:pt x="7359684" y="6124"/>
                </a:cubicBezTo>
                <a:lnTo>
                  <a:pt x="7359684" y="61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3209" y="542511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Many other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4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program</a:t>
            </a:r>
          </a:p>
          <a:p>
            <a:pPr lvl="1"/>
            <a:r>
              <a:rPr lang="en-US" altLang="zh-CN" dirty="0" smtClean="0"/>
              <a:t>Java, C++, …</a:t>
            </a:r>
          </a:p>
          <a:p>
            <a:r>
              <a:rPr lang="en-US" altLang="zh-CN" dirty="0" smtClean="0"/>
              <a:t>How to program with others</a:t>
            </a:r>
          </a:p>
          <a:p>
            <a:pPr lvl="1"/>
            <a:r>
              <a:rPr lang="en-US" altLang="zh-CN" dirty="0" smtClean="0"/>
              <a:t>Coding style</a:t>
            </a:r>
          </a:p>
          <a:p>
            <a:pPr lvl="1"/>
            <a:r>
              <a:rPr lang="en-US" altLang="zh-CN" dirty="0"/>
              <a:t>Design </a:t>
            </a:r>
            <a:r>
              <a:rPr lang="en-US" altLang="zh-CN" dirty="0" smtClean="0"/>
              <a:t>patterns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Easier to read: for others and yourself</a:t>
            </a:r>
          </a:p>
          <a:p>
            <a:pPr lvl="1"/>
            <a:r>
              <a:rPr lang="en-US" altLang="zh-CN" dirty="0"/>
              <a:t>Less mistakes and misunderstandings</a:t>
            </a:r>
          </a:p>
          <a:p>
            <a:pPr lvl="1"/>
            <a:r>
              <a:rPr lang="en-US" altLang="zh-CN" dirty="0"/>
              <a:t>Reduce the requirement for comments and documentation (self-documented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/>
              <a:t>Consistent</a:t>
            </a:r>
            <a:r>
              <a:rPr lang="en-US" altLang="zh-CN" dirty="0" smtClean="0"/>
              <a:t> with team members/underlying framework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828800"/>
          </a:xfrm>
        </p:spPr>
        <p:txBody>
          <a:bodyPr/>
          <a:lstStyle/>
          <a:p>
            <a:r>
              <a:rPr lang="en-US" altLang="zh-CN" dirty="0"/>
              <a:t>What?</a:t>
            </a:r>
          </a:p>
          <a:p>
            <a:pPr lvl="1"/>
            <a:r>
              <a:rPr lang="en-US" altLang="zh-CN" dirty="0"/>
              <a:t>Coding style is not a very well organized topic</a:t>
            </a:r>
          </a:p>
          <a:p>
            <a:pPr lvl="1"/>
            <a:r>
              <a:rPr lang="en-US" altLang="zh-CN" dirty="0"/>
              <a:t>A lot of scattered and conflicting tips given by experienced developers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4025" y="3756979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{</a:t>
            </a:r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29325" y="3756979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</a:t>
            </a:r>
            <a:endParaRPr lang="en-US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/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Coding </a:t>
            </a:r>
            <a:r>
              <a:rPr lang="en-US" altLang="zh-CN" dirty="0"/>
              <a:t>style can be specific to programming languages in some cases</a:t>
            </a:r>
          </a:p>
          <a:p>
            <a:pPr lvl="1"/>
            <a:r>
              <a:rPr lang="en-US" altLang="zh-CN" dirty="0"/>
              <a:t>Case sensitive / insensitive languages</a:t>
            </a:r>
          </a:p>
          <a:p>
            <a:pPr lvl="2"/>
            <a:r>
              <a:rPr lang="en-US" altLang="zh-CN" dirty="0"/>
              <a:t>Case sensitive: C family (including Java, python)</a:t>
            </a:r>
          </a:p>
          <a:p>
            <a:pPr lvl="2"/>
            <a:r>
              <a:rPr lang="en-US" altLang="zh-CN" dirty="0"/>
              <a:t>Case insensitive: Basic, Fortran, Pascal, Ada</a:t>
            </a:r>
          </a:p>
          <a:p>
            <a:pPr lvl="2"/>
            <a:r>
              <a:rPr lang="en-US" altLang="zh-CN" dirty="0"/>
              <a:t>Semantics for cases: Prolog (cap for </a:t>
            </a:r>
            <a:r>
              <a:rPr lang="en-US" altLang="zh-CN" dirty="0" err="1"/>
              <a:t>var</a:t>
            </a:r>
            <a:r>
              <a:rPr lang="en-US" altLang="zh-CN" dirty="0"/>
              <a:t>, low for names)</a:t>
            </a:r>
          </a:p>
          <a:p>
            <a:pPr lvl="1"/>
            <a:r>
              <a:rPr lang="en-US" altLang="zh-CN" dirty="0"/>
              <a:t>Indentation based compilation</a:t>
            </a:r>
          </a:p>
          <a:p>
            <a:pPr lvl="2"/>
            <a:r>
              <a:rPr lang="en-US" altLang="zh-CN" dirty="0"/>
              <a:t>Python, Haskell</a:t>
            </a:r>
          </a:p>
          <a:p>
            <a:r>
              <a:rPr lang="en-US" altLang="zh-CN" dirty="0" smtClean="0"/>
              <a:t>General rules </a:t>
            </a:r>
            <a:endParaRPr lang="en-US" altLang="zh-CN" dirty="0"/>
          </a:p>
          <a:p>
            <a:pPr lvl="1"/>
            <a:r>
              <a:rPr lang="en-US" altLang="zh-CN" dirty="0"/>
              <a:t>E.g., should not use too simple variable names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2" y="1691322"/>
            <a:ext cx="8698132" cy="3124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82" y="3570624"/>
            <a:ext cx="9074727" cy="2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Source files are encoded in </a:t>
            </a:r>
            <a:r>
              <a:rPr lang="en-US" altLang="zh-CN" b="1" dirty="0"/>
              <a:t>UTF-8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Special characters</a:t>
            </a:r>
          </a:p>
          <a:p>
            <a:pPr lvl="1"/>
            <a:r>
              <a:rPr lang="en-US" altLang="zh-CN" dirty="0" smtClean="0"/>
              <a:t>Whitespace </a:t>
            </a:r>
            <a:r>
              <a:rPr lang="en-US" altLang="zh-CN" dirty="0"/>
              <a:t>ASCII horizontal space character (0x20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Non-ASCII characters </a:t>
            </a:r>
            <a:r>
              <a:rPr lang="en-US" altLang="zh-CN" dirty="0"/>
              <a:t> \u221e</a:t>
            </a:r>
            <a:endParaRPr lang="en-US" altLang="zh-CN" dirty="0" smtClean="0"/>
          </a:p>
          <a:p>
            <a:r>
              <a:rPr lang="en-US" altLang="zh-CN" dirty="0" smtClean="0"/>
              <a:t>Source </a:t>
            </a:r>
            <a:r>
              <a:rPr lang="en-US" altLang="zh-CN" dirty="0"/>
              <a:t>file structure</a:t>
            </a:r>
          </a:p>
          <a:p>
            <a:pPr lvl="1"/>
            <a:r>
              <a:rPr lang="en-US" altLang="zh-CN" dirty="0"/>
              <a:t>Apache license</a:t>
            </a:r>
          </a:p>
          <a:p>
            <a:pPr lvl="1"/>
            <a:r>
              <a:rPr lang="en-US" altLang="zh-CN" dirty="0"/>
              <a:t>Package statement</a:t>
            </a:r>
          </a:p>
          <a:p>
            <a:pPr lvl="1"/>
            <a:r>
              <a:rPr lang="en-US" altLang="zh-CN" dirty="0"/>
              <a:t>Import </a:t>
            </a:r>
            <a:r>
              <a:rPr lang="en-US" altLang="zh-CN" dirty="0" smtClean="0"/>
              <a:t>statements </a:t>
            </a:r>
          </a:p>
          <a:p>
            <a:pPr lvl="2"/>
            <a:r>
              <a:rPr lang="en-US" altLang="zh-CN" dirty="0" smtClean="0"/>
              <a:t>Order: java, </a:t>
            </a:r>
            <a:r>
              <a:rPr lang="en-US" altLang="zh-CN" dirty="0" err="1" smtClean="0"/>
              <a:t>javax</a:t>
            </a:r>
            <a:r>
              <a:rPr lang="en-US" altLang="zh-CN" dirty="0" smtClean="0"/>
              <a:t>, org, com</a:t>
            </a:r>
            <a:endParaRPr lang="en-US" altLang="zh-CN" dirty="0"/>
          </a:p>
          <a:p>
            <a:pPr lvl="2"/>
            <a:r>
              <a:rPr lang="en-US" altLang="zh-CN" dirty="0"/>
              <a:t>All static imports in a single </a:t>
            </a:r>
            <a:r>
              <a:rPr lang="en-US" altLang="zh-CN" dirty="0" smtClean="0"/>
              <a:t>group</a:t>
            </a:r>
          </a:p>
          <a:p>
            <a:pPr lvl="1"/>
            <a:r>
              <a:rPr lang="en-US" altLang="zh-CN" dirty="0" smtClean="0"/>
              <a:t>Exactly </a:t>
            </a:r>
            <a:r>
              <a:rPr lang="en-US" altLang="zh-CN" dirty="0"/>
              <a:t>one top-level class</a:t>
            </a:r>
          </a:p>
          <a:p>
            <a:r>
              <a:rPr lang="en-US" altLang="zh-CN" b="1" dirty="0"/>
              <a:t>Exactly one blank line</a:t>
            </a:r>
            <a:r>
              <a:rPr lang="en-US" altLang="zh-CN" dirty="0"/>
              <a:t> separates each section that is present.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designer</a:t>
            </a:r>
          </a:p>
          <a:p>
            <a:r>
              <a:rPr lang="en-US" altLang="zh-CN" dirty="0"/>
              <a:t>UML</a:t>
            </a:r>
          </a:p>
          <a:p>
            <a:pPr lvl="1"/>
            <a:r>
              <a:rPr lang="en-US" altLang="zh-CN" dirty="0"/>
              <a:t>Use case diagram</a:t>
            </a:r>
          </a:p>
          <a:p>
            <a:pPr lvl="2"/>
            <a:r>
              <a:rPr lang="en-US" altLang="zh-CN" dirty="0"/>
              <a:t>Identification of use cases</a:t>
            </a:r>
          </a:p>
          <a:p>
            <a:pPr lvl="2"/>
            <a:r>
              <a:rPr lang="en-US" altLang="zh-CN" dirty="0"/>
              <a:t>Object oriented approach for design</a:t>
            </a:r>
          </a:p>
          <a:p>
            <a:pPr lvl="1"/>
            <a:r>
              <a:rPr lang="en-US" altLang="zh-CN" dirty="0"/>
              <a:t>Class diagram</a:t>
            </a:r>
          </a:p>
          <a:p>
            <a:pPr lvl="2"/>
            <a:r>
              <a:rPr lang="en-US" altLang="zh-CN" dirty="0"/>
              <a:t>Legend</a:t>
            </a:r>
          </a:p>
          <a:p>
            <a:pPr lvl="2"/>
            <a:r>
              <a:rPr lang="en-US" altLang="zh-CN" dirty="0"/>
              <a:t>Class Relationships</a:t>
            </a:r>
          </a:p>
          <a:p>
            <a:pPr lvl="1"/>
            <a:r>
              <a:rPr lang="en-US" altLang="zh-CN" dirty="0"/>
              <a:t>Sequence diagram</a:t>
            </a:r>
          </a:p>
          <a:p>
            <a:r>
              <a:rPr lang="en-US" altLang="zh-CN" dirty="0"/>
              <a:t>The Principles of Object-Oriented Design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 </a:t>
            </a:r>
            <a:r>
              <a:rPr lang="en-US" altLang="zh-CN" dirty="0" smtClean="0"/>
              <a:t>members</a:t>
            </a:r>
          </a:p>
          <a:p>
            <a:pPr lvl="1"/>
            <a:r>
              <a:rPr lang="en-US" altLang="zh-CN" dirty="0"/>
              <a:t>static </a:t>
            </a:r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/>
              <a:t>instance </a:t>
            </a:r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/>
              <a:t>constructors</a:t>
            </a:r>
          </a:p>
          <a:p>
            <a:pPr lvl="1"/>
            <a:r>
              <a:rPr lang="en-US" altLang="zh-CN" smtClean="0"/>
              <a:t>methods</a:t>
            </a:r>
            <a:endParaRPr lang="en-US" altLang="zh-CN" dirty="0" smtClean="0"/>
          </a:p>
          <a:p>
            <a:r>
              <a:rPr lang="en-US" altLang="zh-CN" dirty="0" smtClean="0"/>
              <a:t>Each type of members</a:t>
            </a:r>
          </a:p>
          <a:p>
            <a:pPr lvl="1"/>
            <a:r>
              <a:rPr lang="en-US" altLang="zh-CN" dirty="0"/>
              <a:t>public</a:t>
            </a:r>
          </a:p>
          <a:p>
            <a:pPr lvl="1"/>
            <a:r>
              <a:rPr lang="en-US" altLang="zh-CN" dirty="0"/>
              <a:t>protected</a:t>
            </a:r>
          </a:p>
          <a:p>
            <a:pPr lvl="1"/>
            <a:r>
              <a:rPr lang="en-US" altLang="zh-CN" dirty="0" smtClean="0"/>
              <a:t>private</a:t>
            </a:r>
          </a:p>
          <a:p>
            <a:r>
              <a:rPr lang="en-US" altLang="zh-CN" dirty="0"/>
              <a:t>Class names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UpperCamelCase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Nouns </a:t>
            </a:r>
            <a:r>
              <a:rPr lang="en-US" altLang="zh-CN" dirty="0"/>
              <a:t>or noun phrases. </a:t>
            </a:r>
          </a:p>
          <a:p>
            <a:pPr lvl="1"/>
            <a:r>
              <a:rPr lang="en-US" altLang="zh-CN" i="1" dirty="0"/>
              <a:t>Test</a:t>
            </a:r>
            <a:r>
              <a:rPr lang="en-US" altLang="zh-CN" dirty="0"/>
              <a:t> classes are named starting with the name of the class they are testing, and ending with </a:t>
            </a:r>
            <a:r>
              <a:rPr lang="en-US" altLang="zh-CN" dirty="0" smtClean="0"/>
              <a:t>Test, e.g., </a:t>
            </a:r>
            <a:r>
              <a:rPr lang="en-US" altLang="zh-CN" dirty="0" err="1" smtClean="0"/>
              <a:t>HashIntegrationTest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4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Method name</a:t>
            </a:r>
          </a:p>
          <a:p>
            <a:pPr lvl="1"/>
            <a:r>
              <a:rPr lang="en-US" altLang="zh-CN" dirty="0" err="1" smtClean="0"/>
              <a:t>LowerCamelCase</a:t>
            </a:r>
            <a:endParaRPr lang="en-US" altLang="zh-CN" dirty="0"/>
          </a:p>
          <a:p>
            <a:pPr lvl="1"/>
            <a:r>
              <a:rPr lang="en-US" altLang="zh-CN" dirty="0"/>
              <a:t>verbs or verb </a:t>
            </a:r>
            <a:r>
              <a:rPr lang="en-US" altLang="zh-CN" dirty="0" smtClean="0"/>
              <a:t>phrases, e.g., </a:t>
            </a:r>
            <a:r>
              <a:rPr lang="en-US" altLang="zh-CN" dirty="0" err="1"/>
              <a:t>sendMessage</a:t>
            </a:r>
            <a:r>
              <a:rPr lang="en-US" altLang="zh-CN" dirty="0"/>
              <a:t> or stop.</a:t>
            </a:r>
          </a:p>
          <a:p>
            <a:r>
              <a:rPr lang="en-US" altLang="zh-CN" dirty="0" smtClean="0"/>
              <a:t>Inside methods</a:t>
            </a:r>
          </a:p>
          <a:p>
            <a:pPr lvl="1"/>
            <a:r>
              <a:rPr lang="en-US" altLang="zh-CN" dirty="0"/>
              <a:t>No line break before the opening brace.</a:t>
            </a:r>
          </a:p>
          <a:p>
            <a:pPr lvl="1"/>
            <a:r>
              <a:rPr lang="en-US" altLang="zh-CN" dirty="0"/>
              <a:t>Line break after the opening brace.</a:t>
            </a:r>
          </a:p>
          <a:p>
            <a:pPr lvl="1"/>
            <a:r>
              <a:rPr lang="en-US" altLang="zh-CN" dirty="0"/>
              <a:t>Line break before the closing brace.</a:t>
            </a:r>
          </a:p>
          <a:p>
            <a:pPr lvl="1"/>
            <a:r>
              <a:rPr lang="en-US" altLang="zh-CN" dirty="0"/>
              <a:t>Line break after the closing brace </a:t>
            </a:r>
            <a:r>
              <a:rPr lang="en-US" altLang="zh-CN" i="1" dirty="0"/>
              <a:t>if</a:t>
            </a:r>
            <a:r>
              <a:rPr lang="en-US" altLang="zh-CN" dirty="0"/>
              <a:t> that brace terminates a statement or the body of a method, constructor or </a:t>
            </a:r>
            <a:r>
              <a:rPr lang="en-US" altLang="zh-CN" i="1" dirty="0"/>
              <a:t>named</a:t>
            </a:r>
            <a:r>
              <a:rPr lang="en-US" altLang="zh-CN" dirty="0"/>
              <a:t> class. For example, there is </a:t>
            </a:r>
            <a:r>
              <a:rPr lang="en-US" altLang="zh-CN" i="1" dirty="0"/>
              <a:t>no</a:t>
            </a:r>
            <a:r>
              <a:rPr lang="en-US" altLang="zh-CN" dirty="0"/>
              <a:t> line break after the brace if it is followed by else or a comma.</a:t>
            </a:r>
          </a:p>
          <a:p>
            <a:pPr lvl="1"/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4902" y="1239619"/>
            <a:ext cx="44550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@Override public void method() {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if </a:t>
            </a:r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(condition()) {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try </a:t>
            </a:r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something</a:t>
            </a:r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();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catch (ProblemException e) {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recover</a:t>
            </a:r>
            <a:r>
              <a:rPr lang="zh-CN" altLang="zh-CN" dirty="0">
                <a:solidFill>
                  <a:srgbClr val="333333"/>
                </a:solidFill>
                <a:latin typeface="Arial Unicode MS"/>
                <a:ea typeface="Monaco"/>
              </a:rPr>
              <a:t>();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} 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}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else {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   }</a:t>
            </a:r>
            <a:endParaRPr lang="en-US" altLang="zh-CN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r>
              <a:rPr lang="zh-CN" altLang="zh-CN" dirty="0" smtClean="0">
                <a:solidFill>
                  <a:srgbClr val="333333"/>
                </a:solidFill>
                <a:latin typeface="Arial Unicode MS"/>
                <a:ea typeface="Monaco"/>
              </a:rPr>
              <a:t>}</a:t>
            </a:r>
            <a:r>
              <a:rPr lang="zh-CN" altLang="zh-CN" sz="1600" dirty="0" smtClean="0"/>
              <a:t> 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51734" y="5394285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{</a:t>
            </a:r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57034" y="5394285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</a:t>
            </a:r>
            <a:endParaRPr lang="en-US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/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0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Annotations</a:t>
            </a:r>
          </a:p>
          <a:p>
            <a:pPr lvl="1"/>
            <a:r>
              <a:rPr lang="en-US" altLang="zh-CN" dirty="0"/>
              <a:t>Annotations applying to a class, method or constructor appear immediately after the documentation </a:t>
            </a:r>
            <a:r>
              <a:rPr lang="en-US" altLang="zh-CN" dirty="0" smtClean="0"/>
              <a:t>block</a:t>
            </a:r>
          </a:p>
          <a:p>
            <a:pPr lvl="1"/>
            <a:r>
              <a:rPr lang="en-US" altLang="zh-CN" dirty="0" smtClean="0"/>
              <a:t>Each annotation </a:t>
            </a:r>
            <a:r>
              <a:rPr lang="en-US" altLang="zh-CN" dirty="0"/>
              <a:t>is listed on a line of its own (that is, one annotation per </a:t>
            </a:r>
            <a:r>
              <a:rPr lang="en-US" altLang="zh-CN" dirty="0" smtClean="0"/>
              <a:t>line)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 A </a:t>
            </a:r>
            <a:r>
              <a:rPr lang="en-US" altLang="zh-CN" i="1" dirty="0"/>
              <a:t>single</a:t>
            </a:r>
            <a:r>
              <a:rPr lang="en-US" altLang="zh-CN" dirty="0"/>
              <a:t> </a:t>
            </a:r>
            <a:r>
              <a:rPr lang="en-US" altLang="zh-CN" dirty="0" err="1"/>
              <a:t>parameterless</a:t>
            </a:r>
            <a:r>
              <a:rPr lang="en-US" altLang="zh-CN" dirty="0"/>
              <a:t> annotation </a:t>
            </a:r>
            <a:r>
              <a:rPr lang="en-US" altLang="zh-CN" i="1" dirty="0"/>
              <a:t>may</a:t>
            </a:r>
            <a:r>
              <a:rPr lang="en-US" altLang="zh-CN" dirty="0"/>
              <a:t> instead appear together with the first line of the </a:t>
            </a:r>
            <a:r>
              <a:rPr lang="en-US" altLang="zh-CN" dirty="0" smtClean="0"/>
              <a:t>signature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i="1" dirty="0" smtClean="0"/>
              <a:t>Multiple</a:t>
            </a:r>
            <a:r>
              <a:rPr lang="en-US" altLang="zh-CN" dirty="0"/>
              <a:t> </a:t>
            </a:r>
            <a:r>
              <a:rPr lang="en-US" altLang="zh-CN" dirty="0" smtClean="0"/>
              <a:t>annotations on fields </a:t>
            </a:r>
            <a:r>
              <a:rPr lang="en-US" altLang="zh-CN" dirty="0"/>
              <a:t>may be listed on the same line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28849" y="4469054"/>
            <a:ext cx="888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 Unicode MS"/>
                <a:ea typeface="Monaco"/>
              </a:rPr>
              <a:t>@Override public int hashCode() { ... } </a:t>
            </a:r>
          </a:p>
        </p:txBody>
      </p:sp>
      <p:sp>
        <p:nvSpPr>
          <p:cNvPr id="5" name="矩形 4"/>
          <p:cNvSpPr/>
          <p:nvPr/>
        </p:nvSpPr>
        <p:spPr>
          <a:xfrm>
            <a:off x="2228849" y="2942639"/>
            <a:ext cx="10401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 Unicode MS"/>
                <a:ea typeface="Monaco"/>
              </a:rPr>
              <a:t>@Override </a:t>
            </a:r>
            <a:endParaRPr lang="en-US" altLang="zh-CN" sz="14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333333"/>
                </a:solidFill>
                <a:latin typeface="Arial Unicode MS"/>
                <a:ea typeface="Monaco"/>
              </a:rPr>
              <a:t>@</a:t>
            </a:r>
            <a:r>
              <a:rPr lang="zh-CN" altLang="zh-CN" sz="1400" dirty="0">
                <a:solidFill>
                  <a:srgbClr val="333333"/>
                </a:solidFill>
                <a:latin typeface="Arial Unicode MS"/>
                <a:ea typeface="Monaco"/>
              </a:rPr>
              <a:t>Nullable </a:t>
            </a:r>
            <a:endParaRPr lang="en-US" altLang="zh-CN" sz="14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333333"/>
                </a:solidFill>
                <a:latin typeface="Arial Unicode MS"/>
                <a:ea typeface="Monaco"/>
              </a:rPr>
              <a:t>public </a:t>
            </a:r>
            <a:r>
              <a:rPr lang="zh-CN" altLang="zh-CN" sz="1400" dirty="0">
                <a:solidFill>
                  <a:srgbClr val="333333"/>
                </a:solidFill>
                <a:latin typeface="Arial Unicode MS"/>
                <a:ea typeface="Monaco"/>
              </a:rPr>
              <a:t>String getNameIfPresent() { ... }</a:t>
            </a:r>
            <a:r>
              <a:rPr lang="zh-CN" altLang="zh-CN" sz="12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83388" y="5410693"/>
            <a:ext cx="44888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 Unicode MS"/>
                <a:ea typeface="Monaco"/>
              </a:rPr>
              <a:t>@Partial @Mock DataLoader loader; </a:t>
            </a:r>
          </a:p>
        </p:txBody>
      </p:sp>
    </p:spTree>
    <p:extLst>
      <p:ext uri="{BB962C8B-B14F-4D97-AF65-F5344CB8AC3E}">
        <p14:creationId xmlns:p14="http://schemas.microsoft.com/office/powerpoint/2010/main" val="4759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 indentation: +4 spaces</a:t>
            </a:r>
          </a:p>
          <a:p>
            <a:r>
              <a:rPr lang="en-US" altLang="zh-CN" dirty="0"/>
              <a:t>One statement per line</a:t>
            </a:r>
          </a:p>
          <a:p>
            <a:r>
              <a:rPr lang="en-US" altLang="zh-CN" dirty="0"/>
              <a:t>Column limit: 120</a:t>
            </a:r>
          </a:p>
          <a:p>
            <a:r>
              <a:rPr lang="en-US" altLang="zh-CN" dirty="0"/>
              <a:t>Vertical Whitespace</a:t>
            </a:r>
          </a:p>
          <a:p>
            <a:pPr lvl="1"/>
            <a:r>
              <a:rPr lang="en-US" altLang="zh-CN" dirty="0"/>
              <a:t>Within method bodies, as needed to create </a:t>
            </a:r>
            <a:r>
              <a:rPr lang="en-US" altLang="zh-CN" i="1" dirty="0"/>
              <a:t>logical groupings</a:t>
            </a:r>
            <a:r>
              <a:rPr lang="en-US" altLang="zh-CN" dirty="0"/>
              <a:t> of statements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Horizontal whitespace</a:t>
            </a:r>
          </a:p>
          <a:p>
            <a:pPr lvl="1"/>
            <a:r>
              <a:rPr lang="en-US" altLang="zh-CN" dirty="0"/>
              <a:t>Separating any reserved word, such as if, for or catch, from an open parenthesis (() that follows it on that line</a:t>
            </a:r>
          </a:p>
          <a:p>
            <a:pPr lvl="1"/>
            <a:r>
              <a:rPr lang="en-US" altLang="zh-CN" dirty="0"/>
              <a:t>Separating any reserved word, such as else or catch, from a closing curly brace (}) that precedes it on that line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1058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Indentation. As </a:t>
            </a:r>
            <a:r>
              <a:rPr lang="en-US" altLang="zh-CN" dirty="0"/>
              <a:t>with any other block, the contents of a switch block are indented +2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No statements after conditions.</a:t>
            </a:r>
            <a:endParaRPr lang="en-US" altLang="zh-CN" dirty="0"/>
          </a:p>
          <a:p>
            <a:r>
              <a:rPr lang="en-US" altLang="zh-CN" dirty="0"/>
              <a:t>Fall-through: commented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68679" y="3527753"/>
            <a:ext cx="326243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switch (input) {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case 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1: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case 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2: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prepareOneOrTwo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();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// 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fall through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case 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3: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handleOneTwoOrThree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();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break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;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default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: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   </a:t>
            </a: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handleLargeNumber</a:t>
            </a:r>
            <a:r>
              <a:rPr lang="zh-CN" altLang="zh-CN" sz="1600" dirty="0">
                <a:solidFill>
                  <a:srgbClr val="333333"/>
                </a:solidFill>
                <a:latin typeface="Arial Unicode MS"/>
                <a:ea typeface="Monaco"/>
              </a:rPr>
              <a:t>(input); </a:t>
            </a:r>
            <a:endParaRPr lang="en-US" altLang="zh-CN" sz="1600" dirty="0" smtClean="0">
              <a:solidFill>
                <a:srgbClr val="333333"/>
              </a:solidFill>
              <a:latin typeface="Arial Unicode MS"/>
              <a:ea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333333"/>
                </a:solidFill>
                <a:latin typeface="Arial Unicode MS"/>
                <a:ea typeface="Monaco"/>
              </a:rPr>
              <a:t>}</a:t>
            </a:r>
            <a:r>
              <a:rPr lang="zh-CN" altLang="zh-CN" sz="1400" dirty="0" smtClean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sz="4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and 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eclarations</a:t>
            </a:r>
            <a:endParaRPr lang="en-US" altLang="zh-CN" dirty="0"/>
          </a:p>
          <a:p>
            <a:pPr lvl="1"/>
            <a:r>
              <a:rPr lang="en-US" altLang="zh-CN" dirty="0" smtClean="0"/>
              <a:t>Every </a:t>
            </a:r>
            <a:r>
              <a:rPr lang="en-US" altLang="zh-CN" dirty="0"/>
              <a:t>variable declaration (field or local) declares only one variable: declarations such as </a:t>
            </a:r>
            <a:r>
              <a:rPr lang="en-US" altLang="zh-CN" dirty="0" err="1"/>
              <a:t>int</a:t>
            </a:r>
            <a:r>
              <a:rPr lang="en-US" altLang="zh-CN" dirty="0"/>
              <a:t> a, b; are not </a:t>
            </a:r>
            <a:r>
              <a:rPr lang="en-US" altLang="zh-CN" dirty="0" smtClean="0"/>
              <a:t>used</a:t>
            </a:r>
          </a:p>
          <a:p>
            <a:pPr lvl="1"/>
            <a:r>
              <a:rPr lang="en-US" altLang="zh-CN" dirty="0"/>
              <a:t>Declared when needed, initialized as soon as possible</a:t>
            </a:r>
          </a:p>
          <a:p>
            <a:r>
              <a:rPr lang="en-US" altLang="zh-CN" dirty="0" smtClean="0"/>
              <a:t>Variable name</a:t>
            </a:r>
          </a:p>
          <a:p>
            <a:pPr lvl="1"/>
            <a:r>
              <a:rPr lang="en-US" altLang="zh-CN" dirty="0" err="1"/>
              <a:t>LowerCamelCase</a:t>
            </a:r>
            <a:endParaRPr lang="en-US" altLang="zh-CN" dirty="0"/>
          </a:p>
          <a:p>
            <a:pPr lvl="1"/>
            <a:r>
              <a:rPr lang="en-US" altLang="zh-CN" dirty="0" smtClean="0"/>
              <a:t>Nouns </a:t>
            </a:r>
            <a:r>
              <a:rPr lang="en-US" altLang="zh-CN" dirty="0"/>
              <a:t>or noun </a:t>
            </a:r>
            <a:r>
              <a:rPr lang="en-US" altLang="zh-CN" dirty="0" smtClean="0"/>
              <a:t>phrases, e.g., </a:t>
            </a:r>
            <a:r>
              <a:rPr lang="en-US" altLang="zh-CN" dirty="0" err="1"/>
              <a:t>computedValues</a:t>
            </a:r>
            <a:r>
              <a:rPr lang="en-US" altLang="zh-CN" dirty="0"/>
              <a:t> or index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Constant name</a:t>
            </a:r>
          </a:p>
          <a:p>
            <a:pPr lvl="1"/>
            <a:r>
              <a:rPr lang="en-US" altLang="zh-CN" dirty="0"/>
              <a:t>Constant names use CONSTANT_CASE: all uppercase letters, with words </a:t>
            </a:r>
            <a:r>
              <a:rPr lang="en-US" altLang="zh-CN" dirty="0" smtClean="0"/>
              <a:t>separated </a:t>
            </a:r>
            <a:r>
              <a:rPr lang="en-US" altLang="zh-CN" dirty="0"/>
              <a:t>by underscores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Nouns or noun phrases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 and Javadoc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way to help other people and yourself to better understand your code later</a:t>
            </a:r>
          </a:p>
          <a:p>
            <a:r>
              <a:rPr lang="en-US" altLang="zh-CN" dirty="0"/>
              <a:t>Common rules</a:t>
            </a:r>
          </a:p>
          <a:p>
            <a:pPr lvl="1"/>
            <a:r>
              <a:rPr lang="en-US" altLang="zh-CN" dirty="0"/>
              <a:t>No need to comment everything</a:t>
            </a:r>
          </a:p>
          <a:p>
            <a:pPr lvl="1"/>
            <a:r>
              <a:rPr lang="en-US" altLang="zh-CN" dirty="0"/>
              <a:t>More important to explain variables than statements: Other developers know what the statement does, but do not know what the variable means…</a:t>
            </a:r>
          </a:p>
          <a:p>
            <a:pPr lvl="1"/>
            <a:r>
              <a:rPr lang="en-US" altLang="zh-CN" dirty="0"/>
              <a:t>Try to write complete sentences</a:t>
            </a:r>
          </a:p>
          <a:p>
            <a:pPr lvl="1"/>
            <a:r>
              <a:rPr lang="en-US" altLang="zh-CN" dirty="0"/>
              <a:t>Avoid code in comments, it make readers harder to read </a:t>
            </a:r>
            <a:r>
              <a:rPr lang="en-US" altLang="zh-CN" dirty="0" smtClean="0"/>
              <a:t>code</a:t>
            </a:r>
          </a:p>
          <a:p>
            <a:pPr lvl="2"/>
            <a:r>
              <a:rPr lang="en-US" altLang="zh-CN" dirty="0" smtClean="0"/>
              <a:t>Exception: method/class comments of API library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824536" y="4523696"/>
            <a:ext cx="599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score = 100; // set score to 100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TERRIBLE COMMENT!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score = 100; // the full score of the final exam is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 comments are indented at the same level as the surrounding </a:t>
            </a:r>
            <a:r>
              <a:rPr lang="en-US" altLang="zh-CN" dirty="0" smtClean="0"/>
              <a:t>code</a:t>
            </a:r>
          </a:p>
          <a:p>
            <a:r>
              <a:rPr lang="en-US" altLang="zh-CN" dirty="0"/>
              <a:t>They may be in /* ... */ style or // ... style.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91248" y="3220970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/* </a:t>
            </a:r>
            <a:r>
              <a:rPr lang="zh-CN" altLang="zh-CN" dirty="0" smtClean="0"/>
              <a:t> </a:t>
            </a:r>
            <a:r>
              <a:rPr lang="zh-CN" altLang="zh-CN" dirty="0"/>
              <a:t>This is </a:t>
            </a:r>
            <a:r>
              <a:rPr lang="en-US" altLang="zh-CN" dirty="0" smtClean="0"/>
              <a:t>                     </a:t>
            </a:r>
            <a:r>
              <a:rPr lang="zh-CN" altLang="zh-CN" dirty="0" smtClean="0"/>
              <a:t>// </a:t>
            </a:r>
            <a:r>
              <a:rPr lang="zh-CN" altLang="zh-CN" dirty="0"/>
              <a:t>And so </a:t>
            </a:r>
            <a:r>
              <a:rPr lang="en-US" altLang="zh-CN" dirty="0" smtClean="0"/>
              <a:t>                      </a:t>
            </a:r>
            <a:r>
              <a:rPr lang="zh-CN" altLang="zh-CN" dirty="0" smtClean="0"/>
              <a:t>/* </a:t>
            </a:r>
            <a:r>
              <a:rPr lang="zh-CN" altLang="zh-CN" dirty="0"/>
              <a:t>Or you can </a:t>
            </a:r>
            <a:endParaRPr lang="en-US" altLang="zh-CN" dirty="0" smtClean="0"/>
          </a:p>
          <a:p>
            <a:r>
              <a:rPr lang="zh-CN" altLang="zh-CN" dirty="0" smtClean="0"/>
              <a:t>* okay</a:t>
            </a:r>
            <a:r>
              <a:rPr lang="zh-CN" altLang="zh-CN" dirty="0"/>
              <a:t>. </a:t>
            </a:r>
            <a:r>
              <a:rPr lang="en-US" altLang="zh-CN" dirty="0" smtClean="0"/>
              <a:t>                           </a:t>
            </a:r>
            <a:r>
              <a:rPr lang="zh-CN" altLang="zh-CN" dirty="0" smtClean="0"/>
              <a:t>// </a:t>
            </a:r>
            <a:r>
              <a:rPr lang="zh-CN" altLang="zh-CN" dirty="0"/>
              <a:t>is this. </a:t>
            </a:r>
            <a:r>
              <a:rPr lang="en-US" altLang="zh-CN" dirty="0" smtClean="0"/>
              <a:t>                      </a:t>
            </a:r>
            <a:r>
              <a:rPr lang="zh-CN" altLang="zh-CN" dirty="0" smtClean="0"/>
              <a:t>* </a:t>
            </a:r>
            <a:r>
              <a:rPr lang="zh-CN" altLang="zh-CN" dirty="0"/>
              <a:t>even do this. */ </a:t>
            </a:r>
            <a:endParaRPr lang="en-US" altLang="zh-CN" dirty="0" smtClean="0"/>
          </a:p>
          <a:p>
            <a:r>
              <a:rPr lang="zh-CN" altLang="zh-CN" dirty="0" smtClean="0"/>
              <a:t>*/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49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Javadoc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Formatting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Paragraphs</a:t>
            </a:r>
            <a:endParaRPr lang="en-US" altLang="zh-CN" dirty="0"/>
          </a:p>
          <a:p>
            <a:pPr lvl="1"/>
            <a:r>
              <a:rPr lang="en-US" altLang="zh-CN" dirty="0"/>
              <a:t>One blank line—that is, a line containing only the aligned leading asterisk (*)—appears between paragraphs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3310" y="2157773"/>
            <a:ext cx="9209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 smtClean="0"/>
              <a:t>/** </a:t>
            </a:r>
            <a:r>
              <a:rPr lang="zh-CN" altLang="zh-CN" sz="1400" dirty="0"/>
              <a:t>Multiple lines of Javadoc text are written here, </a:t>
            </a:r>
            <a:endParaRPr lang="en-US" altLang="zh-CN" sz="1400" dirty="0" smtClean="0"/>
          </a:p>
          <a:p>
            <a:r>
              <a:rPr lang="zh-CN" altLang="zh-CN" sz="1400" dirty="0" smtClean="0"/>
              <a:t>* wrapped </a:t>
            </a:r>
            <a:r>
              <a:rPr lang="zh-CN" altLang="zh-CN" sz="1400" dirty="0"/>
              <a:t>normally... </a:t>
            </a:r>
            <a:endParaRPr lang="en-US" altLang="zh-CN" sz="1400" dirty="0" smtClean="0"/>
          </a:p>
          <a:p>
            <a:r>
              <a:rPr lang="zh-CN" altLang="zh-CN" sz="1400" dirty="0" smtClean="0"/>
              <a:t>*/</a:t>
            </a:r>
            <a:endParaRPr lang="en-US" altLang="zh-CN" sz="1400" dirty="0" smtClean="0"/>
          </a:p>
          <a:p>
            <a:r>
              <a:rPr lang="zh-CN" altLang="zh-CN" sz="1400" dirty="0" smtClean="0"/>
              <a:t> </a:t>
            </a:r>
            <a:r>
              <a:rPr lang="zh-CN" altLang="zh-CN" sz="1400" dirty="0"/>
              <a:t>public int method(String p1) { ... }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53310" y="3249358"/>
            <a:ext cx="394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/>
              <a:t>/** An especially short bit of Javadoc. */ </a:t>
            </a:r>
          </a:p>
        </p:txBody>
      </p:sp>
    </p:spTree>
    <p:extLst>
      <p:ext uri="{BB962C8B-B14F-4D97-AF65-F5344CB8AC3E}">
        <p14:creationId xmlns:p14="http://schemas.microsoft.com/office/powerpoint/2010/main" val="28062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Javadoc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 </a:t>
            </a:r>
            <a:r>
              <a:rPr lang="en-US" altLang="zh-CN" dirty="0"/>
              <a:t>Javadoc is used</a:t>
            </a:r>
          </a:p>
          <a:p>
            <a:pPr lvl="1"/>
            <a:r>
              <a:rPr lang="en-US" altLang="zh-CN" dirty="0"/>
              <a:t>Javadoc is present for every public class, and every public or protected member of such a </a:t>
            </a:r>
            <a:r>
              <a:rPr lang="en-US" altLang="zh-CN" dirty="0" smtClean="0"/>
              <a:t>class</a:t>
            </a:r>
          </a:p>
          <a:p>
            <a:pPr lvl="1"/>
            <a:r>
              <a:rPr lang="en-US" altLang="zh-CN" dirty="0"/>
              <a:t>Exception: self-explanatory methods</a:t>
            </a:r>
          </a:p>
          <a:p>
            <a:pPr lvl="2"/>
            <a:r>
              <a:rPr lang="en-US" altLang="zh-CN" dirty="0"/>
              <a:t>Javadoc is optional for "simple, obvious" methods like </a:t>
            </a:r>
            <a:r>
              <a:rPr lang="en-US" altLang="zh-CN" dirty="0" err="1" smtClean="0"/>
              <a:t>getFoo</a:t>
            </a:r>
            <a:endParaRPr lang="en-US" altLang="zh-CN" dirty="0" smtClean="0"/>
          </a:p>
          <a:p>
            <a:pPr lvl="1"/>
            <a:r>
              <a:rPr lang="en-US" altLang="zh-CN" dirty="0"/>
              <a:t>Exception: overrides</a:t>
            </a:r>
          </a:p>
          <a:p>
            <a:pPr lvl="2"/>
            <a:r>
              <a:rPr lang="en-US" altLang="zh-CN" dirty="0"/>
              <a:t>Javadoc is not always present on a method that overrides a </a:t>
            </a:r>
            <a:r>
              <a:rPr lang="en-US" altLang="zh-CN" dirty="0" err="1"/>
              <a:t>supertype</a:t>
            </a:r>
            <a:r>
              <a:rPr lang="en-US" altLang="zh-CN" dirty="0"/>
              <a:t>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Discrete entities with </a:t>
            </a:r>
            <a:r>
              <a:rPr lang="en-US" altLang="zh-CN" dirty="0" smtClean="0"/>
              <a:t>well-defined </a:t>
            </a:r>
            <a:r>
              <a:rPr lang="en-US" altLang="zh-CN" dirty="0"/>
              <a:t>boundaries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Operations</a:t>
            </a:r>
          </a:p>
          <a:p>
            <a:r>
              <a:rPr lang="en-US" altLang="zh-CN" dirty="0"/>
              <a:t>Life Cycle</a:t>
            </a:r>
          </a:p>
          <a:p>
            <a:pPr lvl="1"/>
            <a:r>
              <a:rPr lang="en-US" altLang="zh-CN" dirty="0"/>
              <a:t>Construction (new shelf bought)</a:t>
            </a:r>
          </a:p>
          <a:p>
            <a:pPr lvl="1"/>
            <a:r>
              <a:rPr lang="en-US" altLang="zh-CN" dirty="0"/>
              <a:t>Running (loading books, removing books, move)</a:t>
            </a:r>
          </a:p>
          <a:p>
            <a:pPr lvl="1"/>
            <a:r>
              <a:rPr lang="en-US" altLang="zh-CN" dirty="0"/>
              <a:t>Runtime state: value of mutable data in the object</a:t>
            </a:r>
          </a:p>
          <a:p>
            <a:pPr lvl="1"/>
            <a:r>
              <a:rPr lang="en-US" altLang="zh-CN" dirty="0"/>
              <a:t>Destruction (shelf broken or removed)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convention for companies / organizations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companies / organizations have their code conventions</a:t>
            </a:r>
          </a:p>
          <a:p>
            <a:pPr lvl="1"/>
            <a:r>
              <a:rPr lang="en-US" altLang="zh-CN" dirty="0"/>
              <a:t>Usually following the general rules of coding style</a:t>
            </a:r>
          </a:p>
          <a:p>
            <a:pPr lvl="1"/>
            <a:r>
              <a:rPr lang="en-US" altLang="zh-CN" dirty="0"/>
              <a:t>May set different line-length limits, 2 or 4 spaces, different ways to place braces, or whether to put spaces around operators or brackets, …</a:t>
            </a:r>
          </a:p>
          <a:p>
            <a:r>
              <a:rPr lang="en-US" altLang="zh-CN" dirty="0"/>
              <a:t>Some code convention examples: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www.oracle.com/technetwork/java/javase/documentation/codeconvtoc-136057.html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msdn.microsoft.com/en-us/library/vstudio/ff926074.aspx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2" y="4325293"/>
            <a:ext cx="5575808" cy="2843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213" y="4325293"/>
            <a:ext cx="5658572" cy="16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Best practice</a:t>
            </a:r>
            <a:endParaRPr lang="en-US" altLang="zh-CN" dirty="0"/>
          </a:p>
          <a:p>
            <a:pPr lvl="1"/>
            <a:r>
              <a:rPr lang="en-US" altLang="zh-CN" dirty="0"/>
              <a:t>Design Patterns: Elements of Reusable Object-Oriented </a:t>
            </a:r>
            <a:r>
              <a:rPr lang="en-US" altLang="zh-CN" dirty="0" smtClean="0"/>
              <a:t>Software. Gang </a:t>
            </a:r>
            <a:r>
              <a:rPr lang="en-US" altLang="zh-CN" dirty="0"/>
              <a:t>of Four: Gamma, Erich; Richard Helm, Ralph Johnson, and John </a:t>
            </a:r>
            <a:r>
              <a:rPr lang="en-US" altLang="zh-CN" dirty="0" err="1" smtClean="0"/>
              <a:t>Vlissides</a:t>
            </a:r>
            <a:endParaRPr lang="en-US" altLang="zh-CN" dirty="0" smtClean="0"/>
          </a:p>
          <a:p>
            <a:r>
              <a:rPr lang="en-US" altLang="zh-CN" dirty="0" smtClean="0"/>
              <a:t>Provide </a:t>
            </a:r>
            <a:r>
              <a:rPr lang="en-US" altLang="zh-CN" dirty="0"/>
              <a:t>solutions for common problems in </a:t>
            </a:r>
            <a:r>
              <a:rPr lang="en-US" altLang="zh-CN" dirty="0" smtClean="0"/>
              <a:t>micro-design</a:t>
            </a:r>
          </a:p>
          <a:p>
            <a:r>
              <a:rPr lang="en-US" altLang="zh-CN" dirty="0" err="1"/>
              <a:t>Prechelt</a:t>
            </a:r>
            <a:r>
              <a:rPr lang="en-US" altLang="zh-CN" dirty="0"/>
              <a:t>, Lutz, Barbara Unger-</a:t>
            </a:r>
            <a:r>
              <a:rPr lang="en-US" altLang="zh-CN" dirty="0" err="1"/>
              <a:t>Lamprecht</a:t>
            </a:r>
            <a:r>
              <a:rPr lang="en-US" altLang="zh-CN" dirty="0"/>
              <a:t>, Michael </a:t>
            </a:r>
            <a:r>
              <a:rPr lang="en-US" altLang="zh-CN" dirty="0" err="1"/>
              <a:t>Philippsen</a:t>
            </a:r>
            <a:r>
              <a:rPr lang="en-US" altLang="zh-CN" dirty="0"/>
              <a:t>, and Walter F. </a:t>
            </a:r>
            <a:r>
              <a:rPr lang="en-US" altLang="zh-CN" dirty="0" err="1"/>
              <a:t>Tichy</a:t>
            </a:r>
            <a:r>
              <a:rPr lang="en-US" altLang="zh-CN" dirty="0"/>
              <a:t>. "Two controlled experiments assessing the usefulness of design pattern documentation in program maintenance." </a:t>
            </a:r>
            <a:r>
              <a:rPr lang="en-US" altLang="zh-CN" i="1" dirty="0"/>
              <a:t>IEEE Transactions on Software Engineering</a:t>
            </a:r>
            <a:r>
              <a:rPr lang="en-US" altLang="zh-CN" dirty="0"/>
              <a:t> 28, no. 6 (2002): 595-606. 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16" y="4232415"/>
            <a:ext cx="1831390" cy="24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Anand</a:t>
            </a:r>
            <a:r>
              <a:rPr lang="en-US" altLang="zh-CN" dirty="0"/>
              <a:t> Ashok </a:t>
            </a:r>
            <a:r>
              <a:rPr lang="en-US" altLang="zh-CN" dirty="0" err="1"/>
              <a:t>Sawant</a:t>
            </a:r>
            <a:r>
              <a:rPr lang="en-US" altLang="zh-CN" dirty="0"/>
              <a:t> </a:t>
            </a:r>
            <a:r>
              <a:rPr lang="en-US" altLang="zh-CN" dirty="0" smtClean="0"/>
              <a:t>et al. Why </a:t>
            </a:r>
            <a:r>
              <a:rPr lang="en-US" altLang="zh-CN" dirty="0"/>
              <a:t>are Features Deprecated? An Investigation Into the Motivation Behind </a:t>
            </a:r>
            <a:r>
              <a:rPr lang="en-US" altLang="zh-CN" dirty="0" smtClean="0"/>
              <a:t>Deprecation. In Proc. ICSME 2018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0" y="2424246"/>
            <a:ext cx="6513016" cy="43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patterns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Important to know for easier communication between designers</a:t>
            </a:r>
          </a:p>
          <a:p>
            <a:r>
              <a:rPr lang="en-US" altLang="zh-CN" dirty="0"/>
              <a:t>Problem solved</a:t>
            </a:r>
          </a:p>
          <a:p>
            <a:pPr lvl="1"/>
            <a:r>
              <a:rPr lang="en-US" altLang="zh-CN" dirty="0"/>
              <a:t>When to apply the pattern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Usually a class diagram segment (sometimes attributes and operations)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92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 Patterns</a:t>
            </a:r>
          </a:p>
          <a:p>
            <a:pPr lvl="1"/>
            <a:r>
              <a:rPr lang="en-US" altLang="zh-CN" dirty="0" smtClean="0"/>
              <a:t>Composite (</a:t>
            </a:r>
            <a:r>
              <a:rPr lang="zh-CN" altLang="en-US" dirty="0"/>
              <a:t>组合模式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Creation Patterns</a:t>
            </a:r>
          </a:p>
          <a:p>
            <a:pPr lvl="1"/>
            <a:r>
              <a:rPr lang="en-US" altLang="zh-CN" dirty="0" smtClean="0"/>
              <a:t>Factory (</a:t>
            </a:r>
            <a:r>
              <a:rPr lang="zh-CN" altLang="en-US" dirty="0" smtClean="0"/>
              <a:t>工厂模式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Behavioral Patterns</a:t>
            </a:r>
          </a:p>
          <a:p>
            <a:pPr lvl="1"/>
            <a:r>
              <a:rPr lang="en-US" altLang="zh-CN" dirty="0" smtClean="0"/>
              <a:t>Visitor (</a:t>
            </a:r>
            <a:r>
              <a:rPr lang="zh-CN" altLang="en-US" dirty="0" smtClean="0"/>
              <a:t>访问者模式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09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Document Editor</a:t>
            </a:r>
          </a:p>
          <a:p>
            <a:pPr lvl="1"/>
            <a:r>
              <a:rPr lang="en-US" altLang="zh-CN" dirty="0"/>
              <a:t>Text and graphics can be freely mixed</a:t>
            </a:r>
          </a:p>
          <a:p>
            <a:pPr lvl="1"/>
            <a:r>
              <a:rPr lang="en-US" altLang="zh-CN" dirty="0"/>
              <a:t>Graphical user interface</a:t>
            </a:r>
          </a:p>
          <a:p>
            <a:pPr lvl="1"/>
            <a:r>
              <a:rPr lang="en-US" altLang="zh-CN" dirty="0" smtClean="0"/>
              <a:t>Traversal </a:t>
            </a:r>
            <a:r>
              <a:rPr lang="en-US" altLang="zh-CN" dirty="0"/>
              <a:t>operations: spell </a:t>
            </a:r>
            <a:r>
              <a:rPr lang="en-US" altLang="zh-CN" dirty="0" smtClean="0"/>
              <a:t>checking…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r="21819" b="57036"/>
          <a:stretch>
            <a:fillRect/>
          </a:stretch>
        </p:blipFill>
        <p:spPr bwMode="auto">
          <a:xfrm>
            <a:off x="1568388" y="3434178"/>
            <a:ext cx="5257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</a:t>
            </a:r>
            <a:r>
              <a:rPr lang="en-US" altLang="zh-CN" dirty="0" smtClean="0"/>
              <a:t>pattern</a:t>
            </a:r>
            <a:r>
              <a:rPr lang="en-US" altLang="zh-CN" dirty="0"/>
              <a:t>: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document is represented by structure</a:t>
            </a:r>
          </a:p>
          <a:p>
            <a:pPr lvl="1"/>
            <a:r>
              <a:rPr lang="en-US" altLang="zh-CN" dirty="0"/>
              <a:t>Primitive glyphs</a:t>
            </a:r>
          </a:p>
          <a:p>
            <a:pPr lvl="2"/>
            <a:r>
              <a:rPr lang="en-US" altLang="zh-CN" dirty="0"/>
              <a:t>Characters, circles, pictures</a:t>
            </a:r>
          </a:p>
          <a:p>
            <a:pPr lvl="1"/>
            <a:r>
              <a:rPr lang="en-US" altLang="zh-CN" dirty="0"/>
              <a:t>Lines: A sequence of glyphs</a:t>
            </a:r>
          </a:p>
          <a:p>
            <a:pPr lvl="1"/>
            <a:r>
              <a:rPr lang="en-US" altLang="zh-CN" dirty="0"/>
              <a:t>Columns: A sequence of Lines</a:t>
            </a:r>
          </a:p>
          <a:p>
            <a:pPr lvl="1"/>
            <a:r>
              <a:rPr lang="en-US" altLang="zh-CN" dirty="0"/>
              <a:t>Pages: A sequence of Columns</a:t>
            </a:r>
          </a:p>
          <a:p>
            <a:pPr lvl="1"/>
            <a:r>
              <a:rPr lang="en-US" altLang="zh-CN" dirty="0"/>
              <a:t>Documents: A sequence of Pages</a:t>
            </a:r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24" y="2619203"/>
            <a:ext cx="6276182" cy="3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Possible </a:t>
            </a:r>
            <a:r>
              <a:rPr lang="en-US" altLang="zh-CN" smtClean="0"/>
              <a:t>designs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of Character, Circle, Pictures, lines, Columns, pages, document</a:t>
            </a:r>
          </a:p>
          <a:p>
            <a:pPr lvl="1"/>
            <a:r>
              <a:rPr lang="en-US" altLang="zh-CN" dirty="0"/>
              <a:t>Composition relationship between classes</a:t>
            </a:r>
          </a:p>
          <a:p>
            <a:pPr lvl="1"/>
            <a:r>
              <a:rPr lang="en-US" altLang="zh-CN" dirty="0"/>
              <a:t>Not so good, why?</a:t>
            </a:r>
          </a:p>
          <a:p>
            <a:pPr lvl="1"/>
            <a:r>
              <a:rPr lang="en-US" altLang="zh-CN" dirty="0"/>
              <a:t>A lot of duplication: </a:t>
            </a:r>
          </a:p>
          <a:p>
            <a:pPr lvl="2"/>
            <a:r>
              <a:rPr lang="en-US" altLang="zh-CN" dirty="0"/>
              <a:t>all classes has </a:t>
            </a:r>
            <a:r>
              <a:rPr lang="en-US" altLang="zh-CN" dirty="0" err="1"/>
              <a:t>onClick</a:t>
            </a:r>
            <a:r>
              <a:rPr lang="en-US" altLang="zh-CN" dirty="0"/>
              <a:t>, draw behavior</a:t>
            </a:r>
          </a:p>
          <a:p>
            <a:pPr lvl="2"/>
            <a:r>
              <a:rPr lang="en-US" altLang="zh-CN" dirty="0"/>
              <a:t>Difficult to add or remove levels in hierarchy</a:t>
            </a:r>
          </a:p>
          <a:p>
            <a:pPr lvl="2"/>
            <a:r>
              <a:rPr lang="en-US" altLang="zh-CN" dirty="0"/>
              <a:t>Traverse/display operations need to change for any change of the hierarchy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60623"/>
              </p:ext>
            </p:extLst>
          </p:nvPr>
        </p:nvGraphicFramePr>
        <p:xfrm>
          <a:off x="8735627" y="1608338"/>
          <a:ext cx="1744663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Visio" r:id="rId3" imgW="2456234" imgH="6316423" progId="Visio.Drawing.11">
                  <p:embed/>
                </p:oleObj>
              </mc:Choice>
              <mc:Fallback>
                <p:oleObj name="Visio" r:id="rId3" imgW="2456234" imgH="6316423" progId="Visio.Drawing.11">
                  <p:embed/>
                  <p:pic>
                    <p:nvPicPr>
                      <p:cNvPr id="376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627" y="1608338"/>
                        <a:ext cx="1744663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6441"/>
              </p:ext>
            </p:extLst>
          </p:nvPr>
        </p:nvGraphicFramePr>
        <p:xfrm>
          <a:off x="1916378" y="4004468"/>
          <a:ext cx="1759696" cy="274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Visio" r:id="rId5" imgW="1295130" imgH="2284652" progId="Visio.Drawing.11">
                  <p:embed/>
                </p:oleObj>
              </mc:Choice>
              <mc:Fallback>
                <p:oleObj name="Visio" r:id="rId5" imgW="1295130" imgH="2284652" progId="Visio.Drawing.11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378" y="4004468"/>
                        <a:ext cx="1759696" cy="274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4477" y="4435130"/>
            <a:ext cx="36436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smtClean="0"/>
              <a:t>Car{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Engine </a:t>
            </a:r>
            <a:r>
              <a:rPr lang="en-US" altLang="zh-CN" dirty="0" err="1" smtClean="0"/>
              <a:t>engine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…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smtClean="0"/>
              <a:t>Car(){</a:t>
            </a:r>
          </a:p>
          <a:p>
            <a:r>
              <a:rPr lang="en-US" altLang="zh-CN" dirty="0" smtClean="0"/>
              <a:t>        engine = new Engine();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30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Designs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class of Glyph</a:t>
            </a:r>
          </a:p>
          <a:p>
            <a:pPr lvl="1"/>
            <a:r>
              <a:rPr lang="en-US" altLang="zh-CN" dirty="0"/>
              <a:t>All elements are subclasses of Glyph</a:t>
            </a:r>
          </a:p>
          <a:p>
            <a:pPr lvl="1"/>
            <a:r>
              <a:rPr lang="en-US" altLang="zh-CN" dirty="0"/>
              <a:t>All elements uniformly present the same interface</a:t>
            </a:r>
          </a:p>
          <a:p>
            <a:pPr lvl="2"/>
            <a:r>
              <a:rPr lang="en-US" altLang="zh-CN" dirty="0"/>
              <a:t>How to draw</a:t>
            </a:r>
          </a:p>
          <a:p>
            <a:pPr lvl="2"/>
            <a:r>
              <a:rPr lang="en-US" altLang="zh-CN" dirty="0"/>
              <a:t>Computing bounds</a:t>
            </a:r>
          </a:p>
          <a:p>
            <a:pPr lvl="2"/>
            <a:r>
              <a:rPr lang="en-US" altLang="zh-CN" dirty="0"/>
              <a:t>Mouse hit detection</a:t>
            </a:r>
          </a:p>
          <a:p>
            <a:pPr lvl="2"/>
            <a:r>
              <a:rPr lang="en-US" altLang="zh-CN" dirty="0"/>
              <a:t>…</a:t>
            </a:r>
          </a:p>
          <a:p>
            <a:r>
              <a:rPr lang="en-US" altLang="zh-CN" dirty="0"/>
              <a:t>Make extending the class easier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71" y="2681056"/>
            <a:ext cx="5841641" cy="386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Designs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1600" y="1952625"/>
            <a:ext cx="67826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</a:t>
            </a:r>
            <a:r>
              <a:rPr lang="en-US" altLang="zh-CN" dirty="0"/>
              <a:t>  Glyph  {</a:t>
            </a:r>
          </a:p>
          <a:p>
            <a:r>
              <a:rPr lang="en-US" altLang="zh-CN" dirty="0"/>
              <a:t>    private List&lt; Glyph &gt; children = new </a:t>
            </a:r>
            <a:r>
              <a:rPr lang="en-US" altLang="zh-CN" dirty="0" err="1"/>
              <a:t>ArrayList</a:t>
            </a:r>
            <a:r>
              <a:rPr lang="en-US" altLang="zh-CN" dirty="0"/>
              <a:t>&lt; Glyph &gt;();</a:t>
            </a:r>
            <a:br>
              <a:rPr lang="en-US" altLang="zh-CN" dirty="0"/>
            </a:br>
            <a:r>
              <a:rPr lang="en-US" altLang="zh-CN" dirty="0"/>
              <a:t>    public void Draw(Window w){…;}</a:t>
            </a:r>
            <a:br>
              <a:rPr lang="en-US" altLang="zh-CN" dirty="0"/>
            </a:br>
            <a:r>
              <a:rPr lang="en-US" altLang="zh-CN" dirty="0"/>
              <a:t>    public void Intersect(Point p){…;}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 smtClean="0"/>
              <a:t>Class Character extends Glyph{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smtClean="0"/>
              <a:t>Picture extends </a:t>
            </a:r>
            <a:r>
              <a:rPr lang="en-US" altLang="zh-CN" dirty="0"/>
              <a:t>Glyph{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Picture extends </a:t>
            </a:r>
            <a:r>
              <a:rPr lang="en-US" altLang="zh-CN" dirty="0" smtClean="0"/>
              <a:t>Line{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60705"/>
              </p:ext>
            </p:extLst>
          </p:nvPr>
        </p:nvGraphicFramePr>
        <p:xfrm>
          <a:off x="8735627" y="1608338"/>
          <a:ext cx="1744663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Visio" r:id="rId3" imgW="2456234" imgH="6316423" progId="Visio.Drawing.11">
                  <p:embed/>
                </p:oleObj>
              </mc:Choice>
              <mc:Fallback>
                <p:oleObj name="Visio" r:id="rId3" imgW="2456234" imgH="63164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627" y="1608338"/>
                        <a:ext cx="1744663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1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many objects</a:t>
            </a:r>
          </a:p>
          <a:p>
            <a:pPr lvl="1"/>
            <a:r>
              <a:rPr lang="en-US" altLang="zh-CN" dirty="0"/>
              <a:t>Cannot define one by one in the system</a:t>
            </a:r>
          </a:p>
          <a:p>
            <a:pPr lvl="1"/>
            <a:r>
              <a:rPr lang="en-US" altLang="zh-CN" dirty="0"/>
              <a:t>Not general enough</a:t>
            </a:r>
          </a:p>
          <a:p>
            <a:pPr lvl="1"/>
            <a:r>
              <a:rPr lang="en-US" altLang="zh-CN" dirty="0"/>
              <a:t>Consider three clerks in the bookstore (John, Mike, Nancy)</a:t>
            </a:r>
          </a:p>
          <a:p>
            <a:r>
              <a:rPr lang="en-US" altLang="zh-CN" dirty="0"/>
              <a:t>Objects share similar features can be grouped as a Class</a:t>
            </a:r>
          </a:p>
          <a:p>
            <a:pPr lvl="1"/>
            <a:r>
              <a:rPr lang="en-US" altLang="zh-CN" dirty="0"/>
              <a:t>John, Mike, Nancy - &gt; Sales Clerk</a:t>
            </a:r>
          </a:p>
          <a:p>
            <a:pPr lvl="1"/>
            <a:r>
              <a:rPr lang="en-US" altLang="zh-CN" dirty="0"/>
              <a:t>Thousands of different books - &gt; </a:t>
            </a:r>
            <a:r>
              <a:rPr lang="en-US" altLang="zh-CN" dirty="0" smtClean="0"/>
              <a:t>Book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93" y="3671435"/>
            <a:ext cx="2901669" cy="29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Applies to any hierarchy structure</a:t>
            </a:r>
          </a:p>
          <a:p>
            <a:pPr lvl="1"/>
            <a:r>
              <a:rPr lang="en-US" altLang="zh-CN" dirty="0"/>
              <a:t>Leaves and internal nodes have similar functionality</a:t>
            </a:r>
          </a:p>
          <a:p>
            <a:r>
              <a:rPr lang="en-US" altLang="zh-CN" dirty="0"/>
              <a:t>Pros:</a:t>
            </a:r>
          </a:p>
          <a:p>
            <a:pPr lvl="1"/>
            <a:r>
              <a:rPr lang="en-US" altLang="zh-CN" dirty="0"/>
              <a:t>Easy to add, remove new types</a:t>
            </a:r>
          </a:p>
          <a:p>
            <a:pPr lvl="1"/>
            <a:r>
              <a:rPr lang="en-US" altLang="zh-CN" dirty="0"/>
              <a:t>Clean interface</a:t>
            </a:r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dirty="0" smtClean="0"/>
              <a:t>Not straightforward for </a:t>
            </a:r>
            <a:r>
              <a:rPr lang="en-US" altLang="zh-CN" dirty="0" err="1" smtClean="0"/>
              <a:t>beginers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Supporting look-and-feel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look-and-feel standards</a:t>
            </a:r>
          </a:p>
          <a:p>
            <a:pPr lvl="1"/>
            <a:r>
              <a:rPr lang="en-US" altLang="zh-CN" dirty="0"/>
              <a:t>Appearance of scrollbars, menus, windows, etc., set by the user</a:t>
            </a:r>
          </a:p>
          <a:p>
            <a:pPr lvl="1"/>
            <a:r>
              <a:rPr lang="en-US" altLang="zh-CN" dirty="0"/>
              <a:t>We want to support them all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example: having classes </a:t>
            </a:r>
            <a:r>
              <a:rPr lang="en-US" altLang="zh-CN" dirty="0" err="1"/>
              <a:t>MotifScrollBar</a:t>
            </a:r>
            <a:r>
              <a:rPr lang="en-US" altLang="zh-CN" dirty="0"/>
              <a:t> and  </a:t>
            </a:r>
            <a:r>
              <a:rPr lang="en-US" altLang="zh-CN" dirty="0" err="1"/>
              <a:t>WindowsScrollBar</a:t>
            </a:r>
            <a:endParaRPr lang="en-US" altLang="zh-CN" dirty="0"/>
          </a:p>
          <a:p>
            <a:pPr lvl="2"/>
            <a:r>
              <a:rPr lang="en-US" altLang="zh-CN" dirty="0"/>
              <a:t> Both are subclasses of </a:t>
            </a:r>
            <a:r>
              <a:rPr lang="en-US" altLang="zh-CN" dirty="0" err="1"/>
              <a:t>ScrollBars</a:t>
            </a:r>
            <a:endParaRPr lang="en-US" altLang="zh-CN" dirty="0"/>
          </a:p>
          <a:p>
            <a:pPr lvl="2"/>
            <a:r>
              <a:rPr lang="en-US" altLang="zh-CN" dirty="0"/>
              <a:t> How should we create a new scrollbar in a window?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27593"/>
            <a:ext cx="2507143" cy="255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49" y="3724388"/>
            <a:ext cx="2764979" cy="2764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62" y="3794516"/>
            <a:ext cx="2387933" cy="25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method to create a look-and-feel dependent object</a:t>
            </a:r>
          </a:p>
          <a:p>
            <a:r>
              <a:rPr lang="en-US" altLang="zh-CN" dirty="0"/>
              <a:t>Define a </a:t>
            </a:r>
            <a:r>
              <a:rPr lang="en-US" altLang="zh-CN" dirty="0" err="1"/>
              <a:t>GUIFactory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One </a:t>
            </a:r>
            <a:r>
              <a:rPr lang="en-US" altLang="zh-CN" dirty="0" err="1"/>
              <a:t>GUIFactory</a:t>
            </a:r>
            <a:r>
              <a:rPr lang="en-US" altLang="zh-CN" dirty="0"/>
              <a:t> object for each look and feel</a:t>
            </a:r>
          </a:p>
          <a:p>
            <a:pPr lvl="1"/>
            <a:r>
              <a:rPr lang="en-US" altLang="zh-CN" dirty="0"/>
              <a:t>Create itself using conditions set by the user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42" y="3506680"/>
            <a:ext cx="5376775" cy="29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7380" y="1859132"/>
            <a:ext cx="40889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class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abstract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abstract 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extends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return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return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6529" y="1859132"/>
            <a:ext cx="47813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factory;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if(style==MOTIF){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factory =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}else if(style==WINDOW){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factory =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WindowFactory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}else{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bar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factory.createScrollBar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factory.createMenu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9194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Applies to the object creation of a family of classes</a:t>
            </a:r>
          </a:p>
          <a:p>
            <a:r>
              <a:rPr lang="en-US" altLang="zh-CN" dirty="0"/>
              <a:t>The factory can be changed at runtime</a:t>
            </a:r>
          </a:p>
          <a:p>
            <a:r>
              <a:rPr lang="en-US" altLang="zh-CN" dirty="0"/>
              <a:t>Pros &amp; Cons</a:t>
            </a:r>
          </a:p>
          <a:p>
            <a:pPr lvl="1"/>
            <a:r>
              <a:rPr lang="en-US" altLang="zh-CN" dirty="0"/>
              <a:t>Lift the conditional creation of objects to the creation of factories</a:t>
            </a:r>
          </a:p>
          <a:p>
            <a:pPr lvl="1"/>
            <a:r>
              <a:rPr lang="en-US" altLang="zh-CN" dirty="0"/>
              <a:t>Flexible for add new type of objects</a:t>
            </a:r>
          </a:p>
          <a:p>
            <a:pPr lvl="1"/>
            <a:r>
              <a:rPr lang="en-US" altLang="zh-CN" dirty="0"/>
              <a:t>Sometimes make the code more difficult to understand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11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Visitor: Spell </a:t>
            </a:r>
            <a:r>
              <a:rPr lang="en-US" altLang="zh-CN" dirty="0"/>
              <a:t>Checking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Considerations</a:t>
            </a:r>
          </a:p>
          <a:p>
            <a:pPr lvl="1"/>
            <a:r>
              <a:rPr lang="en-US" altLang="zh-CN" dirty="0"/>
              <a:t>Requires to traverse the document</a:t>
            </a:r>
          </a:p>
          <a:p>
            <a:pPr lvl="1"/>
            <a:r>
              <a:rPr lang="en-US" altLang="zh-CN" dirty="0"/>
              <a:t>Need to see every glyph in order</a:t>
            </a:r>
          </a:p>
          <a:p>
            <a:pPr lvl="1"/>
            <a:r>
              <a:rPr lang="en-US" altLang="zh-CN" dirty="0"/>
              <a:t>There </a:t>
            </a:r>
            <a:r>
              <a:rPr lang="en-US" altLang="zh-CN" dirty="0" smtClean="0"/>
              <a:t>may be </a:t>
            </a:r>
            <a:r>
              <a:rPr lang="en-US" altLang="zh-CN" dirty="0"/>
              <a:t>other analyses that require traverse the document</a:t>
            </a:r>
          </a:p>
          <a:p>
            <a:pPr lvl="1"/>
            <a:r>
              <a:rPr lang="en-US" altLang="zh-CN" dirty="0"/>
              <a:t>Counting words, Grammar checking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317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design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0142" y="1795508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class Glyph{…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void </a:t>
            </a:r>
            <a:r>
              <a:rPr lang="en-US" altLang="zh-CN" sz="2200" dirty="0" err="1" smtClean="0"/>
              <a:t>spellCheck</a:t>
            </a:r>
            <a:r>
              <a:rPr lang="en-US" altLang="zh-CN" sz="2200" dirty="0" smtClean="0"/>
              <a:t>(char[] 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for(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= 0;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this.children.length</a:t>
            </a:r>
            <a:r>
              <a:rPr lang="en-US" altLang="zh-CN" sz="2200" dirty="0" smtClean="0"/>
              <a:t>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++):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</a:t>
            </a:r>
            <a:r>
              <a:rPr lang="en-US" altLang="zh-CN" sz="2200" dirty="0" err="1" smtClean="0"/>
              <a:t>this.children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].</a:t>
            </a:r>
            <a:r>
              <a:rPr lang="en-US" altLang="zh-CN" sz="2200" dirty="0" err="1" smtClean="0"/>
              <a:t>spellCheck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if(this </a:t>
            </a:r>
            <a:r>
              <a:rPr lang="en-US" altLang="zh-CN" sz="2200" dirty="0" err="1" smtClean="0"/>
              <a:t>isa</a:t>
            </a:r>
            <a:r>
              <a:rPr lang="en-US" altLang="zh-CN" sz="2200" dirty="0" smtClean="0"/>
              <a:t> character):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if(this == space):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dirty="0" err="1" smtClean="0"/>
              <a:t>Util.SpellCheck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); </a:t>
            </a:r>
            <a:r>
              <a:rPr lang="en-US" altLang="zh-CN" sz="2200" dirty="0" err="1" smtClean="0"/>
              <a:t>curWord.clear</a:t>
            </a:r>
            <a:r>
              <a:rPr lang="en-US" altLang="zh-CN" sz="2200" dirty="0" smtClean="0"/>
              <a:t>();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else: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dirty="0" err="1" smtClean="0"/>
              <a:t>curWord.append</a:t>
            </a:r>
            <a:r>
              <a:rPr lang="en-US" altLang="zh-CN" sz="2200" dirty="0" smtClean="0"/>
              <a:t>(this);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…}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82333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Stats</a:t>
            </a:r>
          </a:p>
          <a:p>
            <a:pPr lvl="1"/>
            <a:r>
              <a:rPr lang="en-US" altLang="zh-CN" dirty="0"/>
              <a:t>counting words, </a:t>
            </a:r>
          </a:p>
          <a:p>
            <a:pPr lvl="1"/>
            <a:r>
              <a:rPr lang="en-US" altLang="zh-CN" dirty="0"/>
              <a:t>counting pictures, </a:t>
            </a:r>
          </a:p>
          <a:p>
            <a:pPr lvl="1"/>
            <a:r>
              <a:rPr lang="en-US" altLang="zh-CN" dirty="0"/>
              <a:t>counting lines, columns, pages)</a:t>
            </a:r>
          </a:p>
          <a:p>
            <a:r>
              <a:rPr lang="en-US" altLang="zh-CN" dirty="0"/>
              <a:t>Find a word</a:t>
            </a:r>
          </a:p>
          <a:p>
            <a:r>
              <a:rPr lang="en-US" altLang="zh-CN" dirty="0"/>
              <a:t>Change line-break rules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42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we have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number of similar methods</a:t>
            </a:r>
          </a:p>
          <a:p>
            <a:pPr lvl="1"/>
            <a:r>
              <a:rPr lang="en-US" altLang="zh-CN" dirty="0"/>
              <a:t>All need to traverse the document</a:t>
            </a:r>
          </a:p>
          <a:p>
            <a:r>
              <a:rPr lang="en-US" altLang="zh-CN" dirty="0"/>
              <a:t>Code duplication always causes problems</a:t>
            </a:r>
          </a:p>
          <a:p>
            <a:pPr lvl="1"/>
            <a:r>
              <a:rPr lang="en-US" altLang="zh-CN" dirty="0"/>
              <a:t>change the data structure of “children” from array to list (better insertion and deletion)</a:t>
            </a:r>
          </a:p>
          <a:p>
            <a:pPr lvl="1"/>
            <a:r>
              <a:rPr lang="en-US" altLang="zh-CN" dirty="0"/>
              <a:t>Skip full-picture page to enhance performance for word-related tasks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0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Visitor pattern</a:t>
            </a:r>
          </a:p>
          <a:p>
            <a:pPr lvl="1"/>
            <a:r>
              <a:rPr lang="en-US" altLang="zh-CN" dirty="0"/>
              <a:t>Decouple traverse process and action</a:t>
            </a:r>
          </a:p>
          <a:p>
            <a:pPr lvl="1"/>
            <a:r>
              <a:rPr lang="en-US" altLang="zh-CN" dirty="0"/>
              <a:t>Write traverse code only once</a:t>
            </a:r>
          </a:p>
          <a:p>
            <a:pPr lvl="1"/>
            <a:r>
              <a:rPr lang="en-US" altLang="zh-CN" dirty="0"/>
              <a:t>Each element in the hierarchy under traverse has an “action” code</a:t>
            </a: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606553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class Glyph{…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void scan(Visitor v):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this.children.length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this.children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].scan(v);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…}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We have different visitors: 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err="1" smtClean="0"/>
              <a:t>SpellcheckVisitor</a:t>
            </a:r>
            <a:r>
              <a:rPr lang="en-US" altLang="zh-CN" dirty="0" smtClean="0"/>
              <a:t>,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ocumentStatVisitor</a:t>
            </a:r>
            <a:r>
              <a:rPr lang="en-US" altLang="zh-CN" dirty="0" smtClean="0"/>
              <a:t>, etc.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55" y="3071835"/>
            <a:ext cx="5345334" cy="366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1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steps in OOA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the domain model</a:t>
            </a:r>
          </a:p>
          <a:p>
            <a:pPr lvl="1"/>
            <a:r>
              <a:rPr lang="en-US" altLang="zh-CN" dirty="0"/>
              <a:t>Find the objects, classes</a:t>
            </a:r>
          </a:p>
          <a:p>
            <a:r>
              <a:rPr lang="en-US" altLang="zh-CN" dirty="0"/>
              <a:t>Define design class diagram</a:t>
            </a:r>
          </a:p>
          <a:p>
            <a:pPr lvl="1"/>
            <a:r>
              <a:rPr lang="en-US" altLang="zh-CN" dirty="0"/>
              <a:t>Find relationships between classes</a:t>
            </a:r>
          </a:p>
          <a:p>
            <a:r>
              <a:rPr lang="en-US" altLang="zh-CN" dirty="0"/>
              <a:t>Define the interaction diagrams</a:t>
            </a:r>
          </a:p>
          <a:p>
            <a:pPr lvl="1"/>
            <a:r>
              <a:rPr lang="en-US" altLang="zh-CN" dirty="0"/>
              <a:t>Describe the interaction between the objects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4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A controversial pattern: </a:t>
            </a:r>
            <a:br>
              <a:rPr lang="it-IT" altLang="zh-CN" dirty="0"/>
            </a:br>
            <a:r>
              <a:rPr lang="it-IT" altLang="zh-CN" dirty="0"/>
              <a:t>singleton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How to make sure a class only has one object</a:t>
            </a:r>
          </a:p>
          <a:p>
            <a:pPr lvl="1"/>
            <a:r>
              <a:rPr lang="en-US" altLang="zh-CN" dirty="0"/>
              <a:t>File system</a:t>
            </a:r>
          </a:p>
          <a:p>
            <a:pPr lvl="1"/>
            <a:r>
              <a:rPr lang="en-US" altLang="zh-CN" dirty="0"/>
              <a:t>Windows manager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The class itself is made responsible for keeping track of its instance. It can thus ensure that no more than one instance is created. This is the singleton pattern.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353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love singletons (getting weaker and weaker in the past 10 years)</a:t>
            </a:r>
          </a:p>
          <a:p>
            <a:endParaRPr lang="en-US" altLang="zh-CN" dirty="0"/>
          </a:p>
          <a:p>
            <a:r>
              <a:rPr lang="en-US" altLang="zh-CN" dirty="0"/>
              <a:t>Singletons are evil, actually an anti-pattern (many people believe this)</a:t>
            </a:r>
          </a:p>
          <a:p>
            <a:endParaRPr lang="en-US" altLang="zh-CN" dirty="0"/>
          </a:p>
          <a:p>
            <a:r>
              <a:rPr lang="en-US" altLang="zh-CN" dirty="0"/>
              <a:t>Use singletons carefully and only when no other alternatives, control the number of singleton classes in your project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1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</a:p>
          <a:p>
            <a:pPr lvl="1"/>
            <a:r>
              <a:rPr lang="en-US" altLang="zh-CN" dirty="0" smtClean="0"/>
              <a:t>How to program with others</a:t>
            </a:r>
          </a:p>
          <a:p>
            <a:r>
              <a:rPr lang="en-US" altLang="zh-CN" dirty="0" smtClean="0"/>
              <a:t>Code style</a:t>
            </a:r>
          </a:p>
          <a:p>
            <a:pPr lvl="1"/>
            <a:r>
              <a:rPr lang="en-US" altLang="zh-CN" dirty="0" smtClean="0"/>
              <a:t>variable, …, class</a:t>
            </a:r>
          </a:p>
          <a:p>
            <a:r>
              <a:rPr lang="en-US" altLang="zh-CN" dirty="0" smtClean="0"/>
              <a:t>Design pattern</a:t>
            </a:r>
          </a:p>
          <a:p>
            <a:pPr lvl="1"/>
            <a:r>
              <a:rPr lang="en-US" altLang="zh-CN" dirty="0" smtClean="0"/>
              <a:t>Good vs Evil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4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engineer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36" y="2555633"/>
            <a:ext cx="6816201" cy="34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–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547" y="1828800"/>
            <a:ext cx="7426171" cy="4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</a:t>
            </a:r>
            <a:r>
              <a:rPr lang="en-US" altLang="zh-CN" smtClean="0"/>
              <a:t>process </a:t>
            </a:r>
            <a:r>
              <a:rPr lang="en-US" altLang="zh-CN" dirty="0" smtClean="0"/>
              <a:t>m</a:t>
            </a:r>
            <a:r>
              <a:rPr lang="en-US" altLang="zh-CN" smtClean="0"/>
              <a:t>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 </a:t>
            </a:r>
            <a:r>
              <a:rPr lang="en-US" altLang="zh-CN" b="1" dirty="0"/>
              <a:t>programmer</a:t>
            </a:r>
            <a:r>
              <a:rPr lang="en-US" altLang="zh-CN" dirty="0"/>
              <a:t>, </a:t>
            </a:r>
            <a:r>
              <a:rPr lang="en-US" altLang="zh-CN" b="1" dirty="0"/>
              <a:t>computer programmer</a:t>
            </a:r>
            <a:r>
              <a:rPr lang="en-US" altLang="zh-CN" dirty="0"/>
              <a:t>, </a:t>
            </a:r>
            <a:r>
              <a:rPr lang="en-US" altLang="zh-CN" b="1" dirty="0"/>
              <a:t>developer</a:t>
            </a:r>
            <a:r>
              <a:rPr lang="en-US" altLang="zh-CN" dirty="0"/>
              <a:t>, </a:t>
            </a:r>
            <a:r>
              <a:rPr lang="en-US" altLang="zh-CN" b="1" dirty="0" smtClean="0"/>
              <a:t>coder</a:t>
            </a:r>
            <a:r>
              <a:rPr lang="en-US" altLang="zh-CN" dirty="0"/>
              <a:t>, or </a:t>
            </a:r>
            <a:r>
              <a:rPr lang="en-US" altLang="zh-CN" b="1" dirty="0"/>
              <a:t>software engineer</a:t>
            </a:r>
            <a:r>
              <a:rPr lang="en-US" altLang="zh-CN" dirty="0"/>
              <a:t> is a person who creates computer software. </a:t>
            </a:r>
            <a:r>
              <a:rPr lang="en-US" altLang="zh-CN" dirty="0" smtClean="0"/>
              <a:t>The </a:t>
            </a:r>
            <a:r>
              <a:rPr lang="en-US" altLang="zh-CN" dirty="0"/>
              <a:t>term </a:t>
            </a:r>
            <a:r>
              <a:rPr lang="en-US" altLang="zh-CN" i="1" dirty="0" smtClean="0"/>
              <a:t>computer programmer</a:t>
            </a:r>
            <a:r>
              <a:rPr lang="en-US" altLang="zh-CN" dirty="0"/>
              <a:t> can refer to a specialist in one area of computer programming or to a generalist who writes code for many kinds of software</a:t>
            </a:r>
            <a:r>
              <a:rPr lang="en-US" altLang="zh-CN" dirty="0" smtClean="0"/>
              <a:t>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09" y="3623527"/>
            <a:ext cx="2440678" cy="25566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24" y="3623527"/>
            <a:ext cx="2677633" cy="25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program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15" y="2245229"/>
            <a:ext cx="9256440" cy="44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4905</TotalTime>
  <Words>2460</Words>
  <Application>Microsoft Office PowerPoint</Application>
  <PresentationFormat>宽屏</PresentationFormat>
  <Paragraphs>442</Paragraphs>
  <Slides>53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Arial Unicode MS</vt:lpstr>
      <vt:lpstr>Monaco</vt:lpstr>
      <vt:lpstr>等线</vt:lpstr>
      <vt:lpstr>宋体</vt:lpstr>
      <vt:lpstr>Arial</vt:lpstr>
      <vt:lpstr>Century Schoolbook</vt:lpstr>
      <vt:lpstr>Times New Roman</vt:lpstr>
      <vt:lpstr>Wingdings</vt:lpstr>
      <vt:lpstr>Wingdings 2</vt:lpstr>
      <vt:lpstr>View</vt:lpstr>
      <vt:lpstr>Visio</vt:lpstr>
      <vt:lpstr>Programmer</vt:lpstr>
      <vt:lpstr>Last class</vt:lpstr>
      <vt:lpstr>Objects</vt:lpstr>
      <vt:lpstr>Classes</vt:lpstr>
      <vt:lpstr>Key steps in OOA</vt:lpstr>
      <vt:lpstr>Sequence Diagram – An Example</vt:lpstr>
      <vt:lpstr>Software process models</vt:lpstr>
      <vt:lpstr>Programmer</vt:lpstr>
      <vt:lpstr>Programmer</vt:lpstr>
      <vt:lpstr>AI</vt:lpstr>
      <vt:lpstr>AISoftware?</vt:lpstr>
      <vt:lpstr>What did we achieve?</vt:lpstr>
      <vt:lpstr>Underestimated? </vt:lpstr>
      <vt:lpstr>Programmer</vt:lpstr>
      <vt:lpstr>Coding style</vt:lpstr>
      <vt:lpstr>Coding style</vt:lpstr>
      <vt:lpstr>Coding style</vt:lpstr>
      <vt:lpstr>Code style</vt:lpstr>
      <vt:lpstr>File</vt:lpstr>
      <vt:lpstr>Class</vt:lpstr>
      <vt:lpstr>Methods</vt:lpstr>
      <vt:lpstr>Annotation</vt:lpstr>
      <vt:lpstr>Blocks</vt:lpstr>
      <vt:lpstr>Switch statements</vt:lpstr>
      <vt:lpstr>Variables and Constants</vt:lpstr>
      <vt:lpstr>Comment and Javadoc</vt:lpstr>
      <vt:lpstr>Comments</vt:lpstr>
      <vt:lpstr>Javadoc</vt:lpstr>
      <vt:lpstr>Javadoc</vt:lpstr>
      <vt:lpstr>Code convention for companies / organizations</vt:lpstr>
      <vt:lpstr>Design Patterns</vt:lpstr>
      <vt:lpstr>Design Patterns</vt:lpstr>
      <vt:lpstr>Design patterns structure</vt:lpstr>
      <vt:lpstr>Design patterns</vt:lpstr>
      <vt:lpstr>Running example</vt:lpstr>
      <vt:lpstr>Composite pattern: problem</vt:lpstr>
      <vt:lpstr>Possible designs?</vt:lpstr>
      <vt:lpstr>Alternate Designs</vt:lpstr>
      <vt:lpstr>Alternate Designs</vt:lpstr>
      <vt:lpstr>Composite Pattern</vt:lpstr>
      <vt:lpstr>Factory: Supporting look-and-feel settings</vt:lpstr>
      <vt:lpstr>Factory  Pattern</vt:lpstr>
      <vt:lpstr>Factory  Pattern</vt:lpstr>
      <vt:lpstr>Factory  Pattern</vt:lpstr>
      <vt:lpstr>Visitor: Spell Checking Problem</vt:lpstr>
      <vt:lpstr>Possible design</vt:lpstr>
      <vt:lpstr>Other Actions</vt:lpstr>
      <vt:lpstr>Now we have</vt:lpstr>
      <vt:lpstr>Solution</vt:lpstr>
      <vt:lpstr>A controversial pattern:  singleton pattern</vt:lpstr>
      <vt:lpstr>View points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1136</cp:revision>
  <dcterms:created xsi:type="dcterms:W3CDTF">2017-07-31T06:57:29Z</dcterms:created>
  <dcterms:modified xsi:type="dcterms:W3CDTF">2020-10-10T09:53:41Z</dcterms:modified>
</cp:coreProperties>
</file>