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48"/>
  </p:notesMasterIdLst>
  <p:sldIdLst>
    <p:sldId id="256" r:id="rId2"/>
    <p:sldId id="323" r:id="rId3"/>
    <p:sldId id="354" r:id="rId4"/>
    <p:sldId id="355" r:id="rId5"/>
    <p:sldId id="352" r:id="rId6"/>
    <p:sldId id="296" r:id="rId7"/>
    <p:sldId id="297" r:id="rId8"/>
    <p:sldId id="357" r:id="rId9"/>
    <p:sldId id="300" r:id="rId10"/>
    <p:sldId id="301" r:id="rId11"/>
    <p:sldId id="303" r:id="rId12"/>
    <p:sldId id="304" r:id="rId13"/>
    <p:sldId id="305" r:id="rId14"/>
    <p:sldId id="324" r:id="rId15"/>
    <p:sldId id="325" r:id="rId16"/>
    <p:sldId id="318" r:id="rId17"/>
    <p:sldId id="306" r:id="rId18"/>
    <p:sldId id="321" r:id="rId19"/>
    <p:sldId id="326" r:id="rId20"/>
    <p:sldId id="327" r:id="rId21"/>
    <p:sldId id="328" r:id="rId22"/>
    <p:sldId id="358" r:id="rId23"/>
    <p:sldId id="329" r:id="rId24"/>
    <p:sldId id="330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40" r:id="rId33"/>
    <p:sldId id="339" r:id="rId34"/>
    <p:sldId id="341" r:id="rId35"/>
    <p:sldId id="342" r:id="rId36"/>
    <p:sldId id="344" r:id="rId37"/>
    <p:sldId id="345" r:id="rId38"/>
    <p:sldId id="343" r:id="rId39"/>
    <p:sldId id="346" r:id="rId40"/>
    <p:sldId id="347" r:id="rId41"/>
    <p:sldId id="348" r:id="rId42"/>
    <p:sldId id="359" r:id="rId43"/>
    <p:sldId id="349" r:id="rId44"/>
    <p:sldId id="351" r:id="rId45"/>
    <p:sldId id="320" r:id="rId46"/>
    <p:sldId id="32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23"/>
            <p14:sldId id="354"/>
            <p14:sldId id="355"/>
            <p14:sldId id="352"/>
            <p14:sldId id="296"/>
            <p14:sldId id="297"/>
            <p14:sldId id="357"/>
            <p14:sldId id="300"/>
            <p14:sldId id="301"/>
            <p14:sldId id="303"/>
            <p14:sldId id="304"/>
            <p14:sldId id="305"/>
            <p14:sldId id="324"/>
            <p14:sldId id="325"/>
            <p14:sldId id="318"/>
            <p14:sldId id="306"/>
            <p14:sldId id="321"/>
            <p14:sldId id="326"/>
            <p14:sldId id="327"/>
            <p14:sldId id="328"/>
            <p14:sldId id="358"/>
            <p14:sldId id="329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3"/>
            <p14:sldId id="346"/>
            <p14:sldId id="347"/>
            <p14:sldId id="348"/>
            <p14:sldId id="359"/>
            <p14:sldId id="349"/>
            <p14:sldId id="351"/>
            <p14:sldId id="320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8810-6EE0-4615-A973-BA7DAAC3C93C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BB7-BFC9-4531-8CB7-DFCDC5389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4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0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6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Quality engineer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Approach to reduce 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Formal Proof</a:t>
            </a:r>
          </a:p>
          <a:p>
            <a:pPr lvl="1"/>
            <a:r>
              <a:rPr lang="en-US" altLang="zh-CN" dirty="0"/>
              <a:t>Formally prove that the program implements the specification </a:t>
            </a:r>
          </a:p>
          <a:p>
            <a:pPr lvl="1"/>
            <a:r>
              <a:rPr lang="en-US" altLang="zh-CN" dirty="0"/>
              <a:t>Limitations</a:t>
            </a:r>
          </a:p>
          <a:p>
            <a:pPr lvl="2"/>
            <a:r>
              <a:rPr lang="en-US" altLang="zh-CN" dirty="0"/>
              <a:t>Difficult to have a formal </a:t>
            </a:r>
            <a:r>
              <a:rPr lang="en-US" altLang="zh-CN" dirty="0" smtClean="0"/>
              <a:t>specification (oracle)</a:t>
            </a:r>
            <a:endParaRPr lang="en-US" altLang="zh-CN" dirty="0"/>
          </a:p>
          <a:p>
            <a:pPr lvl="2"/>
            <a:r>
              <a:rPr lang="en-US" altLang="zh-CN" dirty="0"/>
              <a:t>The proof </a:t>
            </a:r>
            <a:r>
              <a:rPr lang="en-US" altLang="zh-CN" dirty="0" smtClean="0"/>
              <a:t>does not guarantee the correctness of implementation</a:t>
            </a:r>
            <a:endParaRPr lang="en-US" altLang="zh-CN" dirty="0"/>
          </a:p>
          <a:p>
            <a:r>
              <a:rPr lang="en-US" altLang="zh-CN" dirty="0"/>
              <a:t>Inspection</a:t>
            </a:r>
          </a:p>
          <a:p>
            <a:pPr lvl="1"/>
            <a:r>
              <a:rPr lang="en-US" altLang="zh-CN" dirty="0"/>
              <a:t>Manually review the code to detect faults</a:t>
            </a:r>
          </a:p>
          <a:p>
            <a:pPr lvl="1"/>
            <a:r>
              <a:rPr lang="en-US" altLang="zh-CN" dirty="0"/>
              <a:t>Limitations:</a:t>
            </a:r>
          </a:p>
          <a:p>
            <a:pPr lvl="2"/>
            <a:r>
              <a:rPr lang="en-US" altLang="zh-CN" dirty="0"/>
              <a:t>Hard to </a:t>
            </a:r>
            <a:r>
              <a:rPr lang="en-US" altLang="zh-CN" dirty="0" smtClean="0"/>
              <a:t>evaluate (oracle)</a:t>
            </a:r>
            <a:endParaRPr lang="en-US" altLang="zh-CN" dirty="0"/>
          </a:p>
          <a:p>
            <a:pPr lvl="2"/>
            <a:r>
              <a:rPr lang="en-US" altLang="zh-CN" dirty="0" smtClean="0"/>
              <a:t>Huge manual effort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9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 is testing, why?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“50% of my employees are testers, and the rest spends 50% of their time testing”</a:t>
            </a:r>
          </a:p>
          <a:p>
            <a:pPr marL="0" indent="0">
              <a:buNone/>
            </a:pPr>
            <a:r>
              <a:rPr lang="en-US" altLang="zh-CN" dirty="0"/>
              <a:t>						---- Bill Gates, 1995</a:t>
            </a:r>
          </a:p>
          <a:p>
            <a:r>
              <a:rPr lang="en-US" altLang="zh-CN" dirty="0"/>
              <a:t>More reliable than inspection, relatively cheap</a:t>
            </a:r>
          </a:p>
          <a:p>
            <a:r>
              <a:rPr lang="en-US" altLang="zh-CN" smtClean="0"/>
              <a:t>You </a:t>
            </a:r>
            <a:r>
              <a:rPr lang="en-US" altLang="zh-CN" dirty="0"/>
              <a:t>get what you pay (linear rewards)</a:t>
            </a:r>
          </a:p>
          <a:p>
            <a:pPr lvl="1"/>
            <a:r>
              <a:rPr lang="en-US" altLang="zh-CN" dirty="0"/>
              <a:t>Compared to other 3 approaches</a:t>
            </a:r>
          </a:p>
          <a:p>
            <a:pPr lvl="2"/>
            <a:r>
              <a:rPr lang="en-US" altLang="zh-CN" dirty="0"/>
              <a:t>Inspection, static checking, formal proof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7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Test case</a:t>
            </a:r>
          </a:p>
          <a:p>
            <a:pPr algn="just"/>
            <a:r>
              <a:rPr lang="en-US" altLang="zh-CN" dirty="0"/>
              <a:t>Test oracle</a:t>
            </a:r>
          </a:p>
          <a:p>
            <a:pPr algn="just"/>
            <a:r>
              <a:rPr lang="en-US" altLang="zh-CN" dirty="0"/>
              <a:t>Test suite</a:t>
            </a:r>
          </a:p>
          <a:p>
            <a:pPr algn="just"/>
            <a:r>
              <a:rPr lang="en-US" altLang="zh-CN" dirty="0"/>
              <a:t>Test script</a:t>
            </a:r>
          </a:p>
          <a:p>
            <a:pPr algn="just"/>
            <a:r>
              <a:rPr lang="en-US" altLang="zh-CN" dirty="0"/>
              <a:t>Test driver</a:t>
            </a:r>
          </a:p>
          <a:p>
            <a:pPr algn="just"/>
            <a:r>
              <a:rPr lang="en-US" altLang="zh-CN" dirty="0"/>
              <a:t>Test result</a:t>
            </a:r>
          </a:p>
          <a:p>
            <a:pPr algn="just"/>
            <a:r>
              <a:rPr lang="en-US" altLang="zh-CN" dirty="0"/>
              <a:t>Test coverage</a:t>
            </a:r>
          </a:p>
          <a:p>
            <a:pPr algn="just"/>
            <a:endParaRPr lang="en-US" altLang="zh-CN" dirty="0" smtClean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2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Test case</a:t>
            </a:r>
          </a:p>
          <a:p>
            <a:pPr lvl="1"/>
            <a:r>
              <a:rPr lang="en-US" altLang="en-US" dirty="0"/>
              <a:t>An execution of the software with a given list of input values</a:t>
            </a:r>
          </a:p>
          <a:p>
            <a:pPr lvl="1"/>
            <a:r>
              <a:rPr lang="en-US" altLang="en-US" dirty="0"/>
              <a:t>Include:</a:t>
            </a:r>
          </a:p>
          <a:p>
            <a:pPr lvl="2"/>
            <a:r>
              <a:rPr lang="en-US" altLang="en-US" dirty="0"/>
              <a:t>Input values, sometimes fed in different steps</a:t>
            </a:r>
          </a:p>
          <a:p>
            <a:pPr lvl="2"/>
            <a:r>
              <a:rPr lang="en-US" altLang="en-US" dirty="0" smtClean="0"/>
              <a:t>Output values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Test oracle</a:t>
            </a:r>
          </a:p>
          <a:p>
            <a:pPr lvl="1"/>
            <a:r>
              <a:rPr lang="en-US" altLang="en-US" dirty="0"/>
              <a:t>The expected outputs of software by feeding in a list of input values </a:t>
            </a:r>
          </a:p>
          <a:p>
            <a:pPr lvl="1"/>
            <a:r>
              <a:rPr lang="en-US" altLang="en-US" dirty="0"/>
              <a:t>A part of test cases</a:t>
            </a:r>
          </a:p>
          <a:p>
            <a:pPr lvl="1"/>
            <a:r>
              <a:rPr lang="en-US" altLang="en-US" dirty="0"/>
              <a:t>Hardest problem in auto-testing: test oracle problem</a:t>
            </a:r>
          </a:p>
        </p:txBody>
      </p:sp>
    </p:spTree>
    <p:extLst>
      <p:ext uri="{BB962C8B-B14F-4D97-AF65-F5344CB8AC3E}">
        <p14:creationId xmlns:p14="http://schemas.microsoft.com/office/powerpoint/2010/main" val="40155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suite</a:t>
            </a:r>
          </a:p>
          <a:p>
            <a:pPr lvl="1"/>
            <a:r>
              <a:rPr lang="en-US" altLang="zh-CN" dirty="0"/>
              <a:t>A collection of test cases</a:t>
            </a:r>
          </a:p>
          <a:p>
            <a:pPr lvl="1"/>
            <a:r>
              <a:rPr lang="en-US" altLang="zh-CN" dirty="0"/>
              <a:t>Usually these test cases share similar pre-requisites and configuration</a:t>
            </a:r>
          </a:p>
          <a:p>
            <a:pPr lvl="1"/>
            <a:r>
              <a:rPr lang="en-US" altLang="zh-CN" dirty="0"/>
              <a:t>Usually can be run together in sequence</a:t>
            </a:r>
          </a:p>
          <a:p>
            <a:pPr lvl="1"/>
            <a:r>
              <a:rPr lang="en-US" altLang="zh-CN" dirty="0"/>
              <a:t>Different test suites for different purposes</a:t>
            </a:r>
          </a:p>
          <a:p>
            <a:pPr lvl="2"/>
            <a:r>
              <a:rPr lang="en-US" altLang="zh-CN" dirty="0"/>
              <a:t>Smoke test, Certain platforms, Certain feature, performance, … </a:t>
            </a:r>
          </a:p>
          <a:p>
            <a:r>
              <a:rPr lang="en-US" altLang="zh-CN" dirty="0"/>
              <a:t>Test </a:t>
            </a:r>
            <a:r>
              <a:rPr lang="en-US" altLang="zh-CN" dirty="0" smtClean="0"/>
              <a:t>script</a:t>
            </a:r>
            <a:endParaRPr lang="en-US" altLang="zh-CN" dirty="0"/>
          </a:p>
          <a:p>
            <a:pPr lvl="1"/>
            <a:r>
              <a:rPr lang="en-US" altLang="zh-CN" dirty="0"/>
              <a:t>A script to run a sequence of test cases or a test suite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4817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</a:t>
            </a:r>
            <a:r>
              <a:rPr lang="en-US" altLang="zh-CN" dirty="0" smtClean="0"/>
              <a:t>driver</a:t>
            </a:r>
            <a:endParaRPr lang="en-US" altLang="zh-CN" dirty="0"/>
          </a:p>
          <a:p>
            <a:pPr lvl="1"/>
            <a:r>
              <a:rPr lang="en-US" altLang="zh-CN" dirty="0"/>
              <a:t>A software framework that can load a collection of test cases or a test suite</a:t>
            </a:r>
          </a:p>
          <a:p>
            <a:pPr lvl="1"/>
            <a:r>
              <a:rPr lang="en-US" altLang="zh-CN" dirty="0"/>
              <a:t>It can usually handle the configuration and comparison between expected outputs and  actual outputs</a:t>
            </a:r>
          </a:p>
          <a:p>
            <a:r>
              <a:rPr lang="en-US" altLang="zh-CN" dirty="0"/>
              <a:t>Test </a:t>
            </a:r>
            <a:r>
              <a:rPr lang="en-US" altLang="zh-CN" dirty="0" smtClean="0"/>
              <a:t>coverage</a:t>
            </a:r>
            <a:endParaRPr lang="en-US" altLang="zh-CN" dirty="0"/>
          </a:p>
          <a:p>
            <a:pPr lvl="1"/>
            <a:r>
              <a:rPr lang="en-US" altLang="zh-CN" dirty="0"/>
              <a:t>A measurement to evaluate how well the testing is done</a:t>
            </a:r>
          </a:p>
          <a:p>
            <a:pPr lvl="1"/>
            <a:r>
              <a:rPr lang="en-US" altLang="zh-CN" dirty="0"/>
              <a:t>The measure can be based on multiple elements</a:t>
            </a:r>
          </a:p>
          <a:p>
            <a:pPr lvl="2"/>
            <a:r>
              <a:rPr lang="en-US" altLang="zh-CN" dirty="0" smtClean="0"/>
              <a:t>Line</a:t>
            </a:r>
          </a:p>
          <a:p>
            <a:pPr lvl="2"/>
            <a:r>
              <a:rPr lang="en-US" altLang="zh-CN" dirty="0" smtClean="0"/>
              <a:t>Branch</a:t>
            </a:r>
          </a:p>
          <a:p>
            <a:pPr lvl="2"/>
            <a:r>
              <a:rPr lang="en-US" altLang="zh-CN" dirty="0" smtClean="0"/>
              <a:t>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6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Granularity of </a:t>
            </a:r>
            <a:r>
              <a:rPr lang="en-US" altLang="zh-CN" dirty="0" smtClean="0"/>
              <a:t>t</a:t>
            </a:r>
            <a:r>
              <a:rPr lang="en-US" altLang="en-US" dirty="0" smtClean="0"/>
              <a:t>esting</a:t>
            </a:r>
            <a:r>
              <a:rPr lang="en-US" altLang="en-US" dirty="0"/>
              <a:t>: V-model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64" y="1691322"/>
            <a:ext cx="7757166" cy="479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2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Granularity of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Unit Testing</a:t>
            </a:r>
          </a:p>
          <a:p>
            <a:pPr lvl="1"/>
            <a:r>
              <a:rPr lang="en-US" altLang="zh-CN" dirty="0"/>
              <a:t>Test of a single module</a:t>
            </a:r>
          </a:p>
          <a:p>
            <a:r>
              <a:rPr lang="en-US" altLang="zh-CN" dirty="0"/>
              <a:t>Integration Testing</a:t>
            </a:r>
          </a:p>
          <a:p>
            <a:pPr lvl="1"/>
            <a:r>
              <a:rPr lang="en-US" altLang="zh-CN" dirty="0"/>
              <a:t>Test the interaction between modules</a:t>
            </a:r>
          </a:p>
          <a:p>
            <a:r>
              <a:rPr lang="en-US" altLang="zh-CN" dirty="0"/>
              <a:t>System Testing</a:t>
            </a:r>
          </a:p>
          <a:p>
            <a:pPr lvl="1"/>
            <a:r>
              <a:rPr lang="en-US" altLang="zh-CN" dirty="0"/>
              <a:t>Test the system as a whole, by developers on test cases</a:t>
            </a:r>
          </a:p>
          <a:p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Testing of an basic module of the software</a:t>
            </a:r>
          </a:p>
          <a:p>
            <a:pPr lvl="1"/>
            <a:r>
              <a:rPr lang="en-US" altLang="zh-CN" dirty="0"/>
              <a:t>A function, a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Typical </a:t>
            </a:r>
            <a:r>
              <a:rPr lang="en-US" altLang="zh-CN" dirty="0"/>
              <a:t>problems revealed</a:t>
            </a:r>
          </a:p>
          <a:p>
            <a:pPr lvl="1"/>
            <a:r>
              <a:rPr lang="en-US" altLang="zh-CN" dirty="0"/>
              <a:t>Local data structures</a:t>
            </a:r>
          </a:p>
          <a:p>
            <a:pPr lvl="1"/>
            <a:r>
              <a:rPr lang="en-US" altLang="zh-CN" dirty="0"/>
              <a:t>Algorithms</a:t>
            </a:r>
          </a:p>
          <a:p>
            <a:pPr lvl="1"/>
            <a:r>
              <a:rPr lang="en-US" altLang="zh-CN" dirty="0"/>
              <a:t>Boundary conditions</a:t>
            </a:r>
          </a:p>
          <a:p>
            <a:pPr lvl="1"/>
            <a:r>
              <a:rPr lang="en-US" altLang="zh-CN" dirty="0"/>
              <a:t>Error handling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test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108" y="1847272"/>
            <a:ext cx="8595360" cy="4351337"/>
          </a:xfrm>
        </p:spPr>
        <p:txBody>
          <a:bodyPr/>
          <a:lstStyle/>
          <a:p>
            <a:r>
              <a:rPr lang="en-US" altLang="zh-CN" dirty="0" err="1"/>
              <a:t>xUnit</a:t>
            </a:r>
            <a:endParaRPr lang="en-US" altLang="zh-CN" dirty="0"/>
          </a:p>
          <a:p>
            <a:pPr lvl="1"/>
            <a:r>
              <a:rPr lang="en-US" altLang="zh-CN" dirty="0"/>
              <a:t>Created by Kent Beck in 1989</a:t>
            </a:r>
          </a:p>
          <a:p>
            <a:pPr lvl="2"/>
            <a:r>
              <a:rPr lang="en-US" altLang="zh-CN" dirty="0"/>
              <a:t>This is the same guy we mentioned in XP, design patterns</a:t>
            </a:r>
          </a:p>
          <a:p>
            <a:pPr lvl="1"/>
            <a:r>
              <a:rPr lang="en-US" altLang="zh-CN" dirty="0"/>
              <a:t>The first one was </a:t>
            </a:r>
            <a:r>
              <a:rPr lang="en-US" altLang="zh-CN" dirty="0" err="1"/>
              <a:t>sUnit</a:t>
            </a:r>
            <a:r>
              <a:rPr lang="en-US" altLang="zh-CN" dirty="0"/>
              <a:t> (for </a:t>
            </a:r>
            <a:r>
              <a:rPr lang="en-US" altLang="zh-CN" dirty="0" err="1"/>
              <a:t>smalltalk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Junit - The </a:t>
            </a:r>
            <a:r>
              <a:rPr lang="en-US" altLang="zh-CN" dirty="0"/>
              <a:t>most popular </a:t>
            </a:r>
            <a:r>
              <a:rPr lang="en-US" altLang="zh-CN" dirty="0" err="1"/>
              <a:t>xUnit</a:t>
            </a:r>
            <a:r>
              <a:rPr lang="en-US" altLang="zh-CN" dirty="0"/>
              <a:t> framework</a:t>
            </a:r>
          </a:p>
          <a:p>
            <a:pPr lvl="1"/>
            <a:r>
              <a:rPr lang="en-US" altLang="zh-CN" dirty="0"/>
              <a:t>There are about 70 </a:t>
            </a:r>
            <a:r>
              <a:rPr lang="en-US" altLang="zh-CN" dirty="0" err="1"/>
              <a:t>xUnit</a:t>
            </a:r>
            <a:r>
              <a:rPr lang="en-US" altLang="zh-CN" dirty="0"/>
              <a:t> frameworks for corresponding languages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346" y="3924589"/>
            <a:ext cx="51816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Programmer</a:t>
            </a:r>
          </a:p>
          <a:p>
            <a:pPr lvl="1"/>
            <a:r>
              <a:rPr lang="en-US" altLang="zh-CN" dirty="0" smtClean="0"/>
              <a:t>How to program with others</a:t>
            </a:r>
          </a:p>
          <a:p>
            <a:r>
              <a:rPr lang="en-US" altLang="zh-CN" dirty="0" smtClean="0"/>
              <a:t>Code style</a:t>
            </a:r>
          </a:p>
          <a:p>
            <a:pPr lvl="1"/>
            <a:r>
              <a:rPr lang="en-US" altLang="zh-CN" dirty="0" smtClean="0"/>
              <a:t>variable, …, class</a:t>
            </a:r>
          </a:p>
          <a:p>
            <a:r>
              <a:rPr lang="en-US" altLang="zh-CN" dirty="0" smtClean="0"/>
              <a:t>Design pattern</a:t>
            </a:r>
          </a:p>
          <a:p>
            <a:pPr lvl="1"/>
            <a:r>
              <a:rPr lang="en-US" altLang="zh-CN" dirty="0" smtClean="0"/>
              <a:t>Good vs Evil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7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Test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 under test: the system/module/component we are testing</a:t>
            </a:r>
          </a:p>
          <a:p>
            <a:r>
              <a:rPr lang="en-US" altLang="zh-CN" dirty="0" smtClean="0"/>
              <a:t>Test </a:t>
            </a:r>
            <a:r>
              <a:rPr lang="en-US" altLang="zh-CN" dirty="0"/>
              <a:t>Method: The actual code of the test</a:t>
            </a:r>
          </a:p>
          <a:p>
            <a:r>
              <a:rPr lang="en-US" altLang="zh-CN" dirty="0"/>
              <a:t>Test Case: A collection of tests with common purpose/setup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95" y="3559406"/>
            <a:ext cx="71628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9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Writing a Test Case</a:t>
            </a:r>
            <a:endParaRPr lang="zh-CN" altLang="en-US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163199" y="1792922"/>
            <a:ext cx="9083335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public class </a:t>
            </a:r>
            <a:r>
              <a:rPr lang="en-US" altLang="zh-CN" sz="1400" dirty="0" err="1" smtClean="0"/>
              <a:t>VectorTest</a:t>
            </a:r>
            <a:r>
              <a:rPr lang="en-US" altLang="zh-CN" sz="1400" dirty="0" smtClean="0"/>
              <a:t> extends </a:t>
            </a:r>
            <a:r>
              <a:rPr lang="en-US" altLang="zh-CN" sz="1400" dirty="0" err="1" smtClean="0"/>
              <a:t>TestCase</a:t>
            </a:r>
            <a:r>
              <a:rPr lang="en-US" altLang="zh-CN" sz="1400" dirty="0" smtClean="0"/>
              <a:t> { // extending Junit </a:t>
            </a:r>
            <a:r>
              <a:rPr lang="en-US" altLang="zh-CN" sz="1400" dirty="0" err="1" smtClean="0"/>
              <a:t>TestCase</a:t>
            </a:r>
            <a:endParaRPr lang="en-US" altLang="zh-CN" sz="1400" dirty="0" smtClean="0"/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protected Vector </a:t>
            </a:r>
            <a:r>
              <a:rPr lang="en-US" altLang="zh-CN" sz="1400" dirty="0" err="1" smtClean="0"/>
              <a:t>fEmpty</a:t>
            </a:r>
            <a:r>
              <a:rPr lang="en-US" altLang="zh-CN" sz="1400" dirty="0" smtClean="0"/>
              <a:t>;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protected Vector </a:t>
            </a:r>
            <a:r>
              <a:rPr lang="en-US" altLang="zh-CN" sz="1400" dirty="0" err="1" smtClean="0"/>
              <a:t>fFull</a:t>
            </a:r>
            <a:r>
              <a:rPr lang="en-US" altLang="zh-CN" sz="1400" dirty="0" smtClean="0"/>
              <a:t>;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protected void </a:t>
            </a:r>
            <a:r>
              <a:rPr lang="en-US" altLang="zh-CN" sz="1400" dirty="0" err="1" smtClean="0"/>
              <a:t>setUp</a:t>
            </a:r>
            <a:r>
              <a:rPr lang="en-US" altLang="zh-CN" sz="1400" dirty="0" smtClean="0"/>
              <a:t>() {              // executed before every test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fEmpty</a:t>
            </a:r>
            <a:r>
              <a:rPr lang="en-US" altLang="zh-CN" sz="1400" dirty="0" smtClean="0"/>
              <a:t>= new Vector();            // Generate SUTs    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fFull</a:t>
            </a:r>
            <a:r>
              <a:rPr lang="en-US" altLang="zh-CN" sz="1400" dirty="0" smtClean="0"/>
              <a:t>= new Vector();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}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@Test                                        // annotation: tell Junit a test method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public void </a:t>
            </a:r>
            <a:r>
              <a:rPr lang="en-US" altLang="zh-CN" sz="1400" dirty="0" err="1" smtClean="0"/>
              <a:t>testCapacity</a:t>
            </a:r>
            <a:r>
              <a:rPr lang="en-US" altLang="zh-CN" sz="1400" dirty="0" smtClean="0"/>
              <a:t>() {        // a test method 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size= </a:t>
            </a:r>
            <a:r>
              <a:rPr lang="en-US" altLang="zh-CN" sz="1400" dirty="0" err="1" smtClean="0"/>
              <a:t>fFull.size</a:t>
            </a:r>
            <a:r>
              <a:rPr lang="en-US" altLang="zh-CN" sz="1400" dirty="0" smtClean="0"/>
              <a:t>();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    for 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 0;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&lt; 100;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++){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fFull.addElement</a:t>
            </a:r>
            <a:r>
              <a:rPr lang="en-US" altLang="zh-CN" sz="1400" dirty="0" smtClean="0"/>
              <a:t>(new Integer(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));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    }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assertTrue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fFull.size</a:t>
            </a:r>
            <a:r>
              <a:rPr lang="en-US" altLang="zh-CN" sz="1400" dirty="0" smtClean="0"/>
              <a:t>() == 100+size);  //assertion, compare output with expected 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}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	 </a:t>
            </a:r>
            <a:r>
              <a:rPr lang="en-US" altLang="zh-CN" sz="1400" dirty="0" smtClean="0"/>
              <a:t>protected void teardown{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fEmpty</a:t>
            </a:r>
            <a:r>
              <a:rPr lang="en-US" altLang="zh-CN" sz="1400" dirty="0" smtClean="0"/>
              <a:t> = null;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 }</a:t>
            </a:r>
          </a:p>
          <a:p>
            <a:pPr>
              <a:lnSpc>
                <a:spcPts val="500"/>
              </a:lnSpc>
              <a:buFont typeface="Wingdings" panose="05000000000000000000" pitchFamily="2" charset="2"/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335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 </a:t>
            </a:r>
            <a:r>
              <a:rPr lang="en-US" altLang="zh-CN" dirty="0"/>
              <a:t>methods are independent in JUnit</a:t>
            </a:r>
          </a:p>
          <a:p>
            <a:pPr lvl="1"/>
            <a:r>
              <a:rPr lang="en-US" altLang="zh-CN" dirty="0"/>
              <a:t>The order of executing test methods should not affect the test results</a:t>
            </a:r>
          </a:p>
          <a:p>
            <a:pPr lvl="1"/>
            <a:r>
              <a:rPr lang="en-US" altLang="zh-CN" dirty="0" smtClean="0"/>
              <a:t>Create an instance for each test method</a:t>
            </a:r>
          </a:p>
          <a:p>
            <a:pPr lvl="1"/>
            <a:r>
              <a:rPr lang="en-US" altLang="zh-CN" dirty="0"/>
              <a:t>setup and tear down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Fail assertion or unhandled exception</a:t>
            </a:r>
          </a:p>
          <a:p>
            <a:pPr lvl="1"/>
            <a:r>
              <a:rPr lang="en-US" altLang="zh-CN" dirty="0"/>
              <a:t>In JUnit, each test case is executed in a try-catch</a:t>
            </a:r>
          </a:p>
          <a:p>
            <a:pPr lvl="1"/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Avoid one fail test to affect the following tests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5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Assertions</a:t>
            </a:r>
            <a:endParaRPr lang="zh-CN" alt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261872" y="1818443"/>
            <a:ext cx="9465076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/>
              <a:t>public void </a:t>
            </a:r>
            <a:r>
              <a:rPr lang="en-US" altLang="zh-CN" sz="2000" dirty="0" err="1" smtClean="0"/>
              <a:t>testCapacity</a:t>
            </a:r>
            <a:r>
              <a:rPr lang="en-US" altLang="zh-CN" sz="2000" dirty="0" smtClean="0"/>
              <a:t>() {        // a test method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….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assertTrue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fFull.size</a:t>
            </a:r>
            <a:r>
              <a:rPr lang="en-US" altLang="zh-CN" sz="2000" dirty="0" smtClean="0"/>
              <a:t>() == 100+size);  //assertion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Comic Sans MS" panose="030F0702030302020204" pitchFamily="66" charset="0"/>
              </a:rPr>
              <a:t>If assertion fails: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Assertion failed: myTest.java:150 (expected true but was false)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omic Sans MS" panose="030F0702030302020204" pitchFamily="66" charset="0"/>
                <a:ea typeface="Batang" pitchFamily="18" charset="-127"/>
              </a:rPr>
              <a:t>Not so good!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omic Sans MS" panose="030F0702030302020204" pitchFamily="66" charset="0"/>
                <a:ea typeface="Batang" pitchFamily="18" charset="-127"/>
              </a:rPr>
              <a:t>Try: </a:t>
            </a:r>
            <a:r>
              <a:rPr lang="en-US" altLang="zh-CN" sz="2000" dirty="0" err="1" smtClean="0"/>
              <a:t>assertEquals</a:t>
            </a:r>
            <a:r>
              <a:rPr lang="en-US" altLang="zh-CN" sz="2000" dirty="0" smtClean="0"/>
              <a:t>(100+size, </a:t>
            </a:r>
            <a:r>
              <a:rPr lang="en-US" altLang="zh-CN" sz="2000" dirty="0" err="1" smtClean="0"/>
              <a:t>fFull.size</a:t>
            </a:r>
            <a:r>
              <a:rPr lang="en-US" altLang="zh-CN" sz="2000" dirty="0" smtClean="0"/>
              <a:t>()); //expected value first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Assertion failed: myTest.java:150 (expected 102 but was 103)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omic Sans MS" panose="030F0702030302020204" pitchFamily="66" charset="0"/>
                <a:ea typeface="Batang" pitchFamily="18" charset="-127"/>
              </a:rPr>
              <a:t>Better!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omic Sans MS" panose="030F0702030302020204" pitchFamily="66" charset="0"/>
                <a:ea typeface="Batang" pitchFamily="18" charset="-127"/>
              </a:rPr>
              <a:t>Try: </a:t>
            </a:r>
            <a:r>
              <a:rPr lang="en-US" altLang="zh-CN" sz="2000" dirty="0" err="1" smtClean="0"/>
              <a:t>assertEquals</a:t>
            </a:r>
            <a:r>
              <a:rPr lang="en-US" altLang="zh-CN" sz="2000" dirty="0" smtClean="0"/>
              <a:t>(“list length”, 100+size, </a:t>
            </a:r>
            <a:r>
              <a:rPr lang="en-US" altLang="zh-CN" sz="2000" dirty="0" err="1" smtClean="0"/>
              <a:t>fFull.size</a:t>
            </a:r>
            <a:r>
              <a:rPr lang="en-US" altLang="zh-CN" sz="2000" dirty="0" smtClean="0"/>
              <a:t>());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Assertion failed: myTest.java:150 (list length expected 102 but was 103)</a:t>
            </a:r>
            <a:endParaRPr lang="en-US" altLang="zh-CN" dirty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31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Assertions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Extend </a:t>
            </a:r>
            <a:r>
              <a:rPr lang="en-US" altLang="zh-CN" dirty="0" err="1"/>
              <a:t>TestCase</a:t>
            </a:r>
            <a:r>
              <a:rPr lang="en-US" altLang="zh-CN" dirty="0"/>
              <a:t> and write your own assertions</a:t>
            </a:r>
          </a:p>
          <a:p>
            <a:pPr lvl="1"/>
            <a:r>
              <a:rPr lang="en-US" altLang="zh-CN" dirty="0" err="1"/>
              <a:t>AssertStringContains</a:t>
            </a:r>
            <a:r>
              <a:rPr lang="en-US" altLang="zh-CN" dirty="0"/>
              <a:t>, </a:t>
            </a:r>
            <a:r>
              <a:rPr lang="en-US" altLang="zh-CN" dirty="0" err="1"/>
              <a:t>AssertArrayEquals</a:t>
            </a:r>
            <a:r>
              <a:rPr lang="en-US" altLang="zh-CN" dirty="0"/>
              <a:t>, …</a:t>
            </a:r>
          </a:p>
          <a:p>
            <a:pPr lvl="1"/>
            <a:r>
              <a:rPr lang="en-US" altLang="zh-CN" dirty="0"/>
              <a:t>Use fail(String) to fail a test with certain message</a:t>
            </a:r>
          </a:p>
          <a:p>
            <a:r>
              <a:rPr lang="en-US" altLang="zh-CN" dirty="0" smtClean="0"/>
              <a:t>JUnit creates </a:t>
            </a:r>
            <a:r>
              <a:rPr lang="en-US" altLang="zh-CN" dirty="0"/>
              <a:t>one instance of </a:t>
            </a:r>
            <a:r>
              <a:rPr lang="en-US" altLang="zh-CN" dirty="0" err="1" smtClean="0"/>
              <a:t>TestCase</a:t>
            </a:r>
            <a:r>
              <a:rPr lang="en-US" altLang="zh-CN" dirty="0"/>
              <a:t> </a:t>
            </a:r>
            <a:r>
              <a:rPr lang="en-US" altLang="zh-CN" b="1" dirty="0"/>
              <a:t>per test </a:t>
            </a:r>
            <a:r>
              <a:rPr lang="en-US" altLang="zh-CN" b="1" dirty="0" smtClean="0"/>
              <a:t>method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15357" y="3377195"/>
            <a:ext cx="37337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testRemoveAll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fFull.removeAllElements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fEmpty.removeAllElements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assertTrue</a:t>
            </a:r>
            <a:r>
              <a:rPr lang="en-US" altLang="zh-CN" dirty="0"/>
              <a:t>(</a:t>
            </a:r>
            <a:r>
              <a:rPr lang="en-US" altLang="zh-CN" dirty="0" err="1"/>
              <a:t>fFull.isEmpty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assertTrue</a:t>
            </a:r>
            <a:r>
              <a:rPr lang="en-US" altLang="zh-CN" dirty="0"/>
              <a:t>(</a:t>
            </a:r>
            <a:r>
              <a:rPr lang="en-US" altLang="zh-CN" dirty="0" err="1"/>
              <a:t>fEmpty.isEmpty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3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 and tear </a:t>
            </a:r>
            <a:r>
              <a:rPr lang="en-US" altLang="zh-CN" dirty="0"/>
              <a:t>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the following test code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58031" y="2453322"/>
            <a:ext cx="2514600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setUp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File f = open(“foo”);</a:t>
            </a:r>
          </a:p>
          <a:p>
            <a:r>
              <a:rPr lang="en-US" altLang="zh-CN" dirty="0"/>
              <a:t>    File b = open(“bar”);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testAAA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use f and b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testBBB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use f and b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39031" y="5501322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Problems?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968231" y="1691322"/>
            <a:ext cx="2743200" cy="504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setUp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File f = open(“foo”); </a:t>
            </a:r>
          </a:p>
          <a:p>
            <a:r>
              <a:rPr lang="en-US" altLang="zh-CN" dirty="0"/>
              <a:t>    File b = open(“bar”);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testAAA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try {</a:t>
            </a:r>
          </a:p>
          <a:p>
            <a:r>
              <a:rPr lang="en-US" altLang="zh-CN" dirty="0"/>
              <a:t>        use f and b</a:t>
            </a:r>
          </a:p>
          <a:p>
            <a:r>
              <a:rPr lang="en-US" altLang="zh-CN" dirty="0"/>
              <a:t>    } finally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clean&amp;close</a:t>
            </a:r>
            <a:r>
              <a:rPr lang="en-US" altLang="zh-CN" dirty="0"/>
              <a:t> f, b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testBBB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try {</a:t>
            </a:r>
          </a:p>
          <a:p>
            <a:r>
              <a:rPr lang="en-US" altLang="zh-CN" dirty="0"/>
              <a:t>        use f and b</a:t>
            </a:r>
          </a:p>
          <a:p>
            <a:r>
              <a:rPr lang="en-US" altLang="zh-CN" dirty="0"/>
              <a:t>    } finally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clean&amp;close</a:t>
            </a:r>
            <a:r>
              <a:rPr lang="en-US" altLang="zh-CN" dirty="0"/>
              <a:t> f, b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520431" y="3977322"/>
            <a:ext cx="92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Better?</a:t>
            </a:r>
          </a:p>
        </p:txBody>
      </p:sp>
    </p:spTree>
    <p:extLst>
      <p:ext uri="{BB962C8B-B14F-4D97-AF65-F5344CB8AC3E}">
        <p14:creationId xmlns:p14="http://schemas.microsoft.com/office/powerpoint/2010/main" val="14243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and tear 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the following test code</a:t>
            </a:r>
          </a:p>
          <a:p>
            <a:endParaRPr lang="zh-CN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41612" y="2303756"/>
            <a:ext cx="2514600" cy="367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void setUp() {</a:t>
            </a:r>
          </a:p>
          <a:p>
            <a:r>
              <a:rPr lang="en-US" altLang="zh-CN"/>
              <a:t>    File f = open(“foo”);</a:t>
            </a:r>
          </a:p>
          <a:p>
            <a:r>
              <a:rPr lang="en-US" altLang="zh-CN"/>
              <a:t>    File b = open(“bar”);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void testAAA() {</a:t>
            </a:r>
          </a:p>
          <a:p>
            <a:r>
              <a:rPr lang="en-US" altLang="zh-CN"/>
              <a:t>    use f and b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void testBBB(){</a:t>
            </a:r>
          </a:p>
          <a:p>
            <a:r>
              <a:rPr lang="en-US" altLang="zh-CN"/>
              <a:t>    use f and b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void tearDown{</a:t>
            </a:r>
          </a:p>
          <a:p>
            <a:r>
              <a:rPr lang="en-US" altLang="zh-CN"/>
              <a:t>    clean&amp;close f, b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622612" y="6280444"/>
            <a:ext cx="1436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Even better</a:t>
            </a:r>
            <a:endParaRPr lang="en-US" altLang="zh-CN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670612" y="2303756"/>
            <a:ext cx="2514600" cy="367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setUp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File f = open(“foo”);</a:t>
            </a:r>
          </a:p>
          <a:p>
            <a:r>
              <a:rPr lang="en-US" altLang="zh-CN" dirty="0"/>
              <a:t>    File b = open(“bar”);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tearDown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try{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clean&amp;close</a:t>
            </a:r>
            <a:r>
              <a:rPr lang="en-US" altLang="zh-CN" dirty="0"/>
              <a:t> f</a:t>
            </a:r>
          </a:p>
          <a:p>
            <a:r>
              <a:rPr lang="en-US" altLang="zh-CN" dirty="0"/>
              <a:t>    }catch{</a:t>
            </a:r>
          </a:p>
          <a:p>
            <a:r>
              <a:rPr lang="en-US" altLang="zh-CN" dirty="0"/>
              <a:t>        …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the same for b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00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Tear 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</a:t>
            </a:r>
            <a:r>
              <a:rPr lang="en-US" altLang="zh-CN" dirty="0"/>
              <a:t>tear down is not complete, a test failure may affect the following test cases</a:t>
            </a:r>
          </a:p>
          <a:p>
            <a:r>
              <a:rPr lang="en-US" altLang="zh-CN" dirty="0"/>
              <a:t>Recover the changes done to global data that are not well handled by the setup</a:t>
            </a:r>
          </a:p>
          <a:p>
            <a:pPr lvl="1"/>
            <a:r>
              <a:rPr lang="en-US" altLang="zh-CN" dirty="0"/>
              <a:t>Database, files, network, global variables</a:t>
            </a:r>
          </a:p>
          <a:p>
            <a:r>
              <a:rPr lang="en-US" altLang="zh-CN" dirty="0"/>
              <a:t>Clean resources</a:t>
            </a:r>
          </a:p>
          <a:p>
            <a:r>
              <a:rPr lang="en-US" altLang="zh-CN" dirty="0"/>
              <a:t>Caution of exceptions in tear down itself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061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Big </a:t>
            </a:r>
            <a:r>
              <a:rPr lang="en-US" altLang="zh-CN" dirty="0"/>
              <a:t>Bang</a:t>
            </a:r>
          </a:p>
          <a:p>
            <a:r>
              <a:rPr lang="en-US" altLang="zh-CN" dirty="0"/>
              <a:t>Top down</a:t>
            </a:r>
          </a:p>
          <a:p>
            <a:r>
              <a:rPr lang="en-US" altLang="zh-CN" dirty="0"/>
              <a:t>Bottom Up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525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 Bang!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Prepare all relevant components</a:t>
            </a:r>
          </a:p>
          <a:p>
            <a:pPr lvl="1"/>
            <a:r>
              <a:rPr lang="en-US" altLang="zh-CN" dirty="0"/>
              <a:t>Data, Global variables…</a:t>
            </a:r>
          </a:p>
          <a:p>
            <a:pPr lvl="1"/>
            <a:r>
              <a:rPr lang="en-US" altLang="zh-CN" dirty="0" smtClean="0"/>
              <a:t>Pray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Usage Scenario</a:t>
            </a:r>
            <a:endParaRPr lang="en-US" altLang="zh-CN" dirty="0" smtClean="0"/>
          </a:p>
          <a:p>
            <a:pPr lvl="1"/>
            <a:r>
              <a:rPr lang="en-US" altLang="zh-CN" dirty="0"/>
              <a:t>Quite common in small projects</a:t>
            </a:r>
          </a:p>
          <a:p>
            <a:pPr lvl="1"/>
            <a:r>
              <a:rPr lang="en-US" altLang="zh-CN" dirty="0"/>
              <a:t>Requires no extra effort for integration</a:t>
            </a:r>
          </a:p>
          <a:p>
            <a:r>
              <a:rPr lang="en-US" altLang="zh-CN" dirty="0" smtClean="0"/>
              <a:t>Difficult to locate a fault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t="20862" r="11195" b="12024"/>
          <a:stretch>
            <a:fillRect/>
          </a:stretch>
        </p:blipFill>
        <p:spPr bwMode="auto">
          <a:xfrm>
            <a:off x="6108192" y="2897123"/>
            <a:ext cx="4708153" cy="328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43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style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" y="2055860"/>
            <a:ext cx="9074727" cy="2861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80" y="3486390"/>
            <a:ext cx="8698132" cy="31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down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 decomposition</a:t>
            </a:r>
          </a:p>
          <a:p>
            <a:pPr lvl="1"/>
            <a:r>
              <a:rPr lang="en-US" altLang="zh-CN" dirty="0"/>
              <a:t>A hierarchical structure of all software features</a:t>
            </a:r>
          </a:p>
          <a:p>
            <a:endParaRPr lang="zh-CN" altLang="en-US" dirty="0"/>
          </a:p>
        </p:txBody>
      </p:sp>
      <p:pic>
        <p:nvPicPr>
          <p:cNvPr id="4" name="Picture 5" descr="FNCDE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492" y="2679475"/>
            <a:ext cx="3178511" cy="26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995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down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Focus on the validation of the whole system first</a:t>
            </a:r>
          </a:p>
          <a:p>
            <a:pPr lvl="1"/>
            <a:r>
              <a:rPr lang="en-US" altLang="zh-CN" dirty="0"/>
              <a:t>Test an empty system with no components at first</a:t>
            </a:r>
          </a:p>
          <a:p>
            <a:pPr lvl="1"/>
            <a:r>
              <a:rPr lang="en-US" altLang="zh-CN" dirty="0"/>
              <a:t>All components are replaced with test doubles, e.g., stubs</a:t>
            </a:r>
          </a:p>
          <a:p>
            <a:pPr lvl="1"/>
            <a:r>
              <a:rPr lang="en-US" altLang="zh-CN" dirty="0"/>
              <a:t>Gradually add components</a:t>
            </a:r>
          </a:p>
          <a:p>
            <a:pPr lvl="1"/>
            <a:r>
              <a:rPr lang="en-US" altLang="zh-CN" dirty="0"/>
              <a:t>Until all components are added</a:t>
            </a:r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12" y="2904002"/>
            <a:ext cx="5243516" cy="387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852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down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Advantages</a:t>
            </a:r>
            <a:endParaRPr lang="en-US" altLang="zh-CN" dirty="0"/>
          </a:p>
          <a:p>
            <a:pPr lvl="1"/>
            <a:r>
              <a:rPr lang="en-US" altLang="zh-CN" dirty="0"/>
              <a:t>Easier to understand the process of the integration</a:t>
            </a:r>
          </a:p>
          <a:p>
            <a:pPr lvl="1"/>
            <a:r>
              <a:rPr lang="en-US" altLang="zh-CN" dirty="0"/>
              <a:t>May have a working system earlier (or always </a:t>
            </a:r>
            <a:r>
              <a:rPr lang="en-US" altLang="zh-CN" dirty="0" smtClean="0"/>
              <a:t>have </a:t>
            </a:r>
            <a:r>
              <a:rPr lang="en-US" altLang="zh-CN" dirty="0"/>
              <a:t>a working system): important for modern development, </a:t>
            </a:r>
            <a:r>
              <a:rPr lang="en-US" altLang="zh-CN" dirty="0" smtClean="0"/>
              <a:t> such </a:t>
            </a:r>
            <a:r>
              <a:rPr lang="en-US" altLang="zh-CN" dirty="0"/>
              <a:t>as XP</a:t>
            </a:r>
          </a:p>
          <a:p>
            <a:r>
              <a:rPr lang="en-US" altLang="zh-CN" dirty="0"/>
              <a:t>Disadvantages</a:t>
            </a:r>
          </a:p>
          <a:p>
            <a:pPr lvl="1"/>
            <a:r>
              <a:rPr lang="en-US" altLang="zh-CN" dirty="0"/>
              <a:t>Requires to write test </a:t>
            </a:r>
            <a:r>
              <a:rPr lang="en-US" altLang="zh-CN" dirty="0" smtClean="0"/>
              <a:t>stubs</a:t>
            </a:r>
            <a:endParaRPr lang="en-US" altLang="zh-CN" dirty="0"/>
          </a:p>
          <a:p>
            <a:pPr lvl="1"/>
            <a:r>
              <a:rPr lang="en-US" altLang="zh-CN" dirty="0" smtClean="0"/>
              <a:t>Centralized, and the </a:t>
            </a:r>
            <a:r>
              <a:rPr lang="en-US" altLang="zh-CN" dirty="0"/>
              <a:t>integration cannot be done </a:t>
            </a:r>
            <a:r>
              <a:rPr lang="en-US" altLang="zh-CN" dirty="0" smtClean="0"/>
              <a:t>in parallel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76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Bottom-up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431290"/>
          </a:xfrm>
        </p:spPr>
        <p:txBody>
          <a:bodyPr/>
          <a:lstStyle/>
          <a:p>
            <a:r>
              <a:rPr lang="en-US" altLang="zh-CN" dirty="0"/>
              <a:t>Focus on the integration of lowest units at first</a:t>
            </a:r>
          </a:p>
          <a:p>
            <a:pPr lvl="1"/>
            <a:r>
              <a:rPr lang="en-US" altLang="zh-CN" dirty="0"/>
              <a:t>Start from an unit depending nothing else</a:t>
            </a:r>
          </a:p>
          <a:p>
            <a:pPr lvl="1"/>
            <a:r>
              <a:rPr lang="en-US" altLang="zh-CN" dirty="0"/>
              <a:t>When all sub-unit of a component are integrated, integrate the component</a:t>
            </a:r>
          </a:p>
          <a:p>
            <a:pPr lvl="1"/>
            <a:r>
              <a:rPr lang="en-US" altLang="zh-CN" dirty="0"/>
              <a:t>Until the whole system is built</a:t>
            </a:r>
          </a:p>
          <a:p>
            <a:endParaRPr lang="zh-CN" altLang="en-US" dirty="0"/>
          </a:p>
        </p:txBody>
      </p:sp>
      <p:sp>
        <p:nvSpPr>
          <p:cNvPr id="13" name="Slide Number Placeholder 5"/>
          <p:cNvSpPr txBox="1">
            <a:spLocks noGrp="1"/>
          </p:cNvSpPr>
          <p:nvPr/>
        </p:nvSpPr>
        <p:spPr bwMode="auto">
          <a:xfrm>
            <a:off x="0" y="6369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B2351C-D31C-4430-A043-C332C8ECBC54}" type="slidenum">
              <a:rPr lang="en-US" altLang="zh-CN" sz="2600" b="1">
                <a:solidFill>
                  <a:schemeClr val="bg1"/>
                </a:solidFill>
                <a:cs typeface="Times New Roman" panose="02020603050405020304" pitchFamily="18" charset="0"/>
              </a:rPr>
              <a:pPr/>
              <a:t>33</a:t>
            </a:fld>
            <a:endParaRPr lang="en-US" altLang="zh-CN" sz="2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4" y="3397570"/>
            <a:ext cx="4188333" cy="12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5675544" y="3397570"/>
            <a:ext cx="3971278" cy="1154559"/>
            <a:chOff x="2438400" y="2514600"/>
            <a:chExt cx="6383338" cy="1933575"/>
          </a:xfrm>
        </p:grpSpPr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2514600"/>
              <a:ext cx="6383338" cy="193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5638800" y="2895600"/>
              <a:ext cx="3124200" cy="152400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776491" y="5284094"/>
            <a:ext cx="4538709" cy="1329431"/>
            <a:chOff x="2057400" y="4495800"/>
            <a:chExt cx="6858000" cy="2133600"/>
          </a:xfrm>
        </p:grpSpPr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863" y="4495800"/>
              <a:ext cx="6383337" cy="193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638800" y="4876800"/>
              <a:ext cx="3124200" cy="152400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057400" y="4495800"/>
              <a:ext cx="6858000" cy="213360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7141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Bottom-up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Advantages</a:t>
            </a:r>
          </a:p>
          <a:p>
            <a:pPr lvl="1"/>
            <a:r>
              <a:rPr lang="en-US" altLang="zh-CN" dirty="0"/>
              <a:t>No test stub is required</a:t>
            </a:r>
          </a:p>
          <a:p>
            <a:pPr lvl="1"/>
            <a:r>
              <a:rPr lang="en-US" altLang="zh-CN" dirty="0"/>
              <a:t>Requires test driver but may re-use unit test cases (view the whole component as a unit)</a:t>
            </a:r>
          </a:p>
          <a:p>
            <a:pPr lvl="1"/>
            <a:r>
              <a:rPr lang="en-US" altLang="zh-CN" dirty="0"/>
              <a:t>Support parallel integration</a:t>
            </a:r>
          </a:p>
          <a:p>
            <a:r>
              <a:rPr lang="en-US" altLang="zh-CN" dirty="0"/>
              <a:t>Issues</a:t>
            </a:r>
          </a:p>
          <a:p>
            <a:pPr lvl="1"/>
            <a:r>
              <a:rPr lang="en-US" altLang="zh-CN" dirty="0"/>
              <a:t>No working system is available until the end</a:t>
            </a:r>
          </a:p>
          <a:p>
            <a:pPr lvl="1"/>
            <a:r>
              <a:rPr lang="en-US" altLang="zh-CN" dirty="0" smtClean="0"/>
              <a:t>Some issues emerge at the end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516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</a:t>
            </a:r>
            <a:r>
              <a:rPr lang="en-US" altLang="zh-CN" dirty="0" smtClean="0"/>
              <a:t>testing - functional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the system as a whole</a:t>
            </a:r>
          </a:p>
          <a:p>
            <a:r>
              <a:rPr lang="en-US" altLang="zh-CN" dirty="0"/>
              <a:t>Usually test against </a:t>
            </a:r>
            <a:r>
              <a:rPr lang="en-US" altLang="zh-CN" dirty="0" smtClean="0"/>
              <a:t>requirements (specifications)</a:t>
            </a:r>
            <a:endParaRPr lang="en-US" altLang="zh-CN" dirty="0"/>
          </a:p>
          <a:p>
            <a:r>
              <a:rPr lang="en-US" altLang="zh-CN" dirty="0"/>
              <a:t>For each item in the specification</a:t>
            </a:r>
          </a:p>
          <a:p>
            <a:pPr lvl="1"/>
            <a:r>
              <a:rPr lang="en-US" altLang="zh-CN" dirty="0"/>
              <a:t>Work out a test case and a test oracle</a:t>
            </a:r>
          </a:p>
          <a:p>
            <a:pPr lvl="1"/>
            <a:r>
              <a:rPr lang="en-US" altLang="zh-CN" dirty="0"/>
              <a:t>Test boundary values</a:t>
            </a:r>
          </a:p>
          <a:p>
            <a:pPr lvl="1"/>
            <a:r>
              <a:rPr lang="en-US" altLang="zh-CN" dirty="0"/>
              <a:t>Test with invalid inputs</a:t>
            </a:r>
          </a:p>
          <a:p>
            <a:pPr lvl="1"/>
            <a:r>
              <a:rPr lang="en-US" altLang="zh-CN" dirty="0"/>
              <a:t>Test with environment errors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57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Testing Graphics User Interface is easier</a:t>
            </a:r>
          </a:p>
          <a:p>
            <a:pPr lvl="1"/>
            <a:r>
              <a:rPr lang="en-US" altLang="zh-CN" dirty="0"/>
              <a:t>But harder to automate</a:t>
            </a:r>
          </a:p>
          <a:p>
            <a:pPr lvl="1"/>
            <a:r>
              <a:rPr lang="en-US" altLang="zh-CN" dirty="0"/>
              <a:t>And harder to compare results with oracles</a:t>
            </a:r>
          </a:p>
          <a:p>
            <a:r>
              <a:rPr lang="en-US" altLang="zh-CN" dirty="0"/>
              <a:t>Manual testing is still widely performed for GUI testing</a:t>
            </a:r>
          </a:p>
          <a:p>
            <a:pPr lvl="1"/>
            <a:r>
              <a:rPr lang="en-US" altLang="zh-CN" dirty="0"/>
              <a:t>Manually explore the user interface </a:t>
            </a:r>
          </a:p>
          <a:p>
            <a:pPr lvl="1"/>
            <a:r>
              <a:rPr lang="en-US" altLang="zh-CN" dirty="0"/>
              <a:t>Record the steps in the test for future </a:t>
            </a:r>
            <a:r>
              <a:rPr lang="en-US" altLang="zh-CN" dirty="0" smtClean="0"/>
              <a:t>testing</a:t>
            </a:r>
            <a:endParaRPr lang="en-US" altLang="zh-CN" dirty="0"/>
          </a:p>
          <a:p>
            <a:pPr lvl="1"/>
            <a:r>
              <a:rPr lang="en-US" altLang="zh-CN" dirty="0"/>
              <a:t>Observe the GUI for errors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951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787588"/>
          </a:xfrm>
        </p:spPr>
        <p:txBody>
          <a:bodyPr/>
          <a:lstStyle/>
          <a:p>
            <a:r>
              <a:rPr lang="en-US" altLang="zh-CN" dirty="0"/>
              <a:t>Record and Replay</a:t>
            </a:r>
          </a:p>
          <a:p>
            <a:pPr lvl="1"/>
            <a:r>
              <a:rPr lang="en-US" altLang="zh-CN" dirty="0"/>
              <a:t>Screen record and replay</a:t>
            </a:r>
          </a:p>
          <a:p>
            <a:pPr lvl="2"/>
            <a:r>
              <a:rPr lang="en-US" altLang="zh-CN" dirty="0"/>
              <a:t>Record click on the screen and keyboard inputs</a:t>
            </a:r>
          </a:p>
          <a:p>
            <a:pPr lvl="2"/>
            <a:r>
              <a:rPr lang="en-US" altLang="zh-CN" dirty="0"/>
              <a:t>Replay all the clicks and inputs</a:t>
            </a:r>
          </a:p>
          <a:p>
            <a:pPr lvl="2"/>
            <a:r>
              <a:rPr lang="en-US" altLang="zh-CN" dirty="0"/>
              <a:t>Not robust, affected by screen size, resolution, resize, …</a:t>
            </a:r>
          </a:p>
          <a:p>
            <a:pPr lvl="1"/>
            <a:r>
              <a:rPr lang="en-US" altLang="zh-CN" dirty="0"/>
              <a:t>Event record and replay</a:t>
            </a:r>
          </a:p>
          <a:p>
            <a:pPr lvl="2"/>
            <a:r>
              <a:rPr lang="en-US" altLang="zh-CN" dirty="0"/>
              <a:t>Record all the UI events in the UI framework (swing, MFC, android etc.), and outputs (texts) in the UI</a:t>
            </a:r>
          </a:p>
          <a:p>
            <a:pPr lvl="2"/>
            <a:r>
              <a:rPr lang="en-US" altLang="zh-CN" dirty="0"/>
              <a:t>Re-trigger all the events and compare the UI texts</a:t>
            </a:r>
          </a:p>
          <a:p>
            <a:pPr lvl="2"/>
            <a:r>
              <a:rPr lang="en-US" altLang="zh-CN" dirty="0"/>
              <a:t>More robust, but requires more preparation and overhead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439" y="767996"/>
            <a:ext cx="3352153" cy="25167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68101" y="6117005"/>
            <a:ext cx="9629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https://en.wikipedia.org/wiki/Comparison_of_GUI_testing_tools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0" y="4878155"/>
            <a:ext cx="10696482" cy="11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24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testing - </a:t>
            </a:r>
            <a:r>
              <a:rPr lang="en-US" altLang="zh-CN" dirty="0" smtClean="0"/>
              <a:t>nonfunctional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Platforms</a:t>
            </a:r>
            <a:endParaRPr lang="en-US" altLang="zh-CN" dirty="0"/>
          </a:p>
          <a:p>
            <a:pPr lvl="1"/>
            <a:r>
              <a:rPr lang="en-US" altLang="zh-CN" dirty="0"/>
              <a:t>OS, database, application server, browser</a:t>
            </a:r>
          </a:p>
          <a:p>
            <a:pPr lvl="1"/>
            <a:r>
              <a:rPr lang="en-US" altLang="zh-CN" dirty="0"/>
              <a:t>Compatibility is a huge problem</a:t>
            </a:r>
          </a:p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altLang="zh-CN" dirty="0" smtClean="0"/>
              <a:t>Response time</a:t>
            </a:r>
          </a:p>
          <a:p>
            <a:r>
              <a:rPr lang="en-US" altLang="zh-CN" dirty="0" smtClean="0"/>
              <a:t>Overload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619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Coverage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we have done some testing, how do we know the testing is enough?</a:t>
            </a:r>
          </a:p>
          <a:p>
            <a:r>
              <a:rPr lang="en-US" altLang="zh-CN" dirty="0"/>
              <a:t>The most straightforward: input coverage</a:t>
            </a:r>
          </a:p>
          <a:p>
            <a:r>
              <a:rPr lang="en-US" altLang="zh-CN" dirty="0"/>
              <a:t># of inputs tested / # of possible inputs</a:t>
            </a:r>
          </a:p>
          <a:p>
            <a:endParaRPr lang="en-US" altLang="zh-CN" dirty="0"/>
          </a:p>
          <a:p>
            <a:r>
              <a:rPr lang="en-US" altLang="zh-CN" dirty="0"/>
              <a:t>Unfortunately, # of possible inputs is typically </a:t>
            </a:r>
            <a:r>
              <a:rPr lang="en-US" altLang="zh-CN" dirty="0" smtClean="0"/>
              <a:t>difficult to determine</a:t>
            </a:r>
            <a:endParaRPr lang="en-US" altLang="zh-CN" dirty="0"/>
          </a:p>
          <a:p>
            <a:r>
              <a:rPr lang="en-US" altLang="zh-CN" dirty="0"/>
              <a:t>Not feasible, so we need approximations…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9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</a:t>
            </a:r>
            <a:r>
              <a:rPr lang="en-US" altLang="zh-CN" dirty="0" smtClean="0"/>
              <a:t>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Structure Patterns</a:t>
            </a:r>
          </a:p>
          <a:p>
            <a:pPr lvl="1"/>
            <a:r>
              <a:rPr lang="en-US" altLang="zh-CN" dirty="0"/>
              <a:t>Composite</a:t>
            </a:r>
          </a:p>
          <a:p>
            <a:r>
              <a:rPr lang="en-US" altLang="zh-CN" dirty="0"/>
              <a:t>Creation Patterns</a:t>
            </a:r>
          </a:p>
          <a:p>
            <a:pPr lvl="1"/>
            <a:r>
              <a:rPr lang="en-US" altLang="zh-CN" dirty="0"/>
              <a:t>Factory</a:t>
            </a:r>
          </a:p>
          <a:p>
            <a:r>
              <a:rPr lang="en-US" altLang="zh-CN" dirty="0"/>
              <a:t>Behavioral Patterns</a:t>
            </a:r>
          </a:p>
          <a:p>
            <a:pPr lvl="1"/>
            <a:r>
              <a:rPr lang="en-US" altLang="zh-CN" dirty="0"/>
              <a:t>Visitor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5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Coverage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Basic idea:</a:t>
            </a:r>
          </a:p>
          <a:p>
            <a:pPr lvl="1"/>
            <a:r>
              <a:rPr lang="en-US" altLang="zh-CN" dirty="0"/>
              <a:t>Bugs in the code that has never been executed will not be exposed</a:t>
            </a:r>
          </a:p>
          <a:p>
            <a:pPr lvl="1"/>
            <a:r>
              <a:rPr lang="en-US" altLang="zh-CN" dirty="0"/>
              <a:t>So the test suite is definitely not sufficient</a:t>
            </a:r>
          </a:p>
          <a:p>
            <a:r>
              <a:rPr lang="en-US" altLang="zh-CN" dirty="0"/>
              <a:t>Definition:</a:t>
            </a:r>
          </a:p>
          <a:p>
            <a:pPr lvl="1"/>
            <a:r>
              <a:rPr lang="en-US" altLang="zh-CN" dirty="0"/>
              <a:t>Divide the code to elements</a:t>
            </a:r>
          </a:p>
          <a:p>
            <a:pPr lvl="1"/>
            <a:r>
              <a:rPr lang="en-US" altLang="zh-CN" dirty="0"/>
              <a:t>Calculate the proportion of elements that are executed by the test suite</a:t>
            </a:r>
          </a:p>
          <a:p>
            <a:r>
              <a:rPr lang="en-US" altLang="zh-CN" dirty="0"/>
              <a:t>Criteria</a:t>
            </a:r>
          </a:p>
          <a:p>
            <a:pPr lvl="1"/>
            <a:r>
              <a:rPr lang="en-US" altLang="zh-CN" dirty="0"/>
              <a:t>Statement (basic block) coverage, are they the same?</a:t>
            </a:r>
          </a:p>
          <a:p>
            <a:pPr lvl="1"/>
            <a:r>
              <a:rPr lang="en-US" altLang="zh-CN" dirty="0"/>
              <a:t>Branch coverage (cover all edges in a control flow graph), same with basic block coverage?</a:t>
            </a:r>
          </a:p>
          <a:p>
            <a:pPr lvl="1"/>
            <a:r>
              <a:rPr lang="en-US" altLang="zh-CN" dirty="0"/>
              <a:t>Data flow coverage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8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branch coverage vs statement coverage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59709" y="2687782"/>
            <a:ext cx="35461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public void method(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if(x==1||y==1){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doSomething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else{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doOtherthing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7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branch coverage vs statement coverage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59709" y="2687782"/>
            <a:ext cx="35461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public void method(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if(x==1||y==1){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doSomething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else{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doOtherthing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76582" y="2249711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x==1, x!=1 vs x==1, x!=1, y==1, y!=1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9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Statement </a:t>
            </a:r>
            <a:r>
              <a:rPr lang="en-US" altLang="zh-CN" dirty="0" smtClean="0"/>
              <a:t>coverage </a:t>
            </a:r>
            <a:r>
              <a:rPr lang="en-US" altLang="zh-CN" dirty="0"/>
              <a:t>in </a:t>
            </a:r>
            <a:r>
              <a:rPr lang="en-US" altLang="zh-CN" dirty="0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Microsoft reports 80-90% statement coverage</a:t>
            </a:r>
          </a:p>
          <a:p>
            <a:r>
              <a:rPr lang="en-US" altLang="zh-CN" dirty="0"/>
              <a:t>Safely-critical software must achieve 100% statement coverage</a:t>
            </a:r>
          </a:p>
          <a:p>
            <a:r>
              <a:rPr lang="en-US" altLang="zh-CN" dirty="0" smtClean="0"/>
              <a:t>Usually </a:t>
            </a:r>
            <a:r>
              <a:rPr lang="en-US" altLang="zh-CN" dirty="0"/>
              <a:t>about 85% coverage, 100% for large systems is usually very hard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Coverage is used to build the confidence on test suites</a:t>
            </a:r>
          </a:p>
          <a:p>
            <a:r>
              <a:rPr lang="en-US" altLang="zh-CN" dirty="0" smtClean="0"/>
              <a:t>Coverage does not guarantee correctness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metrics to measure test cases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Academy</a:t>
            </a:r>
          </a:p>
          <a:p>
            <a:pPr lvl="1"/>
            <a:r>
              <a:rPr lang="en-US" altLang="zh-CN" dirty="0" smtClean="0"/>
              <a:t>Mutation test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Industry</a:t>
            </a:r>
          </a:p>
          <a:p>
            <a:pPr lvl="1"/>
            <a:r>
              <a:rPr lang="en-US" altLang="zh-CN" dirty="0" smtClean="0"/>
              <a:t>Requirement coverage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2009775" y="2709100"/>
            <a:ext cx="123825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program</a:t>
            </a:r>
            <a:endParaRPr lang="zh-CN" altLang="en-US" dirty="0"/>
          </a:p>
        </p:txBody>
      </p:sp>
      <p:sp>
        <p:nvSpPr>
          <p:cNvPr id="6" name="流程图: 多文档 5"/>
          <p:cNvSpPr/>
          <p:nvPr/>
        </p:nvSpPr>
        <p:spPr>
          <a:xfrm>
            <a:off x="3806951" y="2686049"/>
            <a:ext cx="2743201" cy="5033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mutated programs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6" idx="1"/>
          </p:cNvCxnSpPr>
          <p:nvPr/>
        </p:nvCxnSpPr>
        <p:spPr>
          <a:xfrm>
            <a:off x="3248025" y="2937700"/>
            <a:ext cx="55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文档 10"/>
          <p:cNvSpPr/>
          <p:nvPr/>
        </p:nvSpPr>
        <p:spPr>
          <a:xfrm>
            <a:off x="7248525" y="2709100"/>
            <a:ext cx="123825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suite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448425" y="2937700"/>
            <a:ext cx="800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文档 15"/>
          <p:cNvSpPr/>
          <p:nvPr/>
        </p:nvSpPr>
        <p:spPr>
          <a:xfrm>
            <a:off x="2009775" y="4558918"/>
            <a:ext cx="15621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requirement</a:t>
            </a:r>
            <a:endParaRPr lang="zh-CN" altLang="en-US" dirty="0"/>
          </a:p>
        </p:txBody>
      </p:sp>
      <p:sp>
        <p:nvSpPr>
          <p:cNvPr id="17" name="流程图: 文档 16"/>
          <p:cNvSpPr/>
          <p:nvPr/>
        </p:nvSpPr>
        <p:spPr>
          <a:xfrm>
            <a:off x="4886325" y="4558918"/>
            <a:ext cx="15621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suite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3"/>
            <a:endCxn id="17" idx="1"/>
          </p:cNvCxnSpPr>
          <p:nvPr/>
        </p:nvCxnSpPr>
        <p:spPr>
          <a:xfrm>
            <a:off x="3571875" y="4787518"/>
            <a:ext cx="1314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25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Quality engineer</a:t>
            </a:r>
          </a:p>
          <a:p>
            <a:r>
              <a:rPr lang="en-US" altLang="zh-CN" dirty="0" smtClean="0"/>
              <a:t>Faults and their detection approaches</a:t>
            </a:r>
          </a:p>
          <a:p>
            <a:r>
              <a:rPr lang="en-US" altLang="zh-CN" dirty="0" smtClean="0"/>
              <a:t>Test</a:t>
            </a:r>
          </a:p>
          <a:p>
            <a:pPr lvl="1"/>
            <a:r>
              <a:rPr lang="en-US" altLang="zh-CN" dirty="0" smtClean="0"/>
              <a:t>Unit test</a:t>
            </a:r>
          </a:p>
          <a:p>
            <a:pPr lvl="1"/>
            <a:r>
              <a:rPr lang="en-US" altLang="zh-CN" dirty="0" smtClean="0"/>
              <a:t>Integration test</a:t>
            </a:r>
          </a:p>
          <a:p>
            <a:pPr lvl="1"/>
            <a:r>
              <a:rPr lang="en-US" altLang="zh-CN" dirty="0" smtClean="0"/>
              <a:t>System test</a:t>
            </a:r>
          </a:p>
          <a:p>
            <a:r>
              <a:rPr lang="en-US" altLang="zh-CN" dirty="0" smtClean="0"/>
              <a:t>Test coverage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3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Quality engineer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24" y="2585763"/>
            <a:ext cx="6017208" cy="30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</a:t>
            </a:r>
            <a:r>
              <a:rPr lang="en-US" altLang="zh-CN" dirty="0" smtClean="0"/>
              <a:t>process models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0450" y="3067050"/>
            <a:ext cx="1676400" cy="900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29250" y="3981450"/>
            <a:ext cx="2100263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39050" y="4972050"/>
            <a:ext cx="1828800" cy="752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Integration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463675" y="192405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engineering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AutoShape 15"/>
          <p:cNvCxnSpPr>
            <a:cxnSpLocks noChangeShapeType="1"/>
            <a:stCxn id="7" idx="3"/>
            <a:endCxn id="4" idx="0"/>
          </p:cNvCxnSpPr>
          <p:nvPr/>
        </p:nvCxnSpPr>
        <p:spPr bwMode="auto">
          <a:xfrm>
            <a:off x="3521075" y="2419350"/>
            <a:ext cx="917575" cy="6477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6"/>
          <p:cNvCxnSpPr>
            <a:cxnSpLocks noChangeShapeType="1"/>
            <a:stCxn id="4" idx="3"/>
          </p:cNvCxnSpPr>
          <p:nvPr/>
        </p:nvCxnSpPr>
        <p:spPr bwMode="auto">
          <a:xfrm>
            <a:off x="5276850" y="3517900"/>
            <a:ext cx="1260475" cy="493713"/>
          </a:xfrm>
          <a:prstGeom prst="bentConnector3">
            <a:avLst>
              <a:gd name="adj1" fmla="val 101384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7"/>
          <p:cNvCxnSpPr>
            <a:cxnSpLocks noChangeShapeType="1"/>
            <a:stCxn id="5" idx="3"/>
          </p:cNvCxnSpPr>
          <p:nvPr/>
        </p:nvCxnSpPr>
        <p:spPr bwMode="auto">
          <a:xfrm>
            <a:off x="7529513" y="4438650"/>
            <a:ext cx="1030287" cy="547688"/>
          </a:xfrm>
          <a:prstGeom prst="bentConnector3">
            <a:avLst>
              <a:gd name="adj1" fmla="val 102157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4095750" y="553402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waterfall model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8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Role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169327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A software quality analyst is responsible for applying the principles and practices of software quality assurance throughout the software development life cycle. </a:t>
            </a:r>
            <a:endParaRPr lang="en-US" altLang="zh-CN" dirty="0" smtClean="0"/>
          </a:p>
          <a:p>
            <a:pPr algn="just"/>
            <a:r>
              <a:rPr lang="en-US" altLang="zh-CN" dirty="0"/>
              <a:t>A software bug is an error, flaw, failure or fault in a computer program or system that causes it to produce an incorrect or unexpected result, or to behave in unintended ways.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85" y="4023946"/>
            <a:ext cx="4898624" cy="25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405" y="1691322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Errors can happen in any engineering </a:t>
            </a:r>
            <a:r>
              <a:rPr lang="en-US" altLang="zh-CN" dirty="0" smtClean="0"/>
              <a:t>discipline</a:t>
            </a:r>
          </a:p>
          <a:p>
            <a:pPr lvl="1"/>
            <a:r>
              <a:rPr lang="en-US" altLang="zh-CN" dirty="0" smtClean="0"/>
              <a:t>Most </a:t>
            </a:r>
            <a:r>
              <a:rPr lang="en-US" altLang="zh-CN" dirty="0"/>
              <a:t>product are put into the market with no or very few errors</a:t>
            </a:r>
          </a:p>
          <a:p>
            <a:r>
              <a:rPr lang="en-US" altLang="zh-CN" dirty="0"/>
              <a:t>Software is one of the most error-prone products of all engineering areas</a:t>
            </a:r>
          </a:p>
          <a:p>
            <a:pPr lvl="1"/>
            <a:r>
              <a:rPr lang="en-US" altLang="zh-CN" dirty="0" smtClean="0"/>
              <a:t>Software </a:t>
            </a:r>
            <a:r>
              <a:rPr lang="en-US" altLang="zh-CN" dirty="0"/>
              <a:t>can be really complex, undecidable problems are </a:t>
            </a:r>
            <a:r>
              <a:rPr lang="en-US" altLang="zh-CN" dirty="0" smtClean="0"/>
              <a:t>everywhere</a:t>
            </a:r>
          </a:p>
          <a:p>
            <a:r>
              <a:rPr lang="en-US" altLang="zh-CN" dirty="0"/>
              <a:t>On average, 1-5 bugs per KLOC (thousand lines of code)</a:t>
            </a:r>
          </a:p>
          <a:p>
            <a:pPr lvl="1"/>
            <a:r>
              <a:rPr lang="en-US" altLang="zh-CN" dirty="0"/>
              <a:t>In mature software</a:t>
            </a:r>
          </a:p>
          <a:p>
            <a:pPr lvl="1"/>
            <a:r>
              <a:rPr lang="en-US" altLang="zh-CN" dirty="0"/>
              <a:t>More than 10 bugs in prototypes</a:t>
            </a:r>
          </a:p>
          <a:p>
            <a:r>
              <a:rPr lang="en-US" altLang="zh-CN" dirty="0"/>
              <a:t>Windows2000</a:t>
            </a:r>
          </a:p>
          <a:p>
            <a:pPr lvl="1"/>
            <a:r>
              <a:rPr lang="en-US" altLang="zh-CN" dirty="0"/>
              <a:t>35MLOC</a:t>
            </a:r>
          </a:p>
          <a:p>
            <a:pPr lvl="1"/>
            <a:r>
              <a:rPr lang="en-US" altLang="zh-CN" dirty="0"/>
              <a:t>63K known bugs at the time of release</a:t>
            </a:r>
          </a:p>
          <a:p>
            <a:pPr lvl="1"/>
            <a:r>
              <a:rPr lang="en-US" altLang="zh-CN" dirty="0"/>
              <a:t>2 bugs per KLOC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07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405" y="1691322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Mars </a:t>
            </a:r>
            <a:r>
              <a:rPr lang="en-US" altLang="zh-CN" dirty="0"/>
              <a:t>Climate Orbiter ($165M, 1998)</a:t>
            </a:r>
          </a:p>
          <a:p>
            <a:pPr lvl="1"/>
            <a:r>
              <a:rPr lang="en-US" altLang="zh-CN" dirty="0" smtClean="0"/>
              <a:t>Smashed </a:t>
            </a:r>
            <a:r>
              <a:rPr lang="en-US" altLang="zh-CN" dirty="0"/>
              <a:t>to the planet: failing to convert </a:t>
            </a:r>
            <a:r>
              <a:rPr lang="en-US" altLang="zh-CN" dirty="0" smtClean="0"/>
              <a:t>between </a:t>
            </a:r>
            <a:r>
              <a:rPr lang="en-US" altLang="zh-CN" dirty="0"/>
              <a:t>English measure to metric values</a:t>
            </a:r>
          </a:p>
          <a:p>
            <a:r>
              <a:rPr lang="en-US" altLang="zh-CN" dirty="0" smtClean="0"/>
              <a:t>THERAC-25 </a:t>
            </a:r>
            <a:r>
              <a:rPr lang="en-US" altLang="zh-CN" dirty="0"/>
              <a:t>Radiation Therapy (1985)</a:t>
            </a:r>
          </a:p>
          <a:p>
            <a:pPr lvl="1"/>
            <a:r>
              <a:rPr lang="en-US" altLang="zh-CN" dirty="0"/>
              <a:t>2 cancer patients at East Texas </a:t>
            </a:r>
            <a:r>
              <a:rPr lang="en-US" altLang="zh-CN" dirty="0" smtClean="0"/>
              <a:t>Cancer </a:t>
            </a:r>
            <a:r>
              <a:rPr lang="en-US" altLang="zh-CN" dirty="0"/>
              <a:t>center received fatal </a:t>
            </a:r>
            <a:r>
              <a:rPr lang="en-US" altLang="zh-CN" dirty="0" smtClean="0"/>
              <a:t>overdoses</a:t>
            </a:r>
          </a:p>
          <a:p>
            <a:r>
              <a:rPr lang="en-US" altLang="zh-CN" dirty="0" smtClean="0"/>
              <a:t>Boeing 737 max (2019)</a:t>
            </a:r>
          </a:p>
          <a:p>
            <a:pPr lvl="1"/>
            <a:r>
              <a:rPr lang="en-US" altLang="zh-CN" dirty="0" smtClean="0"/>
              <a:t>Flight control</a:t>
            </a:r>
          </a:p>
          <a:p>
            <a:r>
              <a:rPr lang="en-US" altLang="zh-CN" dirty="0"/>
              <a:t>$59.5B loss due to bugs in US 2002 (estimation by NIST)</a:t>
            </a:r>
          </a:p>
          <a:p>
            <a:r>
              <a:rPr lang="en-US" altLang="zh-CN" dirty="0"/>
              <a:t>It is not feasible to remove all bugs</a:t>
            </a:r>
          </a:p>
          <a:p>
            <a:pPr lvl="1"/>
            <a:r>
              <a:rPr lang="en-US" altLang="zh-CN" dirty="0"/>
              <a:t>But try to reduce critical bugs</a:t>
            </a:r>
          </a:p>
          <a:p>
            <a:pPr lvl="1"/>
            <a:endParaRPr lang="zh-CN" altLang="en-US" dirty="0"/>
          </a:p>
        </p:txBody>
      </p:sp>
      <p:pic>
        <p:nvPicPr>
          <p:cNvPr id="10" name="Picture 5" descr="260px-Mars_Climate_Orbiter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344" y="2348450"/>
            <a:ext cx="16002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800px-A300_Iran_Air_EP-IBT_THR_May_20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873" y="3885463"/>
            <a:ext cx="2133600" cy="142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3" y="5478351"/>
            <a:ext cx="2122091" cy="13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 to reduce 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Testing</a:t>
            </a:r>
          </a:p>
          <a:p>
            <a:pPr lvl="1"/>
            <a:r>
              <a:rPr lang="en-US" altLang="en-US" dirty="0"/>
              <a:t>Feed input to software and run it to see whether its behavior is as expected</a:t>
            </a:r>
          </a:p>
          <a:p>
            <a:pPr lvl="1"/>
            <a:r>
              <a:rPr lang="en-US" altLang="en-US" dirty="0"/>
              <a:t>Limitations</a:t>
            </a:r>
          </a:p>
          <a:p>
            <a:pPr lvl="2"/>
            <a:r>
              <a:rPr lang="en-US" altLang="en-US" dirty="0"/>
              <a:t>Impossible to cover all cases</a:t>
            </a:r>
          </a:p>
          <a:p>
            <a:pPr lvl="2"/>
            <a:r>
              <a:rPr lang="en-US" altLang="en-US" dirty="0"/>
              <a:t>Test oracles (what is expected)</a:t>
            </a:r>
          </a:p>
          <a:p>
            <a:r>
              <a:rPr lang="en-US" altLang="en-US" dirty="0"/>
              <a:t>Static checking</a:t>
            </a:r>
          </a:p>
          <a:p>
            <a:pPr lvl="1"/>
            <a:r>
              <a:rPr lang="en-US" altLang="en-US" dirty="0"/>
              <a:t>Identify specific problems (e.g., memory leak) in the software by scanning the code or all possible paths</a:t>
            </a:r>
          </a:p>
          <a:p>
            <a:pPr lvl="1"/>
            <a:r>
              <a:rPr lang="en-US" altLang="en-US" dirty="0"/>
              <a:t>Limitations</a:t>
            </a:r>
          </a:p>
          <a:p>
            <a:pPr lvl="2"/>
            <a:r>
              <a:rPr lang="en-US" altLang="en-US" dirty="0"/>
              <a:t>Limited problem </a:t>
            </a:r>
            <a:r>
              <a:rPr lang="en-US" altLang="en-US" dirty="0" smtClean="0"/>
              <a:t>types (oracles)</a:t>
            </a:r>
            <a:endParaRPr lang="en-US" altLang="en-US" dirty="0"/>
          </a:p>
          <a:p>
            <a:pPr lvl="2"/>
            <a:r>
              <a:rPr lang="en-US" altLang="en-US" dirty="0"/>
              <a:t>False positives</a:t>
            </a:r>
          </a:p>
          <a:p>
            <a:pPr lvl="1"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5251</TotalTime>
  <Words>2135</Words>
  <Application>Microsoft Office PowerPoint</Application>
  <PresentationFormat>宽屏</PresentationFormat>
  <Paragraphs>415</Paragraphs>
  <Slides>46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Batang</vt:lpstr>
      <vt:lpstr>等线</vt:lpstr>
      <vt:lpstr>宋体</vt:lpstr>
      <vt:lpstr>Arial</vt:lpstr>
      <vt:lpstr>Century Schoolbook</vt:lpstr>
      <vt:lpstr>Comic Sans MS</vt:lpstr>
      <vt:lpstr>Times New Roman</vt:lpstr>
      <vt:lpstr>Wingdings</vt:lpstr>
      <vt:lpstr>Wingdings 2</vt:lpstr>
      <vt:lpstr>View</vt:lpstr>
      <vt:lpstr>Quality engineer</vt:lpstr>
      <vt:lpstr>Last class</vt:lpstr>
      <vt:lpstr>Code style</vt:lpstr>
      <vt:lpstr>Design patterns</vt:lpstr>
      <vt:lpstr>Software process models</vt:lpstr>
      <vt:lpstr>Role</vt:lpstr>
      <vt:lpstr>Software bug</vt:lpstr>
      <vt:lpstr>Software bug</vt:lpstr>
      <vt:lpstr>Approach to reduce bugs</vt:lpstr>
      <vt:lpstr>Approach to reduce bugs</vt:lpstr>
      <vt:lpstr>Answer is testing, why?</vt:lpstr>
      <vt:lpstr>Testing: Concepts</vt:lpstr>
      <vt:lpstr>Testing: Concepts</vt:lpstr>
      <vt:lpstr>Testing: Concepts</vt:lpstr>
      <vt:lpstr>Testing: Concepts</vt:lpstr>
      <vt:lpstr>Granularity of testing: V-model</vt:lpstr>
      <vt:lpstr>Granularity of testing</vt:lpstr>
      <vt:lpstr>Unit testing</vt:lpstr>
      <vt:lpstr>Unit test framework</vt:lpstr>
      <vt:lpstr>Unit Test Framework</vt:lpstr>
      <vt:lpstr>Writing a Test Case</vt:lpstr>
      <vt:lpstr>Overview</vt:lpstr>
      <vt:lpstr>Assertions</vt:lpstr>
      <vt:lpstr>Assertions</vt:lpstr>
      <vt:lpstr>Setup and tear down</vt:lpstr>
      <vt:lpstr>Setup and tear down</vt:lpstr>
      <vt:lpstr>Tear down</vt:lpstr>
      <vt:lpstr>Integration Testing</vt:lpstr>
      <vt:lpstr>Big Bang!</vt:lpstr>
      <vt:lpstr>Top down strategy</vt:lpstr>
      <vt:lpstr>Top down strategy</vt:lpstr>
      <vt:lpstr>Top down strategy</vt:lpstr>
      <vt:lpstr>Bottom-up strategy</vt:lpstr>
      <vt:lpstr>Bottom-up strategy</vt:lpstr>
      <vt:lpstr>System testing - functional </vt:lpstr>
      <vt:lpstr>GUI testing</vt:lpstr>
      <vt:lpstr>GUI testing</vt:lpstr>
      <vt:lpstr>System testing - nonfunctional </vt:lpstr>
      <vt:lpstr>Test Coverage</vt:lpstr>
      <vt:lpstr>Code Coverage</vt:lpstr>
      <vt:lpstr>Example</vt:lpstr>
      <vt:lpstr>Example</vt:lpstr>
      <vt:lpstr>Statement coverage in practice</vt:lpstr>
      <vt:lpstr>More metrics to measure test cases</vt:lpstr>
      <vt:lpstr>This class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1062</cp:revision>
  <dcterms:created xsi:type="dcterms:W3CDTF">2017-07-31T06:57:29Z</dcterms:created>
  <dcterms:modified xsi:type="dcterms:W3CDTF">2020-10-12T09:49:19Z</dcterms:modified>
</cp:coreProperties>
</file>