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916" r:id="rId1"/>
  </p:sldMasterIdLst>
  <p:notesMasterIdLst>
    <p:notesMasterId r:id="rId50"/>
  </p:notesMasterIdLst>
  <p:sldIdLst>
    <p:sldId id="256" r:id="rId2"/>
    <p:sldId id="351" r:id="rId3"/>
    <p:sldId id="401" r:id="rId4"/>
    <p:sldId id="402" r:id="rId5"/>
    <p:sldId id="403" r:id="rId6"/>
    <p:sldId id="404" r:id="rId7"/>
    <p:sldId id="405" r:id="rId8"/>
    <p:sldId id="406" r:id="rId9"/>
    <p:sldId id="407" r:id="rId10"/>
    <p:sldId id="408" r:id="rId11"/>
    <p:sldId id="398" r:id="rId12"/>
    <p:sldId id="389" r:id="rId13"/>
    <p:sldId id="297" r:id="rId14"/>
    <p:sldId id="379" r:id="rId15"/>
    <p:sldId id="426" r:id="rId16"/>
    <p:sldId id="380" r:id="rId17"/>
    <p:sldId id="381" r:id="rId18"/>
    <p:sldId id="382" r:id="rId19"/>
    <p:sldId id="425" r:id="rId20"/>
    <p:sldId id="412" r:id="rId21"/>
    <p:sldId id="400" r:id="rId22"/>
    <p:sldId id="387" r:id="rId23"/>
    <p:sldId id="386" r:id="rId24"/>
    <p:sldId id="409" r:id="rId25"/>
    <p:sldId id="364" r:id="rId26"/>
    <p:sldId id="410" r:id="rId27"/>
    <p:sldId id="365" r:id="rId28"/>
    <p:sldId id="366" r:id="rId29"/>
    <p:sldId id="427" r:id="rId30"/>
    <p:sldId id="428" r:id="rId31"/>
    <p:sldId id="340" r:id="rId32"/>
    <p:sldId id="337" r:id="rId33"/>
    <p:sldId id="415" r:id="rId34"/>
    <p:sldId id="358" r:id="rId35"/>
    <p:sldId id="392" r:id="rId36"/>
    <p:sldId id="399" r:id="rId37"/>
    <p:sldId id="393" r:id="rId38"/>
    <p:sldId id="394" r:id="rId39"/>
    <p:sldId id="395" r:id="rId40"/>
    <p:sldId id="320" r:id="rId41"/>
    <p:sldId id="417" r:id="rId42"/>
    <p:sldId id="418" r:id="rId43"/>
    <p:sldId id="419" r:id="rId44"/>
    <p:sldId id="420" r:id="rId45"/>
    <p:sldId id="421" r:id="rId46"/>
    <p:sldId id="422" r:id="rId47"/>
    <p:sldId id="423" r:id="rId48"/>
    <p:sldId id="359" r:id="rId4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51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398"/>
            <p14:sldId id="389"/>
            <p14:sldId id="297"/>
            <p14:sldId id="379"/>
            <p14:sldId id="426"/>
            <p14:sldId id="380"/>
            <p14:sldId id="381"/>
            <p14:sldId id="382"/>
            <p14:sldId id="425"/>
            <p14:sldId id="412"/>
            <p14:sldId id="400"/>
            <p14:sldId id="387"/>
            <p14:sldId id="386"/>
            <p14:sldId id="409"/>
            <p14:sldId id="364"/>
            <p14:sldId id="410"/>
            <p14:sldId id="365"/>
            <p14:sldId id="366"/>
            <p14:sldId id="427"/>
            <p14:sldId id="428"/>
            <p14:sldId id="340"/>
            <p14:sldId id="337"/>
            <p14:sldId id="415"/>
            <p14:sldId id="358"/>
            <p14:sldId id="392"/>
            <p14:sldId id="399"/>
            <p14:sldId id="393"/>
            <p14:sldId id="394"/>
            <p14:sldId id="395"/>
            <p14:sldId id="320"/>
            <p14:sldId id="417"/>
            <p14:sldId id="418"/>
            <p14:sldId id="419"/>
            <p14:sldId id="420"/>
            <p14:sldId id="421"/>
            <p14:sldId id="422"/>
            <p14:sldId id="423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8810-6EE0-4615-A973-BA7DAAC3C93C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BB7-BFC9-4531-8CB7-DFCDC5389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30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68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0354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4803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CF0BB7-BFC9-4531-8CB7-DFCDC538995A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91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2020/11/2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11044428" cy="3037193"/>
          </a:xfrm>
        </p:spPr>
        <p:txBody>
          <a:bodyPr/>
          <a:lstStyle/>
          <a:p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altLang="zh-CN" sz="6000" dirty="0" smtClean="0"/>
              <a:t>Static analysis</a:t>
            </a:r>
            <a:endParaRPr lang="zh-CN" altLang="en-US" sz="60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 to reduce 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Testing</a:t>
            </a:r>
          </a:p>
          <a:p>
            <a:pPr lvl="1"/>
            <a:r>
              <a:rPr lang="en-US" altLang="en-US" dirty="0"/>
              <a:t>Feed input to software and run it to see whether its behavior is as expected</a:t>
            </a:r>
          </a:p>
          <a:p>
            <a:pPr lvl="1"/>
            <a:r>
              <a:rPr lang="en-US" altLang="en-US" dirty="0"/>
              <a:t>Limitations</a:t>
            </a:r>
          </a:p>
          <a:p>
            <a:pPr lvl="2"/>
            <a:r>
              <a:rPr lang="en-US" altLang="en-US" dirty="0"/>
              <a:t>Impossible to cover all cases</a:t>
            </a:r>
          </a:p>
          <a:p>
            <a:r>
              <a:rPr lang="en-US" altLang="en-US" dirty="0" smtClean="0"/>
              <a:t>Static </a:t>
            </a:r>
            <a:r>
              <a:rPr lang="en-US" altLang="en-US" dirty="0"/>
              <a:t>checking</a:t>
            </a:r>
          </a:p>
          <a:p>
            <a:pPr lvl="1"/>
            <a:r>
              <a:rPr lang="en-US" altLang="en-US" dirty="0"/>
              <a:t>Identify specific problems (e.g., memory leak) in the software by scanning the code or all possible paths</a:t>
            </a:r>
          </a:p>
          <a:p>
            <a:pPr lvl="1"/>
            <a:r>
              <a:rPr lang="en-US" altLang="en-US" dirty="0"/>
              <a:t>Limitations</a:t>
            </a:r>
          </a:p>
          <a:p>
            <a:pPr lvl="2"/>
            <a:r>
              <a:rPr lang="en-US" altLang="en-US" dirty="0" smtClean="0"/>
              <a:t>False positives</a:t>
            </a:r>
          </a:p>
          <a:p>
            <a:pPr lvl="2"/>
            <a:endParaRPr lang="en-US" altLang="en-US" dirty="0" smtClean="0"/>
          </a:p>
          <a:p>
            <a:pPr lvl="1"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59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339273" y="311265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772386" y="3137270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compile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5190651" y="3112655"/>
            <a:ext cx="1835081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executable file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253673" y="3418979"/>
            <a:ext cx="518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564241" y="3418979"/>
            <a:ext cx="6264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文档 14"/>
          <p:cNvSpPr/>
          <p:nvPr/>
        </p:nvSpPr>
        <p:spPr>
          <a:xfrm>
            <a:off x="5413155" y="4160982"/>
            <a:ext cx="139007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case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5" idx="0"/>
            <a:endCxn id="6" idx="2"/>
          </p:cNvCxnSpPr>
          <p:nvPr/>
        </p:nvCxnSpPr>
        <p:spPr>
          <a:xfrm flipV="1">
            <a:off x="6108191" y="3684800"/>
            <a:ext cx="1" cy="476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23" idx="1"/>
          </p:cNvCxnSpPr>
          <p:nvPr/>
        </p:nvCxnSpPr>
        <p:spPr>
          <a:xfrm flipV="1">
            <a:off x="7025732" y="3412837"/>
            <a:ext cx="626410" cy="6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文档 22"/>
          <p:cNvSpPr/>
          <p:nvPr/>
        </p:nvSpPr>
        <p:spPr>
          <a:xfrm>
            <a:off x="7652142" y="3106513"/>
            <a:ext cx="93268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bugs</a:t>
            </a:r>
            <a:endParaRPr lang="zh-CN" altLang="en-US" dirty="0"/>
          </a:p>
        </p:txBody>
      </p:sp>
      <p:sp>
        <p:nvSpPr>
          <p:cNvPr id="12" name="流程图: 文档 11"/>
          <p:cNvSpPr/>
          <p:nvPr/>
        </p:nvSpPr>
        <p:spPr>
          <a:xfrm>
            <a:off x="7263567" y="416098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2" idx="1"/>
            <a:endCxn id="15" idx="3"/>
          </p:cNvCxnSpPr>
          <p:nvPr/>
        </p:nvCxnSpPr>
        <p:spPr>
          <a:xfrm flipH="1">
            <a:off x="6803227" y="4467306"/>
            <a:ext cx="4603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146412" y="2879678"/>
            <a:ext cx="3780430" cy="9962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0829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bug detection</a:t>
            </a:r>
            <a:endParaRPr lang="zh-C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27928" y="3137270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1339273" y="311265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3"/>
            <a:endCxn id="4" idx="1"/>
          </p:cNvCxnSpPr>
          <p:nvPr/>
        </p:nvCxnSpPr>
        <p:spPr>
          <a:xfrm>
            <a:off x="2253673" y="3418979"/>
            <a:ext cx="67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文档 9"/>
          <p:cNvSpPr/>
          <p:nvPr/>
        </p:nvSpPr>
        <p:spPr>
          <a:xfrm>
            <a:off x="5632520" y="311395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4" idx="3"/>
            <a:endCxn id="10" idx="1"/>
          </p:cNvCxnSpPr>
          <p:nvPr/>
        </p:nvCxnSpPr>
        <p:spPr>
          <a:xfrm>
            <a:off x="4719783" y="3418979"/>
            <a:ext cx="912737" cy="129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/>
          <p:cNvSpPr/>
          <p:nvPr/>
        </p:nvSpPr>
        <p:spPr>
          <a:xfrm>
            <a:off x="5650992" y="400452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5" name="流程图: 文档 14"/>
          <p:cNvSpPr/>
          <p:nvPr/>
        </p:nvSpPr>
        <p:spPr>
          <a:xfrm>
            <a:off x="5632520" y="2213837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4" idx="3"/>
            <a:endCxn id="15" idx="1"/>
          </p:cNvCxnSpPr>
          <p:nvPr/>
        </p:nvCxnSpPr>
        <p:spPr>
          <a:xfrm flipV="1">
            <a:off x="4719783" y="2520161"/>
            <a:ext cx="912737" cy="89881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3"/>
            <a:endCxn id="13" idx="1"/>
          </p:cNvCxnSpPr>
          <p:nvPr/>
        </p:nvCxnSpPr>
        <p:spPr>
          <a:xfrm>
            <a:off x="4719783" y="3418979"/>
            <a:ext cx="931209" cy="89186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459657" y="3130319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15" idx="3"/>
            <a:endCxn id="22" idx="1"/>
          </p:cNvCxnSpPr>
          <p:nvPr/>
        </p:nvCxnSpPr>
        <p:spPr>
          <a:xfrm>
            <a:off x="6546920" y="2520161"/>
            <a:ext cx="912737" cy="89186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0" idx="3"/>
            <a:endCxn id="22" idx="1"/>
          </p:cNvCxnSpPr>
          <p:nvPr/>
        </p:nvCxnSpPr>
        <p:spPr>
          <a:xfrm flipV="1">
            <a:off x="6546920" y="3412028"/>
            <a:ext cx="912737" cy="82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3"/>
            <a:endCxn id="22" idx="1"/>
          </p:cNvCxnSpPr>
          <p:nvPr/>
        </p:nvCxnSpPr>
        <p:spPr>
          <a:xfrm flipV="1">
            <a:off x="6565392" y="3412028"/>
            <a:ext cx="894265" cy="8988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6" idx="0"/>
            <a:endCxn id="22" idx="0"/>
          </p:cNvCxnSpPr>
          <p:nvPr/>
        </p:nvCxnSpPr>
        <p:spPr>
          <a:xfrm rot="16200000" flipH="1">
            <a:off x="5067197" y="-158069"/>
            <a:ext cx="17664" cy="6559112"/>
          </a:xfrm>
          <a:prstGeom prst="bentConnector3">
            <a:avLst>
              <a:gd name="adj1" fmla="val -600018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文档 36"/>
          <p:cNvSpPr/>
          <p:nvPr/>
        </p:nvSpPr>
        <p:spPr>
          <a:xfrm>
            <a:off x="7898384" y="426797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37" idx="0"/>
            <a:endCxn id="22" idx="2"/>
          </p:cNvCxnSpPr>
          <p:nvPr/>
        </p:nvCxnSpPr>
        <p:spPr>
          <a:xfrm rot="5400000" flipH="1" flipV="1">
            <a:off x="8068467" y="3980855"/>
            <a:ext cx="574235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文档 40"/>
          <p:cNvSpPr/>
          <p:nvPr/>
        </p:nvSpPr>
        <p:spPr>
          <a:xfrm>
            <a:off x="9814930" y="310956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bugs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22" idx="3"/>
            <a:endCxn id="41" idx="1"/>
          </p:cNvCxnSpPr>
          <p:nvPr/>
        </p:nvCxnSpPr>
        <p:spPr>
          <a:xfrm>
            <a:off x="9251512" y="3412028"/>
            <a:ext cx="563418" cy="3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>
            <a:stCxn id="6" idx="2"/>
            <a:endCxn id="22" idx="1"/>
          </p:cNvCxnSpPr>
          <p:nvPr/>
        </p:nvCxnSpPr>
        <p:spPr>
          <a:xfrm rot="5400000" flipH="1" flipV="1">
            <a:off x="4491679" y="716822"/>
            <a:ext cx="272772" cy="5663184"/>
          </a:xfrm>
          <a:prstGeom prst="bentConnector4">
            <a:avLst>
              <a:gd name="adj1" fmla="val -424964"/>
              <a:gd name="adj2" fmla="val 9447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6037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bug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68405" y="1691322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Static bug detection is a </a:t>
            </a:r>
            <a:r>
              <a:rPr lang="en-US" altLang="zh-CN" dirty="0" smtClean="0"/>
              <a:t>less popular </a:t>
            </a:r>
            <a:r>
              <a:rPr lang="en-US" altLang="zh-CN" dirty="0"/>
              <a:t>approach for software quality assurance, compared with </a:t>
            </a:r>
            <a:r>
              <a:rPr lang="en-US" altLang="zh-CN" dirty="0" smtClean="0"/>
              <a:t>testing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Compared </a:t>
            </a:r>
            <a:r>
              <a:rPr lang="en-US" altLang="zh-CN" dirty="0"/>
              <a:t>to testing</a:t>
            </a:r>
          </a:p>
          <a:p>
            <a:pPr lvl="1"/>
            <a:r>
              <a:rPr lang="en-US" altLang="zh-CN" dirty="0" smtClean="0"/>
              <a:t>Sometimes </a:t>
            </a:r>
            <a:r>
              <a:rPr lang="en-US" altLang="zh-CN" dirty="0"/>
              <a:t>not scalable</a:t>
            </a:r>
          </a:p>
          <a:p>
            <a:pPr lvl="1"/>
            <a:r>
              <a:rPr lang="en-US" altLang="zh-CN" dirty="0"/>
              <a:t>Generate false positives</a:t>
            </a:r>
          </a:p>
          <a:p>
            <a:endParaRPr lang="en-US" altLang="zh-CN" dirty="0"/>
          </a:p>
          <a:p>
            <a:pPr lvl="1"/>
            <a:r>
              <a:rPr lang="en-US" altLang="zh-CN" dirty="0"/>
              <a:t>Easy to start </a:t>
            </a:r>
            <a:r>
              <a:rPr lang="en-US" altLang="zh-CN" dirty="0" smtClean="0"/>
              <a:t>( </a:t>
            </a:r>
            <a:r>
              <a:rPr lang="en-US" altLang="zh-CN" dirty="0"/>
              <a:t>no setup, no install …)</a:t>
            </a:r>
          </a:p>
          <a:p>
            <a:pPr lvl="1"/>
            <a:r>
              <a:rPr lang="en-US" altLang="zh-CN" dirty="0"/>
              <a:t>Sometimes can guarantee the software to be free of certain kinds of bugs</a:t>
            </a:r>
          </a:p>
          <a:p>
            <a:pPr lvl="1"/>
            <a:r>
              <a:rPr lang="en-US" altLang="zh-CN" dirty="0"/>
              <a:t>No need for </a:t>
            </a:r>
            <a:r>
              <a:rPr lang="en-US" altLang="zh-CN" dirty="0" smtClean="0"/>
              <a:t>debugging</a:t>
            </a:r>
          </a:p>
          <a:p>
            <a:pPr lvl="1"/>
            <a:r>
              <a:rPr lang="en-US" altLang="zh-CN" dirty="0" smtClean="0"/>
              <a:t>Some tools do not need compiled code</a:t>
            </a:r>
            <a:endParaRPr lang="en-US" altLang="zh-CN" dirty="0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26" y="3030104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226" y="3347604"/>
            <a:ext cx="241300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35" y="4120414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230" y="4433143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5641" y="4723966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235" y="5026068"/>
            <a:ext cx="393700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075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State-of-practice: static bug detection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Findbugs</a:t>
            </a:r>
            <a:endParaRPr lang="en-US" altLang="zh-CN" dirty="0"/>
          </a:p>
          <a:p>
            <a:pPr lvl="1"/>
            <a:r>
              <a:rPr lang="en-US" altLang="zh-CN" dirty="0"/>
              <a:t>A tool developed by researchers from UMD</a:t>
            </a:r>
          </a:p>
          <a:p>
            <a:pPr lvl="1"/>
            <a:r>
              <a:rPr lang="en-US" altLang="zh-CN" dirty="0"/>
              <a:t>Widely used in industry for code checking </a:t>
            </a:r>
          </a:p>
          <a:p>
            <a:pPr lvl="1"/>
            <a:r>
              <a:rPr lang="en-US" altLang="zh-CN" dirty="0"/>
              <a:t>The idea actually comes from Lint</a:t>
            </a:r>
          </a:p>
          <a:p>
            <a:r>
              <a:rPr lang="en-US" altLang="zh-CN" dirty="0"/>
              <a:t>Lint</a:t>
            </a:r>
          </a:p>
          <a:p>
            <a:pPr lvl="1"/>
            <a:r>
              <a:rPr lang="en-US" altLang="zh-CN" dirty="0"/>
              <a:t>A code style enforcing tool for C language</a:t>
            </a:r>
          </a:p>
          <a:p>
            <a:pPr lvl="1"/>
            <a:r>
              <a:rPr lang="en-US" altLang="zh-CN" dirty="0"/>
              <a:t>Find bad coding styles and raise warnings</a:t>
            </a:r>
          </a:p>
          <a:p>
            <a:pPr lvl="1"/>
            <a:r>
              <a:rPr lang="en-US" altLang="zh-CN" dirty="0"/>
              <a:t>Bad naming</a:t>
            </a:r>
          </a:p>
          <a:p>
            <a:pPr lvl="1"/>
            <a:r>
              <a:rPr lang="en-US" altLang="zh-CN" dirty="0"/>
              <a:t>Hard coded strings</a:t>
            </a:r>
          </a:p>
          <a:p>
            <a:pPr lvl="1"/>
            <a:r>
              <a:rPr lang="en-US" altLang="zh-CN" dirty="0" smtClean="0"/>
              <a:t>…</a:t>
            </a:r>
            <a:endParaRPr lang="en-US" altLang="zh-CN" dirty="0"/>
          </a:p>
          <a:p>
            <a:r>
              <a:rPr lang="en-US" altLang="zh-CN" dirty="0" err="1"/>
              <a:t>Findbugs</a:t>
            </a:r>
            <a:r>
              <a:rPr lang="en-US" altLang="zh-CN" dirty="0"/>
              <a:t> is adopted by a number of large companies such as Google</a:t>
            </a:r>
          </a:p>
          <a:p>
            <a:pPr lvl="1"/>
            <a:r>
              <a:rPr lang="en-US" altLang="zh-CN" dirty="0"/>
              <a:t>A statistics in Google 2009: More than 4000 issues are identified, in which 1700 bugs are confirmed, and 1100 are fixed.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254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Bad practice vs correctness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Method names</a:t>
            </a:r>
          </a:p>
          <a:p>
            <a:pPr lvl="1"/>
            <a:r>
              <a:rPr lang="en-US" altLang="zh-CN" dirty="0" err="1"/>
              <a:t>Høst</a:t>
            </a:r>
            <a:r>
              <a:rPr lang="en-US" altLang="zh-CN" dirty="0"/>
              <a:t>, </a:t>
            </a:r>
            <a:r>
              <a:rPr lang="en-US" altLang="zh-CN" dirty="0" err="1"/>
              <a:t>Einar</a:t>
            </a:r>
            <a:r>
              <a:rPr lang="en-US" altLang="zh-CN" dirty="0"/>
              <a:t> W., and </a:t>
            </a:r>
            <a:r>
              <a:rPr lang="en-US" altLang="zh-CN" dirty="0" err="1"/>
              <a:t>Bjarte</a:t>
            </a:r>
            <a:r>
              <a:rPr lang="en-US" altLang="zh-CN" dirty="0"/>
              <a:t> M. </a:t>
            </a:r>
            <a:r>
              <a:rPr lang="en-US" altLang="zh-CN" dirty="0" err="1"/>
              <a:t>Østvold</a:t>
            </a:r>
            <a:r>
              <a:rPr lang="en-US" altLang="zh-CN" dirty="0"/>
              <a:t>. </a:t>
            </a:r>
            <a:r>
              <a:rPr lang="en-US" altLang="zh-CN" dirty="0" smtClean="0"/>
              <a:t>Debugging </a:t>
            </a:r>
            <a:r>
              <a:rPr lang="en-US" altLang="zh-CN" dirty="0"/>
              <a:t>method names</a:t>
            </a:r>
            <a:r>
              <a:rPr lang="en-US" altLang="zh-CN" dirty="0" smtClean="0"/>
              <a:t>. In </a:t>
            </a:r>
            <a:r>
              <a:rPr lang="en-US" altLang="zh-CN" i="1" dirty="0" smtClean="0"/>
              <a:t>European </a:t>
            </a:r>
            <a:r>
              <a:rPr lang="en-US" altLang="zh-CN" i="1" dirty="0"/>
              <a:t>Conference on Object-Oriented Programming</a:t>
            </a:r>
            <a:r>
              <a:rPr lang="en-US" altLang="zh-CN" dirty="0"/>
              <a:t>, pp. 294-317. Springer, Berlin, Heidelberg, 2009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Parameter and argument names </a:t>
            </a:r>
          </a:p>
          <a:p>
            <a:pPr lvl="1"/>
            <a:r>
              <a:rPr lang="en-US" altLang="zh-CN" dirty="0"/>
              <a:t>Hui Liu, </a:t>
            </a:r>
            <a:r>
              <a:rPr lang="en-US" altLang="zh-CN" dirty="0" err="1"/>
              <a:t>Qiurong</a:t>
            </a:r>
            <a:r>
              <a:rPr lang="en-US" altLang="zh-CN" dirty="0"/>
              <a:t> Liu, Cristian-</a:t>
            </a:r>
            <a:r>
              <a:rPr lang="en-US" altLang="zh-CN" dirty="0" err="1"/>
              <a:t>Alexandru</a:t>
            </a:r>
            <a:r>
              <a:rPr lang="en-US" altLang="zh-CN" dirty="0"/>
              <a:t> </a:t>
            </a:r>
            <a:r>
              <a:rPr lang="en-US" altLang="zh-CN" dirty="0" err="1"/>
              <a:t>Staicu</a:t>
            </a:r>
            <a:r>
              <a:rPr lang="en-US" altLang="zh-CN" dirty="0"/>
              <a:t>, Michael </a:t>
            </a:r>
            <a:r>
              <a:rPr lang="en-US" altLang="zh-CN" dirty="0" err="1"/>
              <a:t>Pradel</a:t>
            </a:r>
            <a:r>
              <a:rPr lang="en-US" altLang="zh-CN" dirty="0"/>
              <a:t>, Yue Luo. </a:t>
            </a:r>
            <a:r>
              <a:rPr lang="en-US" altLang="zh-CN" dirty="0" err="1"/>
              <a:t>Nomen</a:t>
            </a:r>
            <a:r>
              <a:rPr lang="en-US" altLang="zh-CN" dirty="0"/>
              <a:t> </a:t>
            </a:r>
            <a:r>
              <a:rPr lang="en-US" altLang="zh-CN" dirty="0" err="1"/>
              <a:t>est</a:t>
            </a:r>
            <a:r>
              <a:rPr lang="en-US" altLang="zh-CN" dirty="0"/>
              <a:t> Omen: Exploring and Exploiting Similarities between Argument and Parameter Names. The 38th International Conference on Software Engineering (ICSE 2016),  1063-1073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72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Defined oracles in </a:t>
            </a:r>
            <a:r>
              <a:rPr lang="en-US" altLang="zh-CN" dirty="0" err="1" smtClean="0"/>
              <a:t>Findbugs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9560008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Bad </a:t>
            </a:r>
            <a:r>
              <a:rPr lang="en-US" altLang="zh-CN" dirty="0" smtClean="0"/>
              <a:t>practice</a:t>
            </a:r>
          </a:p>
          <a:p>
            <a:pPr lvl="1"/>
            <a:r>
              <a:rPr lang="en-US" altLang="zh-CN" dirty="0"/>
              <a:t>DMI: Don't use </a:t>
            </a:r>
            <a:r>
              <a:rPr lang="en-US" altLang="zh-CN" dirty="0" err="1"/>
              <a:t>removeAll</a:t>
            </a:r>
            <a:r>
              <a:rPr lang="en-US" altLang="zh-CN" dirty="0"/>
              <a:t> to clear a </a:t>
            </a:r>
            <a:r>
              <a:rPr lang="en-US" altLang="zh-CN" dirty="0" smtClean="0"/>
              <a:t>collection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altLang="zh-CN" dirty="0"/>
              <a:t>you want to remove all elements from a collection c, use </a:t>
            </a:r>
            <a:r>
              <a:rPr lang="en-US" altLang="zh-CN" dirty="0" err="1"/>
              <a:t>c.clear</a:t>
            </a:r>
            <a:r>
              <a:rPr lang="en-US" altLang="zh-CN" dirty="0"/>
              <a:t>, not </a:t>
            </a:r>
            <a:r>
              <a:rPr lang="en-US" altLang="zh-CN" dirty="0" err="1"/>
              <a:t>c.removeAll</a:t>
            </a:r>
            <a:r>
              <a:rPr lang="en-US" altLang="zh-CN" dirty="0"/>
              <a:t>(c). Calling </a:t>
            </a:r>
            <a:r>
              <a:rPr lang="en-US" altLang="zh-CN" dirty="0" err="1"/>
              <a:t>c.removeAll</a:t>
            </a:r>
            <a:r>
              <a:rPr lang="en-US" altLang="zh-CN" dirty="0"/>
              <a:t>(c) to clear a collection is less clear, susceptible to errors from typos, less efficient and for some collections, might throw a </a:t>
            </a:r>
            <a:r>
              <a:rPr lang="en-US" altLang="zh-CN" dirty="0" err="1"/>
              <a:t>ConcurrentModificationException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Correctness</a:t>
            </a:r>
          </a:p>
          <a:p>
            <a:pPr lvl="1"/>
            <a:r>
              <a:rPr lang="en-US" altLang="zh-CN" dirty="0"/>
              <a:t>NP: Null pointer </a:t>
            </a:r>
            <a:r>
              <a:rPr lang="en-US" altLang="zh-CN" dirty="0" smtClean="0"/>
              <a:t>dereference</a:t>
            </a:r>
            <a:endParaRPr lang="en-US" altLang="zh-CN" dirty="0"/>
          </a:p>
          <a:p>
            <a:pPr lvl="1"/>
            <a:r>
              <a:rPr lang="en-US" altLang="zh-CN" dirty="0"/>
              <a:t>A null pointer is dereferenced here.  This will lead to a </a:t>
            </a:r>
            <a:r>
              <a:rPr lang="en-US" altLang="zh-CN" dirty="0" err="1"/>
              <a:t>NullPointerException</a:t>
            </a:r>
            <a:r>
              <a:rPr lang="en-US" altLang="zh-CN" dirty="0"/>
              <a:t> when the code is executed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Malicious </a:t>
            </a:r>
            <a:r>
              <a:rPr lang="en-US" altLang="zh-CN" dirty="0"/>
              <a:t>code </a:t>
            </a:r>
            <a:r>
              <a:rPr lang="en-US" altLang="zh-CN" dirty="0" smtClean="0"/>
              <a:t>vulnerability</a:t>
            </a:r>
          </a:p>
          <a:p>
            <a:pPr lvl="1"/>
            <a:r>
              <a:rPr lang="en-US" altLang="zh-CN" dirty="0"/>
              <a:t>MS: Field isn't final and can't be protected from malicious </a:t>
            </a:r>
            <a:r>
              <a:rPr lang="en-US" altLang="zh-CN" dirty="0" smtClean="0"/>
              <a:t>code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dirty="0"/>
              <a:t>mutable static field could be changed by malicious code or by accident from another </a:t>
            </a:r>
            <a:r>
              <a:rPr lang="en-US" altLang="zh-CN" dirty="0" smtClean="0"/>
              <a:t>package.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64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Defined oracles in </a:t>
            </a:r>
            <a:r>
              <a:rPr lang="en-US" altLang="zh-CN" dirty="0" err="1"/>
              <a:t>Findbugs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Performance</a:t>
            </a:r>
          </a:p>
          <a:p>
            <a:pPr lvl="1"/>
            <a:r>
              <a:rPr lang="en-US" altLang="zh-CN" dirty="0" err="1"/>
              <a:t>Dm</a:t>
            </a:r>
            <a:r>
              <a:rPr lang="en-US" altLang="zh-CN" dirty="0"/>
              <a:t>: Method invokes inefficient Boolean </a:t>
            </a:r>
            <a:r>
              <a:rPr lang="en-US" altLang="zh-CN" dirty="0" smtClean="0"/>
              <a:t>constructor</a:t>
            </a:r>
            <a:endParaRPr lang="en-US" altLang="zh-CN" dirty="0"/>
          </a:p>
          <a:p>
            <a:pPr lvl="1"/>
            <a:r>
              <a:rPr lang="en-US" altLang="zh-CN" dirty="0"/>
              <a:t>Creating new instances of </a:t>
            </a:r>
            <a:r>
              <a:rPr lang="en-US" altLang="zh-CN" dirty="0" err="1"/>
              <a:t>java.lang.Boolean</a:t>
            </a:r>
            <a:r>
              <a:rPr lang="en-US" altLang="zh-CN" dirty="0"/>
              <a:t> wastes memory, since Boolean objects are immutable and there are only two useful values of this type.  Use the </a:t>
            </a:r>
            <a:r>
              <a:rPr lang="en-US" altLang="zh-CN" dirty="0" err="1"/>
              <a:t>Boolean.valueOf</a:t>
            </a:r>
            <a:r>
              <a:rPr lang="en-US" altLang="zh-CN" dirty="0"/>
              <a:t>() method (or Java 1.5 </a:t>
            </a:r>
            <a:r>
              <a:rPr lang="en-US" altLang="zh-CN" dirty="0" err="1"/>
              <a:t>autoboxing</a:t>
            </a:r>
            <a:r>
              <a:rPr lang="en-US" altLang="zh-CN" dirty="0"/>
              <a:t>) to create Boolean objects instead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Multithreaded correctness</a:t>
            </a:r>
          </a:p>
          <a:p>
            <a:pPr lvl="1"/>
            <a:r>
              <a:rPr lang="en-US" altLang="zh-CN" dirty="0"/>
              <a:t>SWL: Method calls </a:t>
            </a:r>
            <a:r>
              <a:rPr lang="en-US" altLang="zh-CN" dirty="0" err="1"/>
              <a:t>Thread.sleep</a:t>
            </a:r>
            <a:r>
              <a:rPr lang="en-US" altLang="zh-CN" dirty="0"/>
              <a:t>() with a lock </a:t>
            </a:r>
            <a:r>
              <a:rPr lang="en-US" altLang="zh-CN" dirty="0" smtClean="0"/>
              <a:t>held</a:t>
            </a:r>
            <a:endParaRPr lang="en-US" altLang="zh-CN" dirty="0"/>
          </a:p>
          <a:p>
            <a:pPr lvl="1"/>
            <a:r>
              <a:rPr lang="en-US" altLang="zh-CN" dirty="0"/>
              <a:t>This method calls </a:t>
            </a:r>
            <a:r>
              <a:rPr lang="en-US" altLang="zh-CN" dirty="0" err="1"/>
              <a:t>Thread.sleep</a:t>
            </a:r>
            <a:r>
              <a:rPr lang="en-US" altLang="zh-CN" dirty="0"/>
              <a:t>() with a lock held. This may result in very poor performance and scalability, or a deadlock, since other threads may be waiting to acquire the lock. It is a much better idea to call wait() on the lock, which releases the lock and allows other threads to run</a:t>
            </a:r>
            <a:r>
              <a:rPr lang="en-US" altLang="zh-CN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29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Defined oracles in </a:t>
            </a:r>
            <a:r>
              <a:rPr lang="en-US" altLang="zh-CN" dirty="0" err="1"/>
              <a:t>Findbugs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9062858" cy="4351337"/>
          </a:xfrm>
        </p:spPr>
        <p:txBody>
          <a:bodyPr/>
          <a:lstStyle/>
          <a:p>
            <a:r>
              <a:rPr lang="en-US" altLang="zh-CN" dirty="0" smtClean="0"/>
              <a:t>Security</a:t>
            </a:r>
          </a:p>
          <a:p>
            <a:pPr lvl="1"/>
            <a:r>
              <a:rPr lang="en-US" altLang="zh-CN" dirty="0" err="1"/>
              <a:t>Dm</a:t>
            </a:r>
            <a:r>
              <a:rPr lang="en-US" altLang="zh-CN" dirty="0"/>
              <a:t>: Hardcoded constant database </a:t>
            </a:r>
            <a:r>
              <a:rPr lang="en-US" altLang="zh-CN" dirty="0" smtClean="0"/>
              <a:t>password</a:t>
            </a:r>
            <a:endParaRPr lang="en-US" altLang="zh-CN" dirty="0"/>
          </a:p>
          <a:p>
            <a:pPr lvl="1"/>
            <a:r>
              <a:rPr lang="en-US" altLang="zh-CN" dirty="0"/>
              <a:t>This code creates a database connect using a hardcoded, constant password. Anyone with access to either the source code or the compiled code can easily learn the password.</a:t>
            </a:r>
            <a:endParaRPr lang="zh-CN" altLang="en-US" dirty="0"/>
          </a:p>
          <a:p>
            <a:r>
              <a:rPr lang="en-US" altLang="zh-CN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65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Characters of </a:t>
            </a:r>
            <a:r>
              <a:rPr lang="en-US" altLang="zh-CN" dirty="0" err="1"/>
              <a:t>Findbugs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1" y="1828800"/>
            <a:ext cx="9301495" cy="4351337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More than 400 </a:t>
            </a:r>
            <a:r>
              <a:rPr lang="en-US" altLang="zh-CN" dirty="0" smtClean="0"/>
              <a:t>rules</a:t>
            </a:r>
          </a:p>
          <a:p>
            <a:r>
              <a:rPr lang="en-US" altLang="zh-CN" dirty="0" smtClean="0"/>
              <a:t>Bug patterns include both legal </a:t>
            </a:r>
            <a:r>
              <a:rPr lang="en-US" altLang="zh-CN" dirty="0"/>
              <a:t>and </a:t>
            </a:r>
            <a:r>
              <a:rPr lang="en-US" altLang="zh-CN" dirty="0" smtClean="0"/>
              <a:t>illegal usages</a:t>
            </a:r>
            <a:endParaRPr lang="en-US" altLang="zh-CN" dirty="0"/>
          </a:p>
          <a:p>
            <a:pPr lvl="1"/>
            <a:r>
              <a:rPr lang="en-US" altLang="zh-CN" dirty="0"/>
              <a:t>Most are </a:t>
            </a:r>
            <a:r>
              <a:rPr lang="en-US" altLang="zh-CN" dirty="0" smtClean="0"/>
              <a:t>illegal ones</a:t>
            </a:r>
            <a:endParaRPr lang="en-US" altLang="zh-CN" dirty="0"/>
          </a:p>
          <a:p>
            <a:pPr lvl="2"/>
            <a:r>
              <a:rPr lang="en-US" altLang="zh-CN" dirty="0"/>
              <a:t>Why?</a:t>
            </a:r>
            <a:endParaRPr lang="zh-CN" altLang="en-US" dirty="0"/>
          </a:p>
          <a:p>
            <a:r>
              <a:rPr lang="en-US" altLang="zh-CN" dirty="0"/>
              <a:t>Check code patterns locally: only do inner-procedure analysis</a:t>
            </a:r>
          </a:p>
          <a:p>
            <a:pPr lvl="1"/>
            <a:r>
              <a:rPr lang="en-US" altLang="zh-CN" dirty="0"/>
              <a:t>What are the advantages and disadvantages of doing so?</a:t>
            </a:r>
          </a:p>
          <a:p>
            <a:r>
              <a:rPr lang="en-US" altLang="zh-CN" dirty="0"/>
              <a:t>Perform bug ranking according to the probability and potential severity of bugs</a:t>
            </a:r>
          </a:p>
          <a:p>
            <a:pPr lvl="1"/>
            <a:r>
              <a:rPr lang="en-US" altLang="zh-CN" dirty="0"/>
              <a:t>Probability: the bug is likely to be true</a:t>
            </a:r>
          </a:p>
          <a:p>
            <a:pPr lvl="1"/>
            <a:r>
              <a:rPr lang="en-US" altLang="zh-CN" dirty="0"/>
              <a:t>Severity: the bug may cause severe consequence if not fixed</a:t>
            </a:r>
          </a:p>
          <a:p>
            <a:pPr lvl="1"/>
            <a:r>
              <a:rPr lang="en-US" altLang="zh-CN" dirty="0" err="1"/>
              <a:t>Sunghun</a:t>
            </a:r>
            <a:r>
              <a:rPr lang="en-US" altLang="zh-CN" dirty="0"/>
              <a:t> Kim and Michael D Ernst. 2007. Which warnings should I fix first?. In Proc. ESEC/FSE. 45–54.</a:t>
            </a:r>
          </a:p>
          <a:p>
            <a:pPr lvl="2"/>
            <a:r>
              <a:rPr lang="en-US" altLang="zh-CN" dirty="0"/>
              <a:t>In this paper, we propose a history-based warning prioritization algorithm by mining warning fix experience that is recorded in the software change history. </a:t>
            </a:r>
          </a:p>
          <a:p>
            <a:pPr lvl="2"/>
            <a:r>
              <a:rPr lang="en-US" altLang="zh-CN" dirty="0"/>
              <a:t>The underlying intuition is that if warnings from a category are eliminated by fix-changes, the warnings are important. Our prioritization algorithm improves warning precision to 17%, 25%, and 67% respectively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619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Quality engineer</a:t>
            </a:r>
          </a:p>
          <a:p>
            <a:r>
              <a:rPr lang="en-US" altLang="zh-CN" dirty="0" smtClean="0"/>
              <a:t>Faults and their detection approaches</a:t>
            </a:r>
          </a:p>
        </p:txBody>
      </p:sp>
    </p:spTree>
    <p:extLst>
      <p:ext uri="{BB962C8B-B14F-4D97-AF65-F5344CB8AC3E}">
        <p14:creationId xmlns:p14="http://schemas.microsoft.com/office/powerpoint/2010/main" val="117513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339273" y="311265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772386" y="3137270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compile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5190651" y="3112655"/>
            <a:ext cx="1835081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executable file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253673" y="3418979"/>
            <a:ext cx="518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564241" y="3418979"/>
            <a:ext cx="6264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文档 14"/>
          <p:cNvSpPr/>
          <p:nvPr/>
        </p:nvSpPr>
        <p:spPr>
          <a:xfrm>
            <a:off x="5413155" y="4160982"/>
            <a:ext cx="139007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case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5" idx="0"/>
            <a:endCxn id="6" idx="2"/>
          </p:cNvCxnSpPr>
          <p:nvPr/>
        </p:nvCxnSpPr>
        <p:spPr>
          <a:xfrm flipV="1">
            <a:off x="6108191" y="3684800"/>
            <a:ext cx="1" cy="476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23" idx="1"/>
          </p:cNvCxnSpPr>
          <p:nvPr/>
        </p:nvCxnSpPr>
        <p:spPr>
          <a:xfrm flipV="1">
            <a:off x="7025732" y="3412837"/>
            <a:ext cx="626410" cy="6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文档 22"/>
          <p:cNvSpPr/>
          <p:nvPr/>
        </p:nvSpPr>
        <p:spPr>
          <a:xfrm>
            <a:off x="7652142" y="3106513"/>
            <a:ext cx="93268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bugs</a:t>
            </a:r>
            <a:endParaRPr lang="zh-CN" altLang="en-US" dirty="0"/>
          </a:p>
        </p:txBody>
      </p:sp>
      <p:sp>
        <p:nvSpPr>
          <p:cNvPr id="12" name="流程图: 文档 11"/>
          <p:cNvSpPr/>
          <p:nvPr/>
        </p:nvSpPr>
        <p:spPr>
          <a:xfrm>
            <a:off x="7263567" y="4160982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oracle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2" idx="1"/>
            <a:endCxn id="15" idx="3"/>
          </p:cNvCxnSpPr>
          <p:nvPr/>
        </p:nvCxnSpPr>
        <p:spPr>
          <a:xfrm flipH="1">
            <a:off x="6803227" y="4467306"/>
            <a:ext cx="4603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146412" y="2907386"/>
            <a:ext cx="3780430" cy="99628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bug detection</a:t>
            </a:r>
            <a:endParaRPr lang="zh-C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27928" y="3137270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1339273" y="311265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3"/>
            <a:endCxn id="4" idx="1"/>
          </p:cNvCxnSpPr>
          <p:nvPr/>
        </p:nvCxnSpPr>
        <p:spPr>
          <a:xfrm>
            <a:off x="2253673" y="3418979"/>
            <a:ext cx="67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文档 9"/>
          <p:cNvSpPr/>
          <p:nvPr/>
        </p:nvSpPr>
        <p:spPr>
          <a:xfrm>
            <a:off x="5632520" y="311395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4" idx="3"/>
            <a:endCxn id="10" idx="1"/>
          </p:cNvCxnSpPr>
          <p:nvPr/>
        </p:nvCxnSpPr>
        <p:spPr>
          <a:xfrm>
            <a:off x="4719783" y="3418979"/>
            <a:ext cx="912737" cy="129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/>
          <p:cNvSpPr/>
          <p:nvPr/>
        </p:nvSpPr>
        <p:spPr>
          <a:xfrm>
            <a:off x="5650992" y="400452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5" name="流程图: 文档 14"/>
          <p:cNvSpPr/>
          <p:nvPr/>
        </p:nvSpPr>
        <p:spPr>
          <a:xfrm>
            <a:off x="5632520" y="2213837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4" idx="3"/>
            <a:endCxn id="15" idx="1"/>
          </p:cNvCxnSpPr>
          <p:nvPr/>
        </p:nvCxnSpPr>
        <p:spPr>
          <a:xfrm flipV="1">
            <a:off x="4719783" y="2520161"/>
            <a:ext cx="912737" cy="89881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3"/>
            <a:endCxn id="13" idx="1"/>
          </p:cNvCxnSpPr>
          <p:nvPr/>
        </p:nvCxnSpPr>
        <p:spPr>
          <a:xfrm>
            <a:off x="4719783" y="3418979"/>
            <a:ext cx="931209" cy="89186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459657" y="3130319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15" idx="3"/>
            <a:endCxn id="22" idx="1"/>
          </p:cNvCxnSpPr>
          <p:nvPr/>
        </p:nvCxnSpPr>
        <p:spPr>
          <a:xfrm>
            <a:off x="6546920" y="2520161"/>
            <a:ext cx="912737" cy="89186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0" idx="3"/>
            <a:endCxn id="22" idx="1"/>
          </p:cNvCxnSpPr>
          <p:nvPr/>
        </p:nvCxnSpPr>
        <p:spPr>
          <a:xfrm flipV="1">
            <a:off x="6546920" y="3412028"/>
            <a:ext cx="912737" cy="82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3"/>
            <a:endCxn id="22" idx="1"/>
          </p:cNvCxnSpPr>
          <p:nvPr/>
        </p:nvCxnSpPr>
        <p:spPr>
          <a:xfrm flipV="1">
            <a:off x="6565392" y="3412028"/>
            <a:ext cx="894265" cy="8988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6" idx="0"/>
            <a:endCxn id="22" idx="0"/>
          </p:cNvCxnSpPr>
          <p:nvPr/>
        </p:nvCxnSpPr>
        <p:spPr>
          <a:xfrm rot="16200000" flipH="1">
            <a:off x="5067197" y="-158069"/>
            <a:ext cx="17664" cy="6559112"/>
          </a:xfrm>
          <a:prstGeom prst="bentConnector3">
            <a:avLst>
              <a:gd name="adj1" fmla="val -600018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文档 36"/>
          <p:cNvSpPr/>
          <p:nvPr/>
        </p:nvSpPr>
        <p:spPr>
          <a:xfrm>
            <a:off x="7898384" y="4267972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37" idx="0"/>
            <a:endCxn id="22" idx="2"/>
          </p:cNvCxnSpPr>
          <p:nvPr/>
        </p:nvCxnSpPr>
        <p:spPr>
          <a:xfrm rot="5400000" flipH="1" flipV="1">
            <a:off x="8068467" y="3980855"/>
            <a:ext cx="574235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文档 40"/>
          <p:cNvSpPr/>
          <p:nvPr/>
        </p:nvSpPr>
        <p:spPr>
          <a:xfrm>
            <a:off x="9814930" y="310956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bugs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22" idx="3"/>
            <a:endCxn id="41" idx="1"/>
          </p:cNvCxnSpPr>
          <p:nvPr/>
        </p:nvCxnSpPr>
        <p:spPr>
          <a:xfrm>
            <a:off x="9251512" y="3412028"/>
            <a:ext cx="563418" cy="3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 flipH="1" flipV="1">
            <a:off x="4491679" y="716822"/>
            <a:ext cx="272772" cy="5663184"/>
          </a:xfrm>
          <a:prstGeom prst="bentConnector4">
            <a:avLst>
              <a:gd name="adj1" fmla="val -424964"/>
              <a:gd name="adj2" fmla="val 9447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74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</a:t>
            </a:r>
            <a:r>
              <a:rPr lang="en-US" altLang="zh-CN" dirty="0" smtClean="0"/>
              <a:t>oracles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a/b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b!=0</a:t>
            </a:r>
          </a:p>
          <a:p>
            <a:r>
              <a:rPr lang="en-US" altLang="zh-CN" dirty="0" err="1"/>
              <a:t>a.field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a!=null</a:t>
            </a:r>
          </a:p>
          <a:p>
            <a:r>
              <a:rPr lang="en-US" altLang="zh-CN" dirty="0"/>
              <a:t>a[x]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smtClean="0"/>
              <a:t>0</a:t>
            </a:r>
            <a:r>
              <a:rPr lang="en-US" altLang="zh-CN" dirty="0" smtClean="0"/>
              <a:t>&lt;=</a:t>
            </a:r>
            <a:r>
              <a:rPr lang="en-US" altLang="zh-CN" dirty="0" smtClean="0"/>
              <a:t>x&lt;</a:t>
            </a:r>
            <a:r>
              <a:rPr lang="en-US" altLang="zh-CN" dirty="0" err="1" smtClean="0"/>
              <a:t>a.length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p.malloc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err="1"/>
              <a:t>p.free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lock(s)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unlock(s)</a:t>
            </a:r>
          </a:p>
          <a:p>
            <a:r>
              <a:rPr lang="en-US" altLang="zh-CN" dirty="0"/>
              <a:t>while(Condition)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F(!Condition) </a:t>
            </a:r>
          </a:p>
          <a:p>
            <a:endParaRPr lang="en-US" altLang="zh-CN" dirty="0"/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219950" y="1810307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Divide by 0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72200" y="2191307"/>
            <a:ext cx="248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Null Pointer Reference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58000" y="2648507"/>
            <a:ext cx="175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Buffer Overflow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965950" y="375475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Memory Leak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467600" y="413575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deadlock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105650" y="451675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149845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Oracles?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Tools such as </a:t>
            </a:r>
            <a:r>
              <a:rPr lang="en-US" altLang="zh-CN" dirty="0" err="1" smtClean="0"/>
              <a:t>Findbugs</a:t>
            </a:r>
            <a:r>
              <a:rPr lang="en-US" altLang="zh-CN" dirty="0" smtClean="0"/>
              <a:t> already defined hundreds of rules.</a:t>
            </a:r>
          </a:p>
          <a:p>
            <a:pPr lvl="1"/>
            <a:r>
              <a:rPr lang="en-US" altLang="zh-CN" dirty="0" smtClean="0"/>
              <a:t>Why insufficient?</a:t>
            </a:r>
            <a:endParaRPr lang="en-US" altLang="zh-CN" dirty="0"/>
          </a:p>
          <a:p>
            <a:r>
              <a:rPr lang="en-US" altLang="zh-CN" dirty="0" smtClean="0"/>
              <a:t>API library</a:t>
            </a:r>
          </a:p>
          <a:p>
            <a:pPr lvl="1"/>
            <a:r>
              <a:rPr lang="en-US" altLang="zh-CN" dirty="0" smtClean="0"/>
              <a:t>J2SE alone defines thousands of classes</a:t>
            </a:r>
          </a:p>
          <a:p>
            <a:pPr lvl="1"/>
            <a:r>
              <a:rPr lang="en-US" altLang="zh-CN" dirty="0" smtClean="0"/>
              <a:t>Static tools handle APIs as black boxes</a:t>
            </a:r>
          </a:p>
          <a:p>
            <a:r>
              <a:rPr lang="en-US" altLang="zh-CN" dirty="0" smtClean="0"/>
              <a:t>Project-specific rules</a:t>
            </a:r>
          </a:p>
          <a:p>
            <a:pPr lvl="1"/>
            <a:r>
              <a:rPr lang="en-US" altLang="zh-CN" dirty="0" smtClean="0"/>
              <a:t>Outsiders rarely know</a:t>
            </a:r>
          </a:p>
          <a:p>
            <a:pPr lvl="1"/>
            <a:r>
              <a:rPr lang="en-US" altLang="zh-CN" dirty="0" smtClean="0"/>
              <a:t>Static tools do not define project-specific rules</a:t>
            </a:r>
          </a:p>
          <a:p>
            <a:r>
              <a:rPr lang="en-US" altLang="zh-CN" dirty="0" smtClean="0"/>
              <a:t>It is challenging to define such rules manually </a:t>
            </a:r>
          </a:p>
        </p:txBody>
      </p:sp>
    </p:spTree>
    <p:extLst>
      <p:ext uri="{BB962C8B-B14F-4D97-AF65-F5344CB8AC3E}">
        <p14:creationId xmlns:p14="http://schemas.microsoft.com/office/powerpoint/2010/main" val="301546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Inference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488272"/>
          </a:xfrm>
        </p:spPr>
        <p:txBody>
          <a:bodyPr/>
          <a:lstStyle/>
          <a:p>
            <a:r>
              <a:rPr lang="en-US" altLang="zh-CN" dirty="0"/>
              <a:t>Static symbolic execution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812287" y="2454552"/>
            <a:ext cx="2286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dirty="0"/>
              <a:t>y = read(); </a:t>
            </a:r>
          </a:p>
          <a:p>
            <a:r>
              <a:rPr lang="en-US" altLang="zh-CN" sz="2000" dirty="0"/>
              <a:t>y = 2 * y; </a:t>
            </a:r>
          </a:p>
          <a:p>
            <a:r>
              <a:rPr lang="en-US" altLang="zh-CN" sz="2000" dirty="0"/>
              <a:t>if (y &lt;= 12)</a:t>
            </a:r>
          </a:p>
          <a:p>
            <a:r>
              <a:rPr lang="en-US" altLang="zh-CN" sz="2000" dirty="0"/>
              <a:t>    y = 3;  </a:t>
            </a:r>
          </a:p>
          <a:p>
            <a:r>
              <a:rPr lang="en-US" altLang="zh-CN" sz="2000" dirty="0"/>
              <a:t>else</a:t>
            </a:r>
          </a:p>
          <a:p>
            <a:r>
              <a:rPr lang="en-US" altLang="zh-CN" sz="2000" dirty="0"/>
              <a:t>    y = y + 1;</a:t>
            </a:r>
          </a:p>
          <a:p>
            <a:r>
              <a:rPr lang="en-US" altLang="zh-CN" sz="2000" dirty="0"/>
              <a:t>print ("OK");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3341703" y="2503093"/>
            <a:ext cx="45239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T (y=s), s is a symbolic variable for input</a:t>
            </a: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3341703" y="2825238"/>
            <a:ext cx="11705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T (y=2*s)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3368136" y="3393270"/>
            <a:ext cx="16433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2*s&lt;=</a:t>
            </a:r>
            <a:r>
              <a:rPr lang="en-US" altLang="zh-CN" baseline="-25000" dirty="0"/>
              <a:t>12 </a:t>
            </a:r>
            <a:r>
              <a:rPr lang="en-US" altLang="zh-CN" dirty="0"/>
              <a:t>(y = 3)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368136" y="4013645"/>
            <a:ext cx="23455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 smtClean="0"/>
              <a:t>T</a:t>
            </a:r>
            <a:r>
              <a:rPr lang="en-US" altLang="zh-CN" baseline="-25000" dirty="0" smtClean="0"/>
              <a:t>!(2*s&lt;=</a:t>
            </a:r>
            <a:r>
              <a:rPr lang="en-US" altLang="zh-CN" baseline="-25000" dirty="0"/>
              <a:t>12) </a:t>
            </a:r>
            <a:r>
              <a:rPr lang="en-US" altLang="zh-CN" dirty="0"/>
              <a:t>(y= 2*s + 1)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3377014" y="4347465"/>
            <a:ext cx="40719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zh-CN" dirty="0" smtClean="0"/>
              <a:t>T </a:t>
            </a:r>
            <a:r>
              <a:rPr lang="es-ES" altLang="zh-CN" baseline="-25000" dirty="0"/>
              <a:t>2*s&lt;=12 </a:t>
            </a:r>
            <a:r>
              <a:rPr lang="es-ES" altLang="zh-CN" dirty="0"/>
              <a:t>(y= 3 ) | </a:t>
            </a:r>
            <a:r>
              <a:rPr lang="es-ES" altLang="zh-CN" dirty="0" smtClean="0"/>
              <a:t>T</a:t>
            </a:r>
            <a:r>
              <a:rPr lang="es-ES" altLang="zh-CN" baseline="-25000" dirty="0" smtClean="0"/>
              <a:t>!(</a:t>
            </a:r>
            <a:r>
              <a:rPr lang="es-ES" altLang="zh-CN" baseline="-25000" dirty="0"/>
              <a:t>2*s&lt;=12) </a:t>
            </a:r>
            <a:r>
              <a:rPr lang="es-ES" altLang="zh-CN" dirty="0"/>
              <a:t>(y=2*s + 1)</a:t>
            </a:r>
            <a:endParaRPr lang="en-US" altLang="zh-CN" dirty="0"/>
          </a:p>
        </p:txBody>
      </p:sp>
      <p:sp>
        <p:nvSpPr>
          <p:cNvPr id="12" name="十角星 11"/>
          <p:cNvSpPr/>
          <p:nvPr/>
        </p:nvSpPr>
        <p:spPr>
          <a:xfrm>
            <a:off x="7750205" y="5349006"/>
            <a:ext cx="1387935" cy="870011"/>
          </a:xfrm>
          <a:prstGeom prst="star10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API?</a:t>
            </a:r>
            <a:endParaRPr lang="zh-CN" altLang="en-US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368136" y="4838800"/>
            <a:ext cx="33377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s-ES" altLang="zh-CN" dirty="0" smtClean="0"/>
              <a:t>T </a:t>
            </a:r>
            <a:r>
              <a:rPr lang="es-ES" altLang="zh-CN" baseline="-25000" dirty="0" smtClean="0"/>
              <a:t>s&lt;=6 </a:t>
            </a:r>
            <a:r>
              <a:rPr lang="es-ES" altLang="zh-CN" dirty="0"/>
              <a:t>(y= 3 ) | </a:t>
            </a:r>
            <a:r>
              <a:rPr lang="es-ES" altLang="zh-CN" dirty="0" smtClean="0"/>
              <a:t>T</a:t>
            </a:r>
            <a:r>
              <a:rPr lang="es-ES" altLang="zh-CN" baseline="-25000" dirty="0" smtClean="0"/>
              <a:t>s&gt;6 </a:t>
            </a:r>
            <a:r>
              <a:rPr lang="es-ES" altLang="zh-CN" dirty="0"/>
              <a:t>(y=2*s + 1)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60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0" grpId="0"/>
      <p:bldP spid="12" grpId="0" animBg="1"/>
      <p:bldP spid="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Mining </a:t>
            </a:r>
            <a:r>
              <a:rPr lang="en-US" altLang="zh-CN" dirty="0" smtClean="0"/>
              <a:t>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Learning from correct usages</a:t>
            </a:r>
          </a:p>
          <a:p>
            <a:r>
              <a:rPr lang="en-US" altLang="zh-CN" dirty="0" smtClean="0"/>
              <a:t>Inputs</a:t>
            </a:r>
          </a:p>
          <a:p>
            <a:pPr lvl="1"/>
            <a:r>
              <a:rPr lang="en-US" altLang="zh-CN" dirty="0" smtClean="0"/>
              <a:t>Client code</a:t>
            </a:r>
          </a:p>
          <a:p>
            <a:pPr lvl="1"/>
            <a:r>
              <a:rPr lang="en-US" altLang="zh-CN" dirty="0" smtClean="0"/>
              <a:t>Traces</a:t>
            </a:r>
          </a:p>
          <a:p>
            <a:r>
              <a:rPr lang="en-US" altLang="zh-CN" dirty="0"/>
              <a:t>Techniques:</a:t>
            </a:r>
          </a:p>
          <a:p>
            <a:pPr lvl="1"/>
            <a:r>
              <a:rPr lang="en-US" altLang="zh-CN" dirty="0"/>
              <a:t>Frequent sequential mining</a:t>
            </a:r>
          </a:p>
          <a:p>
            <a:pPr lvl="1"/>
            <a:r>
              <a:rPr lang="en-US" altLang="zh-CN" dirty="0"/>
              <a:t>Frequent subgraph mining</a:t>
            </a:r>
          </a:p>
          <a:p>
            <a:pPr lvl="1"/>
            <a:r>
              <a:rPr lang="en-US" altLang="zh-CN" dirty="0"/>
              <a:t>Grammar inference</a:t>
            </a:r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 smtClean="0"/>
              <a:t>Output</a:t>
            </a:r>
          </a:p>
          <a:p>
            <a:pPr lvl="1"/>
            <a:r>
              <a:rPr lang="en-US" altLang="zh-CN" dirty="0" smtClean="0"/>
              <a:t>Automata</a:t>
            </a:r>
          </a:p>
          <a:p>
            <a:pPr lvl="1"/>
            <a:r>
              <a:rPr lang="en-US" altLang="zh-CN" dirty="0" smtClean="0"/>
              <a:t>Frequent call sequences</a:t>
            </a:r>
          </a:p>
          <a:p>
            <a:pPr lvl="1"/>
            <a:r>
              <a:rPr lang="en-US" altLang="zh-CN" dirty="0" smtClean="0"/>
              <a:t>Graphs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5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Mining</a:t>
            </a:r>
            <a:endParaRPr lang="zh-CN" altLang="en-US" dirty="0"/>
          </a:p>
        </p:txBody>
      </p:sp>
      <p:pic>
        <p:nvPicPr>
          <p:cNvPr id="4" name="Picture 6" descr="M:\research\invariants\overview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203450"/>
            <a:ext cx="7086600" cy="20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1514475" y="4542562"/>
            <a:ext cx="89535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“Dynamically discovering likely program invariants to support program evolution”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by Michael D. Ernst, Jake Cockrell, William G. Griswold, and David 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Notkin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IEEE Transactions on Software Engineering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vol. 27, no. 2, Feb. 2001, pp. 99-123.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4699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Mining </a:t>
            </a:r>
            <a:r>
              <a:rPr lang="en-US" altLang="zh-CN" dirty="0" smtClean="0"/>
              <a:t>specifications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Learning from documents</a:t>
            </a:r>
          </a:p>
          <a:p>
            <a:r>
              <a:rPr lang="en-US" altLang="zh-CN" dirty="0" smtClean="0"/>
              <a:t>Inputs</a:t>
            </a:r>
          </a:p>
          <a:p>
            <a:pPr lvl="1"/>
            <a:r>
              <a:rPr lang="en-US" altLang="zh-CN" dirty="0" smtClean="0"/>
              <a:t>API doc</a:t>
            </a:r>
          </a:p>
          <a:p>
            <a:pPr lvl="1"/>
            <a:r>
              <a:rPr lang="en-US" altLang="zh-CN" dirty="0" smtClean="0"/>
              <a:t>…</a:t>
            </a:r>
          </a:p>
          <a:p>
            <a:r>
              <a:rPr lang="en-US" altLang="zh-CN" dirty="0"/>
              <a:t>Techniques:</a:t>
            </a:r>
          </a:p>
          <a:p>
            <a:pPr lvl="1"/>
            <a:r>
              <a:rPr lang="en-US" altLang="zh-CN" dirty="0" smtClean="0"/>
              <a:t>NLP</a:t>
            </a:r>
            <a:endParaRPr lang="en-US" altLang="zh-CN" dirty="0"/>
          </a:p>
          <a:p>
            <a:pPr lvl="1"/>
            <a:r>
              <a:rPr lang="en-US" altLang="zh-CN" dirty="0"/>
              <a:t>…</a:t>
            </a:r>
          </a:p>
          <a:p>
            <a:r>
              <a:rPr lang="en-US" altLang="zh-CN" dirty="0"/>
              <a:t>Outputs: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21" y="4679037"/>
            <a:ext cx="6057691" cy="182829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340824" y="287451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Inferring resource specifications from natural language API documentation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b="1" dirty="0">
                <a:solidFill>
                  <a:srgbClr val="000000"/>
                </a:solidFill>
                <a:latin typeface="Georgia" panose="02040502050405020303" pitchFamily="18" charset="0"/>
              </a:rPr>
              <a:t>Hao Zhong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, Lu Zhang, Tao Xie, and Hong Mei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i="1" dirty="0">
                <a:solidFill>
                  <a:srgbClr val="000000"/>
                </a:solidFill>
                <a:latin typeface="Georgia" panose="02040502050405020303" pitchFamily="18" charset="0"/>
              </a:rPr>
              <a:t>In Proc. International Conference on Automated Software Engineering (ASE), </a:t>
            </a:r>
            <a:r>
              <a:rPr lang="en-US" altLang="zh-CN" dirty="0">
                <a:solidFill>
                  <a:srgbClr val="000000"/>
                </a:solidFill>
                <a:latin typeface="Georgia" panose="02040502050405020303" pitchFamily="18" charset="0"/>
              </a:rPr>
              <a:t>pages 307-318, 2009.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20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Mining bug signature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25265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Learning from bugs and bug fixes</a:t>
            </a:r>
          </a:p>
          <a:p>
            <a:r>
              <a:rPr lang="en-US" altLang="zh-CN" dirty="0" smtClean="0"/>
              <a:t>Techniques</a:t>
            </a:r>
          </a:p>
          <a:p>
            <a:pPr lvl="1"/>
            <a:r>
              <a:rPr lang="en-US" altLang="zh-CN" dirty="0" smtClean="0"/>
              <a:t>Frequency-based mining</a:t>
            </a:r>
          </a:p>
          <a:p>
            <a:pPr lvl="1"/>
            <a:r>
              <a:rPr lang="en-US" altLang="zh-CN" dirty="0" smtClean="0"/>
              <a:t>Mining subgraph</a:t>
            </a:r>
          </a:p>
          <a:p>
            <a:pPr lvl="1"/>
            <a:r>
              <a:rPr lang="en-US" altLang="zh-CN" dirty="0" smtClean="0"/>
              <a:t>Discriminative </a:t>
            </a:r>
            <a:r>
              <a:rPr lang="en-US" altLang="zh-CN" dirty="0"/>
              <a:t>graph mining</a:t>
            </a:r>
            <a:endParaRPr lang="en-US" altLang="zh-CN" dirty="0" smtClean="0"/>
          </a:p>
          <a:p>
            <a:r>
              <a:rPr lang="en-US" altLang="zh-CN" dirty="0"/>
              <a:t>Outputs:</a:t>
            </a:r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436" y="4373283"/>
            <a:ext cx="5136426" cy="208078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5385785" y="331247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b="1" dirty="0"/>
              <a:t>Hao Zhong</a:t>
            </a:r>
            <a:r>
              <a:rPr lang="en-US" altLang="zh-CN" dirty="0"/>
              <a:t>, Xiaoyin Wang, and Hong Mei. Inferring bug signatures to detect real bugs. </a:t>
            </a:r>
            <a:r>
              <a:rPr lang="en-US" altLang="zh-CN" i="1" dirty="0"/>
              <a:t>IEEE Transaction on Software Engineering</a:t>
            </a:r>
            <a:r>
              <a:rPr lang="en-US" altLang="zh-CN" dirty="0"/>
              <a:t>, pages to appear, 2020.</a:t>
            </a:r>
          </a:p>
        </p:txBody>
      </p:sp>
    </p:spTree>
    <p:extLst>
      <p:ext uri="{BB962C8B-B14F-4D97-AF65-F5344CB8AC3E}">
        <p14:creationId xmlns:p14="http://schemas.microsoft.com/office/powerpoint/2010/main" val="251191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Oracle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Value Oracle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value (s) of one or several variable (s) must satisfy a certain </a:t>
            </a:r>
            <a:r>
              <a:rPr lang="en-US" altLang="zh-CN" dirty="0" smtClean="0"/>
              <a:t>constraint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Temporal oracle</a:t>
            </a:r>
          </a:p>
          <a:p>
            <a:pPr lvl="1" algn="just"/>
            <a:r>
              <a:rPr lang="en-US" altLang="zh-CN" dirty="0"/>
              <a:t>Two events (or a series of events) must (not) happen in a certain order</a:t>
            </a:r>
          </a:p>
          <a:p>
            <a:pPr lvl="2" algn="just"/>
            <a:r>
              <a:rPr lang="en-US" altLang="zh-CN" dirty="0"/>
              <a:t>Specification</a:t>
            </a:r>
          </a:p>
          <a:p>
            <a:pPr lvl="3" algn="just"/>
            <a:r>
              <a:rPr lang="en-US" altLang="zh-CN" dirty="0"/>
              <a:t>lock()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unlock()</a:t>
            </a:r>
          </a:p>
          <a:p>
            <a:pPr lvl="3" algn="just"/>
            <a:r>
              <a:rPr lang="en-US" altLang="zh-CN" dirty="0" err="1"/>
              <a:t>file.open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file.close</a:t>
            </a:r>
            <a:r>
              <a:rPr lang="en-US" altLang="zh-CN" dirty="0"/>
              <a:t>() and </a:t>
            </a:r>
            <a:r>
              <a:rPr lang="en-US" altLang="zh-CN" dirty="0" err="1"/>
              <a:t>file.open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file.read</a:t>
            </a:r>
            <a:r>
              <a:rPr lang="en-US" altLang="zh-CN" dirty="0"/>
              <a:t>()</a:t>
            </a:r>
          </a:p>
          <a:p>
            <a:pPr lvl="2" algn="just"/>
            <a:r>
              <a:rPr lang="en-US" altLang="zh-CN" dirty="0"/>
              <a:t>Bug signature</a:t>
            </a:r>
          </a:p>
          <a:p>
            <a:pPr lvl="3" algn="just"/>
            <a:r>
              <a:rPr lang="en-US" altLang="zh-CN" dirty="0" err="1"/>
              <a:t>file.close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/>
              <a:t>file.read</a:t>
            </a:r>
            <a:r>
              <a:rPr lang="en-US" altLang="zh-CN" dirty="0"/>
              <a:t>()</a:t>
            </a:r>
          </a:p>
          <a:p>
            <a:pPr lvl="2"/>
            <a:endParaRPr lang="en-US" altLang="zh-CN" dirty="0" smtClean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976197" y="2482200"/>
            <a:ext cx="2502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Final Exam Score &lt;= 100</a:t>
            </a:r>
          </a:p>
          <a:p>
            <a:r>
              <a:rPr lang="en-US" altLang="zh-CN" sz="1400" dirty="0" err="1"/>
              <a:t>sortedlist</a:t>
            </a:r>
            <a:r>
              <a:rPr lang="en-US" altLang="zh-CN" sz="1400" dirty="0"/>
              <a:t>(0) &gt;= </a:t>
            </a:r>
            <a:r>
              <a:rPr lang="en-US" altLang="zh-CN" sz="1400" dirty="0" err="1"/>
              <a:t>sortedlist</a:t>
            </a:r>
            <a:r>
              <a:rPr lang="en-US" altLang="zh-CN" sz="1400" dirty="0"/>
              <a:t>(1)</a:t>
            </a:r>
          </a:p>
          <a:p>
            <a:r>
              <a:rPr lang="en-US" altLang="zh-CN" sz="1400" dirty="0" err="1"/>
              <a:t>http_url.startsWith</a:t>
            </a:r>
            <a:r>
              <a:rPr lang="en-US" altLang="zh-CN" sz="1400" dirty="0"/>
              <a:t>(“http”)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12438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 to reduce 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Testing</a:t>
            </a:r>
          </a:p>
          <a:p>
            <a:pPr lvl="1"/>
            <a:r>
              <a:rPr lang="en-US" altLang="en-US" dirty="0"/>
              <a:t>Feed input to software and run it to see whether its behavior is as expected</a:t>
            </a:r>
          </a:p>
          <a:p>
            <a:pPr lvl="1"/>
            <a:r>
              <a:rPr lang="en-US" altLang="en-US" dirty="0"/>
              <a:t>Limitations</a:t>
            </a:r>
          </a:p>
          <a:p>
            <a:pPr lvl="2"/>
            <a:r>
              <a:rPr lang="en-US" altLang="en-US" dirty="0"/>
              <a:t>Impossible to cover all cases</a:t>
            </a:r>
          </a:p>
          <a:p>
            <a:r>
              <a:rPr lang="en-US" altLang="en-US" dirty="0" smtClean="0"/>
              <a:t>Static </a:t>
            </a:r>
            <a:r>
              <a:rPr lang="en-US" altLang="en-US" dirty="0"/>
              <a:t>checking</a:t>
            </a:r>
          </a:p>
          <a:p>
            <a:pPr lvl="1"/>
            <a:r>
              <a:rPr lang="en-US" altLang="en-US" dirty="0"/>
              <a:t>Identify specific problems (e.g., memory leak) in the software by scanning the code or all possible paths</a:t>
            </a:r>
          </a:p>
          <a:p>
            <a:pPr lvl="1"/>
            <a:r>
              <a:rPr lang="en-US" altLang="en-US" dirty="0"/>
              <a:t>Limitations</a:t>
            </a:r>
          </a:p>
          <a:p>
            <a:pPr lvl="2"/>
            <a:r>
              <a:rPr lang="en-US" altLang="en-US" dirty="0" smtClean="0"/>
              <a:t>False positives</a:t>
            </a:r>
          </a:p>
          <a:p>
            <a:pPr lvl="2"/>
            <a:endParaRPr lang="en-US" altLang="en-US" dirty="0" smtClean="0"/>
          </a:p>
          <a:p>
            <a:pPr lvl="1" algn="just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3833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</a:t>
            </a:r>
            <a:r>
              <a:rPr lang="en-US" altLang="zh-CN" dirty="0"/>
              <a:t>f</a:t>
            </a:r>
            <a:r>
              <a:rPr lang="en-US" altLang="en-US" dirty="0"/>
              <a:t>low </a:t>
            </a:r>
            <a:r>
              <a:rPr lang="en-US" altLang="zh-CN" dirty="0" smtClean="0"/>
              <a:t>s</a:t>
            </a:r>
            <a:r>
              <a:rPr lang="en-US" altLang="en-US" dirty="0" smtClean="0"/>
              <a:t>pecification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from a certain source must / must not flow to a certain </a:t>
            </a:r>
            <a:r>
              <a:rPr lang="en-US" altLang="zh-CN" dirty="0" smtClean="0"/>
              <a:t>sink</a:t>
            </a:r>
          </a:p>
          <a:p>
            <a:pPr lvl="1"/>
            <a:r>
              <a:rPr lang="en-US" altLang="zh-CN" dirty="0" smtClean="0"/>
              <a:t>Android applications</a:t>
            </a:r>
            <a:endParaRPr lang="en-US" altLang="zh-CN" dirty="0"/>
          </a:p>
          <a:p>
            <a:pPr lvl="2"/>
            <a:r>
              <a:rPr lang="en-US" altLang="zh-CN" dirty="0" smtClean="0"/>
              <a:t>! </a:t>
            </a:r>
            <a:r>
              <a:rPr lang="en-US" altLang="zh-CN" dirty="0"/>
              <a:t>Contact Info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Internet</a:t>
            </a:r>
          </a:p>
          <a:p>
            <a:pPr lvl="2"/>
            <a:r>
              <a:rPr lang="en-US" altLang="zh-CN" dirty="0"/>
              <a:t>Password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encryption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Internet</a:t>
            </a:r>
            <a:endParaRPr lang="en-US" altLang="zh-CN" dirty="0"/>
          </a:p>
          <a:p>
            <a:pPr lvl="1"/>
            <a:r>
              <a:rPr lang="en-US" altLang="zh-CN" dirty="0"/>
              <a:t>Data Flow Specification are mainly for security usage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203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oracles: </a:t>
            </a:r>
            <a:r>
              <a:rPr lang="en-US" altLang="zh-CN" dirty="0" smtClean="0"/>
              <a:t>Software document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Zhong, </a:t>
            </a:r>
            <a:r>
              <a:rPr lang="en-US" altLang="zh-CN" dirty="0" smtClean="0"/>
              <a:t>Hao. </a:t>
            </a:r>
            <a:r>
              <a:rPr lang="en-US" altLang="zh-CN" dirty="0"/>
              <a:t>and Su, </a:t>
            </a:r>
            <a:r>
              <a:rPr lang="en-US" altLang="zh-CN" dirty="0" smtClean="0"/>
              <a:t>Zhendong., </a:t>
            </a:r>
            <a:r>
              <a:rPr lang="en-US" altLang="zh-CN" dirty="0"/>
              <a:t>2013, </a:t>
            </a:r>
            <a:r>
              <a:rPr lang="en-US" altLang="zh-CN" dirty="0" smtClean="0"/>
              <a:t>Detecting </a:t>
            </a:r>
            <a:r>
              <a:rPr lang="en-US" altLang="zh-CN" dirty="0"/>
              <a:t>API documentation errors. </a:t>
            </a:r>
            <a:r>
              <a:rPr lang="en-US" altLang="zh-CN" dirty="0" smtClean="0"/>
              <a:t>In</a:t>
            </a:r>
            <a:r>
              <a:rPr lang="en-US" altLang="zh-CN" i="1" dirty="0" smtClean="0"/>
              <a:t> Proc. OOPSLA,</a:t>
            </a:r>
            <a:r>
              <a:rPr lang="en-US" altLang="zh-CN" dirty="0"/>
              <a:t> </a:t>
            </a:r>
            <a:r>
              <a:rPr lang="en-US" altLang="zh-CN" dirty="0" smtClean="0"/>
              <a:t>pp</a:t>
            </a:r>
            <a:r>
              <a:rPr lang="en-US" altLang="zh-CN" dirty="0"/>
              <a:t>. 803-816).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982" y="2466529"/>
            <a:ext cx="7286625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线形标注 2(带边框和强调线) 4"/>
          <p:cNvSpPr/>
          <p:nvPr/>
        </p:nvSpPr>
        <p:spPr>
          <a:xfrm>
            <a:off x="7353794" y="5481191"/>
            <a:ext cx="1368425" cy="30797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4007"/>
              <a:gd name="adj6" fmla="val -13058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Code example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线形标注 2(带边框和强调线) 5"/>
          <p:cNvSpPr/>
          <p:nvPr/>
        </p:nvSpPr>
        <p:spPr>
          <a:xfrm>
            <a:off x="2538907" y="4134991"/>
            <a:ext cx="2539120" cy="287338"/>
          </a:xfrm>
          <a:prstGeom prst="accentBorderCallout2">
            <a:avLst>
              <a:gd name="adj1" fmla="val 14831"/>
              <a:gd name="adj2" fmla="val -4793"/>
              <a:gd name="adj3" fmla="val 15810"/>
              <a:gd name="adj4" fmla="val -17457"/>
              <a:gd name="adj5" fmla="val -273848"/>
              <a:gd name="adj6" fmla="val -32353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Natural language sentence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487982" y="3331716"/>
            <a:ext cx="34274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线形标注 2(带边框和强调线) 7"/>
          <p:cNvSpPr/>
          <p:nvPr/>
        </p:nvSpPr>
        <p:spPr>
          <a:xfrm>
            <a:off x="5805982" y="2971354"/>
            <a:ext cx="2539028" cy="431800"/>
          </a:xfrm>
          <a:prstGeom prst="accentBorderCallout2">
            <a:avLst>
              <a:gd name="adj1" fmla="val 14831"/>
              <a:gd name="adj2" fmla="val -4793"/>
              <a:gd name="adj3" fmla="val 15810"/>
              <a:gd name="adj4" fmla="val -17457"/>
              <a:gd name="adj5" fmla="val -81312"/>
              <a:gd name="adj6" fmla="val -6705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Natural language sentence with code names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/>
          <p:nvPr/>
        </p:nvCxnSpPr>
        <p:spPr>
          <a:xfrm>
            <a:off x="1487982" y="2610991"/>
            <a:ext cx="472281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线形标注 2(带边框和强调线) 9"/>
          <p:cNvSpPr/>
          <p:nvPr/>
        </p:nvSpPr>
        <p:spPr>
          <a:xfrm>
            <a:off x="6283819" y="4071491"/>
            <a:ext cx="2490788" cy="287338"/>
          </a:xfrm>
          <a:prstGeom prst="accentBorderCallout2">
            <a:avLst>
              <a:gd name="adj1" fmla="val 14831"/>
              <a:gd name="adj2" fmla="val -4793"/>
              <a:gd name="adj3" fmla="val 15810"/>
              <a:gd name="adj4" fmla="val -17457"/>
              <a:gd name="adj5" fmla="val -106297"/>
              <a:gd name="adj6" fmla="val -391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400" dirty="0">
                <a:solidFill>
                  <a:schemeClr val="tx1"/>
                </a:solidFill>
              </a:rPr>
              <a:t>Out-of-date code reference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4770932" y="3763516"/>
            <a:ext cx="115252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994" y="6066979"/>
            <a:ext cx="2066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07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oracles: </a:t>
            </a:r>
            <a:r>
              <a:rPr lang="en-US" altLang="zh-CN" dirty="0" smtClean="0"/>
              <a:t>Differential </a:t>
            </a:r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application has multiple implementations</a:t>
            </a:r>
          </a:p>
          <a:p>
            <a:pPr lvl="1"/>
            <a:r>
              <a:rPr lang="en-US" altLang="zh-CN" dirty="0" smtClean="0"/>
              <a:t>JVM: Sun J2SE, Open JDK, IBM J9, …</a:t>
            </a:r>
          </a:p>
          <a:p>
            <a:pPr lvl="1"/>
            <a:r>
              <a:rPr lang="en-US" altLang="zh-CN" dirty="0" smtClean="0"/>
              <a:t>Compiler: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llvm</a:t>
            </a:r>
            <a:r>
              <a:rPr lang="en-US" altLang="zh-CN" dirty="0" smtClean="0"/>
              <a:t>, …</a:t>
            </a:r>
          </a:p>
          <a:p>
            <a:pPr lvl="1"/>
            <a:r>
              <a:rPr lang="en-US" altLang="zh-CN" dirty="0" smtClean="0"/>
              <a:t>SSH servers: Apache MINA SSHD, </a:t>
            </a:r>
            <a:r>
              <a:rPr lang="en-US" altLang="zh-CN" dirty="0" err="1" smtClean="0"/>
              <a:t>Dropbear</a:t>
            </a:r>
            <a:r>
              <a:rPr lang="en-US" altLang="zh-CN" dirty="0" smtClean="0"/>
              <a:t>, …</a:t>
            </a:r>
          </a:p>
          <a:p>
            <a:pPr lvl="1"/>
            <a:r>
              <a:rPr lang="en-US" altLang="zh-CN" dirty="0" smtClean="0"/>
              <a:t>Linux: Ubuntu, 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,…</a:t>
            </a:r>
          </a:p>
          <a:p>
            <a:pPr lvl="1"/>
            <a:r>
              <a:rPr lang="en-US" altLang="zh-CN" dirty="0" smtClean="0"/>
              <a:t>Database</a:t>
            </a:r>
          </a:p>
          <a:p>
            <a:pPr lvl="1"/>
            <a:r>
              <a:rPr lang="en-US" altLang="zh-CN" dirty="0" smtClean="0"/>
              <a:t>Refactoring</a:t>
            </a:r>
          </a:p>
          <a:p>
            <a:r>
              <a:rPr lang="en-US" altLang="zh-CN" dirty="0" smtClean="0"/>
              <a:t>One software has different implementations</a:t>
            </a:r>
          </a:p>
          <a:p>
            <a:pPr lvl="1"/>
            <a:r>
              <a:rPr lang="en-US" altLang="zh-CN" dirty="0" smtClean="0"/>
              <a:t>Same inputs </a:t>
            </a:r>
          </a:p>
          <a:p>
            <a:pPr lvl="1"/>
            <a:r>
              <a:rPr lang="en-US" altLang="zh-CN" dirty="0" smtClean="0"/>
              <a:t>Same outputs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294889" y="549774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Georgia" panose="02040502050405020303" pitchFamily="18" charset="0"/>
              </a:rPr>
              <a:t>Exposing behavioral differences in cross-language API mapping relations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b="1" dirty="0">
                <a:solidFill>
                  <a:srgbClr val="000000"/>
                </a:solidFill>
                <a:latin typeface="Georgia" panose="02040502050405020303" pitchFamily="18" charset="0"/>
              </a:rPr>
              <a:t>Hao Zhong</a:t>
            </a:r>
            <a:r>
              <a:rPr lang="en-US" altLang="zh-CN" sz="1400" dirty="0">
                <a:solidFill>
                  <a:srgbClr val="000000"/>
                </a:solidFill>
                <a:latin typeface="Georgia" panose="02040502050405020303" pitchFamily="18" charset="0"/>
              </a:rPr>
              <a:t>, Suresh </a:t>
            </a:r>
            <a:r>
              <a:rPr lang="en-US" altLang="zh-CN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Thummalapenta</a:t>
            </a:r>
            <a:r>
              <a:rPr lang="en-US" altLang="zh-CN" sz="1400" dirty="0">
                <a:solidFill>
                  <a:srgbClr val="000000"/>
                </a:solidFill>
                <a:latin typeface="Georgia" panose="02040502050405020303" pitchFamily="18" charset="0"/>
              </a:rPr>
              <a:t>, and Tao Xie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i="1" dirty="0">
                <a:solidFill>
                  <a:srgbClr val="000000"/>
                </a:solidFill>
                <a:latin typeface="Georgia" panose="02040502050405020303" pitchFamily="18" charset="0"/>
              </a:rPr>
              <a:t>In Proc. Fundamental Approaches to Software Engineering (ETAPS/FASE)</a:t>
            </a:r>
            <a:r>
              <a:rPr lang="en-US" altLang="zh-CN" sz="1400" dirty="0">
                <a:solidFill>
                  <a:srgbClr val="000000"/>
                </a:solidFill>
                <a:latin typeface="Georgia" panose="02040502050405020303" pitchFamily="18" charset="0"/>
              </a:rPr>
              <a:t>, pages 130-145, 2013.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38376" y="549774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Differential testing for software</a:t>
            </a:r>
            <a:endParaRPr lang="en-US" altLang="zh-CN" sz="1600" dirty="0" smtClean="0"/>
          </a:p>
          <a:p>
            <a:r>
              <a:rPr lang="en-US" altLang="zh-CN" sz="1600" dirty="0" err="1" smtClean="0"/>
              <a:t>McKeeman</a:t>
            </a:r>
            <a:r>
              <a:rPr lang="en-US" altLang="zh-CN" sz="1600" dirty="0"/>
              <a:t>, William M. </a:t>
            </a:r>
            <a:endParaRPr lang="en-US" altLang="zh-CN" sz="1600" dirty="0" smtClean="0"/>
          </a:p>
          <a:p>
            <a:r>
              <a:rPr lang="en-US" altLang="zh-CN" sz="1600" i="1" dirty="0" smtClean="0"/>
              <a:t>Digital </a:t>
            </a:r>
            <a:r>
              <a:rPr lang="en-US" altLang="zh-CN" sz="1600" i="1" dirty="0"/>
              <a:t>Technical Journal</a:t>
            </a:r>
            <a:r>
              <a:rPr lang="en-US" altLang="zh-CN" sz="1600" dirty="0"/>
              <a:t> 10.1 (1998): 100-107.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19995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oracles: Metamorphic </a:t>
            </a:r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or more values shall follow some constraints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Fibonacci </a:t>
            </a:r>
            <a:r>
              <a:rPr lang="en-US" altLang="zh-CN" dirty="0" smtClean="0"/>
              <a:t>sequence</a:t>
            </a:r>
          </a:p>
          <a:p>
            <a:pPr lvl="1"/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=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−1</a:t>
            </a:r>
            <a:r>
              <a:rPr lang="en-US" altLang="zh-CN" dirty="0"/>
              <a:t>+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−2</a:t>
            </a:r>
            <a:r>
              <a:rPr lang="en-US" altLang="zh-CN" dirty="0"/>
              <a:t>,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79" y="2474736"/>
            <a:ext cx="8696367" cy="14537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28" y="4224042"/>
            <a:ext cx="3155570" cy="2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361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Your insights</a:t>
            </a:r>
            <a:endParaRPr lang="zh-CN" altLang="en-US" dirty="0"/>
          </a:p>
        </p:txBody>
      </p:sp>
      <p:pic>
        <p:nvPicPr>
          <p:cNvPr id="4" name="内容占位符 3" descr="&lt;strong&gt;group&lt;/strong&gt;_session_1600_cl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419" y="2104008"/>
            <a:ext cx="69621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76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What after you have oracles?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 smtClean="0"/>
              <a:t>It is still nontrivial to check whether a program follow or violate oracle.</a:t>
            </a:r>
          </a:p>
          <a:p>
            <a:r>
              <a:rPr lang="en-US" altLang="zh-CN" sz="2000" dirty="0" smtClean="0"/>
              <a:t>Static analysis is not fully correct.</a:t>
            </a:r>
          </a:p>
          <a:p>
            <a:pPr lvl="1"/>
            <a:r>
              <a:rPr lang="en-US" altLang="zh-CN" sz="1800" dirty="0" smtClean="0"/>
              <a:t>How to determine the value of a variable?</a:t>
            </a:r>
          </a:p>
          <a:p>
            <a:pPr lvl="1"/>
            <a:r>
              <a:rPr lang="en-US" altLang="zh-CN" sz="1800" dirty="0" smtClean="0"/>
              <a:t>How to determine the type of a variable?</a:t>
            </a:r>
          </a:p>
          <a:p>
            <a:pPr lvl="1"/>
            <a:r>
              <a:rPr lang="en-US" altLang="zh-CN" sz="1800" dirty="0" smtClean="0"/>
              <a:t>How to determine the attributes of an object? (Python)</a:t>
            </a:r>
          </a:p>
        </p:txBody>
      </p:sp>
    </p:spTree>
    <p:extLst>
      <p:ext uri="{BB962C8B-B14F-4D97-AF65-F5344CB8AC3E}">
        <p14:creationId xmlns:p14="http://schemas.microsoft.com/office/powerpoint/2010/main" val="19356284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bug detection</a:t>
            </a:r>
            <a:endParaRPr lang="zh-C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27928" y="3137270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1339273" y="311265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3"/>
            <a:endCxn id="4" idx="1"/>
          </p:cNvCxnSpPr>
          <p:nvPr/>
        </p:nvCxnSpPr>
        <p:spPr>
          <a:xfrm>
            <a:off x="2253673" y="3418979"/>
            <a:ext cx="67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文档 9"/>
          <p:cNvSpPr/>
          <p:nvPr/>
        </p:nvSpPr>
        <p:spPr>
          <a:xfrm>
            <a:off x="5632520" y="3113952"/>
            <a:ext cx="914400" cy="612648"/>
          </a:xfrm>
          <a:prstGeom prst="flowChartDocumen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4" idx="3"/>
            <a:endCxn id="10" idx="1"/>
          </p:cNvCxnSpPr>
          <p:nvPr/>
        </p:nvCxnSpPr>
        <p:spPr>
          <a:xfrm>
            <a:off x="4719783" y="3418979"/>
            <a:ext cx="912737" cy="129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/>
          <p:cNvSpPr/>
          <p:nvPr/>
        </p:nvSpPr>
        <p:spPr>
          <a:xfrm>
            <a:off x="5650992" y="3961648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5" name="流程图: 文档 14"/>
          <p:cNvSpPr/>
          <p:nvPr/>
        </p:nvSpPr>
        <p:spPr>
          <a:xfrm>
            <a:off x="5632520" y="2213837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4" idx="3"/>
            <a:endCxn id="15" idx="1"/>
          </p:cNvCxnSpPr>
          <p:nvPr/>
        </p:nvCxnSpPr>
        <p:spPr>
          <a:xfrm flipV="1">
            <a:off x="4719783" y="2520161"/>
            <a:ext cx="912737" cy="89881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3"/>
            <a:endCxn id="13" idx="1"/>
          </p:cNvCxnSpPr>
          <p:nvPr/>
        </p:nvCxnSpPr>
        <p:spPr>
          <a:xfrm>
            <a:off x="4719783" y="3418979"/>
            <a:ext cx="931209" cy="848993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459657" y="3130319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15" idx="3"/>
            <a:endCxn id="22" idx="1"/>
          </p:cNvCxnSpPr>
          <p:nvPr/>
        </p:nvCxnSpPr>
        <p:spPr>
          <a:xfrm>
            <a:off x="6546920" y="2520161"/>
            <a:ext cx="912737" cy="89186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0" idx="3"/>
            <a:endCxn id="22" idx="1"/>
          </p:cNvCxnSpPr>
          <p:nvPr/>
        </p:nvCxnSpPr>
        <p:spPr>
          <a:xfrm flipV="1">
            <a:off x="6546920" y="3412028"/>
            <a:ext cx="912737" cy="82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3"/>
            <a:endCxn id="22" idx="1"/>
          </p:cNvCxnSpPr>
          <p:nvPr/>
        </p:nvCxnSpPr>
        <p:spPr>
          <a:xfrm flipV="1">
            <a:off x="6565392" y="3412028"/>
            <a:ext cx="894265" cy="855944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6" idx="0"/>
            <a:endCxn id="22" idx="0"/>
          </p:cNvCxnSpPr>
          <p:nvPr/>
        </p:nvCxnSpPr>
        <p:spPr>
          <a:xfrm rot="16200000" flipH="1">
            <a:off x="5067197" y="-158069"/>
            <a:ext cx="17664" cy="6559112"/>
          </a:xfrm>
          <a:prstGeom prst="bentConnector3">
            <a:avLst>
              <a:gd name="adj1" fmla="val -600018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文档 36"/>
          <p:cNvSpPr/>
          <p:nvPr/>
        </p:nvSpPr>
        <p:spPr>
          <a:xfrm>
            <a:off x="7898384" y="426797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37" idx="0"/>
            <a:endCxn id="22" idx="2"/>
          </p:cNvCxnSpPr>
          <p:nvPr/>
        </p:nvCxnSpPr>
        <p:spPr>
          <a:xfrm rot="5400000" flipH="1" flipV="1">
            <a:off x="8068467" y="3980855"/>
            <a:ext cx="574235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文档 40"/>
          <p:cNvSpPr/>
          <p:nvPr/>
        </p:nvSpPr>
        <p:spPr>
          <a:xfrm>
            <a:off x="9814930" y="310956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bugs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22" idx="3"/>
            <a:endCxn id="41" idx="1"/>
          </p:cNvCxnSpPr>
          <p:nvPr/>
        </p:nvCxnSpPr>
        <p:spPr>
          <a:xfrm>
            <a:off x="9251512" y="3412028"/>
            <a:ext cx="563418" cy="3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 flipH="1" flipV="1">
            <a:off x="4491679" y="716822"/>
            <a:ext cx="272772" cy="5663184"/>
          </a:xfrm>
          <a:prstGeom prst="bentConnector4">
            <a:avLst>
              <a:gd name="adj1" fmla="val -424964"/>
              <a:gd name="adj2" fmla="val 9447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394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Graph-based 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Transform the program to </a:t>
            </a:r>
            <a:r>
              <a:rPr lang="en-US" altLang="en-US" dirty="0" smtClean="0"/>
              <a:t>graphs</a:t>
            </a:r>
          </a:p>
          <a:p>
            <a:pPr lvl="1"/>
            <a:r>
              <a:rPr lang="en-US" altLang="en-US" dirty="0" smtClean="0"/>
              <a:t>WALA, SOOT</a:t>
            </a:r>
          </a:p>
          <a:p>
            <a:pPr lvl="1"/>
            <a:r>
              <a:rPr lang="en-US" altLang="en-US" dirty="0" smtClean="0"/>
              <a:t>Compiler optimization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Detecting violations of specifications</a:t>
            </a:r>
          </a:p>
          <a:p>
            <a:pPr lvl="1"/>
            <a:r>
              <a:rPr lang="en-US" altLang="en-US" dirty="0" smtClean="0"/>
              <a:t>traversing graphs</a:t>
            </a:r>
          </a:p>
          <a:p>
            <a:r>
              <a:rPr lang="en-US" altLang="en-US" dirty="0" smtClean="0"/>
              <a:t>Detecting instances of bug signatures</a:t>
            </a:r>
          </a:p>
          <a:p>
            <a:pPr lvl="1"/>
            <a:r>
              <a:rPr lang="en-US" altLang="en-US" dirty="0" smtClean="0"/>
              <a:t>identifying subgraphs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1814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</a:t>
            </a:r>
            <a:r>
              <a:rPr lang="en-US" altLang="en-US" dirty="0" smtClean="0"/>
              <a:t>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Checking whether a file is closed in all cases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090474" y="2347297"/>
            <a:ext cx="4572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 err="1"/>
              <a:t>boolean</a:t>
            </a:r>
            <a:r>
              <a:rPr lang="en-US" altLang="zh-CN" dirty="0"/>
              <a:t> load(){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f.open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line = </a:t>
            </a:r>
            <a:r>
              <a:rPr lang="en-US" altLang="zh-CN" dirty="0" err="1"/>
              <a:t>f.read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while(line!=null){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line.contains</a:t>
            </a:r>
            <a:r>
              <a:rPr lang="en-US" altLang="zh-CN" dirty="0"/>
              <a:t>('key')){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   return true;</a:t>
            </a:r>
          </a:p>
          <a:p>
            <a:r>
              <a:rPr lang="en-US" altLang="zh-CN" dirty="0"/>
              <a:t>        }else if(</a:t>
            </a:r>
            <a:r>
              <a:rPr lang="en-US" altLang="zh-CN" dirty="0" err="1"/>
              <a:t>line.contains</a:t>
            </a:r>
            <a:r>
              <a:rPr lang="en-US" altLang="zh-CN" dirty="0"/>
              <a:t>('value')){</a:t>
            </a:r>
          </a:p>
          <a:p>
            <a:r>
              <a:rPr lang="en-US" altLang="zh-CN" dirty="0"/>
              <a:t>            </a:t>
            </a:r>
            <a:r>
              <a:rPr lang="en-US" altLang="zh-CN" dirty="0" err="1"/>
              <a:t>f.close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}</a:t>
            </a:r>
          </a:p>
          <a:p>
            <a:r>
              <a:rPr lang="en-US" altLang="zh-CN" dirty="0"/>
              <a:t>        line = </a:t>
            </a:r>
            <a:r>
              <a:rPr lang="en-US" altLang="zh-CN" dirty="0" err="1"/>
              <a:t>f.read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    return false;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7753905" y="1691322"/>
            <a:ext cx="8382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Start</a:t>
            </a: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7677705" y="2377122"/>
            <a:ext cx="9144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opened</a:t>
            </a: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7372905" y="3062922"/>
            <a:ext cx="17526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new line read</a:t>
            </a: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8439705" y="37487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!=null</a:t>
            </a: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8973105" y="43583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key</a:t>
            </a: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8439705" y="49679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value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8134905" y="207232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>
            <a:off x="8134905" y="275812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8287305" y="3443922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8973105" y="4129722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8744505" y="4129722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7677705" y="53489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none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7982505" y="4129722"/>
            <a:ext cx="762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5391705" y="56537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==null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8839755" y="1691322"/>
            <a:ext cx="16257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/>
              <a:t>f is not </a:t>
            </a:r>
            <a:r>
              <a:rPr lang="en-US" altLang="zh-CN" dirty="0" smtClean="0"/>
              <a:t>closed</a:t>
            </a:r>
            <a:endParaRPr lang="en-US" altLang="zh-CN" dirty="0"/>
          </a:p>
        </p:txBody>
      </p:sp>
      <p:sp>
        <p:nvSpPr>
          <p:cNvPr id="20" name="Oval 20"/>
          <p:cNvSpPr>
            <a:spLocks noChangeArrowheads="1"/>
          </p:cNvSpPr>
          <p:nvPr/>
        </p:nvSpPr>
        <p:spPr bwMode="auto">
          <a:xfrm>
            <a:off x="9582705" y="51203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closed</a:t>
            </a:r>
          </a:p>
        </p:txBody>
      </p:sp>
      <p:sp>
        <p:nvSpPr>
          <p:cNvPr id="21" name="Oval 21"/>
          <p:cNvSpPr>
            <a:spLocks noChangeArrowheads="1"/>
          </p:cNvSpPr>
          <p:nvPr/>
        </p:nvSpPr>
        <p:spPr bwMode="auto">
          <a:xfrm>
            <a:off x="8820705" y="58061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closed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7906305" y="3443922"/>
            <a:ext cx="76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Oval 23"/>
          <p:cNvSpPr>
            <a:spLocks noChangeArrowheads="1"/>
          </p:cNvSpPr>
          <p:nvPr/>
        </p:nvSpPr>
        <p:spPr bwMode="auto">
          <a:xfrm>
            <a:off x="5848905" y="6339522"/>
            <a:ext cx="6858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ret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 flipH="1">
            <a:off x="5696505" y="3443922"/>
            <a:ext cx="21336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>
            <a:off x="5848905" y="6034722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8896905" y="5348922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9430305" y="4739322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8" name="AutoShape 29"/>
          <p:cNvCxnSpPr>
            <a:cxnSpLocks noChangeShapeType="1"/>
            <a:endCxn id="7" idx="2"/>
          </p:cNvCxnSpPr>
          <p:nvPr/>
        </p:nvCxnSpPr>
        <p:spPr bwMode="auto">
          <a:xfrm rot="16200000" flipV="1">
            <a:off x="6725205" y="3901122"/>
            <a:ext cx="2781300" cy="1485900"/>
          </a:xfrm>
          <a:prstGeom prst="curvedConnector4">
            <a:avLst>
              <a:gd name="adj1" fmla="val -8218"/>
              <a:gd name="adj2" fmla="val 16121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1111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 challenges </a:t>
            </a:r>
            <a:r>
              <a:rPr lang="en-US" altLang="zh-CN" smtClean="0"/>
              <a:t>of bug </a:t>
            </a:r>
            <a:r>
              <a:rPr lang="en-US" altLang="zh-CN" dirty="0" smtClean="0"/>
              <a:t>analysis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Johnson</a:t>
            </a:r>
            <a:r>
              <a:rPr lang="en-US" altLang="zh-CN" dirty="0"/>
              <a:t>, Brittany, </a:t>
            </a:r>
            <a:r>
              <a:rPr lang="en-US" altLang="zh-CN" dirty="0" err="1"/>
              <a:t>Yoonki</a:t>
            </a:r>
            <a:r>
              <a:rPr lang="en-US" altLang="zh-CN" dirty="0"/>
              <a:t> Song, Emerson Murphy-Hill, and Robert </a:t>
            </a:r>
            <a:r>
              <a:rPr lang="en-US" altLang="zh-CN" dirty="0" err="1"/>
              <a:t>Bowdidge</a:t>
            </a:r>
            <a:r>
              <a:rPr lang="en-US" altLang="zh-CN" dirty="0"/>
              <a:t>. "Why don't software developers use static analysis tools to find bugs?." In </a:t>
            </a:r>
            <a:r>
              <a:rPr lang="en-US" altLang="zh-CN" i="1" dirty="0"/>
              <a:t>Proc. ICSE</a:t>
            </a:r>
            <a:r>
              <a:rPr lang="en-US" altLang="zh-CN" dirty="0"/>
              <a:t>, pp. 672-681. 2013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/>
              <a:t>Some programmers hate false alarms</a:t>
            </a:r>
          </a:p>
          <a:p>
            <a:pPr lvl="1"/>
            <a:endParaRPr lang="en-US" altLang="zh-CN" dirty="0"/>
          </a:p>
          <a:p>
            <a:r>
              <a:rPr lang="en-US" altLang="zh-CN" dirty="0" err="1"/>
              <a:t>Legunsen</a:t>
            </a:r>
            <a:r>
              <a:rPr lang="en-US" altLang="zh-CN" dirty="0"/>
              <a:t> O, Hassan </a:t>
            </a:r>
            <a:r>
              <a:rPr lang="en-US" altLang="zh-CN" dirty="0" smtClean="0"/>
              <a:t>Wu, </a:t>
            </a:r>
            <a:r>
              <a:rPr lang="en-US" altLang="zh-CN" dirty="0"/>
              <a:t>Xu X, </a:t>
            </a:r>
            <a:r>
              <a:rPr lang="en-US" altLang="zh-CN" dirty="0" err="1"/>
              <a:t>Roşu</a:t>
            </a:r>
            <a:r>
              <a:rPr lang="en-US" altLang="zh-CN" dirty="0"/>
              <a:t> G, Marinov D. How good are the specs? A study of the bug-finding effectiveness of existing Java API specifications. </a:t>
            </a:r>
            <a:r>
              <a:rPr lang="en-US" altLang="zh-CN" dirty="0" smtClean="0"/>
              <a:t>In Proc. ASE 2016 (pp</a:t>
            </a:r>
            <a:r>
              <a:rPr lang="en-US" altLang="zh-CN" dirty="0"/>
              <a:t>. 602-613</a:t>
            </a:r>
            <a:r>
              <a:rPr lang="en-US" altLang="zh-CN" dirty="0" smtClean="0"/>
              <a:t>).</a:t>
            </a:r>
          </a:p>
          <a:p>
            <a:pPr lvl="1"/>
            <a:r>
              <a:rPr lang="en-US" altLang="zh-CN" dirty="0"/>
              <a:t>182 manually written specs and 17 automatically mined specs</a:t>
            </a:r>
          </a:p>
          <a:p>
            <a:pPr lvl="1"/>
            <a:r>
              <a:rPr lang="en-US" altLang="zh-CN" dirty="0"/>
              <a:t>200 open source projects</a:t>
            </a:r>
          </a:p>
          <a:p>
            <a:pPr lvl="1"/>
            <a:r>
              <a:rPr lang="en-US" altLang="zh-CN" dirty="0" err="1" smtClean="0"/>
              <a:t>JavaMOP</a:t>
            </a:r>
            <a:r>
              <a:rPr lang="en-US" altLang="zh-CN" dirty="0" smtClean="0"/>
              <a:t> (dynamic)</a:t>
            </a:r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r>
              <a:rPr lang="en-US" altLang="zh-CN" dirty="0"/>
              <a:t>We reported 95 bugs, out of which developers already fixed 74.</a:t>
            </a:r>
          </a:p>
          <a:p>
            <a:pPr lvl="1"/>
            <a:r>
              <a:rPr lang="en-US" altLang="zh-CN" dirty="0"/>
              <a:t>Most violations, 82.81% of 652 and 97.89% of 200, were false alarms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9250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Approach to reduce bugs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Formal Proof</a:t>
            </a:r>
          </a:p>
          <a:p>
            <a:pPr lvl="1"/>
            <a:r>
              <a:rPr lang="en-US" altLang="zh-CN" dirty="0"/>
              <a:t>Formally prove that the program implements the specification </a:t>
            </a:r>
          </a:p>
          <a:p>
            <a:pPr lvl="1"/>
            <a:r>
              <a:rPr lang="en-US" altLang="zh-CN" dirty="0"/>
              <a:t>Limitations</a:t>
            </a:r>
          </a:p>
          <a:p>
            <a:pPr lvl="2"/>
            <a:r>
              <a:rPr lang="en-US" altLang="zh-CN" dirty="0" smtClean="0"/>
              <a:t>The </a:t>
            </a:r>
            <a:r>
              <a:rPr lang="en-US" altLang="zh-CN" dirty="0"/>
              <a:t>proof </a:t>
            </a:r>
            <a:r>
              <a:rPr lang="en-US" altLang="zh-CN" dirty="0" smtClean="0"/>
              <a:t>does not guarantee the correctness of implementation</a:t>
            </a:r>
            <a:endParaRPr lang="en-US" altLang="zh-CN" dirty="0"/>
          </a:p>
          <a:p>
            <a:r>
              <a:rPr lang="en-US" altLang="zh-CN" dirty="0"/>
              <a:t>Inspection</a:t>
            </a:r>
          </a:p>
          <a:p>
            <a:pPr lvl="1"/>
            <a:r>
              <a:rPr lang="en-US" altLang="zh-CN" dirty="0"/>
              <a:t>Manually review the code to detect faults</a:t>
            </a:r>
          </a:p>
          <a:p>
            <a:pPr lvl="1"/>
            <a:r>
              <a:rPr lang="en-US" altLang="zh-CN" dirty="0"/>
              <a:t>Limitations:</a:t>
            </a:r>
          </a:p>
          <a:p>
            <a:pPr lvl="2"/>
            <a:r>
              <a:rPr lang="en-US" altLang="zh-CN" dirty="0" smtClean="0"/>
              <a:t>Huge manual effort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5256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Static bug detection</a:t>
            </a:r>
          </a:p>
          <a:p>
            <a:r>
              <a:rPr lang="en-US" altLang="zh-CN" dirty="0" smtClean="0"/>
              <a:t> Oracle</a:t>
            </a:r>
          </a:p>
          <a:p>
            <a:pPr lvl="1"/>
            <a:r>
              <a:rPr lang="en-US" altLang="zh-CN" dirty="0" smtClean="0"/>
              <a:t>Value</a:t>
            </a:r>
          </a:p>
          <a:p>
            <a:pPr lvl="1"/>
            <a:r>
              <a:rPr lang="en-US" altLang="zh-CN" dirty="0" smtClean="0"/>
              <a:t>Temporal</a:t>
            </a:r>
          </a:p>
          <a:p>
            <a:pPr lvl="1"/>
            <a:r>
              <a:rPr lang="en-US" altLang="zh-CN" dirty="0" smtClean="0"/>
              <a:t>Data flow</a:t>
            </a:r>
          </a:p>
          <a:p>
            <a:r>
              <a:rPr lang="en-US" altLang="zh-CN" dirty="0" smtClean="0"/>
              <a:t>Mining oracles</a:t>
            </a:r>
          </a:p>
          <a:p>
            <a:pPr lvl="1"/>
            <a:r>
              <a:rPr lang="en-US" altLang="zh-CN" dirty="0" smtClean="0"/>
              <a:t>Existing client code</a:t>
            </a:r>
          </a:p>
          <a:p>
            <a:pPr lvl="1"/>
            <a:r>
              <a:rPr lang="en-US" altLang="zh-CN" dirty="0" smtClean="0"/>
              <a:t>Existing buggy code</a:t>
            </a:r>
          </a:p>
          <a:p>
            <a:pPr lvl="1"/>
            <a:r>
              <a:rPr lang="en-US" altLang="zh-CN" dirty="0" smtClean="0"/>
              <a:t>Documents</a:t>
            </a:r>
          </a:p>
          <a:p>
            <a:pPr lvl="1"/>
            <a:r>
              <a:rPr lang="en-US" altLang="zh-CN" dirty="0" smtClean="0"/>
              <a:t>Code styles</a:t>
            </a:r>
          </a:p>
          <a:p>
            <a:pPr lvl="1"/>
            <a:r>
              <a:rPr lang="en-US" altLang="zh-CN" dirty="0" smtClean="0"/>
              <a:t>Declaration before usage</a:t>
            </a:r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8350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339273" y="311265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  <p:sp>
        <p:nvSpPr>
          <p:cNvPr id="5" name="圆角矩形 4"/>
          <p:cNvSpPr/>
          <p:nvPr/>
        </p:nvSpPr>
        <p:spPr>
          <a:xfrm>
            <a:off x="2772386" y="3137270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compile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5190651" y="3112655"/>
            <a:ext cx="1835081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executable file</a:t>
            </a:r>
            <a:endParaRPr lang="zh-CN" altLang="en-US" dirty="0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>
            <a:off x="2253673" y="3418979"/>
            <a:ext cx="51871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5" idx="3"/>
            <a:endCxn id="6" idx="1"/>
          </p:cNvCxnSpPr>
          <p:nvPr/>
        </p:nvCxnSpPr>
        <p:spPr>
          <a:xfrm>
            <a:off x="4564241" y="3418979"/>
            <a:ext cx="6264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文档 14"/>
          <p:cNvSpPr/>
          <p:nvPr/>
        </p:nvSpPr>
        <p:spPr>
          <a:xfrm>
            <a:off x="5413155" y="4160982"/>
            <a:ext cx="1390072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case</a:t>
            </a:r>
            <a:endParaRPr lang="zh-CN" altLang="en-US" dirty="0"/>
          </a:p>
        </p:txBody>
      </p:sp>
      <p:cxnSp>
        <p:nvCxnSpPr>
          <p:cNvPr id="16" name="直接箭头连接符 15"/>
          <p:cNvCxnSpPr>
            <a:stCxn id="15" idx="0"/>
            <a:endCxn id="6" idx="2"/>
          </p:cNvCxnSpPr>
          <p:nvPr/>
        </p:nvCxnSpPr>
        <p:spPr>
          <a:xfrm flipV="1">
            <a:off x="6108191" y="3684800"/>
            <a:ext cx="1" cy="476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6" idx="3"/>
            <a:endCxn id="23" idx="1"/>
          </p:cNvCxnSpPr>
          <p:nvPr/>
        </p:nvCxnSpPr>
        <p:spPr>
          <a:xfrm flipV="1">
            <a:off x="7025732" y="3412837"/>
            <a:ext cx="626410" cy="61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流程图: 文档 22"/>
          <p:cNvSpPr/>
          <p:nvPr/>
        </p:nvSpPr>
        <p:spPr>
          <a:xfrm>
            <a:off x="7652142" y="3106513"/>
            <a:ext cx="932687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bugs</a:t>
            </a:r>
            <a:endParaRPr lang="zh-CN" altLang="en-US" dirty="0"/>
          </a:p>
        </p:txBody>
      </p:sp>
      <p:sp>
        <p:nvSpPr>
          <p:cNvPr id="12" name="流程图: 文档 11"/>
          <p:cNvSpPr/>
          <p:nvPr/>
        </p:nvSpPr>
        <p:spPr>
          <a:xfrm>
            <a:off x="7263567" y="4160982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oracle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12" idx="1"/>
            <a:endCxn id="15" idx="3"/>
          </p:cNvCxnSpPr>
          <p:nvPr/>
        </p:nvCxnSpPr>
        <p:spPr>
          <a:xfrm flipH="1">
            <a:off x="6803227" y="4467306"/>
            <a:ext cx="46034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490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Static bug detection</a:t>
            </a:r>
            <a:endParaRPr lang="zh-CN" alt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70598" y="6844622"/>
            <a:ext cx="2133600" cy="365125"/>
          </a:xfrm>
        </p:spPr>
        <p:txBody>
          <a:bodyPr>
            <a:normAutofit fontScale="55000" lnSpcReduction="20000"/>
          </a:bodyPr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927928" y="3137270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parse</a:t>
            </a:r>
            <a:endParaRPr lang="zh-CN" altLang="en-US" dirty="0"/>
          </a:p>
        </p:txBody>
      </p:sp>
      <p:sp>
        <p:nvSpPr>
          <p:cNvPr id="6" name="流程图: 文档 5"/>
          <p:cNvSpPr/>
          <p:nvPr/>
        </p:nvSpPr>
        <p:spPr>
          <a:xfrm>
            <a:off x="1339273" y="3112655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code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6" idx="3"/>
            <a:endCxn id="4" idx="1"/>
          </p:cNvCxnSpPr>
          <p:nvPr/>
        </p:nvCxnSpPr>
        <p:spPr>
          <a:xfrm>
            <a:off x="2253673" y="3418979"/>
            <a:ext cx="67425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流程图: 文档 9"/>
          <p:cNvSpPr/>
          <p:nvPr/>
        </p:nvSpPr>
        <p:spPr>
          <a:xfrm>
            <a:off x="5632520" y="311395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graph</a:t>
            </a:r>
            <a:endParaRPr lang="zh-CN" altLang="en-US" dirty="0"/>
          </a:p>
        </p:txBody>
      </p:sp>
      <p:cxnSp>
        <p:nvCxnSpPr>
          <p:cNvPr id="12" name="肘形连接符 11"/>
          <p:cNvCxnSpPr>
            <a:stCxn id="4" idx="3"/>
            <a:endCxn id="10" idx="1"/>
          </p:cNvCxnSpPr>
          <p:nvPr/>
        </p:nvCxnSpPr>
        <p:spPr>
          <a:xfrm>
            <a:off x="4719783" y="3418979"/>
            <a:ext cx="912737" cy="129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流程图: 文档 12"/>
          <p:cNvSpPr/>
          <p:nvPr/>
        </p:nvSpPr>
        <p:spPr>
          <a:xfrm>
            <a:off x="5650992" y="400452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model</a:t>
            </a:r>
            <a:endParaRPr lang="zh-CN" altLang="en-US" dirty="0"/>
          </a:p>
        </p:txBody>
      </p:sp>
      <p:sp>
        <p:nvSpPr>
          <p:cNvPr id="15" name="流程图: 文档 14"/>
          <p:cNvSpPr/>
          <p:nvPr/>
        </p:nvSpPr>
        <p:spPr>
          <a:xfrm>
            <a:off x="5632520" y="2213837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AST</a:t>
            </a:r>
            <a:endParaRPr lang="zh-CN" altLang="en-US" dirty="0"/>
          </a:p>
        </p:txBody>
      </p:sp>
      <p:cxnSp>
        <p:nvCxnSpPr>
          <p:cNvPr id="16" name="肘形连接符 15"/>
          <p:cNvCxnSpPr>
            <a:stCxn id="4" idx="3"/>
            <a:endCxn id="15" idx="1"/>
          </p:cNvCxnSpPr>
          <p:nvPr/>
        </p:nvCxnSpPr>
        <p:spPr>
          <a:xfrm flipV="1">
            <a:off x="4719783" y="2520161"/>
            <a:ext cx="912737" cy="898818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肘形连接符 18"/>
          <p:cNvCxnSpPr>
            <a:stCxn id="4" idx="3"/>
            <a:endCxn id="13" idx="1"/>
          </p:cNvCxnSpPr>
          <p:nvPr/>
        </p:nvCxnSpPr>
        <p:spPr>
          <a:xfrm>
            <a:off x="4719783" y="3418979"/>
            <a:ext cx="931209" cy="891867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/>
        </p:nvSpPr>
        <p:spPr>
          <a:xfrm>
            <a:off x="7459657" y="3130319"/>
            <a:ext cx="1791855" cy="5634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check</a:t>
            </a:r>
            <a:endParaRPr lang="zh-CN" altLang="en-US" dirty="0"/>
          </a:p>
        </p:txBody>
      </p:sp>
      <p:cxnSp>
        <p:nvCxnSpPr>
          <p:cNvPr id="23" name="肘形连接符 22"/>
          <p:cNvCxnSpPr>
            <a:stCxn id="15" idx="3"/>
            <a:endCxn id="22" idx="1"/>
          </p:cNvCxnSpPr>
          <p:nvPr/>
        </p:nvCxnSpPr>
        <p:spPr>
          <a:xfrm>
            <a:off x="6546920" y="2520161"/>
            <a:ext cx="912737" cy="891867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10" idx="3"/>
            <a:endCxn id="22" idx="1"/>
          </p:cNvCxnSpPr>
          <p:nvPr/>
        </p:nvCxnSpPr>
        <p:spPr>
          <a:xfrm flipV="1">
            <a:off x="6546920" y="3412028"/>
            <a:ext cx="912737" cy="824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3" idx="3"/>
            <a:endCxn id="22" idx="1"/>
          </p:cNvCxnSpPr>
          <p:nvPr/>
        </p:nvCxnSpPr>
        <p:spPr>
          <a:xfrm flipV="1">
            <a:off x="6565392" y="3412028"/>
            <a:ext cx="894265" cy="898818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6" idx="0"/>
            <a:endCxn id="22" idx="0"/>
          </p:cNvCxnSpPr>
          <p:nvPr/>
        </p:nvCxnSpPr>
        <p:spPr>
          <a:xfrm rot="16200000" flipH="1">
            <a:off x="5067197" y="-158069"/>
            <a:ext cx="17664" cy="6559112"/>
          </a:xfrm>
          <a:prstGeom prst="bentConnector3">
            <a:avLst>
              <a:gd name="adj1" fmla="val -600018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流程图: 文档 36"/>
          <p:cNvSpPr/>
          <p:nvPr/>
        </p:nvSpPr>
        <p:spPr>
          <a:xfrm>
            <a:off x="7898384" y="4267972"/>
            <a:ext cx="914400" cy="612648"/>
          </a:xfrm>
          <a:prstGeom prst="flowChartDocumen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oracle</a:t>
            </a:r>
            <a:endParaRPr lang="zh-CN" altLang="en-US" dirty="0"/>
          </a:p>
        </p:txBody>
      </p:sp>
      <p:cxnSp>
        <p:nvCxnSpPr>
          <p:cNvPr id="38" name="肘形连接符 37"/>
          <p:cNvCxnSpPr>
            <a:stCxn id="37" idx="0"/>
            <a:endCxn id="22" idx="2"/>
          </p:cNvCxnSpPr>
          <p:nvPr/>
        </p:nvCxnSpPr>
        <p:spPr>
          <a:xfrm rot="5400000" flipH="1" flipV="1">
            <a:off x="8068467" y="3980855"/>
            <a:ext cx="574235" cy="1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流程图: 文档 40"/>
          <p:cNvSpPr/>
          <p:nvPr/>
        </p:nvSpPr>
        <p:spPr>
          <a:xfrm>
            <a:off x="9814930" y="3109562"/>
            <a:ext cx="914400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bugs</a:t>
            </a:r>
            <a:endParaRPr lang="zh-CN" altLang="en-US" dirty="0"/>
          </a:p>
        </p:txBody>
      </p:sp>
      <p:cxnSp>
        <p:nvCxnSpPr>
          <p:cNvPr id="45" name="直接箭头连接符 44"/>
          <p:cNvCxnSpPr>
            <a:stCxn id="22" idx="3"/>
            <a:endCxn id="41" idx="1"/>
          </p:cNvCxnSpPr>
          <p:nvPr/>
        </p:nvCxnSpPr>
        <p:spPr>
          <a:xfrm>
            <a:off x="9251512" y="3412028"/>
            <a:ext cx="563418" cy="38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连接符 23"/>
          <p:cNvCxnSpPr/>
          <p:nvPr/>
        </p:nvCxnSpPr>
        <p:spPr>
          <a:xfrm rot="5400000" flipH="1" flipV="1">
            <a:off x="4491679" y="716822"/>
            <a:ext cx="272772" cy="5663184"/>
          </a:xfrm>
          <a:prstGeom prst="bentConnector4">
            <a:avLst>
              <a:gd name="adj1" fmla="val -424964"/>
              <a:gd name="adj2" fmla="val 94474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048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</a:t>
            </a:r>
            <a:r>
              <a:rPr lang="en-US" altLang="zh-CN" dirty="0" smtClean="0"/>
              <a:t>oracles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a/b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b!=0</a:t>
            </a:r>
          </a:p>
          <a:p>
            <a:r>
              <a:rPr lang="en-US" altLang="zh-CN" dirty="0" err="1"/>
              <a:t>a.field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a!=null</a:t>
            </a:r>
          </a:p>
          <a:p>
            <a:r>
              <a:rPr lang="en-US" altLang="zh-CN" dirty="0"/>
              <a:t>a[x]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x&lt;</a:t>
            </a:r>
            <a:r>
              <a:rPr lang="en-US" altLang="zh-CN" dirty="0" err="1"/>
              <a:t>a.length</a:t>
            </a:r>
            <a:r>
              <a:rPr lang="en-US" altLang="zh-CN" dirty="0"/>
              <a:t>()</a:t>
            </a:r>
          </a:p>
          <a:p>
            <a:endParaRPr lang="en-US" altLang="zh-CN" dirty="0"/>
          </a:p>
          <a:p>
            <a:r>
              <a:rPr lang="en-US" altLang="zh-CN" dirty="0" err="1"/>
              <a:t>p.malloc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 err="1"/>
              <a:t>p.free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lock(s)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unlock(s)</a:t>
            </a:r>
          </a:p>
          <a:p>
            <a:r>
              <a:rPr lang="en-US" altLang="zh-CN" dirty="0"/>
              <a:t>while(Condition)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F(!Condition) </a:t>
            </a:r>
          </a:p>
          <a:p>
            <a:endParaRPr lang="en-US" altLang="zh-CN" dirty="0"/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7219950" y="1810307"/>
            <a:ext cx="1314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Divide by 0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172200" y="2191307"/>
            <a:ext cx="2482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Null Pointer Reference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858000" y="2648507"/>
            <a:ext cx="1758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Buffer Overflow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6965950" y="3754753"/>
            <a:ext cx="156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Memory Leak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7467600" y="4135753"/>
            <a:ext cx="1098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deadlock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7105650" y="4516753"/>
            <a:ext cx="1428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Infinite Loop</a:t>
            </a:r>
          </a:p>
        </p:txBody>
      </p:sp>
    </p:spTree>
    <p:extLst>
      <p:ext uri="{BB962C8B-B14F-4D97-AF65-F5344CB8AC3E}">
        <p14:creationId xmlns:p14="http://schemas.microsoft.com/office/powerpoint/2010/main" val="150229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Oracle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Value Oracle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value (s) of one or several variable (s) must satisfy a certain </a:t>
            </a:r>
            <a:r>
              <a:rPr lang="en-US" altLang="zh-CN" dirty="0" smtClean="0"/>
              <a:t>constraint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/>
              <a:t>Temporal oracle</a:t>
            </a:r>
          </a:p>
          <a:p>
            <a:pPr lvl="1" algn="just"/>
            <a:r>
              <a:rPr lang="en-US" altLang="zh-CN" dirty="0"/>
              <a:t>Two events (or a series of events) must (not) happen in a certain order</a:t>
            </a:r>
          </a:p>
          <a:p>
            <a:pPr lvl="2" algn="just"/>
            <a:r>
              <a:rPr lang="en-US" altLang="zh-CN" dirty="0"/>
              <a:t>Specification</a:t>
            </a:r>
          </a:p>
          <a:p>
            <a:pPr lvl="3" algn="just"/>
            <a:r>
              <a:rPr lang="en-US" altLang="zh-CN" dirty="0"/>
              <a:t>lock()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unlock()</a:t>
            </a:r>
          </a:p>
          <a:p>
            <a:pPr lvl="3" algn="just"/>
            <a:r>
              <a:rPr lang="en-US" altLang="zh-CN" dirty="0" err="1"/>
              <a:t>file.open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file.close</a:t>
            </a:r>
            <a:r>
              <a:rPr lang="en-US" altLang="zh-CN" dirty="0"/>
              <a:t>() and </a:t>
            </a:r>
            <a:r>
              <a:rPr lang="en-US" altLang="zh-CN" dirty="0" err="1"/>
              <a:t>file.open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err="1"/>
              <a:t>file.read</a:t>
            </a:r>
            <a:r>
              <a:rPr lang="en-US" altLang="zh-CN" dirty="0"/>
              <a:t>()</a:t>
            </a:r>
          </a:p>
          <a:p>
            <a:pPr lvl="2" algn="just"/>
            <a:r>
              <a:rPr lang="en-US" altLang="zh-CN" dirty="0"/>
              <a:t>Bug signature</a:t>
            </a:r>
          </a:p>
          <a:p>
            <a:pPr lvl="3" algn="just"/>
            <a:r>
              <a:rPr lang="en-US" altLang="zh-CN" dirty="0" err="1"/>
              <a:t>file.close</a:t>
            </a:r>
            <a:r>
              <a:rPr lang="en-US" altLang="zh-CN" dirty="0"/>
              <a:t>()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 err="1"/>
              <a:t>file.read</a:t>
            </a:r>
            <a:r>
              <a:rPr lang="en-US" altLang="zh-CN" dirty="0"/>
              <a:t>()</a:t>
            </a:r>
          </a:p>
          <a:p>
            <a:pPr lvl="2"/>
            <a:endParaRPr lang="en-US" altLang="zh-CN" dirty="0" smtClean="0"/>
          </a:p>
          <a:p>
            <a:r>
              <a:rPr lang="en-US" altLang="zh-CN" dirty="0" smtClean="0"/>
              <a:t>What is the difference?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976197" y="2482200"/>
            <a:ext cx="25026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Final Exam Score &lt;= 100</a:t>
            </a:r>
          </a:p>
          <a:p>
            <a:r>
              <a:rPr lang="en-US" altLang="zh-CN" sz="1400" dirty="0" err="1"/>
              <a:t>sortedlist</a:t>
            </a:r>
            <a:r>
              <a:rPr lang="en-US" altLang="zh-CN" sz="1400" dirty="0"/>
              <a:t>(0) &gt;= </a:t>
            </a:r>
            <a:r>
              <a:rPr lang="en-US" altLang="zh-CN" sz="1400" dirty="0" err="1"/>
              <a:t>sortedlist</a:t>
            </a:r>
            <a:r>
              <a:rPr lang="en-US" altLang="zh-CN" sz="1400" dirty="0"/>
              <a:t>(1)</a:t>
            </a:r>
          </a:p>
          <a:p>
            <a:r>
              <a:rPr lang="en-US" altLang="zh-CN" sz="1400" dirty="0" err="1"/>
              <a:t>http_url.startsWith</a:t>
            </a:r>
            <a:r>
              <a:rPr lang="en-US" altLang="zh-CN" sz="1400" dirty="0"/>
              <a:t>(“http”)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1327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 </a:t>
            </a:r>
            <a:r>
              <a:rPr lang="en-US" altLang="zh-CN" dirty="0" smtClean="0"/>
              <a:t>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Data </a:t>
            </a:r>
            <a:r>
              <a:rPr lang="en-US" altLang="zh-CN" dirty="0"/>
              <a:t>f</a:t>
            </a:r>
            <a:r>
              <a:rPr lang="en-US" altLang="en-US" dirty="0"/>
              <a:t>low </a:t>
            </a:r>
            <a:r>
              <a:rPr lang="en-US" altLang="zh-CN" dirty="0" smtClean="0"/>
              <a:t>s</a:t>
            </a:r>
            <a:r>
              <a:rPr lang="en-US" altLang="en-US" dirty="0" smtClean="0"/>
              <a:t>pecification</a:t>
            </a:r>
          </a:p>
          <a:p>
            <a:pPr lvl="1"/>
            <a:r>
              <a:rPr lang="en-US" altLang="zh-CN" dirty="0" smtClean="0"/>
              <a:t>Data </a:t>
            </a:r>
            <a:r>
              <a:rPr lang="en-US" altLang="zh-CN" dirty="0"/>
              <a:t>from a certain source must / must not flow to a certain </a:t>
            </a:r>
            <a:r>
              <a:rPr lang="en-US" altLang="zh-CN" dirty="0" smtClean="0"/>
              <a:t>sink</a:t>
            </a:r>
          </a:p>
          <a:p>
            <a:pPr lvl="1"/>
            <a:r>
              <a:rPr lang="en-US" altLang="zh-CN" dirty="0" smtClean="0"/>
              <a:t>Android applications</a:t>
            </a:r>
            <a:endParaRPr lang="en-US" altLang="zh-CN" dirty="0"/>
          </a:p>
          <a:p>
            <a:pPr lvl="2"/>
            <a:r>
              <a:rPr lang="en-US" altLang="zh-CN" dirty="0" smtClean="0"/>
              <a:t>! </a:t>
            </a:r>
            <a:r>
              <a:rPr lang="en-US" altLang="zh-CN" dirty="0"/>
              <a:t>Contact Info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Internet</a:t>
            </a:r>
          </a:p>
          <a:p>
            <a:pPr lvl="2"/>
            <a:r>
              <a:rPr lang="en-US" altLang="zh-CN" dirty="0"/>
              <a:t>Password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en-US" altLang="zh-CN" dirty="0"/>
              <a:t>encryption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Internet</a:t>
            </a:r>
            <a:endParaRPr lang="en-US" altLang="zh-CN" dirty="0"/>
          </a:p>
          <a:p>
            <a:pPr lvl="1"/>
            <a:r>
              <a:rPr lang="en-US" altLang="zh-CN" dirty="0"/>
              <a:t>Data Flow Specification are mainly for security usage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7841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oracles: differential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application has multiple implementations</a:t>
            </a:r>
          </a:p>
          <a:p>
            <a:pPr lvl="1"/>
            <a:r>
              <a:rPr lang="en-US" altLang="zh-CN" dirty="0" smtClean="0"/>
              <a:t>JVM: Sun J2SE, Open JDK, IBM J9, …</a:t>
            </a:r>
          </a:p>
          <a:p>
            <a:pPr lvl="1"/>
            <a:r>
              <a:rPr lang="en-US" altLang="zh-CN" dirty="0" smtClean="0"/>
              <a:t>Compiler: </a:t>
            </a:r>
            <a:r>
              <a:rPr lang="en-US" altLang="zh-CN" dirty="0" err="1" smtClean="0"/>
              <a:t>gcc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llvm</a:t>
            </a:r>
            <a:r>
              <a:rPr lang="en-US" altLang="zh-CN" dirty="0" smtClean="0"/>
              <a:t>, …</a:t>
            </a:r>
          </a:p>
          <a:p>
            <a:pPr lvl="1"/>
            <a:r>
              <a:rPr lang="en-US" altLang="zh-CN" dirty="0" smtClean="0"/>
              <a:t>SSH servers: Apache MINA SSHD, </a:t>
            </a:r>
            <a:r>
              <a:rPr lang="en-US" altLang="zh-CN" dirty="0" err="1" smtClean="0"/>
              <a:t>Dropbear</a:t>
            </a:r>
            <a:r>
              <a:rPr lang="en-US" altLang="zh-CN" dirty="0" smtClean="0"/>
              <a:t>, …</a:t>
            </a:r>
          </a:p>
          <a:p>
            <a:pPr lvl="1"/>
            <a:r>
              <a:rPr lang="en-US" altLang="zh-CN" dirty="0" smtClean="0"/>
              <a:t>Linux: Ubuntu, </a:t>
            </a:r>
            <a:r>
              <a:rPr lang="en-US" altLang="zh-CN" dirty="0" err="1" smtClean="0"/>
              <a:t>Redhat</a:t>
            </a:r>
            <a:r>
              <a:rPr lang="en-US" altLang="zh-CN" dirty="0" smtClean="0"/>
              <a:t>,…</a:t>
            </a:r>
          </a:p>
          <a:p>
            <a:pPr lvl="1"/>
            <a:r>
              <a:rPr lang="en-US" altLang="zh-CN" dirty="0" smtClean="0"/>
              <a:t>Database</a:t>
            </a:r>
          </a:p>
          <a:p>
            <a:pPr lvl="1"/>
            <a:r>
              <a:rPr lang="en-US" altLang="zh-CN" dirty="0" smtClean="0"/>
              <a:t>Refactoring</a:t>
            </a:r>
          </a:p>
          <a:p>
            <a:r>
              <a:rPr lang="en-US" altLang="zh-CN" dirty="0" smtClean="0"/>
              <a:t>One software has different implementations</a:t>
            </a:r>
          </a:p>
          <a:p>
            <a:pPr lvl="1"/>
            <a:r>
              <a:rPr lang="en-US" altLang="zh-CN" dirty="0" smtClean="0"/>
              <a:t>Same inputs </a:t>
            </a:r>
          </a:p>
          <a:p>
            <a:pPr lvl="1"/>
            <a:r>
              <a:rPr lang="en-US" altLang="zh-CN" dirty="0" smtClean="0"/>
              <a:t>Same outputs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5294889" y="5497746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Georgia" panose="02040502050405020303" pitchFamily="18" charset="0"/>
              </a:rPr>
              <a:t>Exposing behavioral differences in cross-language API mapping relations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b="1" dirty="0">
                <a:solidFill>
                  <a:srgbClr val="000000"/>
                </a:solidFill>
                <a:latin typeface="Georgia" panose="02040502050405020303" pitchFamily="18" charset="0"/>
              </a:rPr>
              <a:t>Hao Zhong</a:t>
            </a:r>
            <a:r>
              <a:rPr lang="en-US" altLang="zh-CN" sz="1400" dirty="0">
                <a:solidFill>
                  <a:srgbClr val="000000"/>
                </a:solidFill>
                <a:latin typeface="Georgia" panose="02040502050405020303" pitchFamily="18" charset="0"/>
              </a:rPr>
              <a:t>, Suresh </a:t>
            </a:r>
            <a:r>
              <a:rPr lang="en-US" altLang="zh-CN" sz="1400" dirty="0" err="1">
                <a:solidFill>
                  <a:srgbClr val="000000"/>
                </a:solidFill>
                <a:latin typeface="Georgia" panose="02040502050405020303" pitchFamily="18" charset="0"/>
              </a:rPr>
              <a:t>Thummalapenta</a:t>
            </a:r>
            <a:r>
              <a:rPr lang="en-US" altLang="zh-CN" sz="1400" dirty="0">
                <a:solidFill>
                  <a:srgbClr val="000000"/>
                </a:solidFill>
                <a:latin typeface="Georgia" panose="02040502050405020303" pitchFamily="18" charset="0"/>
              </a:rPr>
              <a:t>, and Tao Xie</a:t>
            </a:r>
            <a:r>
              <a:rPr lang="en-US" altLang="zh-CN" sz="1400" dirty="0"/>
              <a:t/>
            </a:r>
            <a:br>
              <a:rPr lang="en-US" altLang="zh-CN" sz="1400" dirty="0"/>
            </a:br>
            <a:r>
              <a:rPr lang="en-US" altLang="zh-CN" sz="1400" i="1" dirty="0">
                <a:solidFill>
                  <a:srgbClr val="000000"/>
                </a:solidFill>
                <a:latin typeface="Georgia" panose="02040502050405020303" pitchFamily="18" charset="0"/>
              </a:rPr>
              <a:t>In Proc. Fundamental Approaches to Software Engineering (ETAPS/FASE)</a:t>
            </a:r>
            <a:r>
              <a:rPr lang="en-US" altLang="zh-CN" sz="1400" dirty="0">
                <a:solidFill>
                  <a:srgbClr val="000000"/>
                </a:solidFill>
                <a:latin typeface="Georgia" panose="02040502050405020303" pitchFamily="18" charset="0"/>
              </a:rPr>
              <a:t>, pages 130-145, 2013.</a:t>
            </a:r>
            <a:endParaRPr lang="zh-CN" altLang="en-US" sz="1400" dirty="0"/>
          </a:p>
        </p:txBody>
      </p:sp>
      <p:sp>
        <p:nvSpPr>
          <p:cNvPr id="8" name="矩形 7"/>
          <p:cNvSpPr/>
          <p:nvPr/>
        </p:nvSpPr>
        <p:spPr>
          <a:xfrm>
            <a:off x="538376" y="5497746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dirty="0"/>
              <a:t>Differential testing for software</a:t>
            </a:r>
            <a:endParaRPr lang="en-US" altLang="zh-CN" sz="1600" dirty="0" smtClean="0"/>
          </a:p>
          <a:p>
            <a:r>
              <a:rPr lang="en-US" altLang="zh-CN" sz="1600" dirty="0" err="1" smtClean="0"/>
              <a:t>McKeeman</a:t>
            </a:r>
            <a:r>
              <a:rPr lang="en-US" altLang="zh-CN" sz="1600" dirty="0"/>
              <a:t>, William M. </a:t>
            </a:r>
            <a:endParaRPr lang="en-US" altLang="zh-CN" sz="1600" dirty="0" smtClean="0"/>
          </a:p>
          <a:p>
            <a:r>
              <a:rPr lang="en-US" altLang="zh-CN" sz="1600" i="1" dirty="0" smtClean="0"/>
              <a:t>Digital </a:t>
            </a:r>
            <a:r>
              <a:rPr lang="en-US" altLang="zh-CN" sz="1600" i="1" dirty="0"/>
              <a:t>Technical Journal</a:t>
            </a:r>
            <a:r>
              <a:rPr lang="en-US" altLang="zh-CN" sz="1600" dirty="0"/>
              <a:t> 10.1 (1998): 100-107.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018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oracles: Metamorphic </a:t>
            </a:r>
            <a:r>
              <a:rPr lang="en-US" altLang="zh-CN" dirty="0" smtClean="0"/>
              <a:t>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Two or more values shall follow some constraints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en-US" altLang="zh-CN" dirty="0"/>
              <a:t>Fibonacci </a:t>
            </a:r>
            <a:r>
              <a:rPr lang="en-US" altLang="zh-CN" dirty="0" smtClean="0"/>
              <a:t>sequence</a:t>
            </a:r>
          </a:p>
          <a:p>
            <a:pPr lvl="1"/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=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−1</a:t>
            </a:r>
            <a:r>
              <a:rPr lang="en-US" altLang="zh-CN" dirty="0"/>
              <a:t>+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baseline="-25000" dirty="0"/>
              <a:t>−2</a:t>
            </a:r>
            <a:r>
              <a:rPr lang="en-US" altLang="zh-CN" dirty="0"/>
              <a:t>,</a:t>
            </a:r>
            <a:r>
              <a:rPr lang="en-US" altLang="zh-CN" i="1" dirty="0"/>
              <a:t>F</a:t>
            </a:r>
            <a:r>
              <a:rPr lang="en-US" altLang="zh-CN" baseline="-25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F</a:t>
            </a:r>
            <a:r>
              <a:rPr lang="en-US" altLang="zh-CN" baseline="-25000" dirty="0"/>
              <a:t>2</a:t>
            </a:r>
            <a:r>
              <a:rPr lang="en-US" altLang="zh-CN" dirty="0"/>
              <a:t>=1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79" y="2474736"/>
            <a:ext cx="8696367" cy="145370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528" y="4224042"/>
            <a:ext cx="3155570" cy="23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588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Debugging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12" y="2918401"/>
            <a:ext cx="4250058" cy="217213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89" y="2848430"/>
            <a:ext cx="3412435" cy="2242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Testing: Concepts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dirty="0"/>
              <a:t>Test case</a:t>
            </a:r>
          </a:p>
          <a:p>
            <a:pPr lvl="1"/>
            <a:r>
              <a:rPr lang="en-US" altLang="en-US" dirty="0"/>
              <a:t>An execution of the software with a given list of input values</a:t>
            </a:r>
          </a:p>
          <a:p>
            <a:pPr lvl="1"/>
            <a:r>
              <a:rPr lang="en-US" altLang="en-US" dirty="0"/>
              <a:t>Include:</a:t>
            </a:r>
          </a:p>
          <a:p>
            <a:pPr lvl="2"/>
            <a:r>
              <a:rPr lang="en-US" altLang="en-US" dirty="0"/>
              <a:t>Input values, sometimes fed in different steps</a:t>
            </a:r>
          </a:p>
          <a:p>
            <a:pPr lvl="2"/>
            <a:r>
              <a:rPr lang="en-US" altLang="en-US" dirty="0" smtClean="0"/>
              <a:t>Output values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Test oracle</a:t>
            </a:r>
          </a:p>
          <a:p>
            <a:pPr lvl="1"/>
            <a:r>
              <a:rPr lang="en-US" altLang="en-US" dirty="0"/>
              <a:t>The expected outputs of software by feeding in a list of input values </a:t>
            </a:r>
          </a:p>
          <a:p>
            <a:pPr lvl="2"/>
            <a:r>
              <a:rPr lang="en-US" altLang="en-US" dirty="0"/>
              <a:t>A part of test cases</a:t>
            </a:r>
          </a:p>
          <a:p>
            <a:pPr lvl="2"/>
            <a:r>
              <a:rPr lang="en-US" altLang="zh-CN" dirty="0" smtClean="0"/>
              <a:t>A h</a:t>
            </a:r>
            <a:r>
              <a:rPr lang="en-US" altLang="en-US" dirty="0" smtClean="0"/>
              <a:t>ard </a:t>
            </a:r>
            <a:r>
              <a:rPr lang="en-US" altLang="en-US" dirty="0"/>
              <a:t>problem in auto-testing: test oracle problem</a:t>
            </a:r>
          </a:p>
        </p:txBody>
      </p:sp>
    </p:spTree>
    <p:extLst>
      <p:ext uri="{BB962C8B-B14F-4D97-AF65-F5344CB8AC3E}">
        <p14:creationId xmlns:p14="http://schemas.microsoft.com/office/powerpoint/2010/main" val="88391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Granularity of testing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Unit Testing</a:t>
            </a:r>
          </a:p>
          <a:p>
            <a:pPr lvl="1"/>
            <a:r>
              <a:rPr lang="en-US" altLang="zh-CN" dirty="0"/>
              <a:t>Test of a single module</a:t>
            </a:r>
          </a:p>
          <a:p>
            <a:r>
              <a:rPr lang="en-US" altLang="zh-CN" dirty="0"/>
              <a:t>Integration Testing</a:t>
            </a:r>
          </a:p>
          <a:p>
            <a:pPr lvl="1"/>
            <a:r>
              <a:rPr lang="en-US" altLang="zh-CN" dirty="0"/>
              <a:t>Test the interaction between modules</a:t>
            </a:r>
          </a:p>
          <a:p>
            <a:r>
              <a:rPr lang="en-US" altLang="zh-CN" dirty="0"/>
              <a:t>System Testing</a:t>
            </a:r>
          </a:p>
          <a:p>
            <a:pPr lvl="1"/>
            <a:r>
              <a:rPr lang="en-US" altLang="zh-CN" dirty="0"/>
              <a:t>Test the system as a whole, by developers on test cases</a:t>
            </a:r>
          </a:p>
          <a:p>
            <a:endParaRPr lang="en-US" altLang="zh-CN" b="1" dirty="0" smtClean="0"/>
          </a:p>
          <a:p>
            <a:pPr lvl="1"/>
            <a:endParaRPr lang="en-US" altLang="zh-CN" b="1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291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Writing a Test Case</a:t>
            </a:r>
            <a:endParaRPr lang="zh-CN" altLang="en-US" dirty="0"/>
          </a:p>
        </p:txBody>
      </p:sp>
      <p:sp>
        <p:nvSpPr>
          <p:cNvPr id="5" name="Rectangle 3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261872" y="1905000"/>
            <a:ext cx="9083335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public class </a:t>
            </a:r>
            <a:r>
              <a:rPr lang="en-US" altLang="zh-CN" sz="1600" dirty="0" err="1" smtClean="0"/>
              <a:t>VectorTest</a:t>
            </a:r>
            <a:r>
              <a:rPr lang="en-US" altLang="zh-CN" sz="1600" dirty="0" smtClean="0"/>
              <a:t> extends </a:t>
            </a:r>
            <a:r>
              <a:rPr lang="en-US" altLang="zh-CN" sz="1600" dirty="0" err="1" smtClean="0"/>
              <a:t>TestCase</a:t>
            </a:r>
            <a:r>
              <a:rPr lang="en-US" altLang="zh-CN" sz="1600" dirty="0" smtClean="0"/>
              <a:t> { // extending Junit </a:t>
            </a:r>
            <a:r>
              <a:rPr lang="en-US" altLang="zh-CN" sz="1600" dirty="0" err="1" smtClean="0"/>
              <a:t>TestCase</a:t>
            </a:r>
            <a:endParaRPr lang="en-US" altLang="zh-CN" sz="1600" dirty="0" smtClean="0"/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protected Vector </a:t>
            </a:r>
            <a:r>
              <a:rPr lang="en-US" altLang="zh-CN" sz="1600" dirty="0" err="1" smtClean="0"/>
              <a:t>vf</a:t>
            </a:r>
            <a:r>
              <a:rPr lang="en-US" altLang="zh-CN" sz="1600" dirty="0" smtClean="0"/>
              <a:t>;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protected void </a:t>
            </a:r>
            <a:r>
              <a:rPr lang="en-US" altLang="zh-CN" sz="1600" dirty="0" err="1" smtClean="0"/>
              <a:t>setUp</a:t>
            </a:r>
            <a:r>
              <a:rPr lang="en-US" altLang="zh-CN" sz="1600" dirty="0" smtClean="0"/>
              <a:t>() {              // executed before every test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vf</a:t>
            </a:r>
            <a:r>
              <a:rPr lang="en-US" altLang="zh-CN" sz="1600" dirty="0" smtClean="0"/>
              <a:t> = new Vector();            // Generate SUTs    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}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@Test                                        // annotation: tell Junit a test method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public void test1() {        // a test method 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…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assertTrue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vf.size</a:t>
            </a:r>
            <a:r>
              <a:rPr lang="en-US" altLang="zh-CN" sz="1600" dirty="0" smtClean="0"/>
              <a:t>() == 100+size);  //assertion, compare output with expected 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}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    @</a:t>
            </a:r>
            <a:r>
              <a:rPr lang="en-US" altLang="zh-CN" sz="1600" dirty="0"/>
              <a:t>Test                                        // annotation: tell Junit a test method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public void </a:t>
            </a:r>
            <a:r>
              <a:rPr lang="en-US" altLang="zh-CN" sz="1600" dirty="0" smtClean="0"/>
              <a:t>test2() </a:t>
            </a:r>
            <a:r>
              <a:rPr lang="en-US" altLang="zh-CN" sz="1600" dirty="0"/>
              <a:t>{        // a test method 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/>
              <a:t>        </a:t>
            </a:r>
            <a:r>
              <a:rPr lang="en-US" altLang="zh-CN" sz="1600" dirty="0" smtClean="0"/>
              <a:t>… }</a:t>
            </a:r>
          </a:p>
          <a:p>
            <a:pPr>
              <a:lnSpc>
                <a:spcPts val="700"/>
              </a:lnSpc>
              <a:buNone/>
            </a:pPr>
            <a:r>
              <a:rPr lang="en-US" altLang="zh-CN" sz="1600" dirty="0" smtClean="0"/>
              <a:t>    void </a:t>
            </a:r>
            <a:r>
              <a:rPr lang="en-US" altLang="zh-CN" sz="1600" dirty="0" err="1"/>
              <a:t>tearDown</a:t>
            </a:r>
            <a:r>
              <a:rPr lang="en-US" altLang="zh-CN" sz="1600" dirty="0" smtClean="0"/>
              <a:t>{</a:t>
            </a:r>
          </a:p>
          <a:p>
            <a:pPr>
              <a:lnSpc>
                <a:spcPts val="700"/>
              </a:lnSpc>
              <a:buNone/>
            </a:pPr>
            <a:r>
              <a:rPr lang="en-US" altLang="zh-CN" sz="1600" dirty="0"/>
              <a:t> </a:t>
            </a:r>
            <a:r>
              <a:rPr lang="en-US" altLang="zh-CN" sz="1600" dirty="0" smtClean="0"/>
              <a:t>         </a:t>
            </a:r>
            <a:r>
              <a:rPr lang="en-US" altLang="zh-CN" sz="1600" dirty="0" err="1" smtClean="0"/>
              <a:t>vf.clear</a:t>
            </a:r>
            <a:r>
              <a:rPr lang="en-US" altLang="zh-CN" sz="1600" dirty="0" smtClean="0"/>
              <a:t>();</a:t>
            </a:r>
          </a:p>
          <a:p>
            <a:pPr>
              <a:lnSpc>
                <a:spcPts val="700"/>
              </a:lnSpc>
              <a:buNone/>
            </a:pPr>
            <a:r>
              <a:rPr lang="en-US" altLang="zh-CN" sz="1600" dirty="0" smtClean="0"/>
              <a:t>     }</a:t>
            </a:r>
          </a:p>
          <a:p>
            <a:pPr>
              <a:lnSpc>
                <a:spcPts val="700"/>
              </a:lnSpc>
              <a:buFont typeface="Wingdings" panose="05000000000000000000" pitchFamily="2" charset="2"/>
              <a:buNone/>
            </a:pPr>
            <a:r>
              <a:rPr lang="en-US" altLang="zh-CN" sz="1600" dirty="0" smtClean="0"/>
              <a:t>}</a:t>
            </a:r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806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Test measures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40938"/>
            <a:ext cx="8595360" cy="4351337"/>
          </a:xfrm>
        </p:spPr>
        <p:txBody>
          <a:bodyPr/>
          <a:lstStyle/>
          <a:p>
            <a:r>
              <a:rPr lang="en-US" altLang="zh-CN" dirty="0"/>
              <a:t>Code </a:t>
            </a:r>
            <a:r>
              <a:rPr lang="en-US" altLang="zh-CN" dirty="0" smtClean="0"/>
              <a:t>Coverage</a:t>
            </a:r>
          </a:p>
          <a:p>
            <a:pPr lvl="1"/>
            <a:r>
              <a:rPr lang="en-US" altLang="zh-CN" dirty="0"/>
              <a:t>Definition:</a:t>
            </a:r>
          </a:p>
          <a:p>
            <a:pPr lvl="2"/>
            <a:r>
              <a:rPr lang="en-US" altLang="zh-CN" dirty="0"/>
              <a:t>Divide the code to elements</a:t>
            </a:r>
          </a:p>
          <a:p>
            <a:pPr lvl="2"/>
            <a:r>
              <a:rPr lang="en-US" altLang="zh-CN" dirty="0"/>
              <a:t>Calculate the proportion of elements that are executed by the test suite</a:t>
            </a:r>
          </a:p>
          <a:p>
            <a:pPr lvl="1"/>
            <a:r>
              <a:rPr lang="en-US" altLang="zh-CN" dirty="0"/>
              <a:t>Criteria</a:t>
            </a:r>
          </a:p>
          <a:p>
            <a:pPr lvl="2"/>
            <a:r>
              <a:rPr lang="en-US" altLang="zh-CN" dirty="0"/>
              <a:t>Statement </a:t>
            </a:r>
            <a:r>
              <a:rPr lang="en-US" altLang="zh-CN" dirty="0" smtClean="0"/>
              <a:t>coverage</a:t>
            </a:r>
          </a:p>
          <a:p>
            <a:pPr lvl="2"/>
            <a:r>
              <a:rPr lang="en-US" altLang="zh-CN" dirty="0" smtClean="0"/>
              <a:t>Branch </a:t>
            </a:r>
            <a:r>
              <a:rPr lang="en-US" altLang="zh-CN" dirty="0"/>
              <a:t>coverage 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Data </a:t>
            </a:r>
            <a:r>
              <a:rPr lang="en-US" altLang="zh-CN" dirty="0"/>
              <a:t>flow </a:t>
            </a:r>
            <a:r>
              <a:rPr lang="en-US" altLang="zh-CN" dirty="0" smtClean="0"/>
              <a:t>coverage</a:t>
            </a:r>
          </a:p>
          <a:p>
            <a:r>
              <a:rPr lang="en-US" altLang="zh-CN" dirty="0" smtClean="0"/>
              <a:t>Mutation test</a:t>
            </a:r>
          </a:p>
          <a:p>
            <a:endParaRPr lang="en-US" altLang="zh-CN" dirty="0"/>
          </a:p>
          <a:p>
            <a:r>
              <a:rPr lang="en-US" altLang="zh-CN" dirty="0"/>
              <a:t>Requirement coverage</a:t>
            </a:r>
            <a:endParaRPr lang="zh-CN" altLang="en-US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流程图: 文档 3"/>
          <p:cNvSpPr/>
          <p:nvPr/>
        </p:nvSpPr>
        <p:spPr>
          <a:xfrm>
            <a:off x="1698231" y="4655234"/>
            <a:ext cx="123825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program</a:t>
            </a:r>
            <a:endParaRPr lang="zh-CN" altLang="en-US" dirty="0"/>
          </a:p>
        </p:txBody>
      </p:sp>
      <p:sp>
        <p:nvSpPr>
          <p:cNvPr id="5" name="流程图: 多文档 4"/>
          <p:cNvSpPr/>
          <p:nvPr/>
        </p:nvSpPr>
        <p:spPr>
          <a:xfrm>
            <a:off x="3495407" y="4632183"/>
            <a:ext cx="2743201" cy="503301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mutated programs</a:t>
            </a:r>
            <a:endParaRPr lang="zh-CN" altLang="en-US" dirty="0"/>
          </a:p>
        </p:txBody>
      </p:sp>
      <p:cxnSp>
        <p:nvCxnSpPr>
          <p:cNvPr id="6" name="直接箭头连接符 5"/>
          <p:cNvCxnSpPr>
            <a:endCxn id="5" idx="1"/>
          </p:cNvCxnSpPr>
          <p:nvPr/>
        </p:nvCxnSpPr>
        <p:spPr>
          <a:xfrm>
            <a:off x="2936481" y="4883834"/>
            <a:ext cx="5589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文档 6"/>
          <p:cNvSpPr/>
          <p:nvPr/>
        </p:nvSpPr>
        <p:spPr>
          <a:xfrm>
            <a:off x="6936981" y="4655234"/>
            <a:ext cx="123825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suite</a:t>
            </a:r>
            <a:endParaRPr lang="zh-CN" altLang="en-US" dirty="0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136881" y="4883834"/>
            <a:ext cx="8001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流程图: 文档 8"/>
          <p:cNvSpPr/>
          <p:nvPr/>
        </p:nvSpPr>
        <p:spPr>
          <a:xfrm>
            <a:off x="1698231" y="5632300"/>
            <a:ext cx="15621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requirement</a:t>
            </a:r>
            <a:endParaRPr lang="zh-CN" altLang="en-US" dirty="0"/>
          </a:p>
        </p:txBody>
      </p:sp>
      <p:sp>
        <p:nvSpPr>
          <p:cNvPr id="10" name="流程图: 文档 9"/>
          <p:cNvSpPr/>
          <p:nvPr/>
        </p:nvSpPr>
        <p:spPr>
          <a:xfrm>
            <a:off x="4574781" y="5632300"/>
            <a:ext cx="1562100" cy="45720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test suite</a:t>
            </a:r>
            <a:endParaRPr lang="zh-CN" altLang="en-US" dirty="0"/>
          </a:p>
        </p:txBody>
      </p:sp>
      <p:cxnSp>
        <p:nvCxnSpPr>
          <p:cNvPr id="11" name="直接箭头连接符 10"/>
          <p:cNvCxnSpPr>
            <a:stCxn id="9" idx="3"/>
            <a:endCxn id="10" idx="1"/>
          </p:cNvCxnSpPr>
          <p:nvPr/>
        </p:nvCxnSpPr>
        <p:spPr>
          <a:xfrm>
            <a:off x="3260331" y="5860900"/>
            <a:ext cx="13144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71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</a:t>
            </a:r>
            <a:r>
              <a:rPr lang="en-US" altLang="zh-CN" dirty="0" smtClean="0"/>
              <a:t>process models</a:t>
            </a:r>
            <a:endParaRPr lang="zh-CN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0450" y="3067050"/>
            <a:ext cx="1676400" cy="9001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Design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429250" y="3981450"/>
            <a:ext cx="2100263" cy="914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Implementation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7639050" y="4972050"/>
            <a:ext cx="1828800" cy="752475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CA" altLang="zh-CN" sz="2400" dirty="0">
                <a:latin typeface="Times New Roman" panose="02020603050405020304" pitchFamily="18" charset="0"/>
                <a:cs typeface="Arial" panose="020B0604020202020204" pitchFamily="34" charset="0"/>
              </a:rPr>
              <a:t>Integration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1463675" y="1924050"/>
            <a:ext cx="2057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Requirements</a:t>
            </a:r>
          </a:p>
          <a:p>
            <a:pPr algn="ctr"/>
            <a:r>
              <a:rPr lang="en-US" altLang="zh-CN" sz="2400">
                <a:latin typeface="Times New Roman" panose="02020603050405020304" pitchFamily="18" charset="0"/>
                <a:cs typeface="Arial" panose="020B0604020202020204" pitchFamily="34" charset="0"/>
              </a:rPr>
              <a:t>engineering</a:t>
            </a:r>
            <a:endParaRPr lang="en-CA" altLang="zh-CN" sz="2400">
              <a:latin typeface="Times New Roman" panose="02020603050405020304" pitchFamily="18" charset="0"/>
              <a:cs typeface="Arial" panose="020B0604020202020204" pitchFamily="34" charset="0"/>
            </a:endParaRPr>
          </a:p>
        </p:txBody>
      </p:sp>
      <p:cxnSp>
        <p:nvCxnSpPr>
          <p:cNvPr id="8" name="AutoShape 15"/>
          <p:cNvCxnSpPr>
            <a:cxnSpLocks noChangeShapeType="1"/>
            <a:stCxn id="7" idx="3"/>
            <a:endCxn id="4" idx="0"/>
          </p:cNvCxnSpPr>
          <p:nvPr/>
        </p:nvCxnSpPr>
        <p:spPr bwMode="auto">
          <a:xfrm>
            <a:off x="3521075" y="2419350"/>
            <a:ext cx="917575" cy="647700"/>
          </a:xfrm>
          <a:prstGeom prst="bentConnector2">
            <a:avLst/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16"/>
          <p:cNvCxnSpPr>
            <a:cxnSpLocks noChangeShapeType="1"/>
            <a:stCxn id="4" idx="3"/>
          </p:cNvCxnSpPr>
          <p:nvPr/>
        </p:nvCxnSpPr>
        <p:spPr bwMode="auto">
          <a:xfrm>
            <a:off x="5276850" y="3517900"/>
            <a:ext cx="1260475" cy="493713"/>
          </a:xfrm>
          <a:prstGeom prst="bentConnector3">
            <a:avLst>
              <a:gd name="adj1" fmla="val 101384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17"/>
          <p:cNvCxnSpPr>
            <a:cxnSpLocks noChangeShapeType="1"/>
            <a:stCxn id="5" idx="3"/>
          </p:cNvCxnSpPr>
          <p:nvPr/>
        </p:nvCxnSpPr>
        <p:spPr bwMode="auto">
          <a:xfrm>
            <a:off x="7529513" y="4438650"/>
            <a:ext cx="1030287" cy="547688"/>
          </a:xfrm>
          <a:prstGeom prst="bentConnector3">
            <a:avLst>
              <a:gd name="adj1" fmla="val 102157"/>
            </a:avLst>
          </a:prstGeom>
          <a:noFill/>
          <a:ln w="635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文本框 10"/>
          <p:cNvSpPr txBox="1"/>
          <p:nvPr/>
        </p:nvSpPr>
        <p:spPr>
          <a:xfrm>
            <a:off x="4095750" y="5534025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The waterfall model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574145" y="2472117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Programmer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7562633" y="2904029"/>
            <a:ext cx="1981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Quality engineer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65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5580</TotalTime>
  <Words>2495</Words>
  <Application>Microsoft Office PowerPoint</Application>
  <PresentationFormat>宽屏</PresentationFormat>
  <Paragraphs>491</Paragraphs>
  <Slides>48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等线</vt:lpstr>
      <vt:lpstr>宋体</vt:lpstr>
      <vt:lpstr>Arial</vt:lpstr>
      <vt:lpstr>Century Schoolbook</vt:lpstr>
      <vt:lpstr>Georgia</vt:lpstr>
      <vt:lpstr>Times New Roman</vt:lpstr>
      <vt:lpstr>Wingdings</vt:lpstr>
      <vt:lpstr>Wingdings 2</vt:lpstr>
      <vt:lpstr>View</vt:lpstr>
      <vt:lpstr> Static analysis</vt:lpstr>
      <vt:lpstr>Last class</vt:lpstr>
      <vt:lpstr>Approach to reduce bugs</vt:lpstr>
      <vt:lpstr>Approach to reduce bugs</vt:lpstr>
      <vt:lpstr>Testing: Concepts</vt:lpstr>
      <vt:lpstr>Granularity of testing</vt:lpstr>
      <vt:lpstr>Writing a Test Case</vt:lpstr>
      <vt:lpstr>Test measures</vt:lpstr>
      <vt:lpstr>Software process models</vt:lpstr>
      <vt:lpstr>Approach to reduce bugs</vt:lpstr>
      <vt:lpstr>Testing</vt:lpstr>
      <vt:lpstr>Static bug detection</vt:lpstr>
      <vt:lpstr>Static bug detection</vt:lpstr>
      <vt:lpstr>State-of-practice: static bug detection</vt:lpstr>
      <vt:lpstr>Bad practice vs correctness</vt:lpstr>
      <vt:lpstr>Defined oracles in Findbugs</vt:lpstr>
      <vt:lpstr>Defined oracles in Findbugs</vt:lpstr>
      <vt:lpstr>Defined oracles in Findbugs</vt:lpstr>
      <vt:lpstr>Characters of Findbugs</vt:lpstr>
      <vt:lpstr>Testing</vt:lpstr>
      <vt:lpstr>Static bug detection</vt:lpstr>
      <vt:lpstr>General oracles</vt:lpstr>
      <vt:lpstr>More Oracles?</vt:lpstr>
      <vt:lpstr>Inference</vt:lpstr>
      <vt:lpstr>Mining specifications</vt:lpstr>
      <vt:lpstr>Mining</vt:lpstr>
      <vt:lpstr>Mining specifications</vt:lpstr>
      <vt:lpstr>Mining bug signature</vt:lpstr>
      <vt:lpstr>Oracle Types</vt:lpstr>
      <vt:lpstr>Oracle Types</vt:lpstr>
      <vt:lpstr>More oracles: Software document</vt:lpstr>
      <vt:lpstr>More oracles: Differential testing</vt:lpstr>
      <vt:lpstr>More oracles: Metamorphic Testing</vt:lpstr>
      <vt:lpstr>Your insights</vt:lpstr>
      <vt:lpstr>What after you have oracles?</vt:lpstr>
      <vt:lpstr>Static bug detection</vt:lpstr>
      <vt:lpstr>Graph-based analysis</vt:lpstr>
      <vt:lpstr>An example</vt:lpstr>
      <vt:lpstr>The challenges of bug analysis</vt:lpstr>
      <vt:lpstr>This class</vt:lpstr>
      <vt:lpstr>Testing</vt:lpstr>
      <vt:lpstr>Static bug detection</vt:lpstr>
      <vt:lpstr>General oracles</vt:lpstr>
      <vt:lpstr>Oracle Types</vt:lpstr>
      <vt:lpstr>Oracle Types</vt:lpstr>
      <vt:lpstr>More oracles: differential testing</vt:lpstr>
      <vt:lpstr>More oracles: Metamorphic Testing</vt:lpstr>
      <vt:lpstr>Next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1595</cp:revision>
  <dcterms:created xsi:type="dcterms:W3CDTF">2017-07-31T06:57:29Z</dcterms:created>
  <dcterms:modified xsi:type="dcterms:W3CDTF">2020-11-02T10:49:06Z</dcterms:modified>
</cp:coreProperties>
</file>