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916" r:id="rId1"/>
  </p:sldMasterIdLst>
  <p:notesMasterIdLst>
    <p:notesMasterId r:id="rId48"/>
  </p:notesMasterIdLst>
  <p:sldIdLst>
    <p:sldId id="256" r:id="rId2"/>
    <p:sldId id="361" r:id="rId3"/>
    <p:sldId id="381" r:id="rId4"/>
    <p:sldId id="382" r:id="rId5"/>
    <p:sldId id="383" r:id="rId6"/>
    <p:sldId id="384" r:id="rId7"/>
    <p:sldId id="385" r:id="rId8"/>
    <p:sldId id="386" r:id="rId9"/>
    <p:sldId id="387" r:id="rId10"/>
    <p:sldId id="388" r:id="rId11"/>
    <p:sldId id="391" r:id="rId12"/>
    <p:sldId id="300" r:id="rId13"/>
    <p:sldId id="301" r:id="rId14"/>
    <p:sldId id="303" r:id="rId15"/>
    <p:sldId id="304" r:id="rId16"/>
    <p:sldId id="352" r:id="rId17"/>
    <p:sldId id="305" r:id="rId18"/>
    <p:sldId id="324" r:id="rId19"/>
    <p:sldId id="325" r:id="rId20"/>
    <p:sldId id="306" r:id="rId21"/>
    <p:sldId id="331" r:id="rId22"/>
    <p:sldId id="362" r:id="rId23"/>
    <p:sldId id="392" r:id="rId24"/>
    <p:sldId id="393" r:id="rId25"/>
    <p:sldId id="394" r:id="rId26"/>
    <p:sldId id="395" r:id="rId27"/>
    <p:sldId id="396" r:id="rId28"/>
    <p:sldId id="397" r:id="rId29"/>
    <p:sldId id="398" r:id="rId30"/>
    <p:sldId id="403" r:id="rId31"/>
    <p:sldId id="401" r:id="rId32"/>
    <p:sldId id="402" r:id="rId33"/>
    <p:sldId id="404" r:id="rId34"/>
    <p:sldId id="405" r:id="rId35"/>
    <p:sldId id="363" r:id="rId36"/>
    <p:sldId id="364" r:id="rId37"/>
    <p:sldId id="367" r:id="rId38"/>
    <p:sldId id="368" r:id="rId39"/>
    <p:sldId id="406" r:id="rId40"/>
    <p:sldId id="389" r:id="rId41"/>
    <p:sldId id="369" r:id="rId42"/>
    <p:sldId id="372" r:id="rId43"/>
    <p:sldId id="373" r:id="rId44"/>
    <p:sldId id="374" r:id="rId45"/>
    <p:sldId id="376" r:id="rId46"/>
    <p:sldId id="360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2C10A98-A395-4E9C-B53C-00C5666E0D70}">
          <p14:sldIdLst>
            <p14:sldId id="256"/>
            <p14:sldId id="361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91"/>
            <p14:sldId id="300"/>
            <p14:sldId id="301"/>
            <p14:sldId id="303"/>
            <p14:sldId id="304"/>
            <p14:sldId id="352"/>
            <p14:sldId id="305"/>
            <p14:sldId id="324"/>
            <p14:sldId id="325"/>
            <p14:sldId id="306"/>
            <p14:sldId id="331"/>
            <p14:sldId id="362"/>
            <p14:sldId id="392"/>
            <p14:sldId id="393"/>
            <p14:sldId id="394"/>
            <p14:sldId id="395"/>
            <p14:sldId id="396"/>
            <p14:sldId id="397"/>
            <p14:sldId id="398"/>
            <p14:sldId id="403"/>
            <p14:sldId id="401"/>
            <p14:sldId id="402"/>
            <p14:sldId id="404"/>
            <p14:sldId id="405"/>
            <p14:sldId id="363"/>
            <p14:sldId id="364"/>
            <p14:sldId id="367"/>
            <p14:sldId id="368"/>
            <p14:sldId id="406"/>
            <p14:sldId id="389"/>
            <p14:sldId id="369"/>
            <p14:sldId id="372"/>
            <p14:sldId id="373"/>
            <p14:sldId id="374"/>
            <p14:sldId id="376"/>
            <p14:sldId id="3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E8810-6EE0-4615-A973-BA7DAAC3C93C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CF0BB7-BFC9-4531-8CB7-DFCDC5389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049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F0BB7-BFC9-4531-8CB7-DFCDC538995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884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F0BB7-BFC9-4531-8CB7-DFCDC538995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02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F0BB7-BFC9-4531-8CB7-DFCDC538995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54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F0BB7-BFC9-4531-8CB7-DFCDC538995A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038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7D01A3B-59DD-432E-8081-4C891C16B335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4370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24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7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12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0054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245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609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97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325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53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893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7D01A3B-59DD-432E-8081-4C891C16B335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93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52746" y="618993"/>
            <a:ext cx="9418320" cy="3101848"/>
          </a:xfrm>
        </p:spPr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Debugging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Hao Zhong</a:t>
            </a:r>
          </a:p>
          <a:p>
            <a:r>
              <a:rPr lang="en-US" altLang="zh-CN" dirty="0" smtClean="0"/>
              <a:t>Shanghai Jiao Tong University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291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happens after a bug is found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68405" y="1691322"/>
            <a:ext cx="8595360" cy="435133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Bugs are found by testing</a:t>
            </a:r>
          </a:p>
          <a:p>
            <a:pPr lvl="1"/>
            <a:r>
              <a:rPr lang="en-US" altLang="zh-CN" dirty="0"/>
              <a:t>A test case can execute many lines of code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Where is the buggy code?</a:t>
            </a:r>
          </a:p>
          <a:p>
            <a:pPr lvl="1"/>
            <a:r>
              <a:rPr lang="en-US" altLang="zh-CN" dirty="0" smtClean="0"/>
              <a:t>Test inputs can be too complicated</a:t>
            </a:r>
          </a:p>
          <a:p>
            <a:pPr lvl="1"/>
            <a:r>
              <a:rPr lang="en-US" altLang="zh-CN" dirty="0" smtClean="0"/>
              <a:t>How to narrow down your test inputs?</a:t>
            </a:r>
          </a:p>
          <a:p>
            <a:r>
              <a:rPr lang="en-US" altLang="zh-CN" dirty="0" smtClean="0"/>
              <a:t>Bugs are found by static analysis</a:t>
            </a:r>
          </a:p>
          <a:p>
            <a:pPr lvl="1"/>
            <a:r>
              <a:rPr lang="en-US" altLang="zh-CN" dirty="0" smtClean="0"/>
              <a:t>How to trigger the bugs?</a:t>
            </a:r>
          </a:p>
          <a:p>
            <a:pPr lvl="1"/>
            <a:r>
              <a:rPr lang="en-US" altLang="zh-CN" dirty="0" smtClean="0"/>
              <a:t>How to check the bugs?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686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Debugging -Testing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Sometimes the inputs is too </a:t>
            </a:r>
            <a:r>
              <a:rPr lang="en-US" altLang="zh-CN" b="1" dirty="0" smtClean="0"/>
              <a:t>complex</a:t>
            </a:r>
            <a:endParaRPr lang="en-US" altLang="zh-CN" b="1" dirty="0"/>
          </a:p>
          <a:p>
            <a:pPr lvl="1"/>
            <a:r>
              <a:rPr lang="en-US" altLang="zh-CN" b="1" dirty="0"/>
              <a:t>Quite common in real world (compiler, office, browser, database, OS, …)</a:t>
            </a:r>
          </a:p>
          <a:p>
            <a:pPr lvl="1"/>
            <a:r>
              <a:rPr lang="en-US" altLang="zh-CN" b="1" dirty="0"/>
              <a:t>Locate the relevant </a:t>
            </a:r>
            <a:r>
              <a:rPr lang="en-US" altLang="zh-CN" b="1" dirty="0" smtClean="0"/>
              <a:t>inputs</a:t>
            </a:r>
          </a:p>
          <a:p>
            <a:r>
              <a:rPr lang="en-US" altLang="zh-CN" dirty="0" smtClean="0"/>
              <a:t>Some </a:t>
            </a:r>
            <a:r>
              <a:rPr lang="en-US" altLang="zh-CN" dirty="0" smtClean="0"/>
              <a:t>bugs are difficult to locate</a:t>
            </a:r>
          </a:p>
          <a:p>
            <a:pPr lvl="1"/>
            <a:r>
              <a:rPr lang="en-US" altLang="zh-CN" dirty="0" smtClean="0"/>
              <a:t>Spectra-based fault localization</a:t>
            </a:r>
          </a:p>
          <a:p>
            <a:pPr lvl="1"/>
            <a:r>
              <a:rPr lang="en-US" altLang="zh-CN" dirty="0" smtClean="0"/>
              <a:t>Automatic program </a:t>
            </a:r>
            <a:r>
              <a:rPr lang="en-US" altLang="zh-CN" dirty="0" smtClean="0"/>
              <a:t>repair</a:t>
            </a:r>
          </a:p>
          <a:p>
            <a:r>
              <a:rPr lang="en-US" altLang="zh-CN" dirty="0"/>
              <a:t>Some </a:t>
            </a:r>
            <a:r>
              <a:rPr lang="en-US" altLang="zh-CN" dirty="0" smtClean="0"/>
              <a:t>tests </a:t>
            </a:r>
            <a:r>
              <a:rPr lang="en-US" altLang="zh-CN" dirty="0"/>
              <a:t>are flaky</a:t>
            </a:r>
          </a:p>
          <a:p>
            <a:pPr lvl="1"/>
            <a:endParaRPr lang="en-US" altLang="zh-CN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70598" y="6844622"/>
            <a:ext cx="2133600" cy="365125"/>
          </a:xfrm>
        </p:spPr>
        <p:txBody>
          <a:bodyPr>
            <a:normAutofit fontScale="55000" lnSpcReduction="20000"/>
          </a:bodyPr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80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Consider Mozilla Firefox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Taking html pages as inputs</a:t>
            </a:r>
          </a:p>
          <a:p>
            <a:r>
              <a:rPr lang="en-US" altLang="en-US" dirty="0"/>
              <a:t>A large number of bugs are related to loading certain html pages</a:t>
            </a:r>
          </a:p>
          <a:p>
            <a:pPr lvl="1"/>
            <a:r>
              <a:rPr lang="en-US" altLang="en-US" dirty="0"/>
              <a:t>Corner cases in html syntax</a:t>
            </a:r>
          </a:p>
          <a:p>
            <a:pPr lvl="1"/>
            <a:r>
              <a:rPr lang="en-US" altLang="en-US" dirty="0"/>
              <a:t>Incompatibility between browsers</a:t>
            </a:r>
          </a:p>
          <a:p>
            <a:pPr lvl="1"/>
            <a:r>
              <a:rPr lang="en-US" altLang="en-US" dirty="0"/>
              <a:t>Corner cases in </a:t>
            </a:r>
            <a:r>
              <a:rPr lang="en-US" altLang="en-US" dirty="0" err="1"/>
              <a:t>Javascripts</a:t>
            </a:r>
            <a:r>
              <a:rPr lang="en-US" altLang="en-US" dirty="0"/>
              <a:t>, </a:t>
            </a:r>
            <a:r>
              <a:rPr lang="en-US" altLang="en-US" dirty="0" err="1"/>
              <a:t>css</a:t>
            </a:r>
            <a:r>
              <a:rPr lang="en-US" altLang="en-US" dirty="0"/>
              <a:t>, …</a:t>
            </a:r>
          </a:p>
          <a:p>
            <a:pPr lvl="1"/>
            <a:r>
              <a:rPr lang="en-US" altLang="en-US" dirty="0"/>
              <a:t>Error handling for incorrect html, </a:t>
            </a:r>
            <a:r>
              <a:rPr lang="en-US" altLang="en-US" dirty="0" err="1"/>
              <a:t>Javascript</a:t>
            </a:r>
            <a:r>
              <a:rPr lang="en-US" altLang="en-US" dirty="0"/>
              <a:t>, </a:t>
            </a:r>
            <a:r>
              <a:rPr lang="en-US" altLang="en-US" dirty="0" err="1"/>
              <a:t>css</a:t>
            </a:r>
            <a:r>
              <a:rPr lang="en-US" altLang="en-US" dirty="0"/>
              <a:t>, </a:t>
            </a:r>
            <a:r>
              <a:rPr lang="en-US" altLang="en-US" dirty="0" smtClean="0"/>
              <a:t>…</a:t>
            </a:r>
          </a:p>
          <a:p>
            <a:pPr lvl="1"/>
            <a:r>
              <a:rPr lang="en-US" altLang="en-US" dirty="0" smtClean="0"/>
              <a:t>…</a:t>
            </a:r>
            <a:endParaRPr lang="en-US" altLang="en-US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702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How do we go from this</a:t>
            </a:r>
            <a:endParaRPr lang="zh-CN" alt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21672" y="1691322"/>
            <a:ext cx="8305800" cy="463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100" dirty="0"/>
              <a:t>&lt;SELECT NAME="op sys" MULTIPLE SIZE=7&gt;</a:t>
            </a:r>
          </a:p>
          <a:p>
            <a:r>
              <a:rPr lang="en-US" altLang="zh-CN" sz="1100" dirty="0"/>
              <a:t>&lt;OPTION VALUE="All"&gt;All&lt;OPTION VALUE="Windows 3.1"&gt;Windows 3.1&lt;OPTION VALUE="Windows 95"&gt;Windows 95&lt;OPTION</a:t>
            </a:r>
          </a:p>
          <a:p>
            <a:r>
              <a:rPr lang="en-US" altLang="zh-CN" sz="1100" dirty="0"/>
              <a:t>VALUE="Windows 98"&gt;Windows 98&lt;OPTION VALUE="Windows ME"&gt;Windows ME&lt;OPTION VALUE="Windows 2000"&gt;Windows</a:t>
            </a:r>
          </a:p>
          <a:p>
            <a:r>
              <a:rPr lang="en-US" altLang="zh-CN" sz="1100" dirty="0"/>
              <a:t>2000&lt;OPTION VALUE="Windows NT"&gt;Windows NT&lt;OPTION VALUE="Mac System 7"&gt;Mac System 7&lt;OPTION VALUE="Mac System</a:t>
            </a:r>
          </a:p>
          <a:p>
            <a:r>
              <a:rPr lang="en-US" altLang="zh-CN" sz="1100" dirty="0"/>
              <a:t>7.5"&gt;Mac System 7.5&lt;OPTION VALUE="Mac System 7.6.1"&gt;Mac System 7.6.1&lt;OPTION VALUE="Mac System 8.0"&gt;Mac System</a:t>
            </a:r>
          </a:p>
          <a:p>
            <a:r>
              <a:rPr lang="en-US" altLang="zh-CN" sz="1100" dirty="0"/>
              <a:t>8.0&lt;OPTION VALUE="Mac System 8.5"&gt;Mac System 8.5&lt;OPTION VALUE="Mac System 8.6"&gt;Mac System 8.6&lt;OPTION VALUE="Mac</a:t>
            </a:r>
          </a:p>
          <a:p>
            <a:r>
              <a:rPr lang="en-US" altLang="zh-CN" sz="1100" dirty="0"/>
              <a:t>System 9.x"&gt;Mac System 9.x&lt;OPTION VALUE="</a:t>
            </a:r>
            <a:r>
              <a:rPr lang="en-US" altLang="zh-CN" sz="1100" dirty="0" err="1"/>
              <a:t>MacOS</a:t>
            </a:r>
            <a:r>
              <a:rPr lang="en-US" altLang="zh-CN" sz="1100" dirty="0"/>
              <a:t> X"&gt;</a:t>
            </a:r>
            <a:r>
              <a:rPr lang="en-US" altLang="zh-CN" sz="1100" dirty="0" err="1"/>
              <a:t>MacOS</a:t>
            </a:r>
            <a:r>
              <a:rPr lang="en-US" altLang="zh-CN" sz="1100" dirty="0"/>
              <a:t> X&lt;OPTION VALUE="Linux"&gt;Linux&lt;OPTION</a:t>
            </a:r>
          </a:p>
          <a:p>
            <a:r>
              <a:rPr lang="en-US" altLang="zh-CN" sz="1100" dirty="0"/>
              <a:t>VALUE="BSDI"&gt;BSDI&lt;OPTION VALUE="FreeBSD"&gt;FreeBSD&lt;OPTION VALUE="</a:t>
            </a:r>
            <a:r>
              <a:rPr lang="en-US" altLang="zh-CN" sz="1100" dirty="0" err="1"/>
              <a:t>NetBSD</a:t>
            </a:r>
            <a:r>
              <a:rPr lang="en-US" altLang="zh-CN" sz="1100" dirty="0"/>
              <a:t>"&gt;</a:t>
            </a:r>
            <a:r>
              <a:rPr lang="en-US" altLang="zh-CN" sz="1100" dirty="0" err="1"/>
              <a:t>NetBSD</a:t>
            </a:r>
            <a:r>
              <a:rPr lang="en-US" altLang="zh-CN" sz="1100" dirty="0"/>
              <a:t>&lt;OPTION</a:t>
            </a:r>
          </a:p>
          <a:p>
            <a:r>
              <a:rPr lang="en-US" altLang="zh-CN" sz="1100" dirty="0"/>
              <a:t>VALUE="</a:t>
            </a:r>
            <a:r>
              <a:rPr lang="en-US" altLang="zh-CN" sz="1100" dirty="0" err="1"/>
              <a:t>OpenBSD</a:t>
            </a:r>
            <a:r>
              <a:rPr lang="en-US" altLang="zh-CN" sz="1100" dirty="0"/>
              <a:t>"&gt;</a:t>
            </a:r>
            <a:r>
              <a:rPr lang="en-US" altLang="zh-CN" sz="1100" dirty="0" err="1"/>
              <a:t>OpenBSD</a:t>
            </a:r>
            <a:r>
              <a:rPr lang="en-US" altLang="zh-CN" sz="1100" dirty="0"/>
              <a:t>&lt;OPTION VALUE="AIX"&gt;AIX&lt;OPTION VALUE="BeOS"&gt;BeOS&lt;OPTION VALUE="HP-UX"&gt;HPUX&lt;</a:t>
            </a:r>
          </a:p>
          <a:p>
            <a:r>
              <a:rPr lang="en-US" altLang="zh-CN" sz="1100" dirty="0"/>
              <a:t>OPTION VALUE="IRIX"&gt;IRIX&lt;OPTION VALUE="Neutrino"&gt;Neutrino&lt;OPTION VALUE="OpenVMS"&gt;OpenVMS&lt;OPTION</a:t>
            </a:r>
          </a:p>
          <a:p>
            <a:r>
              <a:rPr lang="en-US" altLang="zh-CN" sz="1100" dirty="0"/>
              <a:t>VALUE="OS/2"&gt;OS/2&lt;OPTION VALUE="OSF/1"&gt;OSF/1&lt;OPTION VALUE="Solaris"&gt;Solaris&lt;OPTION</a:t>
            </a:r>
          </a:p>
          <a:p>
            <a:r>
              <a:rPr lang="en-US" altLang="zh-CN" sz="1100" dirty="0"/>
              <a:t>VALUE="SunOS"&gt;SunOS&lt;OPTION VALUE="other"&gt;other&lt;/SELECT&gt;</a:t>
            </a:r>
          </a:p>
          <a:p>
            <a:r>
              <a:rPr lang="en-US" altLang="zh-CN" sz="1100" dirty="0"/>
              <a:t>&lt;/td&gt;</a:t>
            </a:r>
          </a:p>
          <a:p>
            <a:r>
              <a:rPr lang="en-US" altLang="zh-CN" sz="1100" dirty="0"/>
              <a:t>&lt;</a:t>
            </a:r>
            <a:r>
              <a:rPr lang="en-US" altLang="zh-CN" sz="1100" dirty="0" err="1"/>
              <a:t>td</a:t>
            </a:r>
            <a:r>
              <a:rPr lang="en-US" altLang="zh-CN" sz="1100" dirty="0"/>
              <a:t> align=left </a:t>
            </a:r>
            <a:r>
              <a:rPr lang="en-US" altLang="zh-CN" sz="1100" dirty="0" err="1"/>
              <a:t>valign</a:t>
            </a:r>
            <a:r>
              <a:rPr lang="en-US" altLang="zh-CN" sz="1100" dirty="0"/>
              <a:t>=top&gt;</a:t>
            </a:r>
          </a:p>
          <a:p>
            <a:r>
              <a:rPr lang="en-US" altLang="zh-CN" sz="1100" dirty="0"/>
              <a:t>&lt;SELECT NAME="priority" MULTIPLE SIZE=7&gt;</a:t>
            </a:r>
          </a:p>
          <a:p>
            <a:r>
              <a:rPr lang="en-US" altLang="zh-CN" sz="1100" dirty="0"/>
              <a:t>&lt;OPTION VALUE="--"&gt;--&lt;OPTION VALUE="P1"&gt;P1&lt;OPTION VALUE="P2"&gt;P2&lt;OPTION VALUE="P3"&gt;P3&lt;OPTION</a:t>
            </a:r>
          </a:p>
          <a:p>
            <a:r>
              <a:rPr lang="en-US" altLang="zh-CN" sz="1100" dirty="0"/>
              <a:t>VALUE="P4"&gt;P4&lt;OPTION VALUE="P5"&gt;P5&lt;/SELECT&gt;</a:t>
            </a:r>
          </a:p>
          <a:p>
            <a:r>
              <a:rPr lang="en-US" altLang="zh-CN" sz="1100" dirty="0"/>
              <a:t>&lt;/td&gt;</a:t>
            </a:r>
          </a:p>
          <a:p>
            <a:r>
              <a:rPr lang="en-US" altLang="zh-CN" sz="1100" dirty="0"/>
              <a:t>&lt;</a:t>
            </a:r>
            <a:r>
              <a:rPr lang="en-US" altLang="zh-CN" sz="1100" dirty="0" err="1"/>
              <a:t>td</a:t>
            </a:r>
            <a:r>
              <a:rPr lang="en-US" altLang="zh-CN" sz="1100" dirty="0"/>
              <a:t> align=left </a:t>
            </a:r>
            <a:r>
              <a:rPr lang="en-US" altLang="zh-CN" sz="1100" dirty="0" err="1"/>
              <a:t>valign</a:t>
            </a:r>
            <a:r>
              <a:rPr lang="en-US" altLang="zh-CN" sz="1100" dirty="0"/>
              <a:t>=top&gt;</a:t>
            </a:r>
          </a:p>
          <a:p>
            <a:r>
              <a:rPr lang="en-US" altLang="zh-CN" sz="1100" dirty="0"/>
              <a:t>&lt;SELECT NAME="bug severity" MULTIPLE SIZE=7&gt;</a:t>
            </a:r>
          </a:p>
          <a:p>
            <a:r>
              <a:rPr lang="en-US" altLang="zh-CN" sz="1100" dirty="0"/>
              <a:t>&lt;OPTION VALUE="blocker"&gt;blocker&lt;OPTION VALUE="critical"&gt;critical&lt;OPTION VALUE="major"&gt;major&lt;OPTION</a:t>
            </a:r>
          </a:p>
          <a:p>
            <a:r>
              <a:rPr lang="en-US" altLang="zh-CN" sz="1100" dirty="0"/>
              <a:t>VALUE="normal"&gt;normal&lt;OPTION VALUE="minor"&gt;minor&lt;OPTION VALUE="trivial"&gt;trivial&lt;OPTION</a:t>
            </a:r>
          </a:p>
          <a:p>
            <a:r>
              <a:rPr lang="en-US" altLang="zh-CN" sz="1100" dirty="0"/>
              <a:t>VALUE="enhancement"&gt;enhancement&lt;</a:t>
            </a:r>
          </a:p>
        </p:txBody>
      </p:sp>
    </p:spTree>
    <p:extLst>
      <p:ext uri="{BB962C8B-B14F-4D97-AF65-F5344CB8AC3E}">
        <p14:creationId xmlns:p14="http://schemas.microsoft.com/office/powerpoint/2010/main" val="361902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 this…</a:t>
            </a:r>
            <a:endParaRPr lang="zh-CN" altLang="en-US" dirty="0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161712" y="3248488"/>
            <a:ext cx="8305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dirty="0"/>
              <a:t>&lt;SELECT NAME="priority" MULTIPLE SIZE=7&gt;</a:t>
            </a:r>
          </a:p>
        </p:txBody>
      </p:sp>
    </p:spTree>
    <p:extLst>
      <p:ext uri="{BB962C8B-B14F-4D97-AF65-F5344CB8AC3E}">
        <p14:creationId xmlns:p14="http://schemas.microsoft.com/office/powerpoint/2010/main" val="117571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Delta Debugging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The problem definition</a:t>
            </a:r>
          </a:p>
          <a:p>
            <a:pPr lvl="1" algn="just"/>
            <a:r>
              <a:rPr lang="en-US" altLang="zh-CN" dirty="0"/>
              <a:t>A program exhibit an error for an input</a:t>
            </a:r>
          </a:p>
          <a:p>
            <a:pPr lvl="1" algn="just"/>
            <a:r>
              <a:rPr lang="en-US" altLang="zh-CN" dirty="0"/>
              <a:t>The input is a set of elements</a:t>
            </a:r>
          </a:p>
          <a:p>
            <a:pPr lvl="2" algn="just"/>
            <a:r>
              <a:rPr lang="en-US" altLang="zh-CN" dirty="0" err="1" smtClean="0"/>
              <a:t>e.g</a:t>
            </a:r>
            <a:r>
              <a:rPr lang="en-US" altLang="zh-CN" dirty="0" smtClean="0"/>
              <a:t>, </a:t>
            </a:r>
            <a:r>
              <a:rPr lang="en-US" altLang="zh-CN" dirty="0"/>
              <a:t>a text file, </a:t>
            </a:r>
            <a:r>
              <a:rPr lang="en-US" altLang="zh-CN" dirty="0" smtClean="0"/>
              <a:t>an array, </a:t>
            </a:r>
            <a:r>
              <a:rPr lang="en-US" altLang="zh-CN" dirty="0"/>
              <a:t>…</a:t>
            </a:r>
          </a:p>
          <a:p>
            <a:pPr lvl="1" algn="just"/>
            <a:r>
              <a:rPr lang="en-US" altLang="zh-CN" dirty="0"/>
              <a:t>Find a smaller subset of the elements that still </a:t>
            </a:r>
            <a:r>
              <a:rPr lang="en-US" altLang="zh-CN" dirty="0" smtClean="0"/>
              <a:t>cause </a:t>
            </a:r>
            <a:r>
              <a:rPr lang="en-US" altLang="zh-CN" dirty="0"/>
              <a:t>the failure</a:t>
            </a:r>
          </a:p>
          <a:p>
            <a:pPr algn="just"/>
            <a:r>
              <a:rPr lang="en-US" altLang="zh-CN" dirty="0" smtClean="0"/>
              <a:t>Benefit </a:t>
            </a:r>
            <a:r>
              <a:rPr lang="en-US" altLang="zh-CN" dirty="0"/>
              <a:t>of simplification</a:t>
            </a:r>
          </a:p>
          <a:p>
            <a:pPr lvl="1" algn="just"/>
            <a:r>
              <a:rPr lang="en-US" altLang="zh-CN" dirty="0" smtClean="0"/>
              <a:t>Remove </a:t>
            </a:r>
            <a:r>
              <a:rPr lang="en-US" altLang="zh-CN" dirty="0"/>
              <a:t>duplicates</a:t>
            </a:r>
          </a:p>
          <a:p>
            <a:pPr lvl="1" algn="just"/>
            <a:r>
              <a:rPr lang="en-US" altLang="zh-CN" dirty="0"/>
              <a:t>Easy debugging</a:t>
            </a:r>
          </a:p>
          <a:p>
            <a:pPr lvl="2" algn="just"/>
            <a:r>
              <a:rPr lang="en-US" altLang="zh-CN" dirty="0"/>
              <a:t>Involve less potentially buggy code</a:t>
            </a:r>
          </a:p>
          <a:p>
            <a:pPr lvl="2" algn="just"/>
            <a:r>
              <a:rPr lang="en-US" altLang="zh-CN" dirty="0"/>
              <a:t>Shorter execution time</a:t>
            </a:r>
          </a:p>
          <a:p>
            <a:pPr algn="just"/>
            <a:endParaRPr lang="en-US" altLang="zh-CN" dirty="0" smtClean="0"/>
          </a:p>
          <a:p>
            <a:pPr algn="just"/>
            <a:endParaRPr lang="en-US" altLang="zh-CN" dirty="0" smtClean="0"/>
          </a:p>
          <a:p>
            <a:pPr algn="just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28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Delta Debugging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Binary </a:t>
            </a:r>
            <a:r>
              <a:rPr lang="en-US" altLang="zh-CN" dirty="0"/>
              <a:t>search</a:t>
            </a:r>
          </a:p>
          <a:p>
            <a:pPr lvl="1"/>
            <a:r>
              <a:rPr lang="en-US" altLang="zh-CN" dirty="0"/>
              <a:t>Cut the input to halves</a:t>
            </a:r>
          </a:p>
          <a:p>
            <a:pPr lvl="1"/>
            <a:r>
              <a:rPr lang="en-US" altLang="zh-CN" dirty="0"/>
              <a:t>Try to reproduce the bug</a:t>
            </a:r>
          </a:p>
          <a:p>
            <a:pPr lvl="1"/>
            <a:r>
              <a:rPr lang="en-US" altLang="zh-CN" dirty="0"/>
              <a:t>Iterate</a:t>
            </a:r>
          </a:p>
          <a:p>
            <a:r>
              <a:rPr lang="en-US" altLang="zh-CN" dirty="0"/>
              <a:t>The set of elements in the bug-revealing input is I</a:t>
            </a:r>
          </a:p>
          <a:p>
            <a:r>
              <a:rPr lang="en-US" altLang="zh-CN" dirty="0"/>
              <a:t>Assumptions</a:t>
            </a:r>
          </a:p>
          <a:p>
            <a:pPr lvl="1"/>
            <a:r>
              <a:rPr lang="en-US" altLang="zh-CN" dirty="0"/>
              <a:t>Each subset of I is a valid input:</a:t>
            </a:r>
          </a:p>
          <a:p>
            <a:pPr lvl="1"/>
            <a:r>
              <a:rPr lang="en-US" altLang="zh-CN" dirty="0"/>
              <a:t>Each </a:t>
            </a:r>
            <a:r>
              <a:rPr lang="en-US" altLang="zh-CN" dirty="0" smtClean="0"/>
              <a:t>subset </a:t>
            </a:r>
            <a:r>
              <a:rPr lang="en-US" altLang="zh-CN" dirty="0"/>
              <a:t>of I -&gt; success / fail</a:t>
            </a:r>
          </a:p>
          <a:p>
            <a:pPr lvl="1"/>
            <a:r>
              <a:rPr lang="en-US" altLang="zh-CN" dirty="0"/>
              <a:t>A single input element E causes the failure</a:t>
            </a:r>
          </a:p>
          <a:p>
            <a:pPr lvl="1"/>
            <a:r>
              <a:rPr lang="en-US" altLang="zh-CN" dirty="0" err="1"/>
              <a:t>E</a:t>
            </a:r>
            <a:r>
              <a:rPr lang="en-US" altLang="zh-CN" dirty="0"/>
              <a:t> will cause the failure in any cases (combined with any other elements) (Monotonic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895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Delta Debugging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Go with the binary search process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Throw away half of the input elements, if the rest input elements still cause the failure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881" y="2920013"/>
            <a:ext cx="5773737" cy="801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081" y="3758213"/>
            <a:ext cx="5773737" cy="77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618" y="4520213"/>
            <a:ext cx="5875338" cy="75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618" y="5331426"/>
            <a:ext cx="5875338" cy="71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552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Delta Debugging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Throw away half of the input elements, if the rest input elements still cause the failure</a:t>
            </a:r>
          </a:p>
        </p:txBody>
      </p:sp>
      <p:pic>
        <p:nvPicPr>
          <p:cNvPr id="3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429" y="2570085"/>
            <a:ext cx="5824538" cy="827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4"/>
          <a:stretch>
            <a:fillRect/>
          </a:stretch>
        </p:blipFill>
        <p:spPr bwMode="auto">
          <a:xfrm>
            <a:off x="1946429" y="4170285"/>
            <a:ext cx="5562600" cy="87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892" y="3332085"/>
            <a:ext cx="5926137" cy="81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029" y="4333798"/>
            <a:ext cx="342900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Rectangle 13"/>
          <p:cNvSpPr>
            <a:spLocks noChangeArrowheads="1"/>
          </p:cNvSpPr>
          <p:nvPr/>
        </p:nvSpPr>
        <p:spPr bwMode="auto">
          <a:xfrm>
            <a:off x="1946429" y="5237085"/>
            <a:ext cx="3321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A single element: we are done!</a:t>
            </a:r>
          </a:p>
        </p:txBody>
      </p:sp>
    </p:spTree>
    <p:extLst>
      <p:ext uri="{BB962C8B-B14F-4D97-AF65-F5344CB8AC3E}">
        <p14:creationId xmlns:p14="http://schemas.microsoft.com/office/powerpoint/2010/main" val="148176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Delta Debugging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This is just binary search: easy to automate</a:t>
            </a:r>
          </a:p>
          <a:p>
            <a:r>
              <a:rPr lang="en-US" altLang="zh-CN" dirty="0"/>
              <a:t>The assumptions do not always hold</a:t>
            </a:r>
          </a:p>
          <a:p>
            <a:r>
              <a:rPr lang="en-US" altLang="zh-CN" dirty="0"/>
              <a:t>Let’s look at the assumptions: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It </a:t>
            </a:r>
            <a:r>
              <a:rPr lang="en-US" altLang="zh-CN" dirty="0"/>
              <a:t>is interesting to see if this is not the case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315" y="3258105"/>
            <a:ext cx="24130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615" y="3858269"/>
            <a:ext cx="24130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615" y="3632772"/>
            <a:ext cx="3937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2288961" y="3258105"/>
            <a:ext cx="22349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(I1 U I2) =</a:t>
            </a:r>
          </a:p>
          <a:p>
            <a:r>
              <a:rPr lang="en-US" altLang="zh-CN" dirty="0"/>
              <a:t>-&gt; I1 =      and I2 = </a:t>
            </a:r>
          </a:p>
          <a:p>
            <a:r>
              <a:rPr lang="en-US" altLang="zh-CN" dirty="0"/>
              <a:t>or I1 =      and I2 = </a:t>
            </a:r>
          </a:p>
          <a:p>
            <a:endParaRPr lang="zh-CN" altLang="en-US" dirty="0"/>
          </a:p>
        </p:txBody>
      </p:sp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001" y="3575605"/>
            <a:ext cx="24130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735" y="3943905"/>
            <a:ext cx="3937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366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Last 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Static bug detection</a:t>
            </a:r>
          </a:p>
          <a:p>
            <a:pPr lvl="1"/>
            <a:r>
              <a:rPr lang="en-US" altLang="zh-CN" dirty="0" err="1" smtClean="0"/>
              <a:t>Findbugs</a:t>
            </a:r>
            <a:endParaRPr lang="en-US" altLang="zh-CN" dirty="0" smtClean="0"/>
          </a:p>
          <a:p>
            <a:r>
              <a:rPr lang="en-US" altLang="zh-CN" dirty="0" smtClean="0"/>
              <a:t> Oracle</a:t>
            </a:r>
          </a:p>
          <a:p>
            <a:pPr lvl="1"/>
            <a:r>
              <a:rPr lang="en-US" altLang="zh-CN" dirty="0" smtClean="0"/>
              <a:t>Value</a:t>
            </a:r>
          </a:p>
          <a:p>
            <a:pPr lvl="1"/>
            <a:r>
              <a:rPr lang="en-US" altLang="zh-CN" dirty="0" smtClean="0"/>
              <a:t>Temporal</a:t>
            </a:r>
          </a:p>
          <a:p>
            <a:pPr lvl="1"/>
            <a:r>
              <a:rPr lang="en-US" altLang="zh-CN" dirty="0" smtClean="0"/>
              <a:t>Data flow</a:t>
            </a:r>
          </a:p>
          <a:p>
            <a:r>
              <a:rPr lang="en-US" altLang="zh-CN" dirty="0" smtClean="0"/>
              <a:t>Mining oracles</a:t>
            </a:r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632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Case I: multiple failing branches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What happened if I1 =      and I2 =       ?</a:t>
            </a:r>
          </a:p>
          <a:p>
            <a:r>
              <a:rPr lang="en-US" altLang="zh-CN" dirty="0"/>
              <a:t>A subset of I1 fails and also a subset of I2 fails</a:t>
            </a:r>
          </a:p>
          <a:p>
            <a:r>
              <a:rPr lang="en-US" altLang="zh-CN" dirty="0"/>
              <a:t>We can simply continue to search I1 and I2</a:t>
            </a:r>
          </a:p>
          <a:p>
            <a:r>
              <a:rPr lang="en-US" altLang="zh-CN" dirty="0"/>
              <a:t>And we find two fail-causing elements</a:t>
            </a:r>
          </a:p>
          <a:p>
            <a:r>
              <a:rPr lang="en-US" altLang="zh-CN" dirty="0"/>
              <a:t>They may be due to the same bug or not</a:t>
            </a:r>
          </a:p>
          <a:p>
            <a:endParaRPr lang="en-US" altLang="zh-CN" dirty="0"/>
          </a:p>
          <a:p>
            <a:endParaRPr lang="en-US" altLang="zh-CN" b="1" dirty="0" smtClean="0"/>
          </a:p>
          <a:p>
            <a:pPr lvl="1"/>
            <a:endParaRPr lang="en-US" altLang="zh-CN" b="1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651" y="1842734"/>
            <a:ext cx="24130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989" y="1842734"/>
            <a:ext cx="24130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49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Case II: Interference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What happened if I1 =      </a:t>
            </a:r>
            <a:r>
              <a:rPr lang="en-US" altLang="zh-CN" dirty="0" smtClean="0"/>
              <a:t> and </a:t>
            </a:r>
            <a:r>
              <a:rPr lang="en-US" altLang="zh-CN" dirty="0"/>
              <a:t>I2 =       ?</a:t>
            </a:r>
          </a:p>
          <a:p>
            <a:pPr lvl="1"/>
            <a:r>
              <a:rPr lang="en-US" altLang="zh-CN" dirty="0"/>
              <a:t>This means that a subset of I1 and a subset of I2 cause the failure when they combined</a:t>
            </a:r>
          </a:p>
          <a:p>
            <a:pPr lvl="1"/>
            <a:r>
              <a:rPr lang="en-US" altLang="zh-CN" dirty="0"/>
              <a:t>This is called interference</a:t>
            </a:r>
          </a:p>
          <a:p>
            <a:r>
              <a:rPr lang="en-US" altLang="zh-CN" dirty="0"/>
              <a:t>Handling </a:t>
            </a:r>
            <a:r>
              <a:rPr lang="en-US" altLang="zh-CN" dirty="0" smtClean="0"/>
              <a:t>trick</a:t>
            </a:r>
            <a:endParaRPr lang="en-US" altLang="zh-CN" dirty="0"/>
          </a:p>
          <a:p>
            <a:pPr lvl="1"/>
            <a:r>
              <a:rPr lang="en-US" altLang="zh-CN" dirty="0"/>
              <a:t>An element D1 in I1 and an element D2 in I2 cause the failure</a:t>
            </a:r>
          </a:p>
          <a:p>
            <a:pPr lvl="1"/>
            <a:r>
              <a:rPr lang="en-US" altLang="zh-CN" dirty="0"/>
              <a:t>We do binary search in I2 with I1</a:t>
            </a:r>
          </a:p>
          <a:p>
            <a:pPr lvl="1"/>
            <a:r>
              <a:rPr lang="en-US" altLang="zh-CN" dirty="0"/>
              <a:t>Split I2 to P1  and P2, try I1 U P1  and I1 U  P2</a:t>
            </a:r>
          </a:p>
          <a:p>
            <a:pPr lvl="1"/>
            <a:r>
              <a:rPr lang="en-US" altLang="zh-CN" dirty="0"/>
              <a:t>Continue until you find D2, so that I1 U D2 cause the failure</a:t>
            </a:r>
          </a:p>
          <a:p>
            <a:pPr lvl="1"/>
            <a:r>
              <a:rPr lang="en-US" altLang="zh-CN" dirty="0"/>
              <a:t>Then we do binary search in I1 with D2 until find D1</a:t>
            </a:r>
          </a:p>
          <a:p>
            <a:pPr lvl="1"/>
            <a:r>
              <a:rPr lang="en-US" altLang="zh-CN" dirty="0"/>
              <a:t>Return D1 U D2</a:t>
            </a:r>
          </a:p>
          <a:p>
            <a:endParaRPr lang="zh-CN" alt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527" y="1920166"/>
            <a:ext cx="3937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667" y="1920166"/>
            <a:ext cx="3937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866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Advanced topics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Rely on the assumptions</a:t>
            </a:r>
          </a:p>
          <a:p>
            <a:pPr lvl="1"/>
            <a:r>
              <a:rPr lang="en-US" altLang="zh-CN" dirty="0" smtClean="0"/>
              <a:t>Rely </a:t>
            </a:r>
            <a:r>
              <a:rPr lang="en-US" altLang="zh-CN" dirty="0"/>
              <a:t>on good input elements, always providing valid inputs will enhance efficiency</a:t>
            </a:r>
          </a:p>
          <a:p>
            <a:pPr lvl="1"/>
            <a:r>
              <a:rPr lang="en-US" altLang="zh-CN" dirty="0"/>
              <a:t>Require automatic test oracles</a:t>
            </a:r>
          </a:p>
          <a:p>
            <a:r>
              <a:rPr lang="en-US" altLang="zh-CN" dirty="0" err="1"/>
              <a:t>Regehr</a:t>
            </a:r>
            <a:r>
              <a:rPr lang="en-US" altLang="zh-CN" dirty="0"/>
              <a:t>, John, Yang Chen, Pascal </a:t>
            </a:r>
            <a:r>
              <a:rPr lang="en-US" altLang="zh-CN" dirty="0" err="1"/>
              <a:t>Cuoq</a:t>
            </a:r>
            <a:r>
              <a:rPr lang="en-US" altLang="zh-CN" dirty="0"/>
              <a:t>, Eric </a:t>
            </a:r>
            <a:r>
              <a:rPr lang="en-US" altLang="zh-CN" dirty="0" err="1"/>
              <a:t>Eide</a:t>
            </a:r>
            <a:r>
              <a:rPr lang="en-US" altLang="zh-CN" dirty="0"/>
              <a:t>, Chucky Ellison, and </a:t>
            </a:r>
            <a:r>
              <a:rPr lang="en-US" altLang="zh-CN" dirty="0" err="1"/>
              <a:t>Xuejun</a:t>
            </a:r>
            <a:r>
              <a:rPr lang="en-US" altLang="zh-CN" dirty="0"/>
              <a:t> Yang. "Test-case reduction for C compiler bugs." In </a:t>
            </a:r>
            <a:r>
              <a:rPr lang="en-US" altLang="zh-CN" i="1" dirty="0"/>
              <a:t>Proc. PLDI</a:t>
            </a:r>
            <a:r>
              <a:rPr lang="en-US" altLang="zh-CN" dirty="0"/>
              <a:t>, pp. 335-346. 2012.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294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Debugging -Testing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Sometimes the inputs is too </a:t>
            </a:r>
            <a:r>
              <a:rPr lang="en-US" altLang="zh-CN" dirty="0" smtClean="0"/>
              <a:t>complex</a:t>
            </a:r>
            <a:endParaRPr lang="en-US" altLang="zh-CN" dirty="0"/>
          </a:p>
          <a:p>
            <a:pPr lvl="1"/>
            <a:r>
              <a:rPr lang="en-US" altLang="zh-CN" dirty="0"/>
              <a:t>Quite common in real world (compiler, office, browser, database, OS, …)</a:t>
            </a:r>
          </a:p>
          <a:p>
            <a:pPr lvl="1"/>
            <a:r>
              <a:rPr lang="en-US" altLang="zh-CN" dirty="0"/>
              <a:t>Locate the relevant </a:t>
            </a:r>
            <a:r>
              <a:rPr lang="en-US" altLang="zh-CN" dirty="0" smtClean="0"/>
              <a:t>inputs</a:t>
            </a:r>
          </a:p>
          <a:p>
            <a:r>
              <a:rPr lang="en-US" altLang="zh-CN" b="1" dirty="0" smtClean="0"/>
              <a:t>Some </a:t>
            </a:r>
            <a:r>
              <a:rPr lang="en-US" altLang="zh-CN" b="1" dirty="0" smtClean="0"/>
              <a:t>bugs are difficult to locate</a:t>
            </a:r>
          </a:p>
          <a:p>
            <a:pPr lvl="1"/>
            <a:r>
              <a:rPr lang="en-US" altLang="zh-CN" b="1" dirty="0" smtClean="0"/>
              <a:t>Spectra-based fault localization</a:t>
            </a:r>
          </a:p>
          <a:p>
            <a:pPr lvl="1"/>
            <a:r>
              <a:rPr lang="en-US" altLang="zh-CN" b="1" dirty="0" smtClean="0"/>
              <a:t>Automatic program </a:t>
            </a:r>
            <a:r>
              <a:rPr lang="en-US" altLang="zh-CN" b="1" dirty="0" smtClean="0"/>
              <a:t>repair</a:t>
            </a:r>
          </a:p>
          <a:p>
            <a:r>
              <a:rPr lang="en-US" altLang="zh-CN" dirty="0" smtClean="0"/>
              <a:t>Some tests are flaky</a:t>
            </a:r>
            <a:endParaRPr lang="en-US" altLang="zh-CN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70598" y="6844622"/>
            <a:ext cx="2133600" cy="365125"/>
          </a:xfrm>
        </p:spPr>
        <p:txBody>
          <a:bodyPr>
            <a:normAutofit fontScale="55000" lnSpcReduction="20000"/>
          </a:bodyPr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94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Spectra-based </a:t>
            </a:r>
            <a:r>
              <a:rPr lang="en-US" altLang="zh-CN" dirty="0"/>
              <a:t>fault localization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828800"/>
            <a:ext cx="9560008" cy="435133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Basic </a:t>
            </a:r>
            <a:r>
              <a:rPr lang="en-US" altLang="zh-CN" dirty="0"/>
              <a:t>Idea</a:t>
            </a:r>
          </a:p>
          <a:p>
            <a:pPr lvl="1"/>
            <a:r>
              <a:rPr lang="en-US" altLang="zh-CN" dirty="0"/>
              <a:t>Consider a number of test cases, some of which pass and some of which fail</a:t>
            </a:r>
          </a:p>
          <a:p>
            <a:pPr lvl="1"/>
            <a:r>
              <a:rPr lang="en-US" altLang="zh-CN" dirty="0"/>
              <a:t>If a statement is covered mostly by failed test cases, it is highly likely to be the buggy part of the code</a:t>
            </a:r>
          </a:p>
          <a:p>
            <a:r>
              <a:rPr lang="en-US" altLang="zh-CN" dirty="0" smtClean="0"/>
              <a:t>Tarantula</a:t>
            </a:r>
          </a:p>
          <a:p>
            <a:pPr lvl="1"/>
            <a:r>
              <a:rPr lang="en-US" altLang="zh-CN" dirty="0"/>
              <a:t>Color = red + pass/(fail + pass) * (green )</a:t>
            </a:r>
          </a:p>
          <a:p>
            <a:pPr lvl="1"/>
            <a:r>
              <a:rPr lang="en-US" altLang="zh-CN" dirty="0"/>
              <a:t>Brightness = max (pass, fail)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388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Statistical Debugging</a:t>
            </a:r>
            <a:endParaRPr lang="zh-CN" alt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2" y="1811045"/>
            <a:ext cx="6030157" cy="479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995" y="4003828"/>
            <a:ext cx="2153575" cy="215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14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Automatic program repair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926477" y="1702655"/>
            <a:ext cx="3199288" cy="2596938"/>
            <a:chOff x="8183404" y="1926985"/>
            <a:chExt cx="3199288" cy="2596938"/>
          </a:xfrm>
        </p:grpSpPr>
        <p:pic>
          <p:nvPicPr>
            <p:cNvPr id="5" name="图片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6363" y="1934711"/>
              <a:ext cx="1190625" cy="1785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矩形 16"/>
            <p:cNvSpPr>
              <a:spLocks noChangeArrowheads="1"/>
            </p:cNvSpPr>
            <p:nvPr/>
          </p:nvSpPr>
          <p:spPr bwMode="auto">
            <a:xfrm>
              <a:off x="8183404" y="3728586"/>
              <a:ext cx="176053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 dirty="0"/>
                <a:t>Westley Weimer</a:t>
              </a:r>
            </a:p>
          </p:txBody>
        </p:sp>
        <p:pic>
          <p:nvPicPr>
            <p:cNvPr id="7" name="图片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6363" y="4061178"/>
              <a:ext cx="1255713" cy="425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图片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73005" y="1926985"/>
              <a:ext cx="1309687" cy="178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19"/>
            <p:cNvSpPr>
              <a:spLocks noChangeArrowheads="1"/>
            </p:cNvSpPr>
            <p:nvPr/>
          </p:nvSpPr>
          <p:spPr bwMode="auto">
            <a:xfrm>
              <a:off x="10206355" y="3720648"/>
              <a:ext cx="107315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/>
                <a:t>Sung Kim</a:t>
              </a:r>
            </a:p>
          </p:txBody>
        </p:sp>
        <p:pic>
          <p:nvPicPr>
            <p:cNvPr id="10" name="图片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6980" y="4098473"/>
              <a:ext cx="1255712" cy="425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流程图: 文档 10"/>
          <p:cNvSpPr/>
          <p:nvPr/>
        </p:nvSpPr>
        <p:spPr>
          <a:xfrm>
            <a:off x="2289282" y="1827522"/>
            <a:ext cx="2961410" cy="1589809"/>
          </a:xfrm>
          <a:prstGeom prst="flowChartDocumen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zh-CN" dirty="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if 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(tcl == null) { </a:t>
            </a:r>
            <a:endParaRPr lang="en-US" altLang="zh-CN" dirty="0" smtClean="0">
              <a:solidFill>
                <a:srgbClr val="000000"/>
              </a:solidFill>
              <a:latin typeface="Arial Unicode MS" panose="020B0604020202020204" pitchFamily="34" charset="-122"/>
            </a:endParaRPr>
          </a:p>
          <a:p>
            <a:pPr lvl="0"/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   </a:t>
            </a:r>
            <a:r>
              <a:rPr lang="zh-CN" altLang="zh-CN" dirty="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cd=</a:t>
            </a:r>
            <a:r>
              <a:rPr lang="en-US" altLang="zh-CN" dirty="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…</a:t>
            </a:r>
            <a:r>
              <a:rPr lang="zh-CN" altLang="zh-CN" dirty="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; </a:t>
            </a:r>
            <a:endParaRPr lang="en-US" altLang="zh-CN" dirty="0" smtClean="0">
              <a:solidFill>
                <a:srgbClr val="000000"/>
              </a:solidFill>
              <a:latin typeface="Arial Unicode MS" panose="020B0604020202020204" pitchFamily="34" charset="-122"/>
            </a:endParaRPr>
          </a:p>
          <a:p>
            <a:pPr lvl="0"/>
            <a:r>
              <a:rPr lang="zh-CN" altLang="zh-CN" dirty="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} else{</a:t>
            </a:r>
            <a:endParaRPr lang="en-US" altLang="zh-CN" dirty="0" smtClean="0">
              <a:solidFill>
                <a:srgbClr val="000000"/>
              </a:solidFill>
              <a:latin typeface="Arial Unicode MS" panose="020B0604020202020204" pitchFamily="34" charset="-122"/>
            </a:endParaRPr>
          </a:p>
          <a:p>
            <a:pPr lvl="0"/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Arial Unicode MS" panose="020B0604020202020204" pitchFamily="34" charset="-122"/>
              </a:rPr>
              <a:t>  ….</a:t>
            </a:r>
          </a:p>
          <a:p>
            <a:pPr lvl="0"/>
            <a:r>
              <a:rPr lang="en-US" altLang="zh-CN" sz="1600" dirty="0">
                <a:solidFill>
                  <a:srgbClr val="000000"/>
                </a:solidFill>
                <a:latin typeface="Arial Unicode MS" panose="020B0604020202020204" pitchFamily="34" charset="-122"/>
              </a:rPr>
              <a:t>}</a:t>
            </a:r>
            <a:r>
              <a:rPr lang="zh-CN" altLang="zh-CN" sz="1600" dirty="0" smtClean="0">
                <a:solidFill>
                  <a:schemeClr val="tx1"/>
                </a:solidFill>
              </a:rPr>
              <a:t> 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2489063" y="3346882"/>
            <a:ext cx="2556129" cy="1628748"/>
            <a:chOff x="4464513" y="3674298"/>
            <a:chExt cx="2556129" cy="1693980"/>
          </a:xfrm>
          <a:solidFill>
            <a:schemeClr val="bg2"/>
          </a:solidFill>
        </p:grpSpPr>
        <p:sp>
          <p:nvSpPr>
            <p:cNvPr id="13" name="流程图: 预定义过程 12"/>
            <p:cNvSpPr/>
            <p:nvPr/>
          </p:nvSpPr>
          <p:spPr>
            <a:xfrm>
              <a:off x="4464513" y="4135654"/>
              <a:ext cx="1779963" cy="498764"/>
            </a:xfrm>
            <a:prstGeom prst="flowChartPredefined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selection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肘形连接符 13"/>
            <p:cNvCxnSpPr>
              <a:stCxn id="25" idx="1"/>
              <a:endCxn id="13" idx="3"/>
            </p:cNvCxnSpPr>
            <p:nvPr/>
          </p:nvCxnSpPr>
          <p:spPr>
            <a:xfrm rot="10800000">
              <a:off x="6244477" y="4385037"/>
              <a:ext cx="776165" cy="983241"/>
            </a:xfrm>
            <a:prstGeom prst="bentConnector3">
              <a:avLst>
                <a:gd name="adj1" fmla="val 50000"/>
              </a:avLst>
            </a:prstGeom>
            <a:grpFill/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肘形连接符 14"/>
            <p:cNvCxnSpPr>
              <a:stCxn id="13" idx="0"/>
            </p:cNvCxnSpPr>
            <p:nvPr/>
          </p:nvCxnSpPr>
          <p:spPr>
            <a:xfrm rot="16200000" flipV="1">
              <a:off x="5122519" y="3903678"/>
              <a:ext cx="461356" cy="2596"/>
            </a:xfrm>
            <a:prstGeom prst="bentConnector3">
              <a:avLst>
                <a:gd name="adj1" fmla="val 50000"/>
              </a:avLst>
            </a:prstGeom>
            <a:grpFill/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128599" y="2187408"/>
            <a:ext cx="2161762" cy="498764"/>
            <a:chOff x="1188682" y="2663964"/>
            <a:chExt cx="2373237" cy="498764"/>
          </a:xfrm>
        </p:grpSpPr>
        <p:sp>
          <p:nvSpPr>
            <p:cNvPr id="17" name="流程图: 预定义过程 16"/>
            <p:cNvSpPr/>
            <p:nvPr/>
          </p:nvSpPr>
          <p:spPr>
            <a:xfrm>
              <a:off x="1188682" y="2663964"/>
              <a:ext cx="2135333" cy="498764"/>
            </a:xfrm>
            <a:prstGeom prst="flowChartPredefinedProcess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f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ault location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3324015" y="2913346"/>
              <a:ext cx="237904" cy="7191"/>
            </a:xfrm>
            <a:prstGeom prst="straightConnector1">
              <a:avLst/>
            </a:prstGeom>
            <a:grpFill/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5045191" y="1690511"/>
            <a:ext cx="2961832" cy="4292673"/>
            <a:chOff x="5034276" y="1695527"/>
            <a:chExt cx="2961832" cy="4292673"/>
          </a:xfrm>
        </p:grpSpPr>
        <p:grpSp>
          <p:nvGrpSpPr>
            <p:cNvPr id="20" name="组合 19"/>
            <p:cNvGrpSpPr/>
            <p:nvPr/>
          </p:nvGrpSpPr>
          <p:grpSpPr>
            <a:xfrm>
              <a:off x="5034276" y="1695527"/>
              <a:ext cx="2961832" cy="4292673"/>
              <a:chOff x="5034276" y="941147"/>
              <a:chExt cx="2961832" cy="4292673"/>
            </a:xfrm>
          </p:grpSpPr>
          <p:sp>
            <p:nvSpPr>
              <p:cNvPr id="23" name="流程图: 预定义过程 22"/>
              <p:cNvSpPr/>
              <p:nvPr/>
            </p:nvSpPr>
            <p:spPr>
              <a:xfrm>
                <a:off x="5501378" y="1987020"/>
                <a:ext cx="1607597" cy="498764"/>
              </a:xfrm>
              <a:prstGeom prst="flowChartPredefinedProcess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mutation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流程图: 多文档 23"/>
              <p:cNvSpPr/>
              <p:nvPr/>
            </p:nvSpPr>
            <p:spPr>
              <a:xfrm>
                <a:off x="5530015" y="941147"/>
                <a:ext cx="1344752" cy="743571"/>
              </a:xfrm>
              <a:prstGeom prst="flowChartMultidocumen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operator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流程图: 多文档 24"/>
              <p:cNvSpPr/>
              <p:nvPr/>
            </p:nvSpPr>
            <p:spPr>
              <a:xfrm>
                <a:off x="5034276" y="3218710"/>
                <a:ext cx="2961832" cy="2015110"/>
              </a:xfrm>
              <a:prstGeom prst="flowChartMultidocumen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zh-CN" altLang="zh-CN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if (tcl == null) { </a:t>
                </a:r>
                <a:endParaRPr lang="en-US" altLang="zh-CN" dirty="0">
                  <a:solidFill>
                    <a:srgbClr val="000000"/>
                  </a:solidFill>
                  <a:latin typeface="Arial Unicode MS" panose="020B0604020202020204" pitchFamily="34" charset="-122"/>
                </a:endParaRPr>
              </a:p>
              <a:p>
                <a:pPr lvl="0"/>
                <a:r>
                  <a:rPr lang="en-US" altLang="zh-CN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    </a:t>
                </a:r>
                <a:r>
                  <a:rPr lang="zh-CN" altLang="zh-CN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cd=</a:t>
                </a:r>
                <a:r>
                  <a:rPr lang="en-US" altLang="zh-CN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…</a:t>
                </a:r>
                <a:r>
                  <a:rPr lang="zh-CN" altLang="zh-CN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; </a:t>
                </a:r>
                <a:endParaRPr lang="en-US" altLang="zh-CN" dirty="0">
                  <a:solidFill>
                    <a:srgbClr val="000000"/>
                  </a:solidFill>
                  <a:latin typeface="Arial Unicode MS" panose="020B0604020202020204" pitchFamily="34" charset="-122"/>
                </a:endParaRPr>
              </a:p>
              <a:p>
                <a:pPr lvl="0"/>
                <a:r>
                  <a:rPr lang="zh-CN" altLang="zh-CN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} </a:t>
                </a:r>
                <a:r>
                  <a:rPr lang="zh-CN" altLang="zh-CN" dirty="0" smtClean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else</a:t>
                </a:r>
                <a:r>
                  <a:rPr lang="en-US" altLang="zh-CN" dirty="0" smtClean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 if (…)</a:t>
                </a:r>
                <a:r>
                  <a:rPr lang="zh-CN" altLang="zh-CN" dirty="0" smtClean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{</a:t>
                </a:r>
                <a:endParaRPr lang="en-US" altLang="zh-CN" dirty="0">
                  <a:solidFill>
                    <a:srgbClr val="000000"/>
                  </a:solidFill>
                  <a:latin typeface="Arial Unicode MS" panose="020B0604020202020204" pitchFamily="34" charset="-122"/>
                </a:endParaRPr>
              </a:p>
              <a:p>
                <a:pPr lvl="0"/>
                <a:r>
                  <a:rPr lang="en-US" altLang="zh-CN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   ….</a:t>
                </a:r>
              </a:p>
              <a:p>
                <a:pPr lvl="0"/>
                <a:r>
                  <a:rPr lang="en-US" altLang="zh-CN" sz="1600" dirty="0">
                    <a:solidFill>
                      <a:srgbClr val="000000"/>
                    </a:solidFill>
                    <a:latin typeface="Arial Unicode MS" panose="020B0604020202020204" pitchFamily="34" charset="-122"/>
                  </a:rPr>
                  <a:t>}</a:t>
                </a:r>
                <a:r>
                  <a:rPr lang="zh-CN" altLang="zh-CN" sz="1600" dirty="0">
                    <a:solidFill>
                      <a:schemeClr val="tx1"/>
                    </a:solidFill>
                  </a:rPr>
                  <a:t> 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肘形连接符 25"/>
              <p:cNvCxnSpPr>
                <a:stCxn id="23" idx="2"/>
                <a:endCxn id="25" idx="0"/>
              </p:cNvCxnSpPr>
              <p:nvPr/>
            </p:nvCxnSpPr>
            <p:spPr>
              <a:xfrm rot="16200000" flipH="1">
                <a:off x="6145603" y="2645358"/>
                <a:ext cx="732926" cy="413778"/>
              </a:xfrm>
              <a:prstGeom prst="bentConnector3">
                <a:avLst/>
              </a:prstGeom>
              <a:solidFill>
                <a:schemeClr val="bg2"/>
              </a:solidFill>
              <a:ln w="28575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直接箭头连接符 20"/>
            <p:cNvCxnSpPr/>
            <p:nvPr/>
          </p:nvCxnSpPr>
          <p:spPr>
            <a:xfrm>
              <a:off x="5255849" y="3013642"/>
              <a:ext cx="216705" cy="7191"/>
            </a:xfrm>
            <a:prstGeom prst="straightConnector1">
              <a:avLst/>
            </a:prstGeom>
            <a:grpFill/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6093460" y="2492438"/>
              <a:ext cx="5080" cy="268152"/>
            </a:xfrm>
            <a:prstGeom prst="straightConnector1">
              <a:avLst/>
            </a:prstGeom>
            <a:grpFill/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内容占位符 2"/>
          <p:cNvSpPr txBox="1">
            <a:spLocks/>
          </p:cNvSpPr>
          <p:nvPr/>
        </p:nvSpPr>
        <p:spPr>
          <a:xfrm>
            <a:off x="8136274" y="4454935"/>
            <a:ext cx="3821889" cy="1683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20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8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6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Microsoft YaHei UI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lang="zh-CN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 smtClean="0"/>
              <a:t>Automatic</a:t>
            </a:r>
          </a:p>
          <a:p>
            <a:r>
              <a:rPr lang="en-US" altLang="zh-CN" sz="1800" dirty="0" smtClean="0"/>
              <a:t>Fixing unknown bugs</a:t>
            </a:r>
            <a:endParaRPr lang="en-US" altLang="zh-CN" sz="1800" dirty="0"/>
          </a:p>
          <a:p>
            <a:endParaRPr lang="zh-CN" altLang="en-US" sz="1400" dirty="0"/>
          </a:p>
        </p:txBody>
      </p:sp>
      <p:grpSp>
        <p:nvGrpSpPr>
          <p:cNvPr id="28" name="组合 27"/>
          <p:cNvGrpSpPr/>
          <p:nvPr/>
        </p:nvGrpSpPr>
        <p:grpSpPr>
          <a:xfrm>
            <a:off x="107119" y="4480665"/>
            <a:ext cx="1960563" cy="2290762"/>
            <a:chOff x="46854" y="3844803"/>
            <a:chExt cx="1960563" cy="2290762"/>
          </a:xfrm>
        </p:grpSpPr>
        <p:pic>
          <p:nvPicPr>
            <p:cNvPr id="29" name="图片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217" y="3844803"/>
              <a:ext cx="1719262" cy="187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矩形 27"/>
            <p:cNvSpPr>
              <a:spLocks noChangeArrowheads="1"/>
            </p:cNvSpPr>
            <p:nvPr/>
          </p:nvSpPr>
          <p:spPr bwMode="auto">
            <a:xfrm>
              <a:off x="46854" y="5765678"/>
              <a:ext cx="1960563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 dirty="0"/>
                <a:t>Martin Monperrus</a:t>
              </a:r>
              <a:endParaRPr lang="zh-CN" altLang="en-US" b="1" dirty="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197082" y="4495665"/>
            <a:ext cx="1712218" cy="2281133"/>
            <a:chOff x="2197082" y="4495665"/>
            <a:chExt cx="1712218" cy="2281133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7082" y="4495665"/>
              <a:ext cx="1712218" cy="1864600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2539204" y="6407466"/>
              <a:ext cx="1027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Calibri" panose="020F0502020204030204" pitchFamily="34" charset="0"/>
                  <a:ea typeface="宋体" panose="02010600030101010101" pitchFamily="2" charset="-122"/>
                </a:rPr>
                <a:t>Fan Long</a:t>
              </a:r>
              <a:endParaRPr lang="zh-CN" altLang="en-US" b="1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050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Controversy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 </a:t>
            </a:r>
            <a:r>
              <a:rPr lang="en-US" altLang="zh-CN" dirty="0" err="1"/>
              <a:t>Goues</a:t>
            </a:r>
            <a:r>
              <a:rPr lang="en-US" altLang="zh-CN" dirty="0"/>
              <a:t>, Claire, Michael Dewey-Vogt, Stephanie Forrest, and Westley Weimer. "A systematic study of automated program repair: Fixing 55 out of 105 bugs for $8 each." In </a:t>
            </a:r>
            <a:r>
              <a:rPr lang="en-US" altLang="zh-CN" i="1" dirty="0" smtClean="0"/>
              <a:t>Proc. ICSE</a:t>
            </a:r>
            <a:r>
              <a:rPr lang="en-US" altLang="zh-CN" dirty="0" smtClean="0"/>
              <a:t>, </a:t>
            </a:r>
            <a:r>
              <a:rPr lang="en-US" altLang="zh-CN" dirty="0"/>
              <a:t>pp. 3-13</a:t>
            </a:r>
            <a:r>
              <a:rPr lang="en-US" altLang="zh-CN" dirty="0" smtClean="0"/>
              <a:t>. </a:t>
            </a:r>
            <a:r>
              <a:rPr lang="en-US" altLang="zh-CN" dirty="0"/>
              <a:t>2012</a:t>
            </a:r>
            <a:r>
              <a:rPr lang="en-US" altLang="zh-CN" dirty="0" smtClean="0"/>
              <a:t>.</a:t>
            </a:r>
          </a:p>
          <a:p>
            <a:r>
              <a:rPr lang="en-US" altLang="zh-CN" dirty="0" err="1"/>
              <a:t>Monperrus</a:t>
            </a:r>
            <a:r>
              <a:rPr lang="en-US" altLang="zh-CN" dirty="0"/>
              <a:t>, Martin. "A critical review of automatic patch generation learned from human-written patches: essay on the problem statement and the evaluation of automatic software repair." In </a:t>
            </a:r>
            <a:r>
              <a:rPr lang="en-US" altLang="zh-CN" i="1" dirty="0" smtClean="0"/>
              <a:t>Proc. ICSE</a:t>
            </a:r>
            <a:r>
              <a:rPr lang="en-US" altLang="zh-CN" dirty="0" smtClean="0"/>
              <a:t>, </a:t>
            </a:r>
            <a:r>
              <a:rPr lang="en-US" altLang="zh-CN" dirty="0"/>
              <a:t>pp. 234-242</a:t>
            </a:r>
            <a:r>
              <a:rPr lang="en-US" altLang="zh-CN" dirty="0" smtClean="0"/>
              <a:t>. </a:t>
            </a:r>
            <a:r>
              <a:rPr lang="en-US" altLang="zh-CN" dirty="0"/>
              <a:t>2014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Qi, </a:t>
            </a:r>
            <a:r>
              <a:rPr lang="en-US" altLang="zh-CN" dirty="0" err="1"/>
              <a:t>Yuhua</a:t>
            </a:r>
            <a:r>
              <a:rPr lang="en-US" altLang="zh-CN" dirty="0"/>
              <a:t>, </a:t>
            </a:r>
            <a:r>
              <a:rPr lang="en-US" altLang="zh-CN" dirty="0" err="1"/>
              <a:t>Xiaoguang</a:t>
            </a:r>
            <a:r>
              <a:rPr lang="en-US" altLang="zh-CN" dirty="0"/>
              <a:t> Mao, Yan Lei, </a:t>
            </a:r>
            <a:r>
              <a:rPr lang="en-US" altLang="zh-CN" dirty="0" err="1"/>
              <a:t>Ziying</a:t>
            </a:r>
            <a:r>
              <a:rPr lang="en-US" altLang="zh-CN" dirty="0"/>
              <a:t> Dai, and </a:t>
            </a:r>
            <a:r>
              <a:rPr lang="en-US" altLang="zh-CN" dirty="0" err="1"/>
              <a:t>Chengsong</a:t>
            </a:r>
            <a:r>
              <a:rPr lang="en-US" altLang="zh-CN" dirty="0"/>
              <a:t> Wang. "The strength of random search on automated program repair." In </a:t>
            </a:r>
            <a:r>
              <a:rPr lang="en-US" altLang="zh-CN" i="1" dirty="0" smtClean="0"/>
              <a:t>Proc. ISSTA</a:t>
            </a:r>
            <a:r>
              <a:rPr lang="en-US" altLang="zh-CN" dirty="0" smtClean="0"/>
              <a:t>, </a:t>
            </a:r>
            <a:r>
              <a:rPr lang="en-US" altLang="zh-CN" dirty="0"/>
              <a:t>pp. </a:t>
            </a:r>
            <a:r>
              <a:rPr lang="en-US" altLang="zh-CN" dirty="0" smtClean="0"/>
              <a:t>254-265. </a:t>
            </a:r>
            <a:r>
              <a:rPr lang="en-US" altLang="zh-CN" dirty="0"/>
              <a:t>2014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Qi, </a:t>
            </a:r>
            <a:r>
              <a:rPr lang="en-US" altLang="zh-CN" dirty="0" err="1"/>
              <a:t>Zichao</a:t>
            </a:r>
            <a:r>
              <a:rPr lang="en-US" altLang="zh-CN" dirty="0"/>
              <a:t>, Fan Long, Sara </a:t>
            </a:r>
            <a:r>
              <a:rPr lang="en-US" altLang="zh-CN" dirty="0" err="1"/>
              <a:t>Achour</a:t>
            </a:r>
            <a:r>
              <a:rPr lang="en-US" altLang="zh-CN" dirty="0"/>
              <a:t>, and Martin </a:t>
            </a:r>
            <a:r>
              <a:rPr lang="en-US" altLang="zh-CN" dirty="0" err="1"/>
              <a:t>Rinard</a:t>
            </a:r>
            <a:r>
              <a:rPr lang="en-US" altLang="zh-CN" dirty="0"/>
              <a:t>. </a:t>
            </a:r>
            <a:r>
              <a:rPr lang="en-US" altLang="zh-CN" dirty="0" smtClean="0"/>
              <a:t>“An </a:t>
            </a:r>
            <a:r>
              <a:rPr lang="en-US" altLang="zh-CN" dirty="0"/>
              <a:t>analysis of patch plausibility and correctness for generate-and-validate patch generation systems</a:t>
            </a:r>
            <a:r>
              <a:rPr lang="en-US" altLang="zh-CN" dirty="0" smtClean="0"/>
              <a:t>.” </a:t>
            </a:r>
            <a:r>
              <a:rPr lang="en-US" altLang="zh-CN" dirty="0"/>
              <a:t>In </a:t>
            </a:r>
            <a:r>
              <a:rPr lang="en-US" altLang="zh-CN" i="1" dirty="0" smtClean="0"/>
              <a:t>Proc. ISSTA</a:t>
            </a:r>
            <a:r>
              <a:rPr lang="en-US" altLang="zh-CN" dirty="0" smtClean="0"/>
              <a:t>, </a:t>
            </a:r>
            <a:r>
              <a:rPr lang="en-US" altLang="zh-CN" dirty="0"/>
              <a:t>pp. 24-36</a:t>
            </a:r>
            <a:r>
              <a:rPr lang="en-US" altLang="zh-CN" dirty="0" smtClean="0"/>
              <a:t>. </a:t>
            </a:r>
            <a:r>
              <a:rPr lang="en-US" altLang="zh-CN" dirty="0"/>
              <a:t>2015.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793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State of the art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762" y="2186034"/>
            <a:ext cx="58864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14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limitation of </a:t>
            </a:r>
            <a:r>
              <a:rPr lang="en-US" altLang="zh-CN" smtClean="0"/>
              <a:t>fault localization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828800"/>
            <a:ext cx="9062858" cy="4351337"/>
          </a:xfrm>
        </p:spPr>
        <p:txBody>
          <a:bodyPr/>
          <a:lstStyle/>
          <a:p>
            <a:r>
              <a:rPr lang="en-US" altLang="zh-CN" dirty="0"/>
              <a:t>Nicholas </a:t>
            </a:r>
            <a:r>
              <a:rPr lang="en-US" altLang="zh-CN" dirty="0" err="1"/>
              <a:t>DiGiuseppe</a:t>
            </a:r>
            <a:r>
              <a:rPr lang="en-US" altLang="zh-CN" dirty="0"/>
              <a:t> and James A Jones. 2011. On the influence of </a:t>
            </a:r>
            <a:r>
              <a:rPr lang="en-US" altLang="zh-CN" dirty="0" smtClean="0"/>
              <a:t>multiple faults </a:t>
            </a:r>
            <a:r>
              <a:rPr lang="en-US" altLang="zh-CN" dirty="0"/>
              <a:t>on coverage-based fault localization. In Proc. ISSTA. 210–220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831" y="2516264"/>
            <a:ext cx="5978453" cy="403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53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Testing</a:t>
            </a:r>
            <a:endParaRPr lang="zh-CN" altLang="en-US" dirty="0"/>
          </a:p>
        </p:txBody>
      </p:sp>
      <p:sp>
        <p:nvSpPr>
          <p:cNvPr id="4" name="流程图: 文档 3"/>
          <p:cNvSpPr/>
          <p:nvPr/>
        </p:nvSpPr>
        <p:spPr>
          <a:xfrm>
            <a:off x="1339273" y="3112655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code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772386" y="3137270"/>
            <a:ext cx="1791855" cy="563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compile</a:t>
            </a:r>
            <a:endParaRPr lang="zh-CN" altLang="en-US" dirty="0"/>
          </a:p>
        </p:txBody>
      </p:sp>
      <p:sp>
        <p:nvSpPr>
          <p:cNvPr id="6" name="流程图: 文档 5"/>
          <p:cNvSpPr/>
          <p:nvPr/>
        </p:nvSpPr>
        <p:spPr>
          <a:xfrm>
            <a:off x="5190651" y="3112655"/>
            <a:ext cx="1835081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executable file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4" idx="3"/>
            <a:endCxn id="5" idx="1"/>
          </p:cNvCxnSpPr>
          <p:nvPr/>
        </p:nvCxnSpPr>
        <p:spPr>
          <a:xfrm>
            <a:off x="2253673" y="3418979"/>
            <a:ext cx="51871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3"/>
            <a:endCxn id="6" idx="1"/>
          </p:cNvCxnSpPr>
          <p:nvPr/>
        </p:nvCxnSpPr>
        <p:spPr>
          <a:xfrm>
            <a:off x="4564241" y="3418979"/>
            <a:ext cx="62641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流程图: 文档 14"/>
          <p:cNvSpPr/>
          <p:nvPr/>
        </p:nvSpPr>
        <p:spPr>
          <a:xfrm>
            <a:off x="5413155" y="4160982"/>
            <a:ext cx="139007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test case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15" idx="0"/>
            <a:endCxn id="6" idx="2"/>
          </p:cNvCxnSpPr>
          <p:nvPr/>
        </p:nvCxnSpPr>
        <p:spPr>
          <a:xfrm flipV="1">
            <a:off x="6108191" y="3684800"/>
            <a:ext cx="1" cy="4761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3"/>
            <a:endCxn id="23" idx="1"/>
          </p:cNvCxnSpPr>
          <p:nvPr/>
        </p:nvCxnSpPr>
        <p:spPr>
          <a:xfrm flipV="1">
            <a:off x="7025732" y="3412837"/>
            <a:ext cx="626410" cy="61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流程图: 文档 22"/>
          <p:cNvSpPr/>
          <p:nvPr/>
        </p:nvSpPr>
        <p:spPr>
          <a:xfrm>
            <a:off x="7652142" y="3106513"/>
            <a:ext cx="932687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bugs</a:t>
            </a:r>
            <a:endParaRPr lang="zh-CN" altLang="en-US" dirty="0"/>
          </a:p>
        </p:txBody>
      </p:sp>
      <p:sp>
        <p:nvSpPr>
          <p:cNvPr id="12" name="流程图: 文档 11"/>
          <p:cNvSpPr/>
          <p:nvPr/>
        </p:nvSpPr>
        <p:spPr>
          <a:xfrm>
            <a:off x="7263567" y="4160982"/>
            <a:ext cx="914400" cy="612648"/>
          </a:xfrm>
          <a:prstGeom prst="flowChartDocumen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oracle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12" idx="1"/>
            <a:endCxn id="15" idx="3"/>
          </p:cNvCxnSpPr>
          <p:nvPr/>
        </p:nvCxnSpPr>
        <p:spPr>
          <a:xfrm flipH="1">
            <a:off x="6803227" y="4467306"/>
            <a:ext cx="46034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955343" y="3002507"/>
            <a:ext cx="3957851" cy="88710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06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Debugging -Testing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Sometimes the inputs is too </a:t>
            </a:r>
            <a:r>
              <a:rPr lang="en-US" altLang="zh-CN" dirty="0" smtClean="0"/>
              <a:t>complex</a:t>
            </a:r>
            <a:endParaRPr lang="en-US" altLang="zh-CN" dirty="0"/>
          </a:p>
          <a:p>
            <a:pPr lvl="1"/>
            <a:r>
              <a:rPr lang="en-US" altLang="zh-CN" dirty="0"/>
              <a:t>Quite common in real world (compiler, office, browser, database, OS, …)</a:t>
            </a:r>
          </a:p>
          <a:p>
            <a:pPr lvl="1"/>
            <a:r>
              <a:rPr lang="en-US" altLang="zh-CN" dirty="0"/>
              <a:t>Locate the relevant </a:t>
            </a:r>
            <a:r>
              <a:rPr lang="en-US" altLang="zh-CN" dirty="0" smtClean="0"/>
              <a:t>inputs</a:t>
            </a:r>
          </a:p>
          <a:p>
            <a:r>
              <a:rPr lang="en-US" altLang="zh-CN" dirty="0" smtClean="0"/>
              <a:t>Some </a:t>
            </a:r>
            <a:r>
              <a:rPr lang="en-US" altLang="zh-CN" dirty="0" smtClean="0"/>
              <a:t>bugs are difficult to locate</a:t>
            </a:r>
          </a:p>
          <a:p>
            <a:pPr lvl="1"/>
            <a:r>
              <a:rPr lang="en-US" altLang="zh-CN" dirty="0" smtClean="0"/>
              <a:t>Spectra-based fault localization</a:t>
            </a:r>
          </a:p>
          <a:p>
            <a:pPr lvl="1"/>
            <a:r>
              <a:rPr lang="en-US" altLang="zh-CN" dirty="0" smtClean="0"/>
              <a:t>Automatic program </a:t>
            </a:r>
            <a:r>
              <a:rPr lang="en-US" altLang="zh-CN" dirty="0" smtClean="0"/>
              <a:t>repair</a:t>
            </a:r>
          </a:p>
          <a:p>
            <a:r>
              <a:rPr lang="en-US" altLang="zh-CN" b="1" dirty="0" smtClean="0"/>
              <a:t>Some tests are flaky</a:t>
            </a:r>
            <a:endParaRPr lang="en-US" altLang="zh-CN" b="1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70598" y="6844622"/>
            <a:ext cx="2133600" cy="365125"/>
          </a:xfrm>
        </p:spPr>
        <p:txBody>
          <a:bodyPr>
            <a:normAutofit fontScale="55000" lnSpcReduction="20000"/>
          </a:bodyPr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6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Flakey tests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Definition</a:t>
            </a:r>
          </a:p>
          <a:p>
            <a:pPr lvl="1"/>
            <a:r>
              <a:rPr lang="en-US" altLang="zh-CN" dirty="0" smtClean="0"/>
              <a:t>Same </a:t>
            </a:r>
            <a:r>
              <a:rPr lang="en-US" altLang="zh-CN" dirty="0"/>
              <a:t>code </a:t>
            </a:r>
            <a:r>
              <a:rPr lang="en-US" altLang="zh-CN" dirty="0" smtClean="0"/>
              <a:t>revision, same </a:t>
            </a:r>
            <a:r>
              <a:rPr lang="en-US" altLang="zh-CN" dirty="0"/>
              <a:t>input and </a:t>
            </a:r>
            <a:r>
              <a:rPr lang="en-US" altLang="zh-CN" dirty="0" smtClean="0"/>
              <a:t>configuration =&gt; Passes/fails </a:t>
            </a:r>
            <a:r>
              <a:rPr lang="en-US" altLang="zh-CN" dirty="0"/>
              <a:t>non-deterministically</a:t>
            </a:r>
          </a:p>
          <a:p>
            <a:r>
              <a:rPr lang="en-US" altLang="zh-CN" dirty="0"/>
              <a:t>Search commit logs of all 151 Apache projects for “flak” and “intermit” </a:t>
            </a:r>
            <a:r>
              <a:rPr lang="en-US" altLang="zh-CN" dirty="0" smtClean="0"/>
              <a:t>keywords</a:t>
            </a:r>
          </a:p>
          <a:p>
            <a:pPr lvl="1"/>
            <a:r>
              <a:rPr lang="en-US" altLang="zh-CN" dirty="0" smtClean="0"/>
              <a:t>1129 </a:t>
            </a:r>
            <a:r>
              <a:rPr lang="en-US" altLang="zh-CN" dirty="0"/>
              <a:t>commit messages</a:t>
            </a:r>
            <a:endParaRPr lang="en-US" altLang="zh-CN" dirty="0" smtClean="0"/>
          </a:p>
          <a:p>
            <a:pPr lvl="1"/>
            <a:r>
              <a:rPr lang="en-US" altLang="zh-CN" dirty="0"/>
              <a:t>Manually label likely distinct fixed flaky tests </a:t>
            </a:r>
            <a:r>
              <a:rPr lang="en-US" altLang="zh-CN" dirty="0" smtClean="0"/>
              <a:t>=&gt;486 </a:t>
            </a:r>
            <a:r>
              <a:rPr lang="en-US" altLang="zh-CN" dirty="0"/>
              <a:t>fixed flaky </a:t>
            </a:r>
            <a:r>
              <a:rPr lang="en-US" altLang="zh-CN" dirty="0" smtClean="0"/>
              <a:t>tests</a:t>
            </a:r>
          </a:p>
          <a:p>
            <a:pPr lvl="1"/>
            <a:r>
              <a:rPr lang="en-US" altLang="zh-CN" dirty="0"/>
              <a:t>Sample and inspect 161 commits in more </a:t>
            </a:r>
            <a:r>
              <a:rPr lang="en-US" altLang="zh-CN" dirty="0" smtClean="0"/>
              <a:t>detail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Luo</a:t>
            </a:r>
            <a:r>
              <a:rPr lang="en-US" altLang="zh-CN" dirty="0"/>
              <a:t>, Q., Hariri, F., </a:t>
            </a:r>
            <a:r>
              <a:rPr lang="en-US" altLang="zh-CN" dirty="0" err="1"/>
              <a:t>Eloussi</a:t>
            </a:r>
            <a:r>
              <a:rPr lang="en-US" altLang="zh-CN" dirty="0"/>
              <a:t>, L. and Marinov, D., 2014, November. An empirical analysis of flaky tests. In </a:t>
            </a:r>
            <a:r>
              <a:rPr lang="en-US" altLang="zh-CN" i="1" dirty="0"/>
              <a:t>Proceedings of the 22nd ACM SIGSOFT International Symposium on Foundations of Software Engineering</a:t>
            </a:r>
            <a:r>
              <a:rPr lang="en-US" altLang="zh-CN" dirty="0"/>
              <a:t> (pp. 643-653). ACM</a:t>
            </a:r>
            <a:r>
              <a:rPr lang="en-US" altLang="zh-CN" dirty="0" smtClean="0"/>
              <a:t>.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3256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are the root </a:t>
            </a:r>
            <a:r>
              <a:rPr lang="en-US" altLang="zh-CN" dirty="0" smtClean="0"/>
              <a:t>causes?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836" y="1691322"/>
            <a:ext cx="9249109" cy="511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1778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are </a:t>
            </a:r>
            <a:r>
              <a:rPr lang="en-US" altLang="zh-CN" dirty="0" smtClean="0"/>
              <a:t>flaky tests introduced?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Most (126 out of 161) flaky tests are flaky the first time they are written </a:t>
            </a:r>
            <a:endParaRPr lang="en-US" altLang="zh-CN" dirty="0" smtClean="0"/>
          </a:p>
          <a:p>
            <a:r>
              <a:rPr lang="en-US" altLang="zh-CN" dirty="0"/>
              <a:t>Flakiness is later introduced when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A </a:t>
            </a:r>
            <a:r>
              <a:rPr lang="en-US" altLang="zh-CN" dirty="0"/>
              <a:t>new test introduces dependency on old </a:t>
            </a:r>
            <a:r>
              <a:rPr lang="en-US" altLang="zh-CN" dirty="0" smtClean="0"/>
              <a:t>tests</a:t>
            </a:r>
          </a:p>
          <a:p>
            <a:pPr lvl="1"/>
            <a:r>
              <a:rPr lang="en-US" altLang="zh-CN" dirty="0" smtClean="0"/>
              <a:t>Patching </a:t>
            </a:r>
            <a:r>
              <a:rPr lang="en-US" altLang="zh-CN" dirty="0"/>
              <a:t>a bug/refactoring/adding new </a:t>
            </a:r>
            <a:r>
              <a:rPr lang="en-US" altLang="zh-CN" dirty="0" smtClean="0"/>
              <a:t>functionality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en-US" altLang="zh-CN" dirty="0" err="1"/>
              <a:t>Thorve</a:t>
            </a:r>
            <a:r>
              <a:rPr lang="en-US" altLang="zh-CN" dirty="0"/>
              <a:t>, </a:t>
            </a:r>
            <a:r>
              <a:rPr lang="en-US" altLang="zh-CN" dirty="0" err="1"/>
              <a:t>Swapna</a:t>
            </a:r>
            <a:r>
              <a:rPr lang="en-US" altLang="zh-CN" dirty="0"/>
              <a:t>, </a:t>
            </a:r>
            <a:r>
              <a:rPr lang="en-US" altLang="zh-CN" dirty="0" err="1"/>
              <a:t>Chandani</a:t>
            </a:r>
            <a:r>
              <a:rPr lang="en-US" altLang="zh-CN" dirty="0"/>
              <a:t> </a:t>
            </a:r>
            <a:r>
              <a:rPr lang="en-US" altLang="zh-CN" dirty="0" err="1"/>
              <a:t>Sreshtha</a:t>
            </a:r>
            <a:r>
              <a:rPr lang="en-US" altLang="zh-CN" dirty="0"/>
              <a:t>, and Na Meng. "An empirical study of flaky tests in android apps." </a:t>
            </a:r>
            <a:r>
              <a:rPr lang="en-US" altLang="zh-CN" i="1" dirty="0"/>
              <a:t>2018 IEEE International Conference on Software Maintenance and Evolution (ICSME)</a:t>
            </a:r>
            <a:r>
              <a:rPr lang="en-US" altLang="zh-CN" dirty="0"/>
              <a:t>. IEEE, 2018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Bell, Jonathan, et al. "</a:t>
            </a:r>
            <a:r>
              <a:rPr lang="en-US" altLang="zh-CN" dirty="0" err="1"/>
              <a:t>DeFlaker</a:t>
            </a:r>
            <a:r>
              <a:rPr lang="en-US" altLang="zh-CN" dirty="0"/>
              <a:t>: Automatically detecting flaky tests." </a:t>
            </a:r>
            <a:r>
              <a:rPr lang="en-US" altLang="zh-CN" i="1" dirty="0"/>
              <a:t>2018 IEEE/ACM 40th International Conference on Software Engineering (ICSE)</a:t>
            </a:r>
            <a:r>
              <a:rPr lang="en-US" altLang="zh-CN" dirty="0"/>
              <a:t>. IEEE, 2018.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675417" y="2835563"/>
            <a:ext cx="16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When vs How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01152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Debugging-Static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Some </a:t>
            </a:r>
            <a:r>
              <a:rPr lang="en-US" altLang="zh-CN" b="1" dirty="0"/>
              <a:t>bugs are expensive to </a:t>
            </a:r>
            <a:r>
              <a:rPr lang="en-US" altLang="zh-CN" b="1" dirty="0" smtClean="0"/>
              <a:t>produce</a:t>
            </a:r>
          </a:p>
          <a:p>
            <a:pPr lvl="1"/>
            <a:r>
              <a:rPr lang="en-US" altLang="zh-CN" b="1" dirty="0" smtClean="0"/>
              <a:t>Network, big data, database…</a:t>
            </a:r>
            <a:endParaRPr lang="en-US" altLang="zh-CN" b="1" dirty="0"/>
          </a:p>
          <a:p>
            <a:pPr lvl="1"/>
            <a:r>
              <a:rPr lang="en-US" altLang="zh-CN" b="1" dirty="0" smtClean="0"/>
              <a:t>Stub, Faked object</a:t>
            </a:r>
            <a:endParaRPr lang="en-US" altLang="zh-CN" b="1" dirty="0"/>
          </a:p>
          <a:p>
            <a:r>
              <a:rPr lang="en-US" altLang="zh-CN" dirty="0" smtClean="0"/>
              <a:t>Some bugs are not easy to check</a:t>
            </a:r>
          </a:p>
          <a:p>
            <a:pPr lvl="1"/>
            <a:r>
              <a:rPr lang="en-US" altLang="zh-CN" dirty="0" smtClean="0"/>
              <a:t>More than return values</a:t>
            </a:r>
          </a:p>
          <a:p>
            <a:pPr lvl="1"/>
            <a:r>
              <a:rPr lang="en-US" altLang="zh-CN" dirty="0" smtClean="0"/>
              <a:t>Mock</a:t>
            </a:r>
            <a:endParaRPr lang="en-US" altLang="zh-CN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70598" y="6844622"/>
            <a:ext cx="2133600" cy="365125"/>
          </a:xfrm>
        </p:spPr>
        <p:txBody>
          <a:bodyPr>
            <a:normAutofit fontScale="55000" lnSpcReduction="20000"/>
          </a:bodyPr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60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 Stubs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Provide </a:t>
            </a:r>
            <a:r>
              <a:rPr lang="en-US" altLang="zh-CN" dirty="0"/>
              <a:t>a fix value or fixed behavior for a certain method invocation</a:t>
            </a:r>
          </a:p>
          <a:p>
            <a:pPr lvl="1"/>
            <a:r>
              <a:rPr lang="en-US" altLang="zh-CN" dirty="0" smtClean="0"/>
              <a:t>Always </a:t>
            </a:r>
            <a:r>
              <a:rPr lang="en-US" altLang="zh-CN" dirty="0"/>
              <a:t>return 0 for a integer method</a:t>
            </a:r>
          </a:p>
          <a:p>
            <a:pPr lvl="1"/>
            <a:r>
              <a:rPr lang="en-US" altLang="zh-CN" dirty="0"/>
              <a:t>Do nothing for a void method</a:t>
            </a:r>
          </a:p>
          <a:p>
            <a:r>
              <a:rPr lang="en-US" altLang="zh-CN" dirty="0"/>
              <a:t>The value or behavior is hard coded in the Stub Class</a:t>
            </a:r>
          </a:p>
          <a:p>
            <a:endParaRPr lang="zh-CN" altLang="en-US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1080117" y="3645024"/>
            <a:ext cx="4562475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public class </a:t>
            </a:r>
            <a:r>
              <a:rPr lang="en-US" altLang="zh-CN" dirty="0" err="1"/>
              <a:t>ShopStub</a:t>
            </a:r>
            <a:r>
              <a:rPr lang="en-US" altLang="zh-CN" dirty="0"/>
              <a:t> extends Shop{</a:t>
            </a:r>
          </a:p>
          <a:p>
            <a:pPr eaLnBrk="1" hangingPunct="1"/>
            <a:r>
              <a:rPr lang="en-US" altLang="zh-CN" dirty="0"/>
              <a:t>  public void save(Order o){</a:t>
            </a:r>
          </a:p>
          <a:p>
            <a:pPr eaLnBrk="1" hangingPunct="1"/>
            <a:r>
              <a:rPr lang="en-US" altLang="zh-CN" dirty="0"/>
              <a:t>   </a:t>
            </a:r>
          </a:p>
          <a:p>
            <a:pPr eaLnBrk="1" hangingPunct="1"/>
            <a:r>
              <a:rPr lang="en-US" altLang="zh-CN" dirty="0"/>
              <a:t>  }</a:t>
            </a:r>
          </a:p>
          <a:p>
            <a:pPr eaLnBrk="1" hangingPunct="1"/>
            <a:r>
              <a:rPr lang="en-US" altLang="zh-CN" dirty="0"/>
              <a:t>  public double </a:t>
            </a:r>
            <a:r>
              <a:rPr lang="en-US" altLang="zh-CN" dirty="0" err="1"/>
              <a:t>getShopDiscount</a:t>
            </a:r>
            <a:r>
              <a:rPr lang="en-US" altLang="zh-CN" dirty="0"/>
              <a:t>(){</a:t>
            </a:r>
          </a:p>
          <a:p>
            <a:pPr eaLnBrk="1" hangingPunct="1"/>
            <a:r>
              <a:rPr lang="en-US" altLang="zh-CN" dirty="0"/>
              <a:t>    return 0.9;</a:t>
            </a:r>
          </a:p>
          <a:p>
            <a:pPr eaLnBrk="1" hangingPunct="1"/>
            <a:r>
              <a:rPr lang="en-US" altLang="zh-CN" dirty="0"/>
              <a:t>  }</a:t>
            </a:r>
          </a:p>
          <a:p>
            <a:pPr eaLnBrk="1" hangingPunct="1"/>
            <a:r>
              <a:rPr lang="en-US" altLang="zh-CN" dirty="0"/>
              <a:t>}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5973014" y="3321843"/>
            <a:ext cx="4572000" cy="311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public class </a:t>
            </a:r>
            <a:r>
              <a:rPr lang="en-US" altLang="zh-CN" dirty="0" err="1"/>
              <a:t>OrderTest</a:t>
            </a:r>
            <a:r>
              <a:rPr lang="en-US" altLang="zh-CN" dirty="0"/>
              <a:t>{</a:t>
            </a:r>
          </a:p>
          <a:p>
            <a:pPr eaLnBrk="1" hangingPunct="1"/>
            <a:r>
              <a:rPr lang="en-US" altLang="zh-CN" dirty="0"/>
              <a:t>  @Test</a:t>
            </a:r>
          </a:p>
          <a:p>
            <a:pPr eaLnBrk="1" hangingPunct="1"/>
            <a:r>
              <a:rPr lang="en-US" altLang="zh-CN" dirty="0"/>
              <a:t>  public void test(){</a:t>
            </a:r>
          </a:p>
          <a:p>
            <a:pPr eaLnBrk="1" hangingPunct="1"/>
            <a:r>
              <a:rPr lang="en-US" altLang="zh-CN" dirty="0"/>
              <a:t>    Order o = new order(new </a:t>
            </a:r>
            <a:r>
              <a:rPr lang="en-US" altLang="zh-CN" dirty="0" err="1"/>
              <a:t>ShopStub</a:t>
            </a:r>
            <a:r>
              <a:rPr lang="en-US" altLang="zh-CN" dirty="0"/>
              <a:t>());</a:t>
            </a:r>
          </a:p>
          <a:p>
            <a:pPr eaLnBrk="1" hangingPunct="1"/>
            <a:r>
              <a:rPr lang="en-US" altLang="zh-CN" dirty="0"/>
              <a:t>    </a:t>
            </a:r>
            <a:r>
              <a:rPr lang="en-US" altLang="zh-CN" dirty="0" err="1"/>
              <a:t>o.add</a:t>
            </a:r>
            <a:r>
              <a:rPr lang="en-US" altLang="zh-CN" dirty="0"/>
              <a:t>(1122, 3);</a:t>
            </a:r>
          </a:p>
          <a:p>
            <a:pPr eaLnBrk="1" hangingPunct="1"/>
            <a:r>
              <a:rPr lang="en-US" altLang="zh-CN" dirty="0"/>
              <a:t>    ...</a:t>
            </a:r>
          </a:p>
          <a:p>
            <a:pPr eaLnBrk="1" hangingPunct="1"/>
            <a:r>
              <a:rPr lang="en-US" altLang="zh-CN" dirty="0"/>
              <a:t>    </a:t>
            </a:r>
            <a:r>
              <a:rPr lang="en-US" altLang="zh-CN" dirty="0" err="1"/>
              <a:t>AssertEquals</a:t>
            </a:r>
            <a:r>
              <a:rPr lang="en-US" altLang="zh-CN" dirty="0"/>
              <a:t>(expect, </a:t>
            </a:r>
            <a:r>
              <a:rPr lang="en-US" altLang="zh-CN" dirty="0" err="1"/>
              <a:t>o.getTotal</a:t>
            </a:r>
            <a:r>
              <a:rPr lang="en-US" altLang="zh-CN" dirty="0"/>
              <a:t>());</a:t>
            </a:r>
          </a:p>
          <a:p>
            <a:pPr eaLnBrk="1" hangingPunct="1"/>
            <a:r>
              <a:rPr lang="en-US" altLang="zh-CN" dirty="0"/>
              <a:t>    </a:t>
            </a:r>
            <a:r>
              <a:rPr lang="en-US" altLang="zh-CN" dirty="0" err="1"/>
              <a:t>o.save</a:t>
            </a:r>
            <a:r>
              <a:rPr lang="en-US" altLang="zh-CN" dirty="0"/>
              <a:t>();</a:t>
            </a:r>
          </a:p>
          <a:p>
            <a:pPr eaLnBrk="1" hangingPunct="1"/>
            <a:r>
              <a:rPr lang="en-US" altLang="zh-CN" dirty="0"/>
              <a:t>  }</a:t>
            </a:r>
          </a:p>
          <a:p>
            <a:pPr eaLnBrk="1" hangingPunct="1"/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102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Configurable Test Stubs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You may set different values for different test cases</a:t>
            </a:r>
          </a:p>
          <a:p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015014" y="2254188"/>
            <a:ext cx="4562475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public class </a:t>
            </a:r>
            <a:r>
              <a:rPr lang="en-US" altLang="zh-CN" dirty="0" err="1"/>
              <a:t>ShopStub</a:t>
            </a:r>
            <a:r>
              <a:rPr lang="en-US" altLang="zh-CN" dirty="0"/>
              <a:t> extends Shop{</a:t>
            </a:r>
          </a:p>
          <a:p>
            <a:pPr eaLnBrk="1" hangingPunct="1"/>
            <a:r>
              <a:rPr lang="en-US" altLang="zh-CN" dirty="0"/>
              <a:t>  private Exception </a:t>
            </a:r>
            <a:r>
              <a:rPr lang="en-US" altLang="zh-CN" dirty="0" err="1"/>
              <a:t>saveExc</a:t>
            </a:r>
            <a:r>
              <a:rPr lang="en-US" altLang="zh-CN" dirty="0"/>
              <a:t>;</a:t>
            </a:r>
          </a:p>
          <a:p>
            <a:pPr eaLnBrk="1" hangingPunct="1"/>
            <a:r>
              <a:rPr lang="en-US" altLang="zh-CN" dirty="0"/>
              <a:t>  private discount;</a:t>
            </a: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  public </a:t>
            </a:r>
            <a:r>
              <a:rPr lang="en-US" altLang="zh-CN" dirty="0" err="1">
                <a:solidFill>
                  <a:srgbClr val="FF0000"/>
                </a:solidFill>
              </a:rPr>
              <a:t>setException</a:t>
            </a:r>
            <a:r>
              <a:rPr lang="en-US" altLang="zh-CN" dirty="0">
                <a:solidFill>
                  <a:srgbClr val="FF0000"/>
                </a:solidFill>
              </a:rPr>
              <a:t>(Exception e){</a:t>
            </a: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</a:rPr>
              <a:t>this.saveExc</a:t>
            </a:r>
            <a:r>
              <a:rPr lang="en-US" altLang="zh-CN" dirty="0">
                <a:solidFill>
                  <a:srgbClr val="FF0000"/>
                </a:solidFill>
              </a:rPr>
              <a:t> = e;</a:t>
            </a: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  }</a:t>
            </a: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  public </a:t>
            </a:r>
            <a:r>
              <a:rPr lang="en-US" altLang="zh-CN" dirty="0" err="1">
                <a:solidFill>
                  <a:srgbClr val="FF0000"/>
                </a:solidFill>
              </a:rPr>
              <a:t>setDicount</a:t>
            </a:r>
            <a:r>
              <a:rPr lang="en-US" altLang="zh-CN" dirty="0">
                <a:solidFill>
                  <a:srgbClr val="FF0000"/>
                </a:solidFill>
              </a:rPr>
              <a:t>(Float f){</a:t>
            </a: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</a:rPr>
              <a:t>this.discount</a:t>
            </a:r>
            <a:r>
              <a:rPr lang="en-US" altLang="zh-CN" dirty="0">
                <a:solidFill>
                  <a:srgbClr val="FF0000"/>
                </a:solidFill>
              </a:rPr>
              <a:t> = f;</a:t>
            </a: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  }</a:t>
            </a:r>
          </a:p>
          <a:p>
            <a:pPr eaLnBrk="1" hangingPunct="1"/>
            <a:r>
              <a:rPr lang="en-US" altLang="zh-CN" dirty="0"/>
              <a:t>  public void save(Order o){</a:t>
            </a:r>
          </a:p>
          <a:p>
            <a:pPr eaLnBrk="1" hangingPunct="1"/>
            <a:r>
              <a:rPr lang="en-US" altLang="zh-CN" dirty="0"/>
              <a:t>      if(</a:t>
            </a:r>
            <a:r>
              <a:rPr lang="en-US" altLang="zh-CN" dirty="0" err="1"/>
              <a:t>this.saveExc</a:t>
            </a:r>
            <a:r>
              <a:rPr lang="en-US" altLang="zh-CN" dirty="0"/>
              <a:t>!=null){throw </a:t>
            </a:r>
            <a:r>
              <a:rPr lang="en-US" altLang="zh-CN" dirty="0" err="1"/>
              <a:t>saveExc</a:t>
            </a:r>
            <a:r>
              <a:rPr lang="en-US" altLang="zh-CN" dirty="0"/>
              <a:t>;} </a:t>
            </a:r>
          </a:p>
          <a:p>
            <a:pPr eaLnBrk="1" hangingPunct="1"/>
            <a:r>
              <a:rPr lang="en-US" altLang="zh-CN" dirty="0"/>
              <a:t>  }</a:t>
            </a:r>
          </a:p>
          <a:p>
            <a:pPr eaLnBrk="1" hangingPunct="1"/>
            <a:r>
              <a:rPr lang="en-US" altLang="zh-CN" dirty="0"/>
              <a:t>  public double </a:t>
            </a:r>
            <a:r>
              <a:rPr lang="en-US" altLang="zh-CN" dirty="0" err="1"/>
              <a:t>getShopDiscount</a:t>
            </a:r>
            <a:r>
              <a:rPr lang="en-US" altLang="zh-CN" dirty="0"/>
              <a:t>(){</a:t>
            </a:r>
          </a:p>
          <a:p>
            <a:pPr eaLnBrk="1" hangingPunct="1"/>
            <a:r>
              <a:rPr lang="en-US" altLang="zh-CN" dirty="0"/>
              <a:t>    return </a:t>
            </a:r>
            <a:r>
              <a:rPr lang="en-US" altLang="zh-CN" dirty="0" err="1"/>
              <a:t>this.discount</a:t>
            </a:r>
            <a:r>
              <a:rPr lang="en-US" altLang="zh-CN" dirty="0"/>
              <a:t>;</a:t>
            </a:r>
          </a:p>
          <a:p>
            <a:pPr eaLnBrk="1" hangingPunct="1"/>
            <a:r>
              <a:rPr lang="en-US" altLang="zh-CN" dirty="0"/>
              <a:t>  }</a:t>
            </a:r>
          </a:p>
          <a:p>
            <a:pPr eaLnBrk="1" hangingPunct="1"/>
            <a:r>
              <a:rPr lang="en-US" altLang="zh-CN" dirty="0"/>
              <a:t>}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5434614" y="2295463"/>
            <a:ext cx="4572000" cy="33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public class </a:t>
            </a:r>
            <a:r>
              <a:rPr lang="en-US" altLang="zh-CN" dirty="0" err="1"/>
              <a:t>OrderTest</a:t>
            </a:r>
            <a:r>
              <a:rPr lang="en-US" altLang="zh-CN" dirty="0"/>
              <a:t>{</a:t>
            </a:r>
          </a:p>
          <a:p>
            <a:pPr eaLnBrk="1" hangingPunct="1"/>
            <a:r>
              <a:rPr lang="en-US" altLang="zh-CN" dirty="0"/>
              <a:t>  @Test</a:t>
            </a:r>
          </a:p>
          <a:p>
            <a:pPr eaLnBrk="1" hangingPunct="1"/>
            <a:r>
              <a:rPr lang="en-US" altLang="zh-CN" dirty="0"/>
              <a:t>  public void </a:t>
            </a:r>
            <a:r>
              <a:rPr lang="en-US" altLang="zh-CN" dirty="0" err="1"/>
              <a:t>testAbnormalDiscount</a:t>
            </a:r>
            <a:r>
              <a:rPr lang="en-US" altLang="zh-CN" dirty="0"/>
              <a:t>(){</a:t>
            </a:r>
          </a:p>
          <a:p>
            <a:pPr eaLnBrk="1" hangingPunct="1"/>
            <a:r>
              <a:rPr lang="en-US" altLang="zh-CN" dirty="0"/>
              <a:t>    </a:t>
            </a:r>
            <a:r>
              <a:rPr lang="en-US" altLang="zh-CN" dirty="0" err="1"/>
              <a:t>ShopStub</a:t>
            </a:r>
            <a:r>
              <a:rPr lang="en-US" altLang="zh-CN" dirty="0"/>
              <a:t> stub = new </a:t>
            </a:r>
            <a:r>
              <a:rPr lang="en-US" altLang="zh-CN" dirty="0" err="1"/>
              <a:t>ShopStub</a:t>
            </a:r>
            <a:r>
              <a:rPr lang="en-US" altLang="zh-CN" dirty="0"/>
              <a:t>();</a:t>
            </a:r>
          </a:p>
          <a:p>
            <a:pPr eaLnBrk="1" hangingPunct="1"/>
            <a:r>
              <a:rPr lang="en-US" altLang="zh-CN" dirty="0"/>
              <a:t>    </a:t>
            </a:r>
            <a:r>
              <a:rPr lang="en-US" altLang="zh-CN" dirty="0" err="1">
                <a:solidFill>
                  <a:srgbClr val="FF0000"/>
                </a:solidFill>
              </a:rPr>
              <a:t>stub.setDiscount</a:t>
            </a:r>
            <a:r>
              <a:rPr lang="en-US" altLang="zh-CN" dirty="0">
                <a:solidFill>
                  <a:srgbClr val="FF0000"/>
                </a:solidFill>
              </a:rPr>
              <a:t>(1.1);</a:t>
            </a: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en-US" altLang="zh-CN" dirty="0"/>
              <a:t>Order o = new order(stub);</a:t>
            </a:r>
          </a:p>
          <a:p>
            <a:pPr eaLnBrk="1" hangingPunct="1"/>
            <a:r>
              <a:rPr lang="en-US" altLang="zh-CN" dirty="0"/>
              <a:t>    </a:t>
            </a:r>
            <a:r>
              <a:rPr lang="en-US" altLang="zh-CN" dirty="0" err="1"/>
              <a:t>o.add</a:t>
            </a:r>
            <a:r>
              <a:rPr lang="en-US" altLang="zh-CN" dirty="0"/>
              <a:t>(1122, 3);</a:t>
            </a:r>
          </a:p>
          <a:p>
            <a:pPr eaLnBrk="1" hangingPunct="1"/>
            <a:r>
              <a:rPr lang="en-US" altLang="zh-CN" dirty="0"/>
              <a:t>    ...</a:t>
            </a:r>
          </a:p>
          <a:p>
            <a:pPr eaLnBrk="1" hangingPunct="1"/>
            <a:r>
              <a:rPr lang="en-US" altLang="zh-CN" dirty="0"/>
              <a:t>    </a:t>
            </a:r>
            <a:r>
              <a:rPr lang="en-US" altLang="zh-CN" dirty="0" err="1"/>
              <a:t>AssertEquals</a:t>
            </a:r>
            <a:r>
              <a:rPr lang="en-US" altLang="zh-CN" dirty="0"/>
              <a:t>(expect, </a:t>
            </a:r>
            <a:r>
              <a:rPr lang="en-US" altLang="zh-CN" dirty="0" err="1"/>
              <a:t>o.getTotal</a:t>
            </a:r>
            <a:r>
              <a:rPr lang="en-US" altLang="zh-CN" dirty="0"/>
              <a:t>());</a:t>
            </a:r>
          </a:p>
          <a:p>
            <a:pPr eaLnBrk="1" hangingPunct="1"/>
            <a:r>
              <a:rPr lang="en-US" altLang="zh-CN" dirty="0"/>
              <a:t>    </a:t>
            </a:r>
            <a:r>
              <a:rPr lang="en-US" altLang="zh-CN" dirty="0" err="1"/>
              <a:t>o.save</a:t>
            </a:r>
            <a:r>
              <a:rPr lang="en-US" altLang="zh-CN" dirty="0"/>
              <a:t>();</a:t>
            </a:r>
          </a:p>
          <a:p>
            <a:pPr eaLnBrk="1" hangingPunct="1"/>
            <a:r>
              <a:rPr lang="en-US" altLang="zh-CN" dirty="0"/>
              <a:t>  }</a:t>
            </a:r>
          </a:p>
          <a:p>
            <a:pPr eaLnBrk="1" hangingPunct="1"/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756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Fake Objects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More powerful than stubs</a:t>
            </a:r>
          </a:p>
          <a:p>
            <a:r>
              <a:rPr lang="en-US" altLang="zh-CN" dirty="0"/>
              <a:t>A simplified implementation of the DOC</a:t>
            </a:r>
          </a:p>
          <a:p>
            <a:pPr lvl="1"/>
            <a:r>
              <a:rPr lang="en-US" altLang="zh-CN" dirty="0"/>
              <a:t>Example: a data table to fake a database</a:t>
            </a:r>
          </a:p>
          <a:p>
            <a:pPr lvl="1"/>
            <a:r>
              <a:rPr lang="en-US" altLang="zh-CN" dirty="0"/>
              <a:t>Example: use a greed algorithm to fake a complex optimized algorithm</a:t>
            </a:r>
          </a:p>
          <a:p>
            <a:endParaRPr lang="en-US" altLang="zh-CN" dirty="0"/>
          </a:p>
          <a:p>
            <a:r>
              <a:rPr lang="en-US" altLang="zh-CN" dirty="0"/>
              <a:t>Guidelines</a:t>
            </a:r>
          </a:p>
          <a:p>
            <a:pPr lvl="1"/>
            <a:r>
              <a:rPr lang="en-US" altLang="zh-CN" dirty="0"/>
              <a:t>Slow -&gt; Fast</a:t>
            </a:r>
          </a:p>
          <a:p>
            <a:pPr lvl="1"/>
            <a:r>
              <a:rPr lang="en-US" altLang="zh-CN" dirty="0"/>
              <a:t>Complex -&gt; Simple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227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Fake Objects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Tips for fake objects</a:t>
            </a:r>
          </a:p>
          <a:p>
            <a:pPr lvl="1"/>
            <a:r>
              <a:rPr lang="en-US" altLang="zh-CN" dirty="0"/>
              <a:t>As simple as possible (as long as not too time-consuming)</a:t>
            </a:r>
          </a:p>
          <a:p>
            <a:pPr lvl="1"/>
            <a:r>
              <a:rPr lang="en-US" altLang="zh-CN" dirty="0"/>
              <a:t>Go to a higher level if some object is hard to fake</a:t>
            </a:r>
          </a:p>
          <a:p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206101" y="2845980"/>
            <a:ext cx="81534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 err="1"/>
              <a:t>URLStatus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sts</a:t>
            </a:r>
            <a:r>
              <a:rPr lang="en-US" altLang="zh-CN" sz="1400" dirty="0"/>
              <a:t> = </a:t>
            </a:r>
            <a:r>
              <a:rPr lang="en-US" altLang="zh-CN" sz="1400" dirty="0" err="1">
                <a:solidFill>
                  <a:srgbClr val="FF0000"/>
                </a:solidFill>
              </a:rPr>
              <a:t>HttpConnection.open</a:t>
            </a:r>
            <a:r>
              <a:rPr lang="en-US" altLang="zh-CN" sz="1400" dirty="0">
                <a:solidFill>
                  <a:srgbClr val="FF0000"/>
                </a:solidFill>
              </a:rPr>
              <a:t>("http://api.dropbox.com/files/</a:t>
            </a:r>
            <a:r>
              <a:rPr lang="en-US" altLang="zh-CN" sz="1400" dirty="0" err="1">
                <a:solidFill>
                  <a:srgbClr val="FF0000"/>
                </a:solidFill>
              </a:rPr>
              <a:t>myfile</a:t>
            </a:r>
            <a:r>
              <a:rPr lang="en-US" altLang="zh-CN" sz="1400" dirty="0">
                <a:solidFill>
                  <a:srgbClr val="FF0000"/>
                </a:solidFill>
              </a:rPr>
              <a:t>");</a:t>
            </a:r>
          </a:p>
          <a:p>
            <a:pPr eaLnBrk="1" hangingPunct="1"/>
            <a:r>
              <a:rPr lang="en-US" altLang="zh-CN" sz="1400" dirty="0"/>
              <a:t>if(</a:t>
            </a:r>
            <a:r>
              <a:rPr lang="en-US" altLang="zh-CN" sz="1400" dirty="0" err="1"/>
              <a:t>sts.status</a:t>
            </a:r>
            <a:r>
              <a:rPr lang="en-US" altLang="zh-CN" sz="1400" dirty="0"/>
              <a:t> == 200){</a:t>
            </a:r>
          </a:p>
          <a:p>
            <a:pPr eaLnBrk="1" hangingPunct="1"/>
            <a:r>
              <a:rPr lang="en-US" altLang="zh-CN" sz="1400" dirty="0"/>
              <a:t>   return </a:t>
            </a:r>
            <a:r>
              <a:rPr lang="en-US" altLang="zh-CN" sz="1400" dirty="0" err="1"/>
              <a:t>sts.data</a:t>
            </a:r>
            <a:r>
              <a:rPr lang="en-US" altLang="zh-CN" sz="1400" dirty="0"/>
              <a:t>;</a:t>
            </a:r>
          </a:p>
          <a:p>
            <a:pPr eaLnBrk="1" hangingPunct="1"/>
            <a:r>
              <a:rPr lang="en-US" altLang="zh-CN" sz="1400" dirty="0"/>
              <a:t>}else{</a:t>
            </a:r>
          </a:p>
          <a:p>
            <a:pPr eaLnBrk="1" hangingPunct="1"/>
            <a:r>
              <a:rPr lang="en-US" altLang="zh-CN" sz="1400" dirty="0"/>
              <a:t>   return “Error”;</a:t>
            </a:r>
          </a:p>
          <a:p>
            <a:pPr eaLnBrk="1" hangingPunct="1"/>
            <a:r>
              <a:rPr lang="en-US" altLang="zh-CN" sz="1400" dirty="0"/>
              <a:t>}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6963792" y="433552"/>
            <a:ext cx="4267200" cy="2057400"/>
          </a:xfrm>
          <a:prstGeom prst="cloudCallout">
            <a:avLst>
              <a:gd name="adj1" fmla="val -36003"/>
              <a:gd name="adj2" fmla="val 63570"/>
            </a:avLst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Need to double</a:t>
            </a:r>
          </a:p>
          <a:p>
            <a:pPr eaLnBrk="1" hangingPunct="1">
              <a:buFontTx/>
              <a:buAutoNum type="arabicPeriod"/>
            </a:pPr>
            <a:r>
              <a:rPr lang="en-US" altLang="zh-CN"/>
              <a:t>Difficult to reproduce</a:t>
            </a:r>
          </a:p>
          <a:p>
            <a:pPr eaLnBrk="1" hangingPunct="1">
              <a:buFontTx/>
              <a:buAutoNum type="arabicPeriod"/>
            </a:pPr>
            <a:r>
              <a:rPr lang="en-US" altLang="zh-CN"/>
              <a:t>Maybe slow</a:t>
            </a:r>
          </a:p>
          <a:p>
            <a:pPr eaLnBrk="1" hangingPunct="1">
              <a:buFontTx/>
              <a:buAutoNum type="arabicPeriod"/>
            </a:pPr>
            <a:r>
              <a:rPr lang="en-US" altLang="zh-CN"/>
              <a:t>Affected by lots of factors</a:t>
            </a:r>
          </a:p>
          <a:p>
            <a:pPr algn="ctr" eaLnBrk="1" hangingPunct="1">
              <a:buFontTx/>
              <a:buAutoNum type="arabicPeriod"/>
            </a:pPr>
            <a:endParaRPr lang="en-US" altLang="zh-CN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733702" y="4288396"/>
            <a:ext cx="51054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/>
              <a:t>public class </a:t>
            </a:r>
            <a:r>
              <a:rPr lang="en-US" altLang="zh-CN" sz="1400" dirty="0" err="1"/>
              <a:t>FakeDropBoxApi</a:t>
            </a:r>
            <a:r>
              <a:rPr lang="en-US" altLang="zh-CN" sz="1400" dirty="0"/>
              <a:t>{</a:t>
            </a:r>
          </a:p>
          <a:p>
            <a:pPr eaLnBrk="1" hangingPunct="1"/>
            <a:r>
              <a:rPr lang="en-US" altLang="zh-CN" sz="1400" dirty="0"/>
              <a:t>  private files = { };</a:t>
            </a:r>
          </a:p>
          <a:p>
            <a:pPr eaLnBrk="1" hangingPunct="1"/>
            <a:r>
              <a:rPr lang="en-US" altLang="zh-CN" sz="1400" dirty="0"/>
              <a:t>  public </a:t>
            </a:r>
            <a:r>
              <a:rPr lang="en-US" altLang="zh-CN" sz="1400" dirty="0" err="1"/>
              <a:t>FakeUrlStatus</a:t>
            </a:r>
            <a:r>
              <a:rPr lang="en-US" altLang="zh-CN" sz="1400" dirty="0"/>
              <a:t> read(</a:t>
            </a:r>
            <a:r>
              <a:rPr lang="en-US" altLang="zh-CN" sz="1400" dirty="0" err="1"/>
              <a:t>fname</a:t>
            </a:r>
            <a:r>
              <a:rPr lang="en-US" altLang="zh-CN" sz="1400" dirty="0"/>
              <a:t>){</a:t>
            </a:r>
          </a:p>
          <a:p>
            <a:pPr eaLnBrk="1" hangingPunct="1"/>
            <a:r>
              <a:rPr lang="en-US" altLang="zh-CN" sz="1400" dirty="0"/>
              <a:t>    if(</a:t>
            </a:r>
            <a:r>
              <a:rPr lang="en-US" altLang="zh-CN" sz="1400" dirty="0" err="1"/>
              <a:t>files.contain</a:t>
            </a:r>
            <a:r>
              <a:rPr lang="en-US" altLang="zh-CN" sz="1400" dirty="0"/>
              <a:t>(</a:t>
            </a:r>
            <a:r>
              <a:rPr lang="en-US" altLang="zh-CN" sz="1400" dirty="0" err="1"/>
              <a:t>fname</a:t>
            </a:r>
            <a:r>
              <a:rPr lang="en-US" altLang="zh-CN" sz="1400" dirty="0"/>
              <a:t>)){</a:t>
            </a:r>
          </a:p>
          <a:p>
            <a:pPr eaLnBrk="1" hangingPunct="1"/>
            <a:r>
              <a:rPr lang="en-US" altLang="zh-CN" sz="1400" dirty="0"/>
              <a:t>        return </a:t>
            </a:r>
            <a:r>
              <a:rPr lang="en-US" altLang="zh-CN" sz="1400" dirty="0" err="1"/>
              <a:t>FakeUrlStatus</a:t>
            </a:r>
            <a:r>
              <a:rPr lang="en-US" altLang="zh-CN" sz="1400" dirty="0"/>
              <a:t>(200, files[</a:t>
            </a:r>
            <a:r>
              <a:rPr lang="en-US" altLang="zh-CN" sz="1400" dirty="0" err="1"/>
              <a:t>fname</a:t>
            </a:r>
            <a:r>
              <a:rPr lang="en-US" altLang="zh-CN" sz="1400" dirty="0"/>
              <a:t>]);</a:t>
            </a:r>
          </a:p>
          <a:p>
            <a:pPr eaLnBrk="1" hangingPunct="1"/>
            <a:r>
              <a:rPr lang="en-US" altLang="zh-CN" sz="1400" dirty="0"/>
              <a:t>    }else{</a:t>
            </a:r>
          </a:p>
          <a:p>
            <a:pPr eaLnBrk="1" hangingPunct="1"/>
            <a:r>
              <a:rPr lang="en-US" altLang="zh-CN" sz="1400" dirty="0"/>
              <a:t>        return </a:t>
            </a:r>
            <a:r>
              <a:rPr lang="en-US" altLang="zh-CN" sz="1400" dirty="0" err="1"/>
              <a:t>FakeUrlStatus</a:t>
            </a:r>
            <a:r>
              <a:rPr lang="en-US" altLang="zh-CN" sz="1400" dirty="0"/>
              <a:t>(-1, "Error");</a:t>
            </a:r>
          </a:p>
          <a:p>
            <a:pPr eaLnBrk="1" hangingPunct="1"/>
            <a:r>
              <a:rPr lang="en-US" altLang="zh-CN" sz="1400" dirty="0"/>
              <a:t>    }</a:t>
            </a:r>
          </a:p>
          <a:p>
            <a:pPr eaLnBrk="1" hangingPunct="1"/>
            <a:r>
              <a:rPr lang="en-US" altLang="zh-CN" sz="1400" dirty="0"/>
              <a:t>  }</a:t>
            </a:r>
          </a:p>
          <a:p>
            <a:pPr eaLnBrk="1" hangingPunct="1"/>
            <a:r>
              <a:rPr lang="en-US" altLang="zh-CN" sz="1400" dirty="0"/>
              <a:t>}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733976" y="4878823"/>
            <a:ext cx="445827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 err="1"/>
              <a:t>FakeURLStatus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sts</a:t>
            </a:r>
            <a:r>
              <a:rPr lang="en-US" altLang="zh-CN" sz="1400" dirty="0"/>
              <a:t> = </a:t>
            </a:r>
            <a:r>
              <a:rPr lang="en-US" altLang="zh-CN" sz="1400" dirty="0" err="1">
                <a:solidFill>
                  <a:srgbClr val="FF0000"/>
                </a:solidFill>
              </a:rPr>
              <a:t>FakeDropBoxApi.read</a:t>
            </a:r>
            <a:r>
              <a:rPr lang="en-US" altLang="zh-CN" sz="1400" dirty="0">
                <a:solidFill>
                  <a:srgbClr val="FF0000"/>
                </a:solidFill>
              </a:rPr>
              <a:t>("</a:t>
            </a:r>
            <a:r>
              <a:rPr lang="en-US" altLang="zh-CN" sz="1400" dirty="0" err="1">
                <a:solidFill>
                  <a:srgbClr val="FF0000"/>
                </a:solidFill>
              </a:rPr>
              <a:t>myfile</a:t>
            </a:r>
            <a:r>
              <a:rPr lang="en-US" altLang="zh-CN" sz="1400" dirty="0">
                <a:solidFill>
                  <a:srgbClr val="FF0000"/>
                </a:solidFill>
              </a:rPr>
              <a:t>");</a:t>
            </a:r>
          </a:p>
          <a:p>
            <a:pPr eaLnBrk="1" hangingPunct="1"/>
            <a:r>
              <a:rPr lang="en-US" altLang="zh-CN" sz="1400" dirty="0"/>
              <a:t>if(</a:t>
            </a:r>
            <a:r>
              <a:rPr lang="en-US" altLang="zh-CN" sz="1400" dirty="0" err="1"/>
              <a:t>sts.status</a:t>
            </a:r>
            <a:r>
              <a:rPr lang="en-US" altLang="zh-CN" sz="1400" dirty="0"/>
              <a:t> == 200){</a:t>
            </a:r>
          </a:p>
          <a:p>
            <a:pPr eaLnBrk="1" hangingPunct="1"/>
            <a:r>
              <a:rPr lang="en-US" altLang="zh-CN" sz="1400" dirty="0"/>
              <a:t>   …</a:t>
            </a:r>
            <a:endParaRPr lang="en-US" altLang="zh-CN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3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Debugging-Static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Some </a:t>
            </a:r>
            <a:r>
              <a:rPr lang="en-US" altLang="zh-CN" dirty="0"/>
              <a:t>bugs are expensive to </a:t>
            </a:r>
            <a:r>
              <a:rPr lang="en-US" altLang="zh-CN" dirty="0" smtClean="0"/>
              <a:t>produce</a:t>
            </a:r>
          </a:p>
          <a:p>
            <a:pPr lvl="1"/>
            <a:r>
              <a:rPr lang="en-US" altLang="zh-CN" dirty="0" smtClean="0"/>
              <a:t>Network, big data, database…</a:t>
            </a:r>
            <a:endParaRPr lang="en-US" altLang="zh-CN" dirty="0"/>
          </a:p>
          <a:p>
            <a:pPr lvl="1"/>
            <a:r>
              <a:rPr lang="en-US" altLang="zh-CN" dirty="0" smtClean="0"/>
              <a:t>Stub, Faked object</a:t>
            </a:r>
            <a:endParaRPr lang="en-US" altLang="zh-CN" dirty="0"/>
          </a:p>
          <a:p>
            <a:r>
              <a:rPr lang="en-US" altLang="zh-CN" b="1" dirty="0" smtClean="0"/>
              <a:t>Some bugs are not easy to check</a:t>
            </a:r>
          </a:p>
          <a:p>
            <a:pPr lvl="1"/>
            <a:r>
              <a:rPr lang="en-US" altLang="zh-CN" b="1" dirty="0" smtClean="0"/>
              <a:t>More than return values</a:t>
            </a:r>
          </a:p>
          <a:p>
            <a:pPr lvl="1"/>
            <a:r>
              <a:rPr lang="en-US" altLang="zh-CN" b="1" dirty="0" smtClean="0"/>
              <a:t>Mock</a:t>
            </a:r>
            <a:endParaRPr lang="en-US" altLang="zh-CN" b="1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70598" y="6844622"/>
            <a:ext cx="2133600" cy="365125"/>
          </a:xfrm>
        </p:spPr>
        <p:txBody>
          <a:bodyPr>
            <a:normAutofit fontScale="55000" lnSpcReduction="20000"/>
          </a:bodyPr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55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Static bug detection</a:t>
            </a:r>
            <a:endParaRPr lang="zh-CN" alt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70598" y="6844622"/>
            <a:ext cx="2133600" cy="365125"/>
          </a:xfrm>
        </p:spPr>
        <p:txBody>
          <a:bodyPr>
            <a:normAutofit fontScale="55000" lnSpcReduction="20000"/>
          </a:bodyPr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927928" y="3137270"/>
            <a:ext cx="1791855" cy="563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parse</a:t>
            </a:r>
            <a:endParaRPr lang="zh-CN" altLang="en-US" dirty="0"/>
          </a:p>
        </p:txBody>
      </p:sp>
      <p:sp>
        <p:nvSpPr>
          <p:cNvPr id="6" name="流程图: 文档 5"/>
          <p:cNvSpPr/>
          <p:nvPr/>
        </p:nvSpPr>
        <p:spPr>
          <a:xfrm>
            <a:off x="1339273" y="3112655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code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6" idx="3"/>
            <a:endCxn id="4" idx="1"/>
          </p:cNvCxnSpPr>
          <p:nvPr/>
        </p:nvCxnSpPr>
        <p:spPr>
          <a:xfrm>
            <a:off x="2253673" y="3418979"/>
            <a:ext cx="67425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流程图: 文档 9"/>
          <p:cNvSpPr/>
          <p:nvPr/>
        </p:nvSpPr>
        <p:spPr>
          <a:xfrm>
            <a:off x="5632520" y="3113952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graph</a:t>
            </a:r>
            <a:endParaRPr lang="zh-CN" altLang="en-US" dirty="0"/>
          </a:p>
        </p:txBody>
      </p:sp>
      <p:cxnSp>
        <p:nvCxnSpPr>
          <p:cNvPr id="12" name="肘形连接符 11"/>
          <p:cNvCxnSpPr>
            <a:stCxn id="4" idx="3"/>
            <a:endCxn id="10" idx="1"/>
          </p:cNvCxnSpPr>
          <p:nvPr/>
        </p:nvCxnSpPr>
        <p:spPr>
          <a:xfrm>
            <a:off x="4719783" y="3418979"/>
            <a:ext cx="912737" cy="1297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文档 12"/>
          <p:cNvSpPr/>
          <p:nvPr/>
        </p:nvSpPr>
        <p:spPr>
          <a:xfrm>
            <a:off x="5650992" y="4004522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model</a:t>
            </a:r>
            <a:endParaRPr lang="zh-CN" altLang="en-US" dirty="0"/>
          </a:p>
        </p:txBody>
      </p:sp>
      <p:sp>
        <p:nvSpPr>
          <p:cNvPr id="15" name="流程图: 文档 14"/>
          <p:cNvSpPr/>
          <p:nvPr/>
        </p:nvSpPr>
        <p:spPr>
          <a:xfrm>
            <a:off x="5632520" y="2213837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AST</a:t>
            </a:r>
            <a:endParaRPr lang="zh-CN" altLang="en-US" dirty="0"/>
          </a:p>
        </p:txBody>
      </p:sp>
      <p:cxnSp>
        <p:nvCxnSpPr>
          <p:cNvPr id="16" name="肘形连接符 15"/>
          <p:cNvCxnSpPr>
            <a:stCxn id="4" idx="3"/>
            <a:endCxn id="15" idx="1"/>
          </p:cNvCxnSpPr>
          <p:nvPr/>
        </p:nvCxnSpPr>
        <p:spPr>
          <a:xfrm flipV="1">
            <a:off x="4719783" y="2520161"/>
            <a:ext cx="912737" cy="898818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4" idx="3"/>
            <a:endCxn id="13" idx="1"/>
          </p:cNvCxnSpPr>
          <p:nvPr/>
        </p:nvCxnSpPr>
        <p:spPr>
          <a:xfrm>
            <a:off x="4719783" y="3418979"/>
            <a:ext cx="931209" cy="891867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7459657" y="3130319"/>
            <a:ext cx="1791855" cy="563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check</a:t>
            </a:r>
            <a:endParaRPr lang="zh-CN" altLang="en-US" dirty="0"/>
          </a:p>
        </p:txBody>
      </p:sp>
      <p:cxnSp>
        <p:nvCxnSpPr>
          <p:cNvPr id="23" name="肘形连接符 22"/>
          <p:cNvCxnSpPr>
            <a:stCxn id="15" idx="3"/>
            <a:endCxn id="22" idx="1"/>
          </p:cNvCxnSpPr>
          <p:nvPr/>
        </p:nvCxnSpPr>
        <p:spPr>
          <a:xfrm>
            <a:off x="6546920" y="2520161"/>
            <a:ext cx="912737" cy="89186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10" idx="3"/>
            <a:endCxn id="22" idx="1"/>
          </p:cNvCxnSpPr>
          <p:nvPr/>
        </p:nvCxnSpPr>
        <p:spPr>
          <a:xfrm flipV="1">
            <a:off x="6546920" y="3412028"/>
            <a:ext cx="912737" cy="824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13" idx="3"/>
            <a:endCxn id="22" idx="1"/>
          </p:cNvCxnSpPr>
          <p:nvPr/>
        </p:nvCxnSpPr>
        <p:spPr>
          <a:xfrm flipV="1">
            <a:off x="6565392" y="3412028"/>
            <a:ext cx="894265" cy="89881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6" idx="0"/>
            <a:endCxn id="22" idx="0"/>
          </p:cNvCxnSpPr>
          <p:nvPr/>
        </p:nvCxnSpPr>
        <p:spPr>
          <a:xfrm rot="16200000" flipH="1">
            <a:off x="5067197" y="-158069"/>
            <a:ext cx="17664" cy="6559112"/>
          </a:xfrm>
          <a:prstGeom prst="bentConnector3">
            <a:avLst>
              <a:gd name="adj1" fmla="val -600018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流程图: 文档 36"/>
          <p:cNvSpPr/>
          <p:nvPr/>
        </p:nvSpPr>
        <p:spPr>
          <a:xfrm>
            <a:off x="7898384" y="4267972"/>
            <a:ext cx="914400" cy="612648"/>
          </a:xfrm>
          <a:prstGeom prst="flowChartDocumen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oracle</a:t>
            </a:r>
            <a:endParaRPr lang="zh-CN" altLang="en-US" dirty="0"/>
          </a:p>
        </p:txBody>
      </p:sp>
      <p:cxnSp>
        <p:nvCxnSpPr>
          <p:cNvPr id="38" name="肘形连接符 37"/>
          <p:cNvCxnSpPr>
            <a:stCxn id="37" idx="0"/>
            <a:endCxn id="22" idx="2"/>
          </p:cNvCxnSpPr>
          <p:nvPr/>
        </p:nvCxnSpPr>
        <p:spPr>
          <a:xfrm rot="5400000" flipH="1" flipV="1">
            <a:off x="8068467" y="3980855"/>
            <a:ext cx="574235" cy="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流程图: 文档 40"/>
          <p:cNvSpPr/>
          <p:nvPr/>
        </p:nvSpPr>
        <p:spPr>
          <a:xfrm>
            <a:off x="9814930" y="3109562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bugs</a:t>
            </a:r>
            <a:endParaRPr lang="zh-CN" altLang="en-US" dirty="0"/>
          </a:p>
        </p:txBody>
      </p:sp>
      <p:cxnSp>
        <p:nvCxnSpPr>
          <p:cNvPr id="45" name="直接箭头连接符 44"/>
          <p:cNvCxnSpPr>
            <a:stCxn id="22" idx="3"/>
            <a:endCxn id="41" idx="1"/>
          </p:cNvCxnSpPr>
          <p:nvPr/>
        </p:nvCxnSpPr>
        <p:spPr>
          <a:xfrm>
            <a:off x="9251512" y="3412028"/>
            <a:ext cx="563418" cy="38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6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Oracle Types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Value Oracle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value (s) of one or several variable (s) must satisfy a certain </a:t>
            </a:r>
            <a:r>
              <a:rPr lang="en-US" altLang="zh-CN" dirty="0" smtClean="0"/>
              <a:t>constraint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Temporal oracle</a:t>
            </a:r>
          </a:p>
          <a:p>
            <a:pPr lvl="1" algn="just"/>
            <a:r>
              <a:rPr lang="en-US" altLang="zh-CN" dirty="0"/>
              <a:t>Two events (or a series of events) must (not) happen in a certain order</a:t>
            </a:r>
          </a:p>
          <a:p>
            <a:pPr lvl="2" algn="just"/>
            <a:r>
              <a:rPr lang="en-US" altLang="zh-CN" dirty="0"/>
              <a:t>Specification</a:t>
            </a:r>
          </a:p>
          <a:p>
            <a:pPr lvl="3" algn="just"/>
            <a:r>
              <a:rPr lang="en-US" altLang="zh-CN" dirty="0"/>
              <a:t>lock()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 unlock()</a:t>
            </a:r>
          </a:p>
          <a:p>
            <a:pPr lvl="3" algn="just"/>
            <a:r>
              <a:rPr lang="en-US" altLang="zh-CN" dirty="0" err="1"/>
              <a:t>file.open</a:t>
            </a:r>
            <a:r>
              <a:rPr lang="en-US" altLang="zh-CN" dirty="0"/>
              <a:t>()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 </a:t>
            </a:r>
            <a:r>
              <a:rPr lang="en-US" altLang="zh-CN" dirty="0" err="1"/>
              <a:t>file.close</a:t>
            </a:r>
            <a:r>
              <a:rPr lang="en-US" altLang="zh-CN" dirty="0"/>
              <a:t>() and </a:t>
            </a:r>
            <a:r>
              <a:rPr lang="en-US" altLang="zh-CN" dirty="0" err="1"/>
              <a:t>file.open</a:t>
            </a:r>
            <a:r>
              <a:rPr lang="en-US" altLang="zh-CN" dirty="0"/>
              <a:t>()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 </a:t>
            </a:r>
            <a:r>
              <a:rPr lang="en-US" altLang="zh-CN" dirty="0" err="1"/>
              <a:t>file.read</a:t>
            </a:r>
            <a:r>
              <a:rPr lang="en-US" altLang="zh-CN" dirty="0"/>
              <a:t>()</a:t>
            </a:r>
          </a:p>
          <a:p>
            <a:pPr lvl="2" algn="just"/>
            <a:r>
              <a:rPr lang="en-US" altLang="zh-CN" dirty="0"/>
              <a:t>Bug signature</a:t>
            </a:r>
          </a:p>
          <a:p>
            <a:pPr lvl="3" algn="just"/>
            <a:r>
              <a:rPr lang="en-US" altLang="zh-CN" dirty="0" err="1"/>
              <a:t>file.close</a:t>
            </a:r>
            <a:r>
              <a:rPr lang="en-US" altLang="zh-CN" dirty="0"/>
              <a:t>()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en-US" altLang="zh-CN" dirty="0" err="1"/>
              <a:t>file.read</a:t>
            </a:r>
            <a:r>
              <a:rPr lang="en-US" altLang="zh-CN" dirty="0"/>
              <a:t>()</a:t>
            </a:r>
          </a:p>
          <a:p>
            <a:pPr lvl="2"/>
            <a:endParaRPr lang="en-US" altLang="zh-CN" dirty="0" smtClean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976197" y="2482200"/>
            <a:ext cx="25026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Final Exam Score &lt;= 100</a:t>
            </a:r>
          </a:p>
          <a:p>
            <a:r>
              <a:rPr lang="en-US" altLang="zh-CN" sz="1400" dirty="0" err="1"/>
              <a:t>sortedlist</a:t>
            </a:r>
            <a:r>
              <a:rPr lang="en-US" altLang="zh-CN" sz="1400" dirty="0"/>
              <a:t>(0) &gt;= </a:t>
            </a:r>
            <a:r>
              <a:rPr lang="en-US" altLang="zh-CN" sz="1400" dirty="0" err="1"/>
              <a:t>sortedlist</a:t>
            </a:r>
            <a:r>
              <a:rPr lang="en-US" altLang="zh-CN" sz="1400" dirty="0"/>
              <a:t>(1)</a:t>
            </a:r>
          </a:p>
          <a:p>
            <a:r>
              <a:rPr lang="en-US" altLang="zh-CN" sz="1400" dirty="0" err="1"/>
              <a:t>http_url.startsWith</a:t>
            </a:r>
            <a:r>
              <a:rPr lang="en-US" altLang="zh-CN" sz="1400" dirty="0"/>
              <a:t>(“http”)</a:t>
            </a:r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0572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Mock objects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Mock </a:t>
            </a:r>
            <a:r>
              <a:rPr lang="en-US" altLang="zh-CN" dirty="0"/>
              <a:t>objects do behavior-based testing</a:t>
            </a:r>
          </a:p>
          <a:p>
            <a:r>
              <a:rPr lang="en-US" altLang="zh-CN" dirty="0"/>
              <a:t>Usually we only check return values or status</a:t>
            </a:r>
          </a:p>
          <a:p>
            <a:pPr lvl="2"/>
            <a:r>
              <a:rPr lang="en-US" altLang="zh-CN" dirty="0" err="1"/>
              <a:t>AssertEquals</a:t>
            </a:r>
            <a:r>
              <a:rPr lang="en-US" altLang="zh-CN" dirty="0"/>
              <a:t> (expected, actual);</a:t>
            </a:r>
          </a:p>
          <a:p>
            <a:pPr lvl="2"/>
            <a:r>
              <a:rPr lang="en-US" altLang="zh-CN" dirty="0" err="1"/>
              <a:t>AssertEquals</a:t>
            </a:r>
            <a:r>
              <a:rPr lang="en-US" altLang="zh-CN" dirty="0"/>
              <a:t> (expected, </a:t>
            </a:r>
            <a:r>
              <a:rPr lang="en-US" altLang="zh-CN" dirty="0" err="1"/>
              <a:t>array.length</a:t>
            </a:r>
            <a:r>
              <a:rPr lang="en-US" altLang="zh-CN" dirty="0"/>
              <a:t>);</a:t>
            </a:r>
          </a:p>
          <a:p>
            <a:pPr lvl="1"/>
            <a:r>
              <a:rPr lang="en-US" altLang="zh-CN" dirty="0"/>
              <a:t>Can we do something like this? Why?</a:t>
            </a:r>
          </a:p>
          <a:p>
            <a:pPr lvl="2"/>
            <a:r>
              <a:rPr lang="en-US" altLang="zh-CN" dirty="0"/>
              <a:t>Assert ( testObject.f1 calls </a:t>
            </a:r>
            <a:r>
              <a:rPr lang="en-US" altLang="zh-CN" dirty="0" err="1"/>
              <a:t>DOC.f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778275" y="4004468"/>
            <a:ext cx="4562475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public class </a:t>
            </a:r>
            <a:r>
              <a:rPr lang="en-US" altLang="zh-CN" dirty="0" err="1"/>
              <a:t>ShopStub</a:t>
            </a:r>
            <a:r>
              <a:rPr lang="en-US" altLang="zh-CN" dirty="0"/>
              <a:t> extends Shop{</a:t>
            </a:r>
          </a:p>
          <a:p>
            <a:pPr eaLnBrk="1" hangingPunct="1"/>
            <a:r>
              <a:rPr lang="en-US" altLang="zh-CN" dirty="0"/>
              <a:t>  public void save(Order o){</a:t>
            </a:r>
          </a:p>
          <a:p>
            <a:pPr eaLnBrk="1" hangingPunct="1"/>
            <a:r>
              <a:rPr lang="en-US" altLang="zh-CN" dirty="0"/>
              <a:t>   </a:t>
            </a:r>
          </a:p>
          <a:p>
            <a:pPr eaLnBrk="1" hangingPunct="1"/>
            <a:r>
              <a:rPr lang="en-US" altLang="zh-CN" dirty="0"/>
              <a:t>  }</a:t>
            </a:r>
          </a:p>
          <a:p>
            <a:pPr eaLnBrk="1" hangingPunct="1"/>
            <a:r>
              <a:rPr lang="en-US" altLang="zh-CN" dirty="0"/>
              <a:t>  public double </a:t>
            </a:r>
            <a:r>
              <a:rPr lang="en-US" altLang="zh-CN" dirty="0" err="1"/>
              <a:t>getShopDiscount</a:t>
            </a:r>
            <a:r>
              <a:rPr lang="en-US" altLang="zh-CN" dirty="0"/>
              <a:t>(){</a:t>
            </a:r>
          </a:p>
          <a:p>
            <a:pPr eaLnBrk="1" hangingPunct="1"/>
            <a:r>
              <a:rPr lang="en-US" altLang="zh-CN" dirty="0"/>
              <a:t>    return 0.9;</a:t>
            </a:r>
          </a:p>
          <a:p>
            <a:pPr eaLnBrk="1" hangingPunct="1"/>
            <a:r>
              <a:rPr lang="en-US" altLang="zh-CN" dirty="0"/>
              <a:t>  }</a:t>
            </a:r>
          </a:p>
          <a:p>
            <a:pPr eaLnBrk="1" hangingPunct="1"/>
            <a:r>
              <a:rPr lang="en-US" altLang="zh-CN" dirty="0"/>
              <a:t>}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559552" y="3518533"/>
            <a:ext cx="4572000" cy="311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public class </a:t>
            </a:r>
            <a:r>
              <a:rPr lang="en-US" altLang="zh-CN" dirty="0" err="1"/>
              <a:t>OrderTest</a:t>
            </a:r>
            <a:r>
              <a:rPr lang="en-US" altLang="zh-CN" dirty="0"/>
              <a:t>{</a:t>
            </a:r>
          </a:p>
          <a:p>
            <a:pPr eaLnBrk="1" hangingPunct="1"/>
            <a:r>
              <a:rPr lang="en-US" altLang="zh-CN" dirty="0"/>
              <a:t>  @Test</a:t>
            </a:r>
          </a:p>
          <a:p>
            <a:pPr eaLnBrk="1" hangingPunct="1"/>
            <a:r>
              <a:rPr lang="en-US" altLang="zh-CN" dirty="0"/>
              <a:t>  public void test(){</a:t>
            </a:r>
          </a:p>
          <a:p>
            <a:pPr eaLnBrk="1" hangingPunct="1"/>
            <a:r>
              <a:rPr lang="en-US" altLang="zh-CN" dirty="0"/>
              <a:t>    Order o = new order(new </a:t>
            </a:r>
            <a:r>
              <a:rPr lang="en-US" altLang="zh-CN" dirty="0" err="1"/>
              <a:t>ShopStub</a:t>
            </a:r>
            <a:r>
              <a:rPr lang="en-US" altLang="zh-CN" dirty="0"/>
              <a:t>());</a:t>
            </a:r>
          </a:p>
          <a:p>
            <a:pPr eaLnBrk="1" hangingPunct="1"/>
            <a:r>
              <a:rPr lang="en-US" altLang="zh-CN" dirty="0"/>
              <a:t>    </a:t>
            </a:r>
            <a:r>
              <a:rPr lang="en-US" altLang="zh-CN" dirty="0" err="1"/>
              <a:t>o.add</a:t>
            </a:r>
            <a:r>
              <a:rPr lang="en-US" altLang="zh-CN" dirty="0"/>
              <a:t>(1122, 3);</a:t>
            </a:r>
          </a:p>
          <a:p>
            <a:pPr eaLnBrk="1" hangingPunct="1"/>
            <a:r>
              <a:rPr lang="en-US" altLang="zh-CN" dirty="0"/>
              <a:t>    ...</a:t>
            </a:r>
          </a:p>
          <a:p>
            <a:pPr eaLnBrk="1" hangingPunct="1"/>
            <a:r>
              <a:rPr lang="en-US" altLang="zh-CN" dirty="0"/>
              <a:t>    </a:t>
            </a:r>
            <a:r>
              <a:rPr lang="en-US" altLang="zh-CN" dirty="0" err="1"/>
              <a:t>AssertEquals</a:t>
            </a:r>
            <a:r>
              <a:rPr lang="en-US" altLang="zh-CN" dirty="0"/>
              <a:t>(expect, </a:t>
            </a:r>
            <a:r>
              <a:rPr lang="en-US" altLang="zh-CN" dirty="0" err="1"/>
              <a:t>o.getTotal</a:t>
            </a:r>
            <a:r>
              <a:rPr lang="en-US" altLang="zh-CN" dirty="0"/>
              <a:t>());</a:t>
            </a: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</a:rPr>
              <a:t>o.save</a:t>
            </a:r>
            <a:r>
              <a:rPr lang="en-US" altLang="zh-CN" dirty="0">
                <a:solidFill>
                  <a:srgbClr val="FF0000"/>
                </a:solidFill>
              </a:rPr>
              <a:t>();</a:t>
            </a:r>
          </a:p>
          <a:p>
            <a:pPr eaLnBrk="1" hangingPunct="1"/>
            <a:r>
              <a:rPr lang="en-US" altLang="zh-CN" dirty="0"/>
              <a:t>  }</a:t>
            </a:r>
          </a:p>
          <a:p>
            <a:pPr eaLnBrk="1" hangingPunct="1"/>
            <a:r>
              <a:rPr lang="en-US" altLang="zh-CN" dirty="0"/>
              <a:t>}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8921393" y="5836443"/>
            <a:ext cx="1982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FF0000"/>
                </a:solidFill>
              </a:rPr>
              <a:t>Problems???</a:t>
            </a:r>
          </a:p>
        </p:txBody>
      </p:sp>
    </p:spTree>
    <p:extLst>
      <p:ext uri="{BB962C8B-B14F-4D97-AF65-F5344CB8AC3E}">
        <p14:creationId xmlns:p14="http://schemas.microsoft.com/office/powerpoint/2010/main" val="62309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Mock objects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EasyMock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456432" y="1565506"/>
            <a:ext cx="6400800" cy="535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@Test</a:t>
            </a:r>
          </a:p>
          <a:p>
            <a:pPr eaLnBrk="1" hangingPunct="1"/>
            <a:r>
              <a:rPr lang="en-US" altLang="zh-CN" dirty="0"/>
              <a:t>public void </a:t>
            </a:r>
            <a:r>
              <a:rPr lang="en-US" altLang="zh-CN" dirty="0" err="1"/>
              <a:t>testOrder</a:t>
            </a:r>
            <a:r>
              <a:rPr lang="en-US" altLang="zh-CN" dirty="0"/>
              <a:t>() { </a:t>
            </a:r>
          </a:p>
          <a:p>
            <a:pPr eaLnBrk="1" hangingPunct="1"/>
            <a:r>
              <a:rPr lang="en-US" altLang="zh-CN" dirty="0">
                <a:solidFill>
                  <a:srgbClr val="003399"/>
                </a:solidFill>
              </a:rPr>
              <a:t>  //initialize</a:t>
            </a:r>
          </a:p>
          <a:p>
            <a:pPr eaLnBrk="1" hangingPunct="1"/>
            <a:r>
              <a:rPr lang="en-US" altLang="zh-CN" dirty="0">
                <a:solidFill>
                  <a:srgbClr val="003399"/>
                </a:solidFill>
              </a:rPr>
              <a:t>  Shop </a:t>
            </a:r>
            <a:r>
              <a:rPr lang="en-US" altLang="zh-CN" dirty="0" err="1">
                <a:solidFill>
                  <a:srgbClr val="003399"/>
                </a:solidFill>
              </a:rPr>
              <a:t>sp</a:t>
            </a:r>
            <a:r>
              <a:rPr lang="en-US" altLang="zh-CN" dirty="0">
                <a:solidFill>
                  <a:srgbClr val="003399"/>
                </a:solidFill>
              </a:rPr>
              <a:t> = </a:t>
            </a:r>
            <a:r>
              <a:rPr lang="en-US" altLang="zh-CN" dirty="0" err="1">
                <a:solidFill>
                  <a:srgbClr val="003399"/>
                </a:solidFill>
              </a:rPr>
              <a:t>EasyMock.CreateMock</a:t>
            </a:r>
            <a:r>
              <a:rPr lang="en-US" altLang="zh-CN" dirty="0">
                <a:solidFill>
                  <a:srgbClr val="003399"/>
                </a:solidFill>
              </a:rPr>
              <a:t>(</a:t>
            </a:r>
            <a:r>
              <a:rPr lang="en-US" altLang="zh-CN" dirty="0" err="1">
                <a:solidFill>
                  <a:srgbClr val="003399"/>
                </a:solidFill>
              </a:rPr>
              <a:t>Shop.class</a:t>
            </a:r>
            <a:r>
              <a:rPr lang="en-US" altLang="zh-CN" dirty="0">
                <a:solidFill>
                  <a:srgbClr val="003399"/>
                </a:solidFill>
              </a:rPr>
              <a:t>); </a:t>
            </a:r>
          </a:p>
          <a:p>
            <a:pPr eaLnBrk="1" hangingPunct="1"/>
            <a:r>
              <a:rPr lang="en-US" altLang="zh-CN" dirty="0"/>
              <a:t>  Order o = new Order(</a:t>
            </a:r>
            <a:r>
              <a:rPr lang="en-US" altLang="zh-CN" dirty="0" err="1"/>
              <a:t>sp</a:t>
            </a:r>
            <a:r>
              <a:rPr lang="en-US" altLang="zh-CN" dirty="0"/>
              <a:t>); </a:t>
            </a:r>
          </a:p>
          <a:p>
            <a:pPr eaLnBrk="1" hangingPunct="1"/>
            <a:r>
              <a:rPr lang="en-US" altLang="zh-CN" dirty="0"/>
              <a:t>  </a:t>
            </a:r>
            <a:r>
              <a:rPr lang="en-US" altLang="zh-CN" dirty="0" err="1"/>
              <a:t>o.add</a:t>
            </a:r>
            <a:r>
              <a:rPr lang="en-US" altLang="zh-CN" dirty="0"/>
              <a:t>(1234, 1); </a:t>
            </a:r>
          </a:p>
          <a:p>
            <a:pPr eaLnBrk="1" hangingPunct="1"/>
            <a:r>
              <a:rPr lang="en-US" altLang="zh-CN" dirty="0"/>
              <a:t>  </a:t>
            </a:r>
            <a:r>
              <a:rPr lang="en-US" altLang="zh-CN" dirty="0" err="1"/>
              <a:t>o.add</a:t>
            </a:r>
            <a:r>
              <a:rPr lang="en-US" altLang="zh-CN" dirty="0"/>
              <a:t>(4321, 3); </a:t>
            </a:r>
          </a:p>
          <a:p>
            <a:pPr eaLnBrk="1" hangingPunct="1"/>
            <a:endParaRPr lang="en-US" altLang="zh-CN" dirty="0">
              <a:solidFill>
                <a:srgbClr val="003399"/>
              </a:solidFill>
            </a:endParaRPr>
          </a:p>
          <a:p>
            <a:pPr eaLnBrk="1" hangingPunct="1"/>
            <a:r>
              <a:rPr lang="en-US" altLang="zh-CN" dirty="0">
                <a:solidFill>
                  <a:srgbClr val="006600"/>
                </a:solidFill>
              </a:rPr>
              <a:t>  //record</a:t>
            </a:r>
          </a:p>
          <a:p>
            <a:pPr eaLnBrk="1" hangingPunct="1"/>
            <a:r>
              <a:rPr lang="en-US" altLang="zh-CN" dirty="0">
                <a:solidFill>
                  <a:srgbClr val="006600"/>
                </a:solidFill>
              </a:rPr>
              <a:t>  </a:t>
            </a:r>
            <a:r>
              <a:rPr lang="en-US" altLang="zh-CN" dirty="0" err="1">
                <a:solidFill>
                  <a:srgbClr val="006600"/>
                </a:solidFill>
              </a:rPr>
              <a:t>EasyMock.expect</a:t>
            </a:r>
            <a:r>
              <a:rPr lang="en-US" altLang="zh-CN" dirty="0">
                <a:solidFill>
                  <a:srgbClr val="006600"/>
                </a:solidFill>
              </a:rPr>
              <a:t>(</a:t>
            </a:r>
            <a:r>
              <a:rPr lang="en-US" altLang="zh-CN" dirty="0" err="1">
                <a:solidFill>
                  <a:srgbClr val="006600"/>
                </a:solidFill>
              </a:rPr>
              <a:t>sp.getDiscount</a:t>
            </a:r>
            <a:r>
              <a:rPr lang="en-US" altLang="zh-CN" dirty="0">
                <a:solidFill>
                  <a:srgbClr val="006600"/>
                </a:solidFill>
              </a:rPr>
              <a:t>()).</a:t>
            </a:r>
            <a:r>
              <a:rPr lang="en-US" altLang="zh-CN" dirty="0" err="1">
                <a:solidFill>
                  <a:srgbClr val="006600"/>
                </a:solidFill>
              </a:rPr>
              <a:t>andReturn</a:t>
            </a:r>
            <a:r>
              <a:rPr lang="en-US" altLang="zh-CN" dirty="0">
                <a:solidFill>
                  <a:srgbClr val="006600"/>
                </a:solidFill>
              </a:rPr>
              <a:t>(0.9);</a:t>
            </a:r>
          </a:p>
          <a:p>
            <a:pPr eaLnBrk="1" hangingPunct="1"/>
            <a:r>
              <a:rPr lang="en-US" altLang="zh-CN" dirty="0">
                <a:solidFill>
                  <a:srgbClr val="006600"/>
                </a:solidFill>
              </a:rPr>
              <a:t>  </a:t>
            </a:r>
            <a:r>
              <a:rPr lang="en-US" altLang="zh-CN" dirty="0" err="1">
                <a:solidFill>
                  <a:srgbClr val="006600"/>
                </a:solidFill>
              </a:rPr>
              <a:t>sp.save</a:t>
            </a:r>
            <a:r>
              <a:rPr lang="en-US" altLang="zh-CN" dirty="0">
                <a:solidFill>
                  <a:srgbClr val="006600"/>
                </a:solidFill>
              </a:rPr>
              <a:t>(o);</a:t>
            </a:r>
          </a:p>
          <a:p>
            <a:pPr eaLnBrk="1" hangingPunct="1"/>
            <a:r>
              <a:rPr lang="en-US" altLang="zh-CN" dirty="0">
                <a:solidFill>
                  <a:srgbClr val="006600"/>
                </a:solidFill>
              </a:rPr>
              <a:t>  </a:t>
            </a:r>
            <a:r>
              <a:rPr lang="en-US" altLang="zh-CN" dirty="0" err="1">
                <a:solidFill>
                  <a:srgbClr val="006600"/>
                </a:solidFill>
              </a:rPr>
              <a:t>EasyMock.expectLastCall</a:t>
            </a:r>
            <a:r>
              <a:rPr lang="en-US" altLang="zh-CN" dirty="0">
                <a:solidFill>
                  <a:srgbClr val="006600"/>
                </a:solidFill>
              </a:rPr>
              <a:t>();</a:t>
            </a:r>
          </a:p>
          <a:p>
            <a:pPr eaLnBrk="1" hangingPunct="1"/>
            <a:endParaRPr lang="en-US" altLang="zh-CN" dirty="0">
              <a:solidFill>
                <a:srgbClr val="006600"/>
              </a:solidFill>
            </a:endParaRP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  //replay</a:t>
            </a: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dirty="0" err="1">
                <a:solidFill>
                  <a:srgbClr val="FF0000"/>
                </a:solidFill>
              </a:rPr>
              <a:t>EasyMock.replay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sp</a:t>
            </a:r>
            <a:r>
              <a:rPr lang="en-US" altLang="zh-CN" dirty="0">
                <a:solidFill>
                  <a:srgbClr val="FF0000"/>
                </a:solidFill>
              </a:rPr>
              <a:t>);</a:t>
            </a: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dirty="0" err="1">
                <a:solidFill>
                  <a:srgbClr val="FF0000"/>
                </a:solidFill>
              </a:rPr>
              <a:t>AssertEquals</a:t>
            </a:r>
            <a:r>
              <a:rPr lang="en-US" altLang="zh-CN" dirty="0">
                <a:solidFill>
                  <a:srgbClr val="FF0000"/>
                </a:solidFill>
              </a:rPr>
              <a:t>(expect, </a:t>
            </a:r>
            <a:r>
              <a:rPr lang="en-US" altLang="zh-CN" dirty="0" err="1">
                <a:solidFill>
                  <a:srgbClr val="FF0000"/>
                </a:solidFill>
              </a:rPr>
              <a:t>o.getTotal</a:t>
            </a:r>
            <a:r>
              <a:rPr lang="en-US" altLang="zh-CN" dirty="0">
                <a:solidFill>
                  <a:srgbClr val="FF0000"/>
                </a:solidFill>
              </a:rPr>
              <a:t>());</a:t>
            </a: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dirty="0" err="1">
                <a:solidFill>
                  <a:srgbClr val="FF0000"/>
                </a:solidFill>
              </a:rPr>
              <a:t>o.Save</a:t>
            </a:r>
            <a:r>
              <a:rPr lang="en-US" altLang="zh-CN" dirty="0">
                <a:solidFill>
                  <a:srgbClr val="FF0000"/>
                </a:solidFill>
              </a:rPr>
              <a:t>(); </a:t>
            </a: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dirty="0" err="1">
                <a:solidFill>
                  <a:srgbClr val="FF0000"/>
                </a:solidFill>
              </a:rPr>
              <a:t>EasyMock.verify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sp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eaLnBrk="1" hangingPunct="1"/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434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Mock objects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Verifies whether the expected methods are actually invoked</a:t>
            </a:r>
          </a:p>
          <a:p>
            <a:pPr lvl="1"/>
            <a:r>
              <a:rPr lang="en-US" altLang="zh-CN" dirty="0"/>
              <a:t>Exception: missing, expected save(0xaaaa)</a:t>
            </a:r>
          </a:p>
          <a:p>
            <a:r>
              <a:rPr lang="en-US" altLang="zh-CN" dirty="0"/>
              <a:t>Verifies whether the expected methods are invoked in an expected way</a:t>
            </a:r>
          </a:p>
          <a:p>
            <a:pPr lvl="1"/>
            <a:r>
              <a:rPr lang="en-US" altLang="zh-CN" dirty="0"/>
              <a:t>Exception: save(null) expected save(0xaaaa)</a:t>
            </a:r>
          </a:p>
          <a:p>
            <a:r>
              <a:rPr lang="en-US" altLang="zh-CN" dirty="0" smtClean="0"/>
              <a:t>More details</a:t>
            </a:r>
          </a:p>
          <a:p>
            <a:pPr lvl="1"/>
            <a:r>
              <a:rPr lang="en-US" altLang="zh-CN" dirty="0" err="1"/>
              <a:t>isA</a:t>
            </a:r>
            <a:r>
              <a:rPr lang="en-US" altLang="zh-CN" dirty="0"/>
              <a:t>: ignore the value of argument</a:t>
            </a:r>
          </a:p>
          <a:p>
            <a:pPr lvl="2"/>
            <a:r>
              <a:rPr lang="en-US" altLang="zh-CN" dirty="0" err="1"/>
              <a:t>EasyMock.expect</a:t>
            </a:r>
            <a:r>
              <a:rPr lang="en-US" altLang="zh-CN" dirty="0"/>
              <a:t>(</a:t>
            </a:r>
            <a:r>
              <a:rPr lang="en-US" altLang="zh-CN" dirty="0" err="1"/>
              <a:t>sp.save</a:t>
            </a:r>
            <a:r>
              <a:rPr lang="en-US" altLang="zh-CN" dirty="0"/>
              <a:t>(</a:t>
            </a:r>
            <a:r>
              <a:rPr lang="en-US" altLang="zh-CN" dirty="0" err="1"/>
              <a:t>isA</a:t>
            </a:r>
            <a:r>
              <a:rPr lang="en-US" altLang="zh-CN" dirty="0"/>
              <a:t>(</a:t>
            </a:r>
            <a:r>
              <a:rPr lang="en-US" altLang="zh-CN" dirty="0" err="1"/>
              <a:t>Order.class</a:t>
            </a:r>
            <a:r>
              <a:rPr lang="en-US" altLang="zh-CN" dirty="0"/>
              <a:t>)))</a:t>
            </a:r>
          </a:p>
          <a:p>
            <a:pPr lvl="1"/>
            <a:r>
              <a:rPr lang="en-US" altLang="zh-CN" dirty="0" smtClean="0"/>
              <a:t>find</a:t>
            </a:r>
            <a:r>
              <a:rPr lang="en-US" altLang="zh-CN" dirty="0"/>
              <a:t>: expect the argument to contain a certain substring</a:t>
            </a:r>
          </a:p>
          <a:p>
            <a:pPr lvl="2"/>
            <a:r>
              <a:rPr lang="en-US" altLang="zh-CN" dirty="0" err="1"/>
              <a:t>EasyMock.expect</a:t>
            </a:r>
            <a:r>
              <a:rPr lang="en-US" altLang="zh-CN" dirty="0"/>
              <a:t>(</a:t>
            </a:r>
            <a:r>
              <a:rPr lang="en-US" altLang="zh-CN" dirty="0" err="1"/>
              <a:t>mock.call</a:t>
            </a:r>
            <a:r>
              <a:rPr lang="en-US" altLang="zh-CN" dirty="0"/>
              <a:t>(find(“pattern”)))</a:t>
            </a:r>
          </a:p>
          <a:p>
            <a:pPr lvl="1"/>
            <a:r>
              <a:rPr lang="en-US" altLang="zh-CN" dirty="0" err="1"/>
              <a:t>Geq</a:t>
            </a:r>
            <a:r>
              <a:rPr lang="en-US" altLang="zh-CN" dirty="0"/>
              <a:t>: expect a number larger than the given value</a:t>
            </a:r>
          </a:p>
          <a:p>
            <a:pPr lvl="2"/>
            <a:r>
              <a:rPr lang="en-US" altLang="zh-CN" dirty="0" err="1"/>
              <a:t>EasyMock.expect</a:t>
            </a:r>
            <a:r>
              <a:rPr lang="en-US" altLang="zh-CN" dirty="0"/>
              <a:t>(</a:t>
            </a:r>
            <a:r>
              <a:rPr lang="en-US" altLang="zh-CN" dirty="0" err="1"/>
              <a:t>mock.call</a:t>
            </a:r>
            <a:r>
              <a:rPr lang="en-US" altLang="zh-CN" dirty="0"/>
              <a:t>(</a:t>
            </a:r>
            <a:r>
              <a:rPr lang="en-US" altLang="zh-CN" dirty="0" err="1"/>
              <a:t>Geq</a:t>
            </a:r>
            <a:r>
              <a:rPr lang="en-US" altLang="zh-CN" dirty="0"/>
              <a:t>(1000)))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286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Mock objects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Record phase:</a:t>
            </a:r>
          </a:p>
          <a:p>
            <a:pPr lvl="1"/>
            <a:r>
              <a:rPr lang="en-US" altLang="zh-CN" dirty="0"/>
              <a:t>Read expectation as specifications</a:t>
            </a:r>
          </a:p>
          <a:p>
            <a:pPr lvl="1"/>
            <a:r>
              <a:rPr lang="en-US" altLang="zh-CN" dirty="0"/>
              <a:t>Instead of directly generating code, the mock object generates an internal presentation, e.g. Automaton</a:t>
            </a:r>
          </a:p>
          <a:p>
            <a:r>
              <a:rPr lang="en-US" altLang="zh-CN" dirty="0"/>
              <a:t>Replay phase:</a:t>
            </a:r>
          </a:p>
          <a:p>
            <a:pPr lvl="1"/>
            <a:r>
              <a:rPr lang="en-US" altLang="zh-CN" dirty="0"/>
              <a:t>Check the real </a:t>
            </a:r>
            <a:r>
              <a:rPr lang="en-US" altLang="zh-CN" dirty="0" smtClean="0"/>
              <a:t>invocations</a:t>
            </a:r>
          </a:p>
          <a:p>
            <a:pPr marL="274320" lvl="1" indent="0">
              <a:buNone/>
            </a:pPr>
            <a:r>
              <a:rPr lang="en-US" altLang="zh-CN" dirty="0" smtClean="0"/>
              <a:t> </a:t>
            </a:r>
            <a:r>
              <a:rPr lang="en-US" altLang="zh-CN" dirty="0"/>
              <a:t>with the internal presentation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410" y="2941454"/>
            <a:ext cx="6634694" cy="3787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132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This 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Debugging</a:t>
            </a:r>
          </a:p>
          <a:p>
            <a:r>
              <a:rPr lang="en-US" altLang="zh-CN" dirty="0" smtClean="0"/>
              <a:t>Debugging-Testing</a:t>
            </a:r>
          </a:p>
          <a:p>
            <a:pPr lvl="1"/>
            <a:r>
              <a:rPr lang="en-US" altLang="zh-CN" dirty="0" smtClean="0"/>
              <a:t>Inputs are too complex</a:t>
            </a:r>
          </a:p>
          <a:p>
            <a:pPr lvl="1"/>
            <a:r>
              <a:rPr lang="en-US" altLang="zh-CN" dirty="0" smtClean="0"/>
              <a:t>Bugs are not located</a:t>
            </a:r>
          </a:p>
          <a:p>
            <a:pPr lvl="1"/>
            <a:r>
              <a:rPr lang="en-US" altLang="zh-CN" dirty="0" smtClean="0"/>
              <a:t>Flaky tests</a:t>
            </a:r>
          </a:p>
          <a:p>
            <a:r>
              <a:rPr lang="en-US" altLang="zh-CN" dirty="0" smtClean="0"/>
              <a:t>Debugging-Static analysis</a:t>
            </a:r>
          </a:p>
          <a:p>
            <a:pPr lvl="1"/>
            <a:r>
              <a:rPr lang="en-US" altLang="zh-CN" dirty="0" smtClean="0"/>
              <a:t>How to trigger a bug</a:t>
            </a:r>
          </a:p>
          <a:p>
            <a:pPr lvl="1"/>
            <a:r>
              <a:rPr lang="en-US" altLang="zh-CN" dirty="0" smtClean="0"/>
              <a:t>How to check a bug</a:t>
            </a:r>
            <a:endParaRPr lang="en-US" altLang="zh-CN" dirty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4934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Next 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Project </a:t>
            </a:r>
            <a:r>
              <a:rPr lang="en-US" altLang="zh-CN" dirty="0" smtClean="0"/>
              <a:t>manager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595" y="2644177"/>
            <a:ext cx="6132112" cy="307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06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 </a:t>
            </a:r>
            <a:r>
              <a:rPr lang="en-US" altLang="zh-CN" dirty="0" smtClean="0"/>
              <a:t>oracles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a/b 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 </a:t>
            </a:r>
            <a:r>
              <a:rPr lang="en-US" altLang="zh-CN" dirty="0"/>
              <a:t>b!=0</a:t>
            </a:r>
          </a:p>
          <a:p>
            <a:r>
              <a:rPr lang="en-US" altLang="zh-CN" dirty="0" err="1"/>
              <a:t>a.field</a:t>
            </a:r>
            <a:r>
              <a:rPr lang="en-US" altLang="zh-CN" dirty="0"/>
              <a:t>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 </a:t>
            </a:r>
            <a:r>
              <a:rPr lang="en-US" altLang="zh-CN" dirty="0"/>
              <a:t>a!=null</a:t>
            </a:r>
          </a:p>
          <a:p>
            <a:r>
              <a:rPr lang="en-US" altLang="zh-CN" dirty="0"/>
              <a:t>a[x]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 </a:t>
            </a:r>
            <a:r>
              <a:rPr lang="en-US" altLang="zh-CN" dirty="0"/>
              <a:t>x&lt;</a:t>
            </a:r>
            <a:r>
              <a:rPr lang="en-US" altLang="zh-CN" dirty="0" err="1"/>
              <a:t>a.length</a:t>
            </a:r>
            <a:r>
              <a:rPr lang="en-US" altLang="zh-CN" dirty="0"/>
              <a:t>()</a:t>
            </a:r>
          </a:p>
          <a:p>
            <a:endParaRPr lang="en-US" altLang="zh-CN" dirty="0"/>
          </a:p>
          <a:p>
            <a:r>
              <a:rPr lang="en-US" altLang="zh-CN" dirty="0" err="1"/>
              <a:t>p.malloc</a:t>
            </a:r>
            <a:r>
              <a:rPr lang="en-US" altLang="zh-CN" dirty="0"/>
              <a:t>()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 </a:t>
            </a:r>
            <a:r>
              <a:rPr lang="en-US" altLang="zh-CN" dirty="0" err="1"/>
              <a:t>p.free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lock(s)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 </a:t>
            </a:r>
            <a:r>
              <a:rPr lang="en-US" altLang="zh-CN" dirty="0"/>
              <a:t>unlock(s)</a:t>
            </a:r>
          </a:p>
          <a:p>
            <a:r>
              <a:rPr lang="en-US" altLang="zh-CN" dirty="0"/>
              <a:t>while(Condition)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 </a:t>
            </a:r>
            <a:r>
              <a:rPr lang="en-US" altLang="zh-CN" dirty="0"/>
              <a:t>F(!Condition) </a:t>
            </a:r>
          </a:p>
          <a:p>
            <a:endParaRPr lang="en-US" altLang="zh-CN" dirty="0"/>
          </a:p>
          <a:p>
            <a:endParaRPr lang="en-US" altLang="zh-CN" b="1" dirty="0" smtClean="0"/>
          </a:p>
          <a:p>
            <a:pPr lvl="1"/>
            <a:endParaRPr lang="en-US" altLang="zh-CN" b="1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219950" y="1810307"/>
            <a:ext cx="1314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/>
              <a:t>Divide by 0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172200" y="2191307"/>
            <a:ext cx="2482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/>
              <a:t>Null Pointer Reference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858000" y="2648507"/>
            <a:ext cx="1758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Buffer Overflow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965950" y="3754753"/>
            <a:ext cx="156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Memory Leak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7467600" y="4135753"/>
            <a:ext cx="109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deadlock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7105650" y="4516753"/>
            <a:ext cx="1428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Infinite Loop</a:t>
            </a:r>
          </a:p>
        </p:txBody>
      </p:sp>
    </p:spTree>
    <p:extLst>
      <p:ext uri="{BB962C8B-B14F-4D97-AF65-F5344CB8AC3E}">
        <p14:creationId xmlns:p14="http://schemas.microsoft.com/office/powerpoint/2010/main" val="422029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Oracle Types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Value Oracle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value (s) of one or several variable (s) must satisfy a certain </a:t>
            </a:r>
            <a:r>
              <a:rPr lang="en-US" altLang="zh-CN" dirty="0" smtClean="0"/>
              <a:t>constraint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Temporal oracle</a:t>
            </a:r>
          </a:p>
          <a:p>
            <a:pPr lvl="1" algn="just"/>
            <a:r>
              <a:rPr lang="en-US" altLang="zh-CN" dirty="0"/>
              <a:t>Two events (or a series of events) must (not) happen in a certain order</a:t>
            </a:r>
          </a:p>
          <a:p>
            <a:pPr lvl="2" algn="just"/>
            <a:r>
              <a:rPr lang="en-US" altLang="zh-CN" dirty="0"/>
              <a:t>Specification</a:t>
            </a:r>
          </a:p>
          <a:p>
            <a:pPr lvl="3" algn="just"/>
            <a:r>
              <a:rPr lang="en-US" altLang="zh-CN" dirty="0"/>
              <a:t>lock()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 unlock()</a:t>
            </a:r>
          </a:p>
          <a:p>
            <a:pPr lvl="3" algn="just"/>
            <a:r>
              <a:rPr lang="en-US" altLang="zh-CN" dirty="0" err="1"/>
              <a:t>file.open</a:t>
            </a:r>
            <a:r>
              <a:rPr lang="en-US" altLang="zh-CN" dirty="0"/>
              <a:t>()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 </a:t>
            </a:r>
            <a:r>
              <a:rPr lang="en-US" altLang="zh-CN" dirty="0" err="1"/>
              <a:t>file.close</a:t>
            </a:r>
            <a:r>
              <a:rPr lang="en-US" altLang="zh-CN" dirty="0"/>
              <a:t>() and </a:t>
            </a:r>
            <a:r>
              <a:rPr lang="en-US" altLang="zh-CN" dirty="0" err="1"/>
              <a:t>file.open</a:t>
            </a:r>
            <a:r>
              <a:rPr lang="en-US" altLang="zh-CN" dirty="0"/>
              <a:t>()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 </a:t>
            </a:r>
            <a:r>
              <a:rPr lang="en-US" altLang="zh-CN" dirty="0" err="1"/>
              <a:t>file.read</a:t>
            </a:r>
            <a:r>
              <a:rPr lang="en-US" altLang="zh-CN" dirty="0"/>
              <a:t>()</a:t>
            </a:r>
          </a:p>
          <a:p>
            <a:pPr lvl="2" algn="just"/>
            <a:r>
              <a:rPr lang="en-US" altLang="zh-CN" dirty="0"/>
              <a:t>Bug signature</a:t>
            </a:r>
          </a:p>
          <a:p>
            <a:pPr lvl="3" algn="just"/>
            <a:r>
              <a:rPr lang="en-US" altLang="zh-CN" dirty="0" err="1"/>
              <a:t>file.close</a:t>
            </a:r>
            <a:r>
              <a:rPr lang="en-US" altLang="zh-CN" dirty="0"/>
              <a:t>()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en-US" altLang="zh-CN" dirty="0" err="1"/>
              <a:t>file.read</a:t>
            </a:r>
            <a:r>
              <a:rPr lang="en-US" altLang="zh-CN" dirty="0"/>
              <a:t>()</a:t>
            </a:r>
          </a:p>
          <a:p>
            <a:pPr lvl="2"/>
            <a:endParaRPr lang="en-US" altLang="zh-CN" dirty="0" smtClean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976197" y="2482200"/>
            <a:ext cx="25026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Final Exam Score &lt;= 100</a:t>
            </a:r>
          </a:p>
          <a:p>
            <a:r>
              <a:rPr lang="en-US" altLang="zh-CN" sz="1400" dirty="0" err="1"/>
              <a:t>sortedlist</a:t>
            </a:r>
            <a:r>
              <a:rPr lang="en-US" altLang="zh-CN" sz="1400" dirty="0"/>
              <a:t>(0) &gt;= </a:t>
            </a:r>
            <a:r>
              <a:rPr lang="en-US" altLang="zh-CN" sz="1400" dirty="0" err="1"/>
              <a:t>sortedlist</a:t>
            </a:r>
            <a:r>
              <a:rPr lang="en-US" altLang="zh-CN" sz="1400" dirty="0"/>
              <a:t>(1)</a:t>
            </a:r>
          </a:p>
          <a:p>
            <a:r>
              <a:rPr lang="en-US" altLang="zh-CN" sz="1400" dirty="0" err="1"/>
              <a:t>http_url.startsWith</a:t>
            </a:r>
            <a:r>
              <a:rPr lang="en-US" altLang="zh-CN" sz="1400" dirty="0"/>
              <a:t>(“http”)</a:t>
            </a:r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7671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Oracle </a:t>
            </a:r>
            <a:r>
              <a:rPr lang="en-US" altLang="zh-CN" dirty="0" smtClean="0"/>
              <a:t>Types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Data </a:t>
            </a:r>
            <a:r>
              <a:rPr lang="en-US" altLang="zh-CN" dirty="0"/>
              <a:t>f</a:t>
            </a:r>
            <a:r>
              <a:rPr lang="en-US" altLang="en-US" dirty="0"/>
              <a:t>low </a:t>
            </a:r>
            <a:r>
              <a:rPr lang="en-US" altLang="zh-CN" dirty="0" smtClean="0"/>
              <a:t>s</a:t>
            </a:r>
            <a:r>
              <a:rPr lang="en-US" altLang="en-US" dirty="0" smtClean="0"/>
              <a:t>pecification</a:t>
            </a:r>
          </a:p>
          <a:p>
            <a:pPr lvl="1"/>
            <a:r>
              <a:rPr lang="en-US" altLang="zh-CN" dirty="0" smtClean="0"/>
              <a:t>Data </a:t>
            </a:r>
            <a:r>
              <a:rPr lang="en-US" altLang="zh-CN" dirty="0"/>
              <a:t>from a certain source must / must not flow to a certain </a:t>
            </a:r>
            <a:r>
              <a:rPr lang="en-US" altLang="zh-CN" dirty="0" smtClean="0"/>
              <a:t>sink</a:t>
            </a:r>
          </a:p>
          <a:p>
            <a:pPr lvl="1"/>
            <a:r>
              <a:rPr lang="en-US" altLang="zh-CN" dirty="0" smtClean="0"/>
              <a:t>Android applications</a:t>
            </a:r>
            <a:endParaRPr lang="en-US" altLang="zh-CN" dirty="0"/>
          </a:p>
          <a:p>
            <a:pPr lvl="2"/>
            <a:r>
              <a:rPr lang="en-US" altLang="zh-CN" dirty="0" smtClean="0"/>
              <a:t>! </a:t>
            </a:r>
            <a:r>
              <a:rPr lang="en-US" altLang="zh-CN" dirty="0"/>
              <a:t>Contact Info 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 </a:t>
            </a:r>
            <a:r>
              <a:rPr lang="en-US" altLang="zh-CN" dirty="0"/>
              <a:t>Internet</a:t>
            </a:r>
          </a:p>
          <a:p>
            <a:pPr lvl="2"/>
            <a:r>
              <a:rPr lang="en-US" altLang="zh-CN" dirty="0"/>
              <a:t>Password 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 </a:t>
            </a:r>
            <a:r>
              <a:rPr lang="en-US" altLang="zh-CN" dirty="0"/>
              <a:t>encryption 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 Internet</a:t>
            </a:r>
            <a:endParaRPr lang="en-US" altLang="zh-CN" dirty="0"/>
          </a:p>
          <a:p>
            <a:pPr lvl="1"/>
            <a:r>
              <a:rPr lang="en-US" altLang="zh-CN" dirty="0"/>
              <a:t>Data Flow Specification are mainly for security usage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297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More oracles: differential testing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One software has different implementations</a:t>
            </a:r>
          </a:p>
          <a:p>
            <a:pPr lvl="1"/>
            <a:r>
              <a:rPr lang="en-US" altLang="zh-CN" dirty="0"/>
              <a:t>Same inputs </a:t>
            </a:r>
          </a:p>
          <a:p>
            <a:pPr lvl="1"/>
            <a:r>
              <a:rPr lang="en-US" altLang="zh-CN" dirty="0"/>
              <a:t>Same outputs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An application has multiple implementations</a:t>
            </a:r>
          </a:p>
          <a:p>
            <a:pPr lvl="1"/>
            <a:r>
              <a:rPr lang="en-US" altLang="zh-CN" dirty="0" smtClean="0"/>
              <a:t>JVM: Sun J2SE, Open JDK, IBM J9, …</a:t>
            </a:r>
          </a:p>
          <a:p>
            <a:pPr lvl="1"/>
            <a:r>
              <a:rPr lang="en-US" altLang="zh-CN" dirty="0" smtClean="0"/>
              <a:t>Compiler: 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llvm</a:t>
            </a:r>
            <a:r>
              <a:rPr lang="en-US" altLang="zh-CN" dirty="0" smtClean="0"/>
              <a:t>, …</a:t>
            </a:r>
          </a:p>
          <a:p>
            <a:pPr lvl="1"/>
            <a:r>
              <a:rPr lang="en-US" altLang="zh-CN" dirty="0" smtClean="0"/>
              <a:t>SSH servers: Apache MINA SSHD, </a:t>
            </a:r>
            <a:r>
              <a:rPr lang="en-US" altLang="zh-CN" dirty="0" err="1" smtClean="0"/>
              <a:t>Dropbear</a:t>
            </a:r>
            <a:r>
              <a:rPr lang="en-US" altLang="zh-CN" dirty="0" smtClean="0"/>
              <a:t>, …</a:t>
            </a:r>
          </a:p>
          <a:p>
            <a:pPr lvl="1"/>
            <a:r>
              <a:rPr lang="en-US" altLang="zh-CN" dirty="0" smtClean="0"/>
              <a:t>Linux: Ubuntu, </a:t>
            </a:r>
            <a:r>
              <a:rPr lang="en-US" altLang="zh-CN" dirty="0" err="1" smtClean="0"/>
              <a:t>Redhat</a:t>
            </a:r>
            <a:r>
              <a:rPr lang="en-US" altLang="zh-CN" dirty="0" smtClean="0"/>
              <a:t>,…</a:t>
            </a:r>
          </a:p>
          <a:p>
            <a:pPr lvl="1"/>
            <a:r>
              <a:rPr lang="en-US" altLang="zh-CN" dirty="0" smtClean="0"/>
              <a:t>Database: MySQL, SQL server,…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1756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Software </a:t>
            </a:r>
            <a:r>
              <a:rPr lang="en-US" altLang="zh-CN" dirty="0" smtClean="0"/>
              <a:t>process models</a:t>
            </a:r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600450" y="3067050"/>
            <a:ext cx="1676400" cy="9001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>
                <a:latin typeface="Times New Roman" panose="02020603050405020304" pitchFamily="18" charset="0"/>
                <a:cs typeface="Arial" panose="020B0604020202020204" pitchFamily="34" charset="0"/>
              </a:rPr>
              <a:t>Design</a:t>
            </a:r>
            <a:endParaRPr lang="en-CA" altLang="zh-CN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429250" y="3981450"/>
            <a:ext cx="2100263" cy="914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CA" altLang="zh-CN" sz="2400" dirty="0">
                <a:latin typeface="Times New Roman" panose="02020603050405020304" pitchFamily="18" charset="0"/>
                <a:cs typeface="Arial" panose="020B0604020202020204" pitchFamily="34" charset="0"/>
              </a:rPr>
              <a:t>Implementation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639050" y="4972050"/>
            <a:ext cx="1828800" cy="7524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CA" altLang="zh-CN" sz="2400" dirty="0">
                <a:latin typeface="Times New Roman" panose="02020603050405020304" pitchFamily="18" charset="0"/>
                <a:cs typeface="Arial" panose="020B0604020202020204" pitchFamily="34" charset="0"/>
              </a:rPr>
              <a:t>Integration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463675" y="1924050"/>
            <a:ext cx="20574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>
                <a:latin typeface="Times New Roman" panose="02020603050405020304" pitchFamily="18" charset="0"/>
                <a:cs typeface="Arial" panose="020B0604020202020204" pitchFamily="34" charset="0"/>
              </a:rPr>
              <a:t>Requirements</a:t>
            </a:r>
          </a:p>
          <a:p>
            <a:pPr algn="ctr"/>
            <a:r>
              <a:rPr lang="en-US" altLang="zh-CN" sz="2400">
                <a:latin typeface="Times New Roman" panose="02020603050405020304" pitchFamily="18" charset="0"/>
                <a:cs typeface="Arial" panose="020B0604020202020204" pitchFamily="34" charset="0"/>
              </a:rPr>
              <a:t>engineering</a:t>
            </a:r>
            <a:endParaRPr lang="en-CA" altLang="zh-CN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8" name="AutoShape 15"/>
          <p:cNvCxnSpPr>
            <a:cxnSpLocks noChangeShapeType="1"/>
            <a:stCxn id="7" idx="3"/>
            <a:endCxn id="4" idx="0"/>
          </p:cNvCxnSpPr>
          <p:nvPr/>
        </p:nvCxnSpPr>
        <p:spPr bwMode="auto">
          <a:xfrm>
            <a:off x="3521075" y="2419350"/>
            <a:ext cx="917575" cy="647700"/>
          </a:xfrm>
          <a:prstGeom prst="bentConnector2">
            <a:avLst/>
          </a:prstGeom>
          <a:noFill/>
          <a:ln w="635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16"/>
          <p:cNvCxnSpPr>
            <a:cxnSpLocks noChangeShapeType="1"/>
            <a:stCxn id="4" idx="3"/>
          </p:cNvCxnSpPr>
          <p:nvPr/>
        </p:nvCxnSpPr>
        <p:spPr bwMode="auto">
          <a:xfrm>
            <a:off x="5276850" y="3517900"/>
            <a:ext cx="1260475" cy="493713"/>
          </a:xfrm>
          <a:prstGeom prst="bentConnector3">
            <a:avLst>
              <a:gd name="adj1" fmla="val 101384"/>
            </a:avLst>
          </a:prstGeom>
          <a:noFill/>
          <a:ln w="635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17"/>
          <p:cNvCxnSpPr>
            <a:cxnSpLocks noChangeShapeType="1"/>
            <a:stCxn id="5" idx="3"/>
          </p:cNvCxnSpPr>
          <p:nvPr/>
        </p:nvCxnSpPr>
        <p:spPr bwMode="auto">
          <a:xfrm>
            <a:off x="7529513" y="4438650"/>
            <a:ext cx="1030287" cy="547688"/>
          </a:xfrm>
          <a:prstGeom prst="bentConnector3">
            <a:avLst>
              <a:gd name="adj1" fmla="val 102157"/>
            </a:avLst>
          </a:prstGeom>
          <a:noFill/>
          <a:ln w="635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文本框 10"/>
          <p:cNvSpPr txBox="1"/>
          <p:nvPr/>
        </p:nvSpPr>
        <p:spPr>
          <a:xfrm>
            <a:off x="4095750" y="5534025"/>
            <a:ext cx="239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 waterfall model 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574145" y="2472117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Programmer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562633" y="2904029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Quality engineer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868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TM03457515[[fn=视图]]</Template>
  <TotalTime>5134</TotalTime>
  <Words>2735</Words>
  <Application>Microsoft Office PowerPoint</Application>
  <PresentationFormat>宽屏</PresentationFormat>
  <Paragraphs>487</Paragraphs>
  <Slides>46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7" baseType="lpstr">
      <vt:lpstr>Arial Unicode MS</vt:lpstr>
      <vt:lpstr>Microsoft YaHei UI</vt:lpstr>
      <vt:lpstr>等线</vt:lpstr>
      <vt:lpstr>宋体</vt:lpstr>
      <vt:lpstr>Arial</vt:lpstr>
      <vt:lpstr>Calibri</vt:lpstr>
      <vt:lpstr>Century Schoolbook</vt:lpstr>
      <vt:lpstr>Times New Roman</vt:lpstr>
      <vt:lpstr>Wingdings</vt:lpstr>
      <vt:lpstr>Wingdings 2</vt:lpstr>
      <vt:lpstr>View</vt:lpstr>
      <vt:lpstr> Debugging</vt:lpstr>
      <vt:lpstr>Last class</vt:lpstr>
      <vt:lpstr>Testing</vt:lpstr>
      <vt:lpstr>Static bug detection</vt:lpstr>
      <vt:lpstr>General oracles</vt:lpstr>
      <vt:lpstr>Oracle Types</vt:lpstr>
      <vt:lpstr>Oracle Types</vt:lpstr>
      <vt:lpstr>More oracles: differential testing</vt:lpstr>
      <vt:lpstr>Software process models</vt:lpstr>
      <vt:lpstr>What happens after a bug is found</vt:lpstr>
      <vt:lpstr>Debugging -Testing</vt:lpstr>
      <vt:lpstr>Consider Mozilla Firefox</vt:lpstr>
      <vt:lpstr>How do we go from this</vt:lpstr>
      <vt:lpstr>To this…</vt:lpstr>
      <vt:lpstr>Delta Debugging</vt:lpstr>
      <vt:lpstr>Delta Debugging</vt:lpstr>
      <vt:lpstr>Delta Debugging</vt:lpstr>
      <vt:lpstr>Delta Debugging</vt:lpstr>
      <vt:lpstr>Delta Debugging</vt:lpstr>
      <vt:lpstr>Case I: multiple failing branches</vt:lpstr>
      <vt:lpstr>Case II: Interference</vt:lpstr>
      <vt:lpstr>Advanced topics</vt:lpstr>
      <vt:lpstr>Debugging -Testing</vt:lpstr>
      <vt:lpstr>Spectra-based fault localization</vt:lpstr>
      <vt:lpstr>Statistical Debugging</vt:lpstr>
      <vt:lpstr>Automatic program repair</vt:lpstr>
      <vt:lpstr>Controversy</vt:lpstr>
      <vt:lpstr>State of the art</vt:lpstr>
      <vt:lpstr>The limitation of fault localization</vt:lpstr>
      <vt:lpstr>Debugging -Testing</vt:lpstr>
      <vt:lpstr>Flakey tests</vt:lpstr>
      <vt:lpstr>What are the root causes?</vt:lpstr>
      <vt:lpstr>How are flaky tests introduced?</vt:lpstr>
      <vt:lpstr>Debugging-Static analysis</vt:lpstr>
      <vt:lpstr>Test Stubs</vt:lpstr>
      <vt:lpstr>Configurable Test Stubs</vt:lpstr>
      <vt:lpstr>Fake Objects</vt:lpstr>
      <vt:lpstr>Fake Objects</vt:lpstr>
      <vt:lpstr>Debugging-Static analysis</vt:lpstr>
      <vt:lpstr>Oracle Types</vt:lpstr>
      <vt:lpstr>Mock objects</vt:lpstr>
      <vt:lpstr>Mock objects</vt:lpstr>
      <vt:lpstr>Mock objects</vt:lpstr>
      <vt:lpstr>Mock objects</vt:lpstr>
      <vt:lpstr>This class</vt:lpstr>
      <vt:lpstr>Next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 Zhong</dc:creator>
  <cp:lastModifiedBy>Zhong Hao</cp:lastModifiedBy>
  <cp:revision>1646</cp:revision>
  <dcterms:created xsi:type="dcterms:W3CDTF">2017-07-31T06:57:29Z</dcterms:created>
  <dcterms:modified xsi:type="dcterms:W3CDTF">2020-11-09T09:41:53Z</dcterms:modified>
</cp:coreProperties>
</file>