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38"/>
  </p:notesMasterIdLst>
  <p:sldIdLst>
    <p:sldId id="256" r:id="rId2"/>
    <p:sldId id="322" r:id="rId3"/>
    <p:sldId id="296" r:id="rId4"/>
    <p:sldId id="297" r:id="rId5"/>
    <p:sldId id="298" r:id="rId6"/>
    <p:sldId id="301" r:id="rId7"/>
    <p:sldId id="323" r:id="rId8"/>
    <p:sldId id="324" r:id="rId9"/>
    <p:sldId id="303" r:id="rId10"/>
    <p:sldId id="326" r:id="rId11"/>
    <p:sldId id="325" r:id="rId12"/>
    <p:sldId id="327" r:id="rId13"/>
    <p:sldId id="304" r:id="rId14"/>
    <p:sldId id="305" r:id="rId15"/>
    <p:sldId id="331" r:id="rId16"/>
    <p:sldId id="318" r:id="rId17"/>
    <p:sldId id="306" r:id="rId18"/>
    <p:sldId id="319" r:id="rId19"/>
    <p:sldId id="329" r:id="rId20"/>
    <p:sldId id="328" r:id="rId21"/>
    <p:sldId id="330"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20"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2C10A98-A395-4E9C-B53C-00C5666E0D70}">
          <p14:sldIdLst>
            <p14:sldId id="256"/>
            <p14:sldId id="322"/>
            <p14:sldId id="296"/>
            <p14:sldId id="297"/>
            <p14:sldId id="298"/>
            <p14:sldId id="301"/>
            <p14:sldId id="323"/>
            <p14:sldId id="324"/>
            <p14:sldId id="303"/>
            <p14:sldId id="326"/>
            <p14:sldId id="325"/>
            <p14:sldId id="327"/>
            <p14:sldId id="304"/>
            <p14:sldId id="305"/>
            <p14:sldId id="331"/>
            <p14:sldId id="318"/>
            <p14:sldId id="306"/>
            <p14:sldId id="319"/>
            <p14:sldId id="329"/>
            <p14:sldId id="328"/>
            <p14:sldId id="330"/>
            <p14:sldId id="333"/>
            <p14:sldId id="334"/>
            <p14:sldId id="335"/>
            <p14:sldId id="336"/>
            <p14:sldId id="337"/>
            <p14:sldId id="338"/>
            <p14:sldId id="339"/>
            <p14:sldId id="340"/>
            <p14:sldId id="341"/>
            <p14:sldId id="342"/>
            <p14:sldId id="343"/>
            <p14:sldId id="344"/>
            <p14:sldId id="345"/>
            <p14:sldId id="346"/>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E8810-6EE0-4615-A973-BA7DAAC3C93C}" type="datetimeFigureOut">
              <a:rPr lang="zh-CN" altLang="en-US" smtClean="0"/>
              <a:t>2017/12/4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CF0BB7-BFC9-4531-8CB7-DFCDC538995A}" type="slidenum">
              <a:rPr lang="zh-CN" altLang="en-US" smtClean="0"/>
              <a:t>‹#›</a:t>
            </a:fld>
            <a:endParaRPr lang="zh-CN" altLang="en-US"/>
          </a:p>
        </p:txBody>
      </p:sp>
    </p:spTree>
    <p:extLst>
      <p:ext uri="{BB962C8B-B14F-4D97-AF65-F5344CB8AC3E}">
        <p14:creationId xmlns:p14="http://schemas.microsoft.com/office/powerpoint/2010/main" val="378304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CF0BB7-BFC9-4531-8CB7-DFCDC538995A}" type="slidenum">
              <a:rPr lang="zh-CN" altLang="en-US" smtClean="0"/>
              <a:t>34</a:t>
            </a:fld>
            <a:endParaRPr lang="zh-CN" altLang="en-US"/>
          </a:p>
        </p:txBody>
      </p:sp>
    </p:spTree>
    <p:extLst>
      <p:ext uri="{BB962C8B-B14F-4D97-AF65-F5344CB8AC3E}">
        <p14:creationId xmlns:p14="http://schemas.microsoft.com/office/powerpoint/2010/main" val="66999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CF0BB7-BFC9-4531-8CB7-DFCDC538995A}" type="slidenum">
              <a:rPr lang="zh-CN" altLang="en-US" smtClean="0"/>
              <a:t>35</a:t>
            </a:fld>
            <a:endParaRPr lang="zh-CN" altLang="en-US"/>
          </a:p>
        </p:txBody>
      </p:sp>
    </p:spTree>
    <p:extLst>
      <p:ext uri="{BB962C8B-B14F-4D97-AF65-F5344CB8AC3E}">
        <p14:creationId xmlns:p14="http://schemas.microsoft.com/office/powerpoint/2010/main" val="525403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370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424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943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81912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005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24624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smtClean="0"/>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69960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3097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232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10553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2017/12/4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3698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7D01A3B-59DD-432E-8081-4C891C16B335}" type="datetimeFigureOut">
              <a:rPr lang="zh-CN" altLang="en-US" smtClean="0"/>
              <a:t>2017/12/4</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8093391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java.sun.com/javase/6/docs/api/java/text/DateFormat.html" TargetMode="External"/><Relationship Id="rId2" Type="http://schemas.openxmlformats.org/officeDocument/2006/relationships/hyperlink" Target="http://en.wikipedia.org/wiki/Coordinated_Universal_Tim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4.jpg"/><Relationship Id="rId3" Type="http://schemas.openxmlformats.org/officeDocument/2006/relationships/image" Target="../media/image49.jpg"/><Relationship Id="rId7" Type="http://schemas.openxmlformats.org/officeDocument/2006/relationships/image" Target="../media/image53.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jpg"/><Relationship Id="rId4" Type="http://schemas.openxmlformats.org/officeDocument/2006/relationships/image" Target="../media/image50.jpg"/><Relationship Id="rId9" Type="http://schemas.openxmlformats.org/officeDocument/2006/relationships/image" Target="../media/image5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UI designer</a:t>
            </a:r>
            <a:endParaRPr lang="zh-CN" altLang="en-US" dirty="0"/>
          </a:p>
        </p:txBody>
      </p:sp>
      <p:sp>
        <p:nvSpPr>
          <p:cNvPr id="3" name="副标题 2"/>
          <p:cNvSpPr>
            <a:spLocks noGrp="1"/>
          </p:cNvSpPr>
          <p:nvPr>
            <p:ph type="subTitle" idx="1"/>
          </p:nvPr>
        </p:nvSpPr>
        <p:spPr/>
        <p:txBody>
          <a:bodyPr/>
          <a:lstStyle/>
          <a:p>
            <a:r>
              <a:rPr lang="en-US" altLang="zh-CN" dirty="0" smtClean="0"/>
              <a:t>Hao Zhong</a:t>
            </a:r>
          </a:p>
          <a:p>
            <a:r>
              <a:rPr lang="en-US" altLang="zh-CN" dirty="0" smtClean="0"/>
              <a:t>Shanghai Jiao Tong University</a:t>
            </a:r>
            <a:endParaRPr lang="zh-CN" altLang="en-US" dirty="0"/>
          </a:p>
        </p:txBody>
      </p:sp>
    </p:spTree>
    <p:extLst>
      <p:ext uri="{BB962C8B-B14F-4D97-AF65-F5344CB8AC3E}">
        <p14:creationId xmlns:p14="http://schemas.microsoft.com/office/powerpoint/2010/main" val="2252912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 design </a:t>
            </a:r>
            <a:r>
              <a:rPr lang="en-US" altLang="zh-CN" dirty="0" smtClean="0"/>
              <a:t>principles</a:t>
            </a:r>
            <a:endParaRPr lang="zh-CN" altLang="en-US" dirty="0"/>
          </a:p>
        </p:txBody>
      </p:sp>
      <p:sp>
        <p:nvSpPr>
          <p:cNvPr id="3" name="内容占位符 2"/>
          <p:cNvSpPr>
            <a:spLocks noGrp="1"/>
          </p:cNvSpPr>
          <p:nvPr>
            <p:ph idx="1"/>
          </p:nvPr>
        </p:nvSpPr>
        <p:spPr/>
        <p:txBody>
          <a:bodyPr>
            <a:normAutofit/>
          </a:bodyPr>
          <a:lstStyle/>
          <a:p>
            <a:r>
              <a:rPr lang="en-US" altLang="zh-CN" dirty="0" smtClean="0"/>
              <a:t>User </a:t>
            </a:r>
            <a:r>
              <a:rPr lang="en-US" altLang="zh-CN" dirty="0"/>
              <a:t>guidance</a:t>
            </a:r>
          </a:p>
          <a:p>
            <a:pPr lvl="1"/>
            <a:r>
              <a:rPr lang="en-US" altLang="zh-CN" dirty="0"/>
              <a:t>Some user guidance such as help systems, on-line manuals, etc. should be supplied</a:t>
            </a:r>
          </a:p>
          <a:p>
            <a:endParaRPr lang="en-US" altLang="zh-CN" dirty="0" smtClean="0"/>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375" y="2726092"/>
            <a:ext cx="4304799" cy="1863663"/>
          </a:xfrm>
          <a:prstGeom prst="rect">
            <a:avLst/>
          </a:prstGeom>
        </p:spPr>
      </p:pic>
    </p:spTree>
    <p:extLst>
      <p:ext uri="{BB962C8B-B14F-4D97-AF65-F5344CB8AC3E}">
        <p14:creationId xmlns:p14="http://schemas.microsoft.com/office/powerpoint/2010/main" val="302011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 design </a:t>
            </a:r>
            <a:r>
              <a:rPr lang="en-US" altLang="zh-CN" dirty="0" smtClean="0"/>
              <a:t>principles</a:t>
            </a:r>
            <a:endParaRPr lang="zh-CN" altLang="en-US" dirty="0"/>
          </a:p>
        </p:txBody>
      </p:sp>
      <p:sp>
        <p:nvSpPr>
          <p:cNvPr id="3" name="内容占位符 2"/>
          <p:cNvSpPr>
            <a:spLocks noGrp="1"/>
          </p:cNvSpPr>
          <p:nvPr>
            <p:ph idx="1"/>
          </p:nvPr>
        </p:nvSpPr>
        <p:spPr>
          <a:xfrm>
            <a:off x="1261872" y="1828801"/>
            <a:ext cx="8595360" cy="1225118"/>
          </a:xfrm>
        </p:spPr>
        <p:txBody>
          <a:bodyPr>
            <a:normAutofit/>
          </a:bodyPr>
          <a:lstStyle/>
          <a:p>
            <a:r>
              <a:rPr lang="en-US" altLang="zh-CN" dirty="0" smtClean="0"/>
              <a:t>User </a:t>
            </a:r>
            <a:r>
              <a:rPr lang="en-US" altLang="zh-CN" dirty="0"/>
              <a:t>diversity</a:t>
            </a:r>
          </a:p>
          <a:p>
            <a:pPr lvl="1"/>
            <a:r>
              <a:rPr lang="en-US" altLang="zh-CN" dirty="0"/>
              <a:t>Interaction facilities for different types of user should be supported</a:t>
            </a:r>
          </a:p>
          <a:p>
            <a:pPr lvl="1"/>
            <a:r>
              <a:rPr lang="en-US" altLang="zh-CN" dirty="0"/>
              <a:t>E.g., some users have seeing difficulties and so larger text should be available</a:t>
            </a:r>
          </a:p>
          <a:p>
            <a:endParaRPr lang="en-US" altLang="zh-CN" dirty="0" smtClean="0"/>
          </a:p>
          <a:p>
            <a:endParaRPr lang="zh-CN" altLang="en-US" dirty="0"/>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7258" y="3122147"/>
            <a:ext cx="8831906" cy="2994568"/>
          </a:xfrm>
          <a:prstGeom prst="rect">
            <a:avLst/>
          </a:prstGeom>
        </p:spPr>
      </p:pic>
    </p:spTree>
    <p:extLst>
      <p:ext uri="{BB962C8B-B14F-4D97-AF65-F5344CB8AC3E}">
        <p14:creationId xmlns:p14="http://schemas.microsoft.com/office/powerpoint/2010/main" val="4191789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 design </a:t>
            </a:r>
            <a:r>
              <a:rPr lang="en-US" altLang="zh-CN" dirty="0" smtClean="0"/>
              <a:t>principles</a:t>
            </a:r>
            <a:endParaRPr lang="zh-CN" altLang="en-US" dirty="0"/>
          </a:p>
        </p:txBody>
      </p:sp>
      <p:sp>
        <p:nvSpPr>
          <p:cNvPr id="3" name="内容占位符 2"/>
          <p:cNvSpPr>
            <a:spLocks noGrp="1"/>
          </p:cNvSpPr>
          <p:nvPr>
            <p:ph idx="1"/>
          </p:nvPr>
        </p:nvSpPr>
        <p:spPr>
          <a:xfrm>
            <a:off x="1261872" y="1828800"/>
            <a:ext cx="8595360" cy="4305669"/>
          </a:xfrm>
        </p:spPr>
        <p:txBody>
          <a:bodyPr>
            <a:normAutofit/>
          </a:bodyPr>
          <a:lstStyle/>
          <a:p>
            <a:r>
              <a:rPr lang="en-US" altLang="zh-CN" dirty="0" smtClean="0"/>
              <a:t>Meaningful feedback</a:t>
            </a:r>
            <a:endParaRPr lang="en-US" altLang="zh-CN" dirty="0"/>
          </a:p>
          <a:p>
            <a:pPr lvl="1"/>
            <a:r>
              <a:rPr lang="en-US" altLang="zh-CN" dirty="0" smtClean="0"/>
              <a:t>Programmers often use UI to debug</a:t>
            </a:r>
            <a:endParaRPr lang="en-US" altLang="zh-CN" dirty="0"/>
          </a:p>
          <a:p>
            <a:endParaRPr lang="en-US" altLang="zh-CN" dirty="0" smtClean="0"/>
          </a:p>
          <a:p>
            <a:endParaRPr lang="zh-CN" altLang="en-US" dirty="0"/>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945" y="2968329"/>
            <a:ext cx="8740209" cy="2628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66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User-system interaction</a:t>
            </a:r>
            <a:endParaRPr lang="zh-CN" altLang="en-US" dirty="0"/>
          </a:p>
        </p:txBody>
      </p:sp>
      <p:sp>
        <p:nvSpPr>
          <p:cNvPr id="3" name="内容占位符 2"/>
          <p:cNvSpPr>
            <a:spLocks noGrp="1"/>
          </p:cNvSpPr>
          <p:nvPr>
            <p:ph idx="1"/>
          </p:nvPr>
        </p:nvSpPr>
        <p:spPr/>
        <p:txBody>
          <a:bodyPr/>
          <a:lstStyle/>
          <a:p>
            <a:pPr algn="just"/>
            <a:r>
              <a:rPr lang="en-US" altLang="zh-CN" dirty="0"/>
              <a:t>Two problems must be addressed in interactive systems design</a:t>
            </a:r>
          </a:p>
          <a:p>
            <a:pPr lvl="1" algn="just"/>
            <a:r>
              <a:rPr lang="en-US" altLang="zh-CN" dirty="0"/>
              <a:t>How should information from the user be provided to the computer system?</a:t>
            </a:r>
          </a:p>
          <a:p>
            <a:pPr lvl="1" algn="just"/>
            <a:r>
              <a:rPr lang="en-US" altLang="zh-CN" dirty="0"/>
              <a:t>How should information from the computer system be presented to the user</a:t>
            </a:r>
            <a:r>
              <a:rPr lang="en-US" altLang="zh-CN" dirty="0" smtClean="0"/>
              <a:t>?</a:t>
            </a:r>
          </a:p>
          <a:p>
            <a:pPr lvl="1" algn="just"/>
            <a:endParaRPr lang="en-US" altLang="zh-CN" dirty="0"/>
          </a:p>
          <a:p>
            <a:pPr lvl="1" algn="just"/>
            <a:endParaRPr lang="en-US" altLang="zh-CN" dirty="0" smtClean="0"/>
          </a:p>
          <a:p>
            <a:pPr lvl="1" algn="just"/>
            <a:endParaRPr lang="en-US" altLang="zh-CN" dirty="0"/>
          </a:p>
          <a:p>
            <a:pPr lvl="1" algn="just"/>
            <a:endParaRPr lang="en-US" altLang="zh-CN" dirty="0" smtClean="0"/>
          </a:p>
          <a:p>
            <a:pPr lvl="1" algn="just"/>
            <a:endParaRPr lang="en-US" altLang="zh-CN" dirty="0"/>
          </a:p>
          <a:p>
            <a:pPr lvl="1" algn="just"/>
            <a:endParaRPr lang="en-US" altLang="zh-CN" dirty="0" smtClean="0"/>
          </a:p>
          <a:p>
            <a:pPr lvl="1" algn="just"/>
            <a:endParaRPr lang="en-US" altLang="zh-CN" dirty="0"/>
          </a:p>
          <a:p>
            <a:pPr algn="just"/>
            <a:r>
              <a:rPr lang="en-US" altLang="zh-CN" dirty="0"/>
              <a:t>User interaction and information presentation may be integrated through a coherent framework such as a user interface metaphor</a:t>
            </a:r>
          </a:p>
          <a:p>
            <a:pPr algn="just"/>
            <a:endParaRPr lang="en-US" altLang="zh-CN" dirty="0" smtClean="0"/>
          </a:p>
          <a:p>
            <a:pPr algn="just"/>
            <a:endParaRPr lang="zh-CN" altLang="en-US" dirty="0"/>
          </a:p>
        </p:txBody>
      </p:sp>
      <p:pic>
        <p:nvPicPr>
          <p:cNvPr id="4"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34845" y="2788676"/>
            <a:ext cx="2846033" cy="204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3285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Some methods to achieve good usability:</a:t>
            </a:r>
          </a:p>
        </p:txBody>
      </p:sp>
      <p:sp>
        <p:nvSpPr>
          <p:cNvPr id="3" name="内容占位符 2"/>
          <p:cNvSpPr>
            <a:spLocks noGrp="1"/>
          </p:cNvSpPr>
          <p:nvPr>
            <p:ph idx="1"/>
          </p:nvPr>
        </p:nvSpPr>
        <p:spPr/>
        <p:txBody>
          <a:bodyPr>
            <a:normAutofit/>
          </a:bodyPr>
          <a:lstStyle/>
          <a:p>
            <a:r>
              <a:rPr lang="en-US" altLang="en-US" dirty="0"/>
              <a:t>Paper prototyping</a:t>
            </a:r>
          </a:p>
          <a:p>
            <a:pPr lvl="1"/>
            <a:r>
              <a:rPr lang="en-US" altLang="en-US" dirty="0"/>
              <a:t>Show users various UI menus and ask them to group the ones that are similar, to see what UI tasks are seen as being related by users.</a:t>
            </a:r>
          </a:p>
          <a:p>
            <a:r>
              <a:rPr lang="en-US" altLang="en-US" dirty="0"/>
              <a:t>Code prototyping</a:t>
            </a:r>
            <a:endParaRPr lang="en-US" altLang="en-US" dirty="0" smtClean="0"/>
          </a:p>
          <a:p>
            <a:r>
              <a:rPr lang="en-US" altLang="en-US" dirty="0" smtClean="0"/>
              <a:t>User </a:t>
            </a:r>
            <a:r>
              <a:rPr lang="en-US" altLang="en-US" dirty="0"/>
              <a:t>testing / field studies</a:t>
            </a:r>
          </a:p>
          <a:p>
            <a:pPr lvl="1"/>
            <a:r>
              <a:rPr lang="en-US" altLang="en-US" dirty="0"/>
              <a:t>having users use the product and gathering data</a:t>
            </a:r>
          </a:p>
          <a:p>
            <a:pPr lvl="1"/>
            <a:r>
              <a:rPr lang="en-US" altLang="en-US" dirty="0"/>
              <a:t>Evaluations and reviews by UI experts</a:t>
            </a:r>
          </a:p>
          <a:p>
            <a:pPr>
              <a:lnSpc>
                <a:spcPct val="90000"/>
              </a:lnSpc>
            </a:pPr>
            <a:endParaRPr lang="en-US" altLang="en-US" dirty="0"/>
          </a:p>
        </p:txBody>
      </p:sp>
    </p:spTree>
    <p:extLst>
      <p:ext uri="{BB962C8B-B14F-4D97-AF65-F5344CB8AC3E}">
        <p14:creationId xmlns:p14="http://schemas.microsoft.com/office/powerpoint/2010/main" val="4015522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User interface design process</a:t>
            </a:r>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1872" y="1932804"/>
            <a:ext cx="8340725" cy="397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949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Creating a paper prototype</a:t>
            </a:r>
            <a:endParaRPr lang="zh-CN" altLang="en-US" dirty="0"/>
          </a:p>
        </p:txBody>
      </p:sp>
      <p:sp>
        <p:nvSpPr>
          <p:cNvPr id="3" name="内容占位符 2"/>
          <p:cNvSpPr>
            <a:spLocks noGrp="1"/>
          </p:cNvSpPr>
          <p:nvPr>
            <p:ph idx="1"/>
          </p:nvPr>
        </p:nvSpPr>
        <p:spPr/>
        <p:txBody>
          <a:bodyPr>
            <a:normAutofit/>
          </a:bodyPr>
          <a:lstStyle/>
          <a:p>
            <a:pPr>
              <a:lnSpc>
                <a:spcPct val="90000"/>
              </a:lnSpc>
            </a:pPr>
            <a:r>
              <a:rPr lang="en-US" altLang="en-US" dirty="0" smtClean="0"/>
              <a:t>Your requirements and designs?</a:t>
            </a:r>
            <a:endParaRPr lang="en-US" altLang="en-US" dirty="0"/>
          </a:p>
          <a:p>
            <a:r>
              <a:rPr lang="en-US" altLang="en-US" dirty="0" smtClean="0"/>
              <a:t>Identify </a:t>
            </a:r>
            <a:r>
              <a:rPr lang="en-US" altLang="en-US" dirty="0"/>
              <a:t>the screens in your UI</a:t>
            </a:r>
          </a:p>
          <a:p>
            <a:pPr lvl="1"/>
            <a:r>
              <a:rPr lang="en-US" altLang="en-US" dirty="0"/>
              <a:t>consider use cases, inputs and outputs to user</a:t>
            </a:r>
          </a:p>
          <a:p>
            <a:r>
              <a:rPr lang="en-US" altLang="en-US" dirty="0" smtClean="0"/>
              <a:t>Think </a:t>
            </a:r>
            <a:r>
              <a:rPr lang="en-US" altLang="en-US" dirty="0"/>
              <a:t>about how to get from one screen to </a:t>
            </a:r>
            <a:r>
              <a:rPr lang="en-US" altLang="en-US" dirty="0" smtClean="0"/>
              <a:t>next this </a:t>
            </a:r>
            <a:r>
              <a:rPr lang="en-US" altLang="en-US" dirty="0"/>
              <a:t>will help choose between tabs, dialogs, etc</a:t>
            </a:r>
            <a:r>
              <a:rPr lang="en-US" altLang="en-US" dirty="0" smtClean="0"/>
              <a:t>.</a:t>
            </a:r>
          </a:p>
          <a:p>
            <a:r>
              <a:rPr lang="en-US" altLang="en-US" dirty="0" smtClean="0"/>
              <a:t>Drawing the background</a:t>
            </a:r>
            <a:endParaRPr lang="en-US" altLang="en-US" dirty="0"/>
          </a:p>
          <a:p>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3921" y="3604333"/>
            <a:ext cx="4356712" cy="320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72646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Representing a changing UI</a:t>
            </a:r>
            <a:endParaRPr lang="zh-CN" altLang="en-US" dirty="0"/>
          </a:p>
        </p:txBody>
      </p:sp>
      <p:sp>
        <p:nvSpPr>
          <p:cNvPr id="3" name="内容占位符 2"/>
          <p:cNvSpPr>
            <a:spLocks noGrp="1"/>
          </p:cNvSpPr>
          <p:nvPr>
            <p:ph idx="1"/>
          </p:nvPr>
        </p:nvSpPr>
        <p:spPr/>
        <p:txBody>
          <a:bodyPr>
            <a:normAutofit/>
          </a:bodyPr>
          <a:lstStyle/>
          <a:p>
            <a:endParaRPr lang="en-US" altLang="zh-CN" b="1" dirty="0" smtClean="0"/>
          </a:p>
          <a:p>
            <a:pPr lvl="1"/>
            <a:endParaRPr lang="en-US" altLang="zh-CN" b="1" dirty="0"/>
          </a:p>
          <a:p>
            <a:pPr lvl="1"/>
            <a:endParaRPr lang="en-US" altLang="zh-CN" dirty="0" smtClean="0"/>
          </a:p>
          <a:p>
            <a:pPr lvl="1"/>
            <a:endParaRPr lang="en-US" altLang="zh-CN" dirty="0" smtClean="0"/>
          </a:p>
          <a:p>
            <a:pPr lvl="1"/>
            <a:endParaRPr lang="zh-CN"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l="6818" t="10475" b="3001"/>
          <a:stretch>
            <a:fillRect/>
          </a:stretch>
        </p:blipFill>
        <p:spPr bwMode="auto">
          <a:xfrm>
            <a:off x="501588" y="2234004"/>
            <a:ext cx="5808852" cy="4083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descr="Paper prototy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958" y="1828800"/>
            <a:ext cx="4574959" cy="2881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low-fi"/>
          <p:cNvPicPr>
            <a:picLocks noChangeAspect="1" noChangeArrowheads="1"/>
          </p:cNvPicPr>
          <p:nvPr/>
        </p:nvPicPr>
        <p:blipFill>
          <a:blip r:embed="rId4">
            <a:extLst>
              <a:ext uri="{28A0092B-C50C-407E-A947-70E740481C1C}">
                <a14:useLocalDpi xmlns:a14="http://schemas.microsoft.com/office/drawing/2010/main" val="0"/>
              </a:ext>
            </a:extLst>
          </a:blip>
          <a:srcRect b="16730"/>
          <a:stretch>
            <a:fillRect/>
          </a:stretch>
        </p:blipFill>
        <p:spPr bwMode="auto">
          <a:xfrm>
            <a:off x="6398581" y="3554799"/>
            <a:ext cx="4725140" cy="3079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952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Code prototype</a:t>
            </a:r>
            <a:endParaRPr lang="zh-CN" altLang="en-US" dirty="0"/>
          </a:p>
        </p:txBody>
      </p:sp>
      <p:sp>
        <p:nvSpPr>
          <p:cNvPr id="3" name="内容占位符 2"/>
          <p:cNvSpPr>
            <a:spLocks noGrp="1"/>
          </p:cNvSpPr>
          <p:nvPr>
            <p:ph idx="1"/>
          </p:nvPr>
        </p:nvSpPr>
        <p:spPr/>
        <p:txBody>
          <a:bodyPr/>
          <a:lstStyle/>
          <a:p>
            <a:pPr>
              <a:lnSpc>
                <a:spcPct val="90000"/>
              </a:lnSpc>
            </a:pPr>
            <a:r>
              <a:rPr lang="en-US" altLang="zh-CN" dirty="0"/>
              <a:t>UI builders (Visual Studio, ...)</a:t>
            </a:r>
          </a:p>
          <a:p>
            <a:pPr lvl="1"/>
            <a:r>
              <a:rPr lang="en-US" altLang="zh-CN" dirty="0" smtClean="0"/>
              <a:t>Draw </a:t>
            </a:r>
            <a:r>
              <a:rPr lang="en-US" altLang="zh-CN" dirty="0"/>
              <a:t>a GUI visually by dragging/dropping UI controls on </a:t>
            </a:r>
            <a:r>
              <a:rPr lang="en-US" altLang="zh-CN" dirty="0" smtClean="0"/>
              <a:t>screen</a:t>
            </a:r>
          </a:p>
          <a:p>
            <a:pPr lvl="1"/>
            <a:r>
              <a:rPr lang="en-US" altLang="zh-CN" dirty="0"/>
              <a:t>No real </a:t>
            </a:r>
            <a:r>
              <a:rPr lang="en-US" altLang="zh-CN" dirty="0" smtClean="0"/>
              <a:t>implementation</a:t>
            </a:r>
          </a:p>
          <a:p>
            <a:r>
              <a:rPr lang="en-US" altLang="zh-CN" dirty="0" smtClean="0"/>
              <a:t>The logic chain, with faked data</a:t>
            </a:r>
          </a:p>
          <a:p>
            <a:r>
              <a:rPr lang="en-US" altLang="zh-CN" dirty="0" smtClean="0"/>
              <a:t>Depth of menu</a:t>
            </a:r>
          </a:p>
          <a:p>
            <a:r>
              <a:rPr lang="en-US" altLang="zh-CN" dirty="0" smtClean="0"/>
              <a:t>Determine whether the underlying framework supports the paper prototype</a:t>
            </a:r>
          </a:p>
          <a:p>
            <a:pPr lvl="1"/>
            <a:r>
              <a:rPr lang="en-US" altLang="zh-CN" dirty="0" smtClean="0"/>
              <a:t>Implement a customized UI is difficult</a:t>
            </a:r>
          </a:p>
          <a:p>
            <a:pPr lvl="1"/>
            <a:r>
              <a:rPr lang="en-US" altLang="zh-CN" dirty="0" smtClean="0"/>
              <a:t>APIs</a:t>
            </a:r>
          </a:p>
          <a:p>
            <a:pPr lvl="1"/>
            <a:r>
              <a:rPr lang="en-US" altLang="zh-CN" dirty="0"/>
              <a:t>Need </a:t>
            </a:r>
            <a:r>
              <a:rPr lang="en-US" altLang="zh-CN" dirty="0" smtClean="0"/>
              <a:t>art designers</a:t>
            </a:r>
          </a:p>
          <a:p>
            <a:pPr lvl="1"/>
            <a:endParaRPr lang="en-US" altLang="zh-CN" dirty="0"/>
          </a:p>
          <a:p>
            <a:pPr>
              <a:lnSpc>
                <a:spcPct val="90000"/>
              </a:lnSpc>
            </a:pPr>
            <a:endParaRPr lang="en-US" altLang="zh-CN" dirty="0"/>
          </a:p>
          <a:p>
            <a:pPr>
              <a:lnSpc>
                <a:spcPct val="90000"/>
              </a:lnSpc>
            </a:pPr>
            <a:endParaRPr lang="en-US" altLang="zh-CN" dirty="0"/>
          </a:p>
          <a:p>
            <a:endParaRPr lang="zh-CN" altLang="en-US" dirty="0"/>
          </a:p>
        </p:txBody>
      </p:sp>
    </p:spTree>
    <p:extLst>
      <p:ext uri="{BB962C8B-B14F-4D97-AF65-F5344CB8AC3E}">
        <p14:creationId xmlns:p14="http://schemas.microsoft.com/office/powerpoint/2010/main" val="26488492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Simple evaluation techniques</a:t>
            </a:r>
            <a:endParaRPr lang="zh-CN" altLang="en-US" dirty="0"/>
          </a:p>
        </p:txBody>
      </p:sp>
      <p:sp>
        <p:nvSpPr>
          <p:cNvPr id="3" name="内容占位符 2"/>
          <p:cNvSpPr>
            <a:spLocks noGrp="1"/>
          </p:cNvSpPr>
          <p:nvPr>
            <p:ph idx="1"/>
          </p:nvPr>
        </p:nvSpPr>
        <p:spPr/>
        <p:txBody>
          <a:bodyPr/>
          <a:lstStyle/>
          <a:p>
            <a:r>
              <a:rPr lang="en-US" altLang="zh-CN" dirty="0"/>
              <a:t>Questionnaires for user </a:t>
            </a:r>
            <a:r>
              <a:rPr lang="en-US" altLang="zh-CN" dirty="0" smtClean="0"/>
              <a:t>feedback</a:t>
            </a:r>
          </a:p>
          <a:p>
            <a:r>
              <a:rPr lang="en-US" altLang="zh-CN" dirty="0" smtClean="0"/>
              <a:t>Video </a:t>
            </a:r>
            <a:r>
              <a:rPr lang="en-US" altLang="zh-CN" dirty="0"/>
              <a:t>recording of system use and subsequent </a:t>
            </a:r>
            <a:r>
              <a:rPr lang="en-US" altLang="zh-CN" dirty="0" smtClean="0"/>
              <a:t>tape </a:t>
            </a:r>
            <a:r>
              <a:rPr lang="en-US" altLang="zh-CN" dirty="0"/>
              <a:t>evaluation.</a:t>
            </a:r>
          </a:p>
          <a:p>
            <a:r>
              <a:rPr lang="en-US" altLang="zh-CN" dirty="0"/>
              <a:t>Instrumentation of code to collect information </a:t>
            </a:r>
            <a:r>
              <a:rPr lang="en-US" altLang="zh-CN" dirty="0" smtClean="0"/>
              <a:t>about </a:t>
            </a:r>
            <a:r>
              <a:rPr lang="en-US" altLang="zh-CN" dirty="0"/>
              <a:t>facility use and user errors.</a:t>
            </a:r>
          </a:p>
          <a:p>
            <a:pPr lvl="1"/>
            <a:r>
              <a:rPr lang="en-US" altLang="en-US" dirty="0" smtClean="0"/>
              <a:t>Analyze </a:t>
            </a:r>
            <a:r>
              <a:rPr lang="en-US" altLang="en-US" dirty="0"/>
              <a:t>help desk logs</a:t>
            </a:r>
          </a:p>
          <a:p>
            <a:pPr lvl="1"/>
            <a:r>
              <a:rPr lang="en-US" altLang="en-US" dirty="0"/>
              <a:t>Analyze access logs for web apps</a:t>
            </a:r>
          </a:p>
          <a:p>
            <a:endParaRPr lang="zh-CN" altLang="en-US" dirty="0"/>
          </a:p>
        </p:txBody>
      </p:sp>
    </p:spTree>
    <p:extLst>
      <p:ext uri="{BB962C8B-B14F-4D97-AF65-F5344CB8AC3E}">
        <p14:creationId xmlns:p14="http://schemas.microsoft.com/office/powerpoint/2010/main" val="9272118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Last class</a:t>
            </a:r>
            <a:endParaRPr lang="zh-CN" altLang="en-US" dirty="0"/>
          </a:p>
        </p:txBody>
      </p:sp>
      <p:sp>
        <p:nvSpPr>
          <p:cNvPr id="3" name="内容占位符 2"/>
          <p:cNvSpPr>
            <a:spLocks noGrp="1"/>
          </p:cNvSpPr>
          <p:nvPr>
            <p:ph idx="1"/>
          </p:nvPr>
        </p:nvSpPr>
        <p:spPr/>
        <p:txBody>
          <a:bodyPr/>
          <a:lstStyle/>
          <a:p>
            <a:r>
              <a:rPr lang="en-US" altLang="zh-CN" dirty="0" smtClean="0"/>
              <a:t>Project manager</a:t>
            </a:r>
          </a:p>
          <a:p>
            <a:pPr lvl="1"/>
            <a:r>
              <a:rPr lang="en-US" altLang="zh-CN" dirty="0" smtClean="0"/>
              <a:t>Responsibility</a:t>
            </a:r>
          </a:p>
          <a:p>
            <a:pPr lvl="1"/>
            <a:r>
              <a:rPr lang="en-US" altLang="zh-CN" dirty="0" smtClean="0"/>
              <a:t>Cost estimation</a:t>
            </a:r>
          </a:p>
          <a:p>
            <a:pPr lvl="1"/>
            <a:r>
              <a:rPr lang="en-US" altLang="zh-CN" dirty="0" smtClean="0"/>
              <a:t>Planning</a:t>
            </a:r>
          </a:p>
          <a:p>
            <a:pPr lvl="1"/>
            <a:r>
              <a:rPr lang="en-US" altLang="zh-CN" dirty="0" smtClean="0"/>
              <a:t>Risk</a:t>
            </a:r>
          </a:p>
          <a:p>
            <a:pPr lvl="1"/>
            <a:r>
              <a:rPr lang="en-US" altLang="zh-CN" dirty="0" smtClean="0"/>
              <a:t>CVS</a:t>
            </a:r>
          </a:p>
          <a:p>
            <a:pPr lvl="1"/>
            <a:r>
              <a:rPr lang="en-US" altLang="zh-CN" dirty="0" smtClean="0"/>
              <a:t>Issue tracker (</a:t>
            </a:r>
            <a:r>
              <a:rPr lang="en-US" altLang="zh-CN" smtClean="0"/>
              <a:t>open source)</a:t>
            </a:r>
            <a:endParaRPr lang="en-US" altLang="zh-CN" dirty="0" smtClean="0"/>
          </a:p>
          <a:p>
            <a:pPr lvl="1"/>
            <a:endParaRPr lang="zh-CN" altLang="en-US" dirty="0"/>
          </a:p>
        </p:txBody>
      </p:sp>
    </p:spTree>
    <p:extLst>
      <p:ext uri="{BB962C8B-B14F-4D97-AF65-F5344CB8AC3E}">
        <p14:creationId xmlns:p14="http://schemas.microsoft.com/office/powerpoint/2010/main" val="15127221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Usability attributes</a:t>
            </a:r>
            <a:endParaRPr lang="zh-CN" altLang="en-US"/>
          </a:p>
        </p:txBody>
      </p:sp>
      <p:sp>
        <p:nvSpPr>
          <p:cNvPr id="3" name="内容占位符 2"/>
          <p:cNvSpPr>
            <a:spLocks noGrp="1"/>
          </p:cNvSpPr>
          <p:nvPr>
            <p:ph idx="1"/>
          </p:nvPr>
        </p:nvSpPr>
        <p:spPr/>
        <p:txBody>
          <a:bodyPr>
            <a:normAutofit/>
          </a:bodyPr>
          <a:lstStyle/>
          <a:p>
            <a:r>
              <a:rPr lang="en-US" altLang="zh-CN" dirty="0" smtClean="0"/>
              <a:t>Learnability</a:t>
            </a:r>
          </a:p>
          <a:p>
            <a:pPr lvl="1"/>
            <a:r>
              <a:rPr lang="en-US" altLang="zh-CN" dirty="0" smtClean="0"/>
              <a:t>How </a:t>
            </a:r>
            <a:r>
              <a:rPr lang="en-US" altLang="zh-CN" dirty="0"/>
              <a:t>easy is it for users to accomplish basic tasks the first time they encounter the design?</a:t>
            </a:r>
          </a:p>
          <a:p>
            <a:r>
              <a:rPr lang="en-US" altLang="zh-CN" dirty="0" smtClean="0"/>
              <a:t>Efficiency</a:t>
            </a:r>
          </a:p>
          <a:p>
            <a:pPr lvl="1"/>
            <a:r>
              <a:rPr lang="en-US" altLang="zh-CN" dirty="0" smtClean="0"/>
              <a:t>Once </a:t>
            </a:r>
            <a:r>
              <a:rPr lang="en-US" altLang="zh-CN" dirty="0"/>
              <a:t>users have learned the design, how quickly can they perform tasks?</a:t>
            </a:r>
          </a:p>
          <a:p>
            <a:r>
              <a:rPr lang="en-US" altLang="zh-CN" dirty="0" smtClean="0"/>
              <a:t>Memorability</a:t>
            </a:r>
          </a:p>
          <a:p>
            <a:pPr lvl="1"/>
            <a:r>
              <a:rPr lang="en-US" altLang="zh-CN" dirty="0" smtClean="0"/>
              <a:t>When </a:t>
            </a:r>
            <a:r>
              <a:rPr lang="en-US" altLang="zh-CN" dirty="0"/>
              <a:t>users return to the design after a period of not using it, how easily can they reestablish proficiency?</a:t>
            </a:r>
          </a:p>
          <a:p>
            <a:r>
              <a:rPr lang="en-US" altLang="zh-CN" dirty="0" smtClean="0"/>
              <a:t>Errors</a:t>
            </a:r>
          </a:p>
          <a:p>
            <a:pPr lvl="1"/>
            <a:r>
              <a:rPr lang="en-US" altLang="zh-CN" dirty="0" smtClean="0"/>
              <a:t>How </a:t>
            </a:r>
            <a:r>
              <a:rPr lang="en-US" altLang="zh-CN" dirty="0"/>
              <a:t>many errors do users make, how severe are these errors, and how easily can they recover from the errors?</a:t>
            </a:r>
          </a:p>
          <a:p>
            <a:r>
              <a:rPr lang="en-US" altLang="zh-CN" dirty="0" smtClean="0"/>
              <a:t>Satisfaction </a:t>
            </a:r>
          </a:p>
          <a:p>
            <a:pPr lvl="1"/>
            <a:r>
              <a:rPr lang="en-US" altLang="zh-CN" dirty="0" smtClean="0"/>
              <a:t>How </a:t>
            </a:r>
            <a:r>
              <a:rPr lang="en-US" altLang="zh-CN" dirty="0"/>
              <a:t>pleasant is it to use the design?</a:t>
            </a:r>
            <a:endParaRPr lang="zh-CN" altLang="en-US" dirty="0"/>
          </a:p>
        </p:txBody>
      </p:sp>
    </p:spTree>
    <p:extLst>
      <p:ext uri="{BB962C8B-B14F-4D97-AF65-F5344CB8AC3E}">
        <p14:creationId xmlns:p14="http://schemas.microsoft.com/office/powerpoint/2010/main" val="1893315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 Hall of Fame or Shame?</a:t>
            </a:r>
            <a:endParaRPr lang="zh-CN" altLang="en-US" dirty="0"/>
          </a:p>
        </p:txBody>
      </p:sp>
      <p:sp>
        <p:nvSpPr>
          <p:cNvPr id="3" name="内容占位符 2"/>
          <p:cNvSpPr>
            <a:spLocks noGrp="1"/>
          </p:cNvSpPr>
          <p:nvPr>
            <p:ph idx="1"/>
          </p:nvPr>
        </p:nvSpPr>
        <p:spPr/>
        <p:txBody>
          <a:bodyPr/>
          <a:lstStyle/>
          <a:p>
            <a:r>
              <a:rPr lang="en-US" altLang="zh-CN" dirty="0">
                <a:ea typeface="ＭＳ Ｐゴシック" panose="020B0600070205080204" pitchFamily="34" charset="-128"/>
              </a:rPr>
              <a:t>Help window from Dept. of Commerce CBS/CAMS system</a:t>
            </a:r>
            <a:endParaRPr lang="zh-CN" alt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613516" y="2325949"/>
            <a:ext cx="6498733" cy="4159189"/>
          </a:xfrm>
          <a:prstGeom prst="rect">
            <a:avLst/>
          </a:prstGeom>
          <a:noFill/>
        </p:spPr>
      </p:pic>
    </p:spTree>
    <p:extLst>
      <p:ext uri="{BB962C8B-B14F-4D97-AF65-F5344CB8AC3E}">
        <p14:creationId xmlns:p14="http://schemas.microsoft.com/office/powerpoint/2010/main" val="11440273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Internationalization</a:t>
            </a:r>
            <a:endParaRPr lang="zh-CN" altLang="en-US" dirty="0"/>
          </a:p>
        </p:txBody>
      </p:sp>
      <p:sp>
        <p:nvSpPr>
          <p:cNvPr id="3" name="内容占位符 2"/>
          <p:cNvSpPr>
            <a:spLocks noGrp="1"/>
          </p:cNvSpPr>
          <p:nvPr>
            <p:ph idx="1"/>
          </p:nvPr>
        </p:nvSpPr>
        <p:spPr/>
        <p:txBody>
          <a:bodyPr>
            <a:normAutofit/>
          </a:bodyPr>
          <a:lstStyle/>
          <a:p>
            <a:r>
              <a:rPr lang="en-US" altLang="zh-CN" dirty="0"/>
              <a:t>Why should a team want to internationalize / localize its app?</a:t>
            </a:r>
          </a:p>
          <a:p>
            <a:pPr lvl="1"/>
            <a:r>
              <a:rPr lang="en-US" altLang="zh-CN" dirty="0"/>
              <a:t>reach a wider audience</a:t>
            </a:r>
          </a:p>
          <a:p>
            <a:pPr lvl="1"/>
            <a:r>
              <a:rPr lang="en-US" altLang="zh-CN" dirty="0"/>
              <a:t>make more </a:t>
            </a:r>
            <a:r>
              <a:rPr lang="en-US" altLang="zh-CN" dirty="0" smtClean="0"/>
              <a:t>money</a:t>
            </a:r>
          </a:p>
          <a:p>
            <a:r>
              <a:rPr lang="en-US" altLang="zh-CN" dirty="0" smtClean="0"/>
              <a:t>Is </a:t>
            </a:r>
            <a:r>
              <a:rPr lang="en-US" altLang="zh-CN" dirty="0"/>
              <a:t>it worth it to localize?</a:t>
            </a:r>
          </a:p>
          <a:p>
            <a:pPr lvl="1"/>
            <a:r>
              <a:rPr lang="en-US" altLang="zh-CN" dirty="0"/>
              <a:t>May need to evaluate cost/benefit:</a:t>
            </a:r>
          </a:p>
          <a:p>
            <a:pPr lvl="2"/>
            <a:r>
              <a:rPr lang="en-US" altLang="zh-CN" dirty="0"/>
              <a:t>What fraction of our users speak that language?</a:t>
            </a:r>
          </a:p>
          <a:p>
            <a:pPr lvl="2"/>
            <a:r>
              <a:rPr lang="en-US" altLang="zh-CN" dirty="0"/>
              <a:t>Are they also fluent in English?</a:t>
            </a:r>
          </a:p>
          <a:p>
            <a:pPr lvl="2"/>
            <a:r>
              <a:rPr lang="en-US" altLang="zh-CN" dirty="0"/>
              <a:t>Are they already able to use the site now</a:t>
            </a:r>
            <a:r>
              <a:rPr lang="en-US" altLang="zh-CN" dirty="0" smtClean="0"/>
              <a:t>?</a:t>
            </a:r>
            <a:endParaRPr lang="en-US" altLang="zh-CN" dirty="0"/>
          </a:p>
          <a:p>
            <a:r>
              <a:rPr lang="en-US" altLang="zh-CN" dirty="0" smtClean="0"/>
              <a:t>Open-source </a:t>
            </a:r>
            <a:r>
              <a:rPr lang="en-US" altLang="zh-CN" dirty="0"/>
              <a:t>software is often translated for free by community</a:t>
            </a:r>
          </a:p>
          <a:p>
            <a:pPr lvl="1"/>
            <a:r>
              <a:rPr lang="en-US" altLang="zh-CN" dirty="0"/>
              <a:t>Maybe you can post your code and let them do it ...</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8380" y="2891901"/>
            <a:ext cx="1925638"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10074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Unicode</a:t>
            </a:r>
            <a:endParaRPr lang="zh-CN" altLang="en-US" dirty="0"/>
          </a:p>
        </p:txBody>
      </p:sp>
      <p:sp>
        <p:nvSpPr>
          <p:cNvPr id="3" name="内容占位符 2"/>
          <p:cNvSpPr>
            <a:spLocks noGrp="1"/>
          </p:cNvSpPr>
          <p:nvPr>
            <p:ph idx="1"/>
          </p:nvPr>
        </p:nvSpPr>
        <p:spPr>
          <a:xfrm>
            <a:off x="1261872" y="1828801"/>
            <a:ext cx="8595360" cy="3151004"/>
          </a:xfrm>
        </p:spPr>
        <p:txBody>
          <a:bodyPr/>
          <a:lstStyle/>
          <a:p>
            <a:r>
              <a:rPr lang="en-US" altLang="zh-CN" dirty="0"/>
              <a:t>Unicode: Standard for storing, encoding, numbering over 107,000 chars from &gt; 90 languages</a:t>
            </a:r>
            <a:r>
              <a:rPr lang="en-US" altLang="zh-CN" dirty="0" smtClean="0"/>
              <a:t>.</a:t>
            </a:r>
            <a:endParaRPr lang="en-US" altLang="zh-CN" dirty="0"/>
          </a:p>
          <a:p>
            <a:pPr lvl="1"/>
            <a:r>
              <a:rPr lang="en-US" altLang="zh-CN" dirty="0"/>
              <a:t>created in 1991 by non-profit Unicode Consortium</a:t>
            </a:r>
          </a:p>
          <a:p>
            <a:pPr lvl="1"/>
            <a:r>
              <a:rPr lang="en-US" altLang="zh-CN" dirty="0"/>
              <a:t>standard character ? integer mappings</a:t>
            </a:r>
          </a:p>
          <a:p>
            <a:pPr lvl="1"/>
            <a:r>
              <a:rPr lang="en-US" altLang="zh-CN" dirty="0"/>
              <a:t>Translation Formats (UTF-*) to store chars as bytes</a:t>
            </a:r>
          </a:p>
          <a:p>
            <a:pPr lvl="1"/>
            <a:r>
              <a:rPr lang="en-US" altLang="zh-CN" dirty="0"/>
              <a:t>supported by languages (Java,.</a:t>
            </a:r>
            <a:r>
              <a:rPr lang="en-US" altLang="zh-CN" dirty="0" err="1"/>
              <a:t>NET,Python</a:t>
            </a:r>
            <a:r>
              <a:rPr lang="en-US" altLang="zh-CN" dirty="0"/>
              <a:t>), </a:t>
            </a:r>
            <a:r>
              <a:rPr lang="en-US" altLang="zh-CN" dirty="0" smtClean="0"/>
              <a:t>browsers</a:t>
            </a:r>
            <a:endParaRPr lang="en-US" altLang="zh-CN" dirty="0"/>
          </a:p>
          <a:p>
            <a:pPr lvl="1"/>
            <a:r>
              <a:rPr lang="en-US" altLang="zh-CN" dirty="0"/>
              <a:t>important for localization because it defines int'l chars and encodings we will use to present localized text</a:t>
            </a:r>
          </a:p>
          <a:p>
            <a:endParaRPr lang="zh-CN" altLang="en-US" dirty="0"/>
          </a:p>
        </p:txBody>
      </p:sp>
      <p:grpSp>
        <p:nvGrpSpPr>
          <p:cNvPr id="4" name="Group 14"/>
          <p:cNvGrpSpPr>
            <a:grpSpLocks/>
          </p:cNvGrpSpPr>
          <p:nvPr/>
        </p:nvGrpSpPr>
        <p:grpSpPr bwMode="auto">
          <a:xfrm>
            <a:off x="1363944" y="4979805"/>
            <a:ext cx="8703197" cy="1757378"/>
            <a:chOff x="192" y="3257"/>
            <a:chExt cx="5337" cy="994"/>
          </a:xfrm>
        </p:grpSpPr>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3600"/>
              <a:ext cx="910"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 y="3264"/>
              <a:ext cx="610" cy="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0" y="3257"/>
              <a:ext cx="392" cy="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6" y="3264"/>
              <a:ext cx="956" cy="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97" y="3264"/>
              <a:ext cx="1031"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4" y="3262"/>
              <a:ext cx="772" cy="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96" y="3264"/>
              <a:ext cx="633" cy="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2" name="Group 19"/>
          <p:cNvGrpSpPr>
            <a:grpSpLocks/>
          </p:cNvGrpSpPr>
          <p:nvPr/>
        </p:nvGrpSpPr>
        <p:grpSpPr bwMode="auto">
          <a:xfrm flipH="1">
            <a:off x="46692" y="64844"/>
            <a:ext cx="610255" cy="6793156"/>
            <a:chOff x="-3" y="0"/>
            <a:chExt cx="366" cy="4320"/>
          </a:xfrm>
        </p:grpSpPr>
        <p:pic>
          <p:nvPicPr>
            <p:cNvPr id="13" name="Picture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 y="0"/>
              <a:ext cx="174"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 y="0"/>
              <a:ext cx="196"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5" name="Group 20"/>
          <p:cNvGrpSpPr>
            <a:grpSpLocks/>
          </p:cNvGrpSpPr>
          <p:nvPr/>
        </p:nvGrpSpPr>
        <p:grpSpPr bwMode="auto">
          <a:xfrm>
            <a:off x="10248521" y="0"/>
            <a:ext cx="1015726" cy="6858000"/>
            <a:chOff x="5208" y="0"/>
            <a:chExt cx="546" cy="4320"/>
          </a:xfrm>
        </p:grpSpPr>
        <p:pic>
          <p:nvPicPr>
            <p:cNvPr id="16" name="Picture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83" y="0"/>
              <a:ext cx="171"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3" y="0"/>
              <a:ext cx="180"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08" y="0"/>
              <a:ext cx="198" cy="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50519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Locales</a:t>
            </a:r>
            <a:endParaRPr lang="zh-CN" altLang="en-US" dirty="0"/>
          </a:p>
        </p:txBody>
      </p:sp>
      <p:sp>
        <p:nvSpPr>
          <p:cNvPr id="3" name="内容占位符 2"/>
          <p:cNvSpPr>
            <a:spLocks noGrp="1"/>
          </p:cNvSpPr>
          <p:nvPr>
            <p:ph idx="1"/>
          </p:nvPr>
        </p:nvSpPr>
        <p:spPr/>
        <p:txBody>
          <a:bodyPr>
            <a:normAutofit/>
          </a:bodyPr>
          <a:lstStyle/>
          <a:p>
            <a:r>
              <a:rPr lang="en-US" altLang="zh-CN" dirty="0"/>
              <a:t>locale: A geographic/cultural location targeted for localization.</a:t>
            </a:r>
          </a:p>
          <a:p>
            <a:pPr lvl="1"/>
            <a:r>
              <a:rPr lang="en-US" altLang="zh-CN" dirty="0"/>
              <a:t>A locale consists of:</a:t>
            </a:r>
          </a:p>
          <a:p>
            <a:pPr lvl="2"/>
            <a:r>
              <a:rPr lang="en-US" altLang="zh-CN" dirty="0"/>
              <a:t>a language (e.g. </a:t>
            </a:r>
            <a:r>
              <a:rPr lang="en-US" altLang="zh-CN" dirty="0" smtClean="0"/>
              <a:t>English) </a:t>
            </a:r>
          </a:p>
          <a:p>
            <a:pPr lvl="3"/>
            <a:r>
              <a:rPr lang="en-US" altLang="zh-CN" dirty="0" smtClean="0"/>
              <a:t>often </a:t>
            </a:r>
            <a:r>
              <a:rPr lang="en-US" altLang="zh-CN" dirty="0"/>
              <a:t>expressed as an ISO-639-1 code: de, </a:t>
            </a:r>
            <a:r>
              <a:rPr lang="en-US" altLang="zh-CN" dirty="0" err="1"/>
              <a:t>en</a:t>
            </a:r>
            <a:r>
              <a:rPr lang="en-US" altLang="zh-CN" dirty="0"/>
              <a:t>, </a:t>
            </a:r>
            <a:r>
              <a:rPr lang="en-US" altLang="zh-CN" dirty="0" err="1"/>
              <a:t>fr</a:t>
            </a:r>
            <a:r>
              <a:rPr lang="en-US" altLang="zh-CN" dirty="0"/>
              <a:t>, ja</a:t>
            </a:r>
          </a:p>
          <a:p>
            <a:pPr lvl="2"/>
            <a:r>
              <a:rPr lang="en-US" altLang="zh-CN" dirty="0" smtClean="0"/>
              <a:t>a </a:t>
            </a:r>
            <a:r>
              <a:rPr lang="en-US" altLang="zh-CN" dirty="0"/>
              <a:t>location or variant (e.g. United States,  </a:t>
            </a:r>
            <a:r>
              <a:rPr lang="en-US" altLang="zh-CN" dirty="0" smtClean="0"/>
              <a:t>UK) </a:t>
            </a:r>
          </a:p>
          <a:p>
            <a:pPr lvl="3"/>
            <a:r>
              <a:rPr lang="en-US" altLang="zh-CN" dirty="0" smtClean="0"/>
              <a:t>often </a:t>
            </a:r>
            <a:r>
              <a:rPr lang="en-US" altLang="zh-CN" dirty="0"/>
              <a:t>expressed as an ISO-3166-1 code: CA, US, GB, DE, ES, JP</a:t>
            </a:r>
          </a:p>
          <a:p>
            <a:r>
              <a:rPr lang="en-US" altLang="zh-CN" dirty="0" smtClean="0"/>
              <a:t>Why </a:t>
            </a:r>
            <a:r>
              <a:rPr lang="en-US" altLang="zh-CN" dirty="0"/>
              <a:t>isn't it enough to specify just the language?</a:t>
            </a:r>
          </a:p>
          <a:p>
            <a:pPr lvl="1"/>
            <a:r>
              <a:rPr lang="en-US" altLang="zh-CN" dirty="0" smtClean="0"/>
              <a:t>Different </a:t>
            </a:r>
            <a:r>
              <a:rPr lang="en-US" altLang="zh-CN" dirty="0"/>
              <a:t>locations may use different conventions, spelling, etc.</a:t>
            </a:r>
          </a:p>
          <a:p>
            <a:pPr lvl="2"/>
            <a:r>
              <a:rPr lang="en-US" altLang="zh-CN" dirty="0"/>
              <a:t>"color" (US) vs. "</a:t>
            </a:r>
            <a:r>
              <a:rPr lang="en-US" altLang="zh-CN" dirty="0" err="1"/>
              <a:t>colour</a:t>
            </a:r>
            <a:r>
              <a:rPr lang="en-US" altLang="zh-CN" dirty="0"/>
              <a:t>" (UK)</a:t>
            </a:r>
          </a:p>
          <a:p>
            <a:pPr lvl="2"/>
            <a:r>
              <a:rPr lang="en-US" altLang="zh-CN" dirty="0"/>
              <a:t>"localize" (US) vs. "</a:t>
            </a:r>
            <a:r>
              <a:rPr lang="en-US" altLang="zh-CN" dirty="0" err="1"/>
              <a:t>localise</a:t>
            </a:r>
            <a:r>
              <a:rPr lang="en-US" altLang="zh-CN" dirty="0"/>
              <a:t>" (UK)</a:t>
            </a:r>
          </a:p>
          <a:p>
            <a:pPr lvl="1"/>
            <a:r>
              <a:rPr lang="en-US" altLang="zh-CN" dirty="0" smtClean="0"/>
              <a:t>Other </a:t>
            </a:r>
            <a:r>
              <a:rPr lang="en-US" altLang="zh-CN" dirty="0"/>
              <a:t>differences (dates, currency, numbers, time zone, etc.)</a:t>
            </a:r>
          </a:p>
          <a:p>
            <a:endParaRPr lang="zh-CN" altLang="en-US" dirty="0"/>
          </a:p>
        </p:txBody>
      </p:sp>
    </p:spTree>
    <p:extLst>
      <p:ext uri="{BB962C8B-B14F-4D97-AF65-F5344CB8AC3E}">
        <p14:creationId xmlns:p14="http://schemas.microsoft.com/office/powerpoint/2010/main" val="39015827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Differences between locales</a:t>
            </a:r>
            <a:endParaRPr lang="zh-CN" altLang="en-US" dirty="0"/>
          </a:p>
        </p:txBody>
      </p:sp>
      <p:sp>
        <p:nvSpPr>
          <p:cNvPr id="4" name="Rectangle 3"/>
          <p:cNvSpPr txBox="1">
            <a:spLocks noChangeArrowheads="1"/>
          </p:cNvSpPr>
          <p:nvPr/>
        </p:nvSpPr>
        <p:spPr>
          <a:xfrm>
            <a:off x="1155577" y="1691322"/>
            <a:ext cx="8991600" cy="5181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tabLst>
                <a:tab pos="4799013" algn="l"/>
              </a:tabLst>
            </a:pPr>
            <a:r>
              <a:rPr lang="en-US" altLang="zh-CN" b="1" smtClean="0">
                <a:ea typeface="宋体" panose="02010600030101010101" pitchFamily="2" charset="-122"/>
              </a:rPr>
              <a:t>language	</a:t>
            </a:r>
            <a:r>
              <a:rPr lang="en-US" altLang="zh-CN" smtClean="0">
                <a:ea typeface="宋体" panose="02010600030101010101" pitchFamily="2" charset="-122"/>
              </a:rPr>
              <a:t>English vs. German</a:t>
            </a:r>
            <a:endParaRPr lang="en-US" altLang="zh-CN" b="1" smtClean="0">
              <a:ea typeface="宋体" panose="02010600030101010101" pitchFamily="2" charset="-122"/>
            </a:endParaRPr>
          </a:p>
          <a:p>
            <a:pPr>
              <a:tabLst>
                <a:tab pos="4799013" algn="l"/>
              </a:tabLst>
            </a:pPr>
            <a:r>
              <a:rPr lang="en-US" altLang="zh-CN" b="1" smtClean="0">
                <a:ea typeface="宋体" panose="02010600030101010101" pitchFamily="2" charset="-122"/>
              </a:rPr>
              <a:t>spelling	</a:t>
            </a:r>
            <a:r>
              <a:rPr lang="en-US" altLang="zh-CN" smtClean="0">
                <a:ea typeface="宋体" panose="02010600030101010101" pitchFamily="2" charset="-122"/>
              </a:rPr>
              <a:t>"color" vs. "colour"</a:t>
            </a:r>
          </a:p>
          <a:p>
            <a:pPr>
              <a:tabLst>
                <a:tab pos="4799013" algn="l"/>
              </a:tabLst>
            </a:pPr>
            <a:r>
              <a:rPr lang="en-US" altLang="zh-CN" b="1" smtClean="0">
                <a:ea typeface="宋体" panose="02010600030101010101" pitchFamily="2" charset="-122"/>
              </a:rPr>
              <a:t>slang</a:t>
            </a:r>
            <a:r>
              <a:rPr lang="en-US" altLang="zh-CN" smtClean="0">
                <a:ea typeface="宋体" panose="02010600030101010101" pitchFamily="2" charset="-122"/>
              </a:rPr>
              <a:t>	"line" vs. "queue"</a:t>
            </a:r>
          </a:p>
          <a:p>
            <a:pPr>
              <a:tabLst>
                <a:tab pos="4799013" algn="l"/>
              </a:tabLst>
            </a:pPr>
            <a:r>
              <a:rPr lang="en-US" altLang="zh-CN" b="1" smtClean="0">
                <a:ea typeface="宋体" panose="02010600030101010101" pitchFamily="2" charset="-122"/>
              </a:rPr>
              <a:t>number</a:t>
            </a:r>
            <a:r>
              <a:rPr lang="en-US" altLang="zh-CN" smtClean="0">
                <a:ea typeface="宋体" panose="02010600030101010101" pitchFamily="2" charset="-122"/>
              </a:rPr>
              <a:t> formatting</a:t>
            </a:r>
          </a:p>
          <a:p>
            <a:pPr lvl="1">
              <a:tabLst>
                <a:tab pos="4799013" algn="l"/>
              </a:tabLst>
            </a:pPr>
            <a:r>
              <a:rPr lang="en-US" altLang="zh-CN" smtClean="0">
                <a:ea typeface="宋体" panose="02010600030101010101" pitchFamily="2" charset="-122"/>
              </a:rPr>
              <a:t>telephone number format  	</a:t>
            </a:r>
            <a:r>
              <a:rPr lang="en-US" altLang="zh-CN" sz="1800" smtClean="0">
                <a:ea typeface="宋体" panose="02010600030101010101" pitchFamily="2" charset="-122"/>
              </a:rPr>
              <a:t>(206) 949-0504 vs. +1.206.949.0504</a:t>
            </a:r>
          </a:p>
          <a:p>
            <a:pPr lvl="1">
              <a:tabLst>
                <a:tab pos="4799013" algn="l"/>
              </a:tabLst>
            </a:pPr>
            <a:r>
              <a:rPr lang="en-US" altLang="zh-CN" smtClean="0">
                <a:ea typeface="宋体" panose="02010600030101010101" pitchFamily="2" charset="-122"/>
              </a:rPr>
              <a:t>decimal separator, digit groups</a:t>
            </a:r>
          </a:p>
          <a:p>
            <a:pPr>
              <a:tabLst>
                <a:tab pos="4799013" algn="l"/>
              </a:tabLst>
            </a:pPr>
            <a:r>
              <a:rPr lang="en-US" altLang="zh-CN" b="1" smtClean="0">
                <a:ea typeface="宋体" panose="02010600030101010101" pitchFamily="2" charset="-122"/>
              </a:rPr>
              <a:t>currency</a:t>
            </a:r>
            <a:r>
              <a:rPr lang="en-US" altLang="zh-CN" smtClean="0">
                <a:ea typeface="宋体" panose="02010600030101010101" pitchFamily="2" charset="-122"/>
              </a:rPr>
              <a:t> units/formatting	$123.45 vs. 123,45</a:t>
            </a:r>
            <a:r>
              <a:rPr lang="en-US" altLang="zh-CN" smtClean="0">
                <a:ea typeface="宋体" panose="02010600030101010101" pitchFamily="2" charset="-122"/>
                <a:cs typeface="Tahoma" panose="020B0604030504040204" pitchFamily="34" charset="0"/>
              </a:rPr>
              <a:t>€</a:t>
            </a:r>
          </a:p>
          <a:p>
            <a:pPr>
              <a:tabLst>
                <a:tab pos="4799013" algn="l"/>
              </a:tabLst>
            </a:pPr>
            <a:r>
              <a:rPr lang="en-US" altLang="zh-CN" b="1" smtClean="0">
                <a:ea typeface="宋体" panose="02010600030101010101" pitchFamily="2" charset="-122"/>
              </a:rPr>
              <a:t>date </a:t>
            </a:r>
            <a:r>
              <a:rPr lang="en-US" altLang="zh-CN" smtClean="0">
                <a:ea typeface="宋体" panose="02010600030101010101" pitchFamily="2" charset="-122"/>
              </a:rPr>
              <a:t>formatting	3/14/10 vs. 2010/Mar/14</a:t>
            </a:r>
          </a:p>
          <a:p>
            <a:pPr>
              <a:tabLst>
                <a:tab pos="4799013" algn="l"/>
              </a:tabLst>
            </a:pPr>
            <a:r>
              <a:rPr lang="en-US" altLang="zh-CN" smtClean="0">
                <a:ea typeface="宋体" panose="02010600030101010101" pitchFamily="2" charset="-122"/>
              </a:rPr>
              <a:t>keyboard </a:t>
            </a:r>
            <a:r>
              <a:rPr lang="en-US" altLang="zh-CN" b="1" smtClean="0">
                <a:ea typeface="宋体" panose="02010600030101010101" pitchFamily="2" charset="-122"/>
              </a:rPr>
              <a:t>shortcuts</a:t>
            </a:r>
          </a:p>
          <a:p>
            <a:pPr>
              <a:tabLst>
                <a:tab pos="4799013" algn="l"/>
              </a:tabLst>
            </a:pPr>
            <a:r>
              <a:rPr lang="en-US" altLang="zh-CN" smtClean="0">
                <a:ea typeface="宋体" panose="02010600030101010101" pitchFamily="2" charset="-122"/>
              </a:rPr>
              <a:t>text </a:t>
            </a:r>
            <a:r>
              <a:rPr lang="en-US" altLang="zh-CN" b="1" smtClean="0">
                <a:ea typeface="宋体" panose="02010600030101010101" pitchFamily="2" charset="-122"/>
              </a:rPr>
              <a:t>direction	</a:t>
            </a:r>
            <a:r>
              <a:rPr lang="en-US" altLang="zh-CN" smtClean="0">
                <a:ea typeface="宋体" panose="02010600030101010101" pitchFamily="2" charset="-122"/>
              </a:rPr>
              <a:t>hello vs. </a:t>
            </a:r>
            <a:r>
              <a:rPr lang="he-IL" altLang="zh-CN" smtClean="0">
                <a:cs typeface="Tahoma" panose="020B0604030504040204" pitchFamily="34" charset="0"/>
              </a:rPr>
              <a:t>שָׁלוֹם</a:t>
            </a:r>
            <a:endParaRPr lang="en-US" altLang="zh-CN" smtClean="0">
              <a:ea typeface="宋体" panose="02010600030101010101" pitchFamily="2" charset="-122"/>
            </a:endParaRPr>
          </a:p>
          <a:p>
            <a:pPr lvl="1">
              <a:tabLst>
                <a:tab pos="4799013" algn="l"/>
              </a:tabLst>
            </a:pPr>
            <a:r>
              <a:rPr lang="en-US" altLang="zh-CN" smtClean="0">
                <a:ea typeface="宋体" panose="02010600030101010101" pitchFamily="2" charset="-122"/>
              </a:rPr>
              <a:t>left-to-right ("LTR") vs. right-to-left ("RTL"), AKA "bidi" issues</a:t>
            </a:r>
          </a:p>
          <a:p>
            <a:pPr>
              <a:tabLst>
                <a:tab pos="4799013" algn="l"/>
              </a:tabLst>
            </a:pPr>
            <a:r>
              <a:rPr lang="en-US" altLang="zh-CN" b="1" smtClean="0">
                <a:ea typeface="宋体" panose="02010600030101010101" pitchFamily="2" charset="-122"/>
              </a:rPr>
              <a:t>multimedia</a:t>
            </a:r>
            <a:r>
              <a:rPr lang="en-US" altLang="zh-CN" smtClean="0">
                <a:ea typeface="宋体" panose="02010600030101010101" pitchFamily="2" charset="-122"/>
              </a:rPr>
              <a:t>: spoken audio; video subtitles</a:t>
            </a:r>
            <a:endParaRPr lang="en-US" altLang="zh-CN">
              <a:ea typeface="宋体" panose="02010600030101010101" pitchFamily="2" charset="-122"/>
            </a:endParaRPr>
          </a:p>
        </p:txBody>
      </p:sp>
    </p:spTree>
    <p:extLst>
      <p:ext uri="{BB962C8B-B14F-4D97-AF65-F5344CB8AC3E}">
        <p14:creationId xmlns:p14="http://schemas.microsoft.com/office/powerpoint/2010/main" val="923618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Right-to-Left (RTL)</a:t>
            </a:r>
            <a:endParaRPr lang="zh-CN" altLang="en-US" dirty="0"/>
          </a:p>
        </p:txBody>
      </p:sp>
      <p:sp>
        <p:nvSpPr>
          <p:cNvPr id="3" name="内容占位符 2"/>
          <p:cNvSpPr>
            <a:spLocks noGrp="1"/>
          </p:cNvSpPr>
          <p:nvPr>
            <p:ph idx="1"/>
          </p:nvPr>
        </p:nvSpPr>
        <p:spPr/>
        <p:txBody>
          <a:bodyPr/>
          <a:lstStyle/>
          <a:p>
            <a:r>
              <a:rPr lang="en-US" altLang="zh-CN" dirty="0" smtClean="0"/>
              <a:t>Some </a:t>
            </a:r>
            <a:r>
              <a:rPr lang="en-US" altLang="zh-CN" dirty="0"/>
              <a:t>languages begin lines on the right side and go left</a:t>
            </a:r>
          </a:p>
          <a:p>
            <a:pPr lvl="1"/>
            <a:r>
              <a:rPr lang="en-US" altLang="zh-CN" dirty="0"/>
              <a:t>Arabic, Farsi/Persian, Hebrew, Kurdish, Punjabi, Somali, ...</a:t>
            </a:r>
          </a:p>
          <a:p>
            <a:r>
              <a:rPr lang="en-US" altLang="zh-CN" dirty="0" smtClean="0"/>
              <a:t>Often </a:t>
            </a:r>
            <a:r>
              <a:rPr lang="en-US" altLang="zh-CN" dirty="0"/>
              <a:t>handled by supplying separate .</a:t>
            </a:r>
            <a:r>
              <a:rPr lang="en-US" altLang="zh-CN" dirty="0" err="1"/>
              <a:t>css</a:t>
            </a:r>
            <a:r>
              <a:rPr lang="en-US" altLang="zh-CN" dirty="0"/>
              <a:t> files for RTL </a:t>
            </a:r>
            <a:r>
              <a:rPr lang="en-US" altLang="zh-CN" dirty="0" smtClean="0"/>
              <a:t>locales</a:t>
            </a:r>
            <a:endParaRPr lang="en-US" altLang="zh-CN" dirty="0"/>
          </a:p>
          <a:p>
            <a:r>
              <a:rPr lang="en-US" altLang="zh-CN" dirty="0" smtClean="0"/>
              <a:t>Can </a:t>
            </a:r>
            <a:r>
              <a:rPr lang="en-US" altLang="zh-CN" dirty="0"/>
              <a:t>lead to lots of subtle UI bugs</a:t>
            </a:r>
            <a:br>
              <a:rPr lang="en-US" altLang="zh-CN" dirty="0"/>
            </a:br>
            <a:r>
              <a:rPr lang="en-US" altLang="zh-CN" dirty="0"/>
              <a:t>based on coders' LTR assumptions</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r="1329" b="25333"/>
          <a:stretch>
            <a:fillRect/>
          </a:stretch>
        </p:blipFill>
        <p:spPr bwMode="auto">
          <a:xfrm>
            <a:off x="8647591" y="3269615"/>
            <a:ext cx="202088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0398" y="4230053"/>
            <a:ext cx="3962400" cy="178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5198" y="3933190"/>
            <a:ext cx="2433638"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708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Localization </a:t>
            </a:r>
            <a:r>
              <a:rPr lang="en-US" altLang="zh-CN" dirty="0" err="1"/>
              <a:t>gotchas</a:t>
            </a:r>
            <a:endParaRPr lang="zh-CN" altLang="en-US" dirty="0"/>
          </a:p>
        </p:txBody>
      </p:sp>
      <p:sp>
        <p:nvSpPr>
          <p:cNvPr id="3" name="内容占位符 2"/>
          <p:cNvSpPr>
            <a:spLocks noGrp="1"/>
          </p:cNvSpPr>
          <p:nvPr>
            <p:ph idx="1"/>
          </p:nvPr>
        </p:nvSpPr>
        <p:spPr/>
        <p:txBody>
          <a:bodyPr>
            <a:normAutofit/>
          </a:bodyPr>
          <a:lstStyle/>
          <a:p>
            <a:r>
              <a:rPr lang="en-US" altLang="zh-CN" dirty="0"/>
              <a:t>Some languages (e.g. German) use long words</a:t>
            </a:r>
          </a:p>
          <a:p>
            <a:pPr lvl="1"/>
            <a:r>
              <a:rPr lang="en-US" altLang="zh-CN" dirty="0"/>
              <a:t>buttons/labels get too wide for space provided</a:t>
            </a:r>
          </a:p>
          <a:p>
            <a:r>
              <a:rPr lang="en-US" altLang="zh-CN" dirty="0" smtClean="0"/>
              <a:t>Some </a:t>
            </a:r>
            <a:r>
              <a:rPr lang="en-US" altLang="zh-CN" dirty="0"/>
              <a:t>Unicode characters look like ASCII ones</a:t>
            </a:r>
          </a:p>
          <a:p>
            <a:pPr lvl="1"/>
            <a:r>
              <a:rPr lang="en-US" altLang="zh-CN" dirty="0"/>
              <a:t>U+00A0 "non-breaking space" character</a:t>
            </a:r>
          </a:p>
          <a:p>
            <a:pPr lvl="1"/>
            <a:r>
              <a:rPr lang="en-US" altLang="zh-CN" dirty="0"/>
              <a:t>"-" vs. U+2014 "</a:t>
            </a:r>
            <a:r>
              <a:rPr lang="en-US" altLang="zh-CN" dirty="0" err="1"/>
              <a:t>em</a:t>
            </a:r>
            <a:r>
              <a:rPr lang="en-US" altLang="zh-CN" dirty="0"/>
              <a:t>-dash" —, U+2013 "</a:t>
            </a:r>
            <a:r>
              <a:rPr lang="en-US" altLang="zh-CN" dirty="0" err="1"/>
              <a:t>en</a:t>
            </a:r>
            <a:r>
              <a:rPr lang="en-US" altLang="zh-CN" dirty="0"/>
              <a:t>-dash" –</a:t>
            </a:r>
          </a:p>
          <a:p>
            <a:r>
              <a:rPr lang="en-US" altLang="zh-CN" dirty="0" smtClean="0"/>
              <a:t>Some </a:t>
            </a:r>
            <a:r>
              <a:rPr lang="en-US" altLang="zh-CN" dirty="0"/>
              <a:t>fonts don't have all characters</a:t>
            </a:r>
          </a:p>
          <a:p>
            <a:pPr lvl="1"/>
            <a:r>
              <a:rPr lang="en-US" altLang="zh-CN" dirty="0"/>
              <a:t>but a smart OS can use font substitution</a:t>
            </a:r>
          </a:p>
          <a:p>
            <a:r>
              <a:rPr lang="en-US" altLang="zh-CN" dirty="0" smtClean="0"/>
              <a:t>Regular </a:t>
            </a:r>
            <a:r>
              <a:rPr lang="en-US" altLang="zh-CN" dirty="0"/>
              <a:t>expressions / text searches may not match i18n input</a:t>
            </a:r>
          </a:p>
          <a:p>
            <a:pPr lvl="1"/>
            <a:r>
              <a:rPr lang="en-US" altLang="zh-CN" dirty="0"/>
              <a:t>ex.  \w "word boundary" doesn't match Unicode word delimiters</a:t>
            </a:r>
          </a:p>
          <a:p>
            <a:r>
              <a:rPr lang="en-US" altLang="zh-CN" dirty="0" smtClean="0"/>
              <a:t>Web </a:t>
            </a:r>
            <a:r>
              <a:rPr lang="en-US" altLang="zh-CN" dirty="0"/>
              <a:t>server might return text that has not been localized (Ajax)</a:t>
            </a:r>
          </a:p>
          <a:p>
            <a:endParaRPr lang="zh-CN" altLang="en-US" dirty="0"/>
          </a:p>
        </p:txBody>
      </p:sp>
      <p:pic>
        <p:nvPicPr>
          <p:cNvPr id="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233" y="815529"/>
            <a:ext cx="3673136" cy="330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6485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Things to avoid</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Don't hard-code widths/heights in CSS or </a:t>
            </a:r>
            <a:r>
              <a:rPr lang="en-US" altLang="zh-CN" dirty="0" smtClean="0"/>
              <a:t>GUI</a:t>
            </a:r>
            <a:endParaRPr lang="en-US" altLang="zh-CN" dirty="0"/>
          </a:p>
          <a:p>
            <a:r>
              <a:rPr lang="en-US" altLang="zh-CN" dirty="0"/>
              <a:t>Avoid images that look like text.</a:t>
            </a:r>
          </a:p>
          <a:p>
            <a:endParaRPr lang="en-US" altLang="zh-CN" dirty="0"/>
          </a:p>
          <a:p>
            <a:r>
              <a:rPr lang="en-US" altLang="zh-CN" dirty="0"/>
              <a:t>Avoid using symbols that have no meaning in other locales.</a:t>
            </a:r>
          </a:p>
          <a:p>
            <a:pPr lvl="1"/>
            <a:r>
              <a:rPr lang="en-US" altLang="zh-CN" dirty="0"/>
              <a:t>USA "STOP sign"</a:t>
            </a:r>
          </a:p>
          <a:p>
            <a:pPr lvl="1"/>
            <a:r>
              <a:rPr lang="en-US" altLang="zh-CN" dirty="0"/>
              <a:t>Hand up for "Wait"</a:t>
            </a:r>
          </a:p>
          <a:p>
            <a:endParaRPr lang="en-US" altLang="zh-CN" dirty="0"/>
          </a:p>
          <a:p>
            <a:endParaRPr lang="en-US" altLang="zh-CN" dirty="0"/>
          </a:p>
          <a:p>
            <a:r>
              <a:rPr lang="en-US" altLang="zh-CN" dirty="0" smtClean="0"/>
              <a:t>(If </a:t>
            </a:r>
            <a:r>
              <a:rPr lang="en-US" altLang="zh-CN" dirty="0"/>
              <a:t>localizing to RTL locales)  Avoid hard-coding the notion that "left" means "start" and "right" means "end".</a:t>
            </a:r>
          </a:p>
          <a:p>
            <a:pPr lvl="1"/>
            <a:r>
              <a:rPr lang="en-US" altLang="zh-CN" dirty="0"/>
              <a:t>example: Left for "Back", right for "Forward"</a:t>
            </a:r>
          </a:p>
          <a:p>
            <a:pPr lvl="1"/>
            <a:r>
              <a:rPr lang="en-US" altLang="zh-CN" dirty="0"/>
              <a:t>example: Left for "less", right for "more"</a:t>
            </a:r>
          </a:p>
          <a:p>
            <a:endParaRPr lang="zh-CN" alt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t="12569" r="84695" b="72333"/>
          <a:stretch>
            <a:fillRect/>
          </a:stretch>
        </p:blipFill>
        <p:spPr bwMode="auto">
          <a:xfrm>
            <a:off x="7752965" y="1501128"/>
            <a:ext cx="1744662" cy="13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490" y="3480214"/>
            <a:ext cx="1250950"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3239" y="3518314"/>
            <a:ext cx="814388" cy="117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006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How </a:t>
            </a:r>
            <a:r>
              <a:rPr lang="en-US" altLang="zh-CN" dirty="0" smtClean="0"/>
              <a:t>to internationalize software</a:t>
            </a:r>
            <a:endParaRPr lang="zh-CN" altLang="en-US" dirty="0"/>
          </a:p>
        </p:txBody>
      </p:sp>
      <p:sp>
        <p:nvSpPr>
          <p:cNvPr id="3" name="内容占位符 2"/>
          <p:cNvSpPr>
            <a:spLocks noGrp="1"/>
          </p:cNvSpPr>
          <p:nvPr>
            <p:ph idx="1"/>
          </p:nvPr>
        </p:nvSpPr>
        <p:spPr/>
        <p:txBody>
          <a:bodyPr>
            <a:normAutofit/>
          </a:bodyPr>
          <a:lstStyle/>
          <a:p>
            <a:r>
              <a:rPr lang="en-US" altLang="zh-CN" dirty="0" smtClean="0"/>
              <a:t>Program </a:t>
            </a:r>
            <a:r>
              <a:rPr lang="en-US" altLang="zh-CN" dirty="0"/>
              <a:t>internationalize </a:t>
            </a:r>
            <a:r>
              <a:rPr lang="en-US" altLang="zh-CN" dirty="0" smtClean="0"/>
              <a:t>code</a:t>
            </a:r>
            <a:endParaRPr lang="en-US" altLang="zh-CN" dirty="0"/>
          </a:p>
          <a:p>
            <a:pPr lvl="1"/>
            <a:r>
              <a:rPr lang="en-US" altLang="zh-CN" dirty="0"/>
              <a:t>pull all strings out of code and into separate resource files</a:t>
            </a:r>
          </a:p>
          <a:p>
            <a:pPr lvl="1"/>
            <a:r>
              <a:rPr lang="en-US" altLang="zh-CN" dirty="0"/>
              <a:t>call methods that localize/format strings, numbers before printing</a:t>
            </a:r>
          </a:p>
          <a:p>
            <a:pPr lvl="1"/>
            <a:r>
              <a:rPr lang="en-US" altLang="zh-CN" dirty="0"/>
              <a:t>use libraries (e.g. </a:t>
            </a:r>
            <a:r>
              <a:rPr lang="en-US" altLang="zh-CN" dirty="0" err="1"/>
              <a:t>gettext</a:t>
            </a:r>
            <a:r>
              <a:rPr lang="en-US" altLang="zh-CN" dirty="0"/>
              <a:t>) to help localize </a:t>
            </a:r>
            <a:r>
              <a:rPr lang="en-US" altLang="zh-CN" dirty="0" smtClean="0"/>
              <a:t>messages</a:t>
            </a:r>
          </a:p>
          <a:p>
            <a:r>
              <a:rPr lang="en-US" altLang="zh-CN" dirty="0"/>
              <a:t>Wang, Xiaoyin, Lu Zhang, Tao Xie, Hong Mei, and </a:t>
            </a:r>
            <a:r>
              <a:rPr lang="en-US" altLang="zh-CN" dirty="0" err="1"/>
              <a:t>Jiasu</a:t>
            </a:r>
            <a:r>
              <a:rPr lang="en-US" altLang="zh-CN" dirty="0"/>
              <a:t> Sun. "Locating need-to-externalize constant strings for software internationalization with generalized string-taint analysis." </a:t>
            </a:r>
            <a:r>
              <a:rPr lang="en-US" altLang="zh-CN" i="1" dirty="0"/>
              <a:t>IEEE Transactions on Software Engineering</a:t>
            </a:r>
            <a:r>
              <a:rPr lang="en-US" altLang="zh-CN" dirty="0"/>
              <a:t> 39, no. 4 (2013): 516-536.</a:t>
            </a:r>
          </a:p>
          <a:p>
            <a:r>
              <a:rPr lang="en-US" altLang="zh-CN" dirty="0" smtClean="0"/>
              <a:t>Localizers </a:t>
            </a:r>
            <a:r>
              <a:rPr lang="en-US" altLang="zh-CN" dirty="0"/>
              <a:t>(maybe not programmers) localize </a:t>
            </a:r>
            <a:r>
              <a:rPr lang="en-US" altLang="zh-CN" dirty="0" smtClean="0"/>
              <a:t>resource files</a:t>
            </a:r>
            <a:endParaRPr lang="en-US" altLang="zh-CN" dirty="0"/>
          </a:p>
          <a:p>
            <a:pPr lvl="1"/>
            <a:r>
              <a:rPr lang="en-US" altLang="zh-CN" dirty="0"/>
              <a:t>often hired to localize an app for a particular locale at a time</a:t>
            </a:r>
          </a:p>
          <a:p>
            <a:pPr lvl="1"/>
            <a:r>
              <a:rPr lang="en-US" altLang="zh-CN" dirty="0" smtClean="0"/>
              <a:t>web </a:t>
            </a:r>
            <a:r>
              <a:rPr lang="en-US" altLang="zh-CN" dirty="0"/>
              <a:t>app:  look up localized strings when generating each page</a:t>
            </a:r>
          </a:p>
          <a:p>
            <a:r>
              <a:rPr lang="en-US" altLang="zh-CN" dirty="0" smtClean="0"/>
              <a:t>Model-view </a:t>
            </a:r>
            <a:r>
              <a:rPr lang="en-US" altLang="zh-CN" dirty="0"/>
              <a:t>separation  is very important </a:t>
            </a:r>
            <a:r>
              <a:rPr lang="en-US" altLang="zh-CN" dirty="0" smtClean="0"/>
              <a:t>for web applications</a:t>
            </a:r>
            <a:endParaRPr lang="en-US" altLang="zh-CN" dirty="0"/>
          </a:p>
          <a:p>
            <a:endParaRPr lang="zh-CN" altLang="en-US" dirty="0"/>
          </a:p>
        </p:txBody>
      </p:sp>
    </p:spTree>
    <p:extLst>
      <p:ext uri="{BB962C8B-B14F-4D97-AF65-F5344CB8AC3E}">
        <p14:creationId xmlns:p14="http://schemas.microsoft.com/office/powerpoint/2010/main" val="36666743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Role</a:t>
            </a:r>
            <a:endParaRPr lang="zh-CN" altLang="en-US" dirty="0"/>
          </a:p>
        </p:txBody>
      </p:sp>
      <p:sp>
        <p:nvSpPr>
          <p:cNvPr id="3" name="内容占位符 2"/>
          <p:cNvSpPr>
            <a:spLocks noGrp="1"/>
          </p:cNvSpPr>
          <p:nvPr>
            <p:ph idx="1"/>
          </p:nvPr>
        </p:nvSpPr>
        <p:spPr>
          <a:xfrm>
            <a:off x="1261872" y="1828801"/>
            <a:ext cx="8595360" cy="3959440"/>
          </a:xfrm>
        </p:spPr>
        <p:txBody>
          <a:bodyPr>
            <a:normAutofit/>
          </a:bodyPr>
          <a:lstStyle/>
          <a:p>
            <a:pPr algn="just"/>
            <a:r>
              <a:rPr lang="en-US" altLang="zh-CN" dirty="0"/>
              <a:t>User interface design (UI) or user interface engineering is the design of user interfaces for machines and software, such as computers, home appliances, mobile devices, and other electronic devices, with the focus on maximizing usability and the user experience. </a:t>
            </a:r>
            <a:endParaRPr lang="en-US" altLang="zh-CN" dirty="0" smtClean="0"/>
          </a:p>
          <a:p>
            <a:pPr algn="just"/>
            <a:r>
              <a:rPr lang="en-US" altLang="zh-CN" dirty="0"/>
              <a:t>User experience design (UX, UXD, UED or XD) is the process of enhancing user satisfaction with a product by improving the usability, accessibility, and pleasure provided in the interaction with the </a:t>
            </a:r>
            <a:r>
              <a:rPr lang="en-US" altLang="zh-CN" dirty="0" smtClean="0"/>
              <a:t>product. </a:t>
            </a:r>
            <a:r>
              <a:rPr lang="en-US" altLang="zh-CN" dirty="0"/>
              <a:t>User experience design encompasses traditional human–computer interaction (HCI) design, and extends it by addressing all aspects of a product or service as perceived by users</a:t>
            </a:r>
            <a:endParaRPr lang="zh-CN" altLang="en-US" dirty="0"/>
          </a:p>
        </p:txBody>
      </p:sp>
    </p:spTree>
    <p:extLst>
      <p:ext uri="{BB962C8B-B14F-4D97-AF65-F5344CB8AC3E}">
        <p14:creationId xmlns:p14="http://schemas.microsoft.com/office/powerpoint/2010/main" val="737975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Android localization</a:t>
            </a:r>
            <a:endParaRPr lang="zh-CN" altLang="en-US" dirty="0"/>
          </a:p>
        </p:txBody>
      </p:sp>
      <p:sp>
        <p:nvSpPr>
          <p:cNvPr id="3" name="内容占位符 2"/>
          <p:cNvSpPr>
            <a:spLocks noGrp="1"/>
          </p:cNvSpPr>
          <p:nvPr>
            <p:ph idx="1"/>
          </p:nvPr>
        </p:nvSpPr>
        <p:spPr/>
        <p:txBody>
          <a:bodyPr>
            <a:normAutofit/>
          </a:bodyPr>
          <a:lstStyle/>
          <a:p>
            <a:r>
              <a:rPr lang="en-US" altLang="zh-CN" dirty="0"/>
              <a:t>Android apps store resources in res/ folder</a:t>
            </a:r>
          </a:p>
          <a:p>
            <a:pPr lvl="1"/>
            <a:r>
              <a:rPr lang="en-US" altLang="zh-CN" dirty="0"/>
              <a:t>text strings go in strings.xml files:</a:t>
            </a:r>
          </a:p>
          <a:p>
            <a:pPr lvl="1"/>
            <a:r>
              <a:rPr lang="en-US" altLang="zh-CN" dirty="0"/>
              <a:t>res/values/strings.xml  (defaults)</a:t>
            </a:r>
          </a:p>
          <a:p>
            <a:pPr lvl="1"/>
            <a:r>
              <a:rPr lang="en-US" altLang="zh-CN" dirty="0"/>
              <a:t>res/values-</a:t>
            </a:r>
            <a:r>
              <a:rPr lang="en-US" altLang="zh-CN" dirty="0" err="1"/>
              <a:t>en</a:t>
            </a:r>
            <a:r>
              <a:rPr lang="en-US" altLang="zh-CN" dirty="0"/>
              <a:t>/strings.xml  (English)</a:t>
            </a:r>
          </a:p>
          <a:p>
            <a:pPr lvl="1"/>
            <a:r>
              <a:rPr lang="en-US" altLang="zh-CN" dirty="0"/>
              <a:t>res/values-</a:t>
            </a:r>
            <a:r>
              <a:rPr lang="en-US" altLang="zh-CN" dirty="0" err="1"/>
              <a:t>fr</a:t>
            </a:r>
            <a:r>
              <a:rPr lang="en-US" altLang="zh-CN" dirty="0"/>
              <a:t>/strings.xml  (French)</a:t>
            </a:r>
          </a:p>
          <a:p>
            <a:r>
              <a:rPr lang="en-US" altLang="zh-CN" dirty="0" smtClean="0"/>
              <a:t>Testing </a:t>
            </a:r>
            <a:r>
              <a:rPr lang="en-US" altLang="zh-CN" dirty="0"/>
              <a:t>locales:</a:t>
            </a:r>
          </a:p>
          <a:p>
            <a:pPr lvl="1"/>
            <a:r>
              <a:rPr lang="en-US" altLang="zh-CN" dirty="0"/>
              <a:t>(on a real Android device)</a:t>
            </a:r>
            <a:br>
              <a:rPr lang="en-US" altLang="zh-CN" dirty="0"/>
            </a:br>
            <a:r>
              <a:rPr lang="en-US" altLang="zh-CN" dirty="0"/>
              <a:t>Home </a:t>
            </a:r>
            <a:r>
              <a:rPr lang="en-US" altLang="zh-CN" dirty="0" smtClean="0">
                <a:sym typeface="Wingdings" panose="05000000000000000000" pitchFamily="2" charset="2"/>
              </a:rPr>
              <a:t></a:t>
            </a:r>
            <a:r>
              <a:rPr lang="en-US" altLang="zh-CN" dirty="0" smtClean="0"/>
              <a:t> </a:t>
            </a:r>
            <a:r>
              <a:rPr lang="en-US" altLang="zh-CN" dirty="0"/>
              <a:t>Menu </a:t>
            </a:r>
            <a:r>
              <a:rPr lang="en-US" altLang="zh-CN" dirty="0" smtClean="0">
                <a:sym typeface="Wingdings" panose="05000000000000000000" pitchFamily="2" charset="2"/>
              </a:rPr>
              <a:t></a:t>
            </a:r>
            <a:r>
              <a:rPr lang="en-US" altLang="zh-CN" dirty="0" smtClean="0"/>
              <a:t> Settings</a:t>
            </a:r>
            <a:r>
              <a:rPr lang="en-US" altLang="zh-CN" dirty="0">
                <a:sym typeface="Wingdings" panose="05000000000000000000" pitchFamily="2" charset="2"/>
              </a:rPr>
              <a:t> </a:t>
            </a:r>
            <a:r>
              <a:rPr lang="en-US" altLang="zh-CN" dirty="0" smtClean="0">
                <a:sym typeface="Wingdings" panose="05000000000000000000" pitchFamily="2" charset="2"/>
              </a:rPr>
              <a:t></a:t>
            </a:r>
            <a:r>
              <a:rPr lang="en-US" altLang="zh-CN" dirty="0" smtClean="0"/>
              <a:t> </a:t>
            </a:r>
            <a:r>
              <a:rPr lang="en-US" altLang="zh-CN" dirty="0"/>
              <a:t>Locale &amp; text </a:t>
            </a:r>
            <a:r>
              <a:rPr lang="en-US" altLang="zh-CN" dirty="0">
                <a:sym typeface="Wingdings" panose="05000000000000000000" pitchFamily="2" charset="2"/>
              </a:rPr>
              <a:t></a:t>
            </a:r>
            <a:r>
              <a:rPr lang="en-US" altLang="zh-CN" dirty="0" smtClean="0"/>
              <a:t> </a:t>
            </a:r>
            <a:r>
              <a:rPr lang="en-US" altLang="zh-CN" dirty="0"/>
              <a:t>Select </a:t>
            </a:r>
            <a:r>
              <a:rPr lang="en-US" altLang="zh-CN" dirty="0" smtClean="0"/>
              <a:t>locale</a:t>
            </a:r>
            <a:endParaRPr lang="en-US" altLang="zh-CN" dirty="0"/>
          </a:p>
          <a:p>
            <a:pPr lvl="1"/>
            <a:r>
              <a:rPr lang="en-US" altLang="zh-CN" dirty="0"/>
              <a:t>(on the emulator using </a:t>
            </a:r>
            <a:r>
              <a:rPr lang="en-US" altLang="zh-CN" dirty="0" err="1"/>
              <a:t>adb</a:t>
            </a:r>
            <a:r>
              <a:rPr lang="en-US" altLang="zh-CN" dirty="0"/>
              <a:t>)</a:t>
            </a:r>
            <a:br>
              <a:rPr lang="en-US" altLang="zh-CN" dirty="0"/>
            </a:br>
            <a:r>
              <a:rPr lang="en-US" altLang="zh-CN" dirty="0" err="1"/>
              <a:t>adb</a:t>
            </a:r>
            <a:r>
              <a:rPr lang="en-US" altLang="zh-CN" dirty="0"/>
              <a:t> -e shell</a:t>
            </a:r>
            <a:br>
              <a:rPr lang="en-US" altLang="zh-CN" dirty="0"/>
            </a:br>
            <a:r>
              <a:rPr lang="en-US" altLang="zh-CN" dirty="0"/>
              <a:t># </a:t>
            </a:r>
            <a:r>
              <a:rPr lang="en-US" altLang="zh-CN" dirty="0" err="1"/>
              <a:t>setprop</a:t>
            </a:r>
            <a:r>
              <a:rPr lang="en-US" altLang="zh-CN" dirty="0"/>
              <a:t> </a:t>
            </a:r>
            <a:r>
              <a:rPr lang="en-US" altLang="zh-CN" dirty="0" err="1"/>
              <a:t>persist.sys.language</a:t>
            </a:r>
            <a:r>
              <a:rPr lang="en-US" altLang="zh-CN" dirty="0"/>
              <a:t> [language code];</a:t>
            </a:r>
            <a:r>
              <a:rPr lang="en-US" altLang="zh-CN" dirty="0" err="1"/>
              <a:t>setprop</a:t>
            </a:r>
            <a:r>
              <a:rPr lang="en-US" altLang="zh-CN" dirty="0"/>
              <a:t> </a:t>
            </a:r>
            <a:br>
              <a:rPr lang="en-US" altLang="zh-CN" dirty="0"/>
            </a:br>
            <a:r>
              <a:rPr lang="en-US" altLang="zh-CN" dirty="0"/>
              <a:t>  </a:t>
            </a:r>
            <a:r>
              <a:rPr lang="en-US" altLang="zh-CN" dirty="0" err="1"/>
              <a:t>persist.sys.country</a:t>
            </a:r>
            <a:r>
              <a:rPr lang="en-US" altLang="zh-CN" dirty="0"/>
              <a:t> [country code];</a:t>
            </a:r>
            <a:r>
              <a:rPr lang="en-US" altLang="zh-CN" dirty="0" err="1"/>
              <a:t>stop;sleep</a:t>
            </a:r>
            <a:r>
              <a:rPr lang="en-US" altLang="zh-CN" dirty="0"/>
              <a:t> 5;start </a:t>
            </a:r>
          </a:p>
          <a:p>
            <a:endParaRPr lang="zh-CN" altLang="en-US" dirty="0"/>
          </a:p>
        </p:txBody>
      </p:sp>
      <p:grpSp>
        <p:nvGrpSpPr>
          <p:cNvPr id="4" name="Group 7"/>
          <p:cNvGrpSpPr>
            <a:grpSpLocks/>
          </p:cNvGrpSpPr>
          <p:nvPr/>
        </p:nvGrpSpPr>
        <p:grpSpPr bwMode="auto">
          <a:xfrm>
            <a:off x="7189433" y="1691322"/>
            <a:ext cx="3978676" cy="3878062"/>
            <a:chOff x="4353" y="672"/>
            <a:chExt cx="1407" cy="1584"/>
          </a:xfrm>
        </p:grpSpPr>
        <p:pic>
          <p:nvPicPr>
            <p:cNvPr id="5" name="Picture 5" descr="Android-project-f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3" y="672"/>
              <a:ext cx="1407" cy="1584"/>
            </a:xfrm>
            <a:prstGeom prst="rect">
              <a:avLst/>
            </a:prstGeom>
            <a:noFill/>
            <a:extLst>
              <a:ext uri="{909E8E84-426E-40DD-AFC4-6F175D3DCCD1}">
                <a14:hiddenFill xmlns:a14="http://schemas.microsoft.com/office/drawing/2010/main">
                  <a:solidFill>
                    <a:srgbClr val="FFFFFF"/>
                  </a:solidFill>
                </a14:hiddenFill>
              </a:ext>
            </a:extLst>
          </p:spPr>
        </p:pic>
        <p:sp>
          <p:nvSpPr>
            <p:cNvPr id="6" name="Oval 6"/>
            <p:cNvSpPr>
              <a:spLocks noChangeArrowheads="1"/>
            </p:cNvSpPr>
            <p:nvPr/>
          </p:nvSpPr>
          <p:spPr bwMode="auto">
            <a:xfrm>
              <a:off x="4504" y="1469"/>
              <a:ext cx="235" cy="135"/>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3226128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strings.xml example</a:t>
            </a:r>
            <a:endParaRPr lang="zh-CN" altLang="en-US" dirty="0"/>
          </a:p>
        </p:txBody>
      </p:sp>
      <p:sp>
        <p:nvSpPr>
          <p:cNvPr id="4" name="Rectangle 3"/>
          <p:cNvSpPr txBox="1">
            <a:spLocks noChangeArrowheads="1"/>
          </p:cNvSpPr>
          <p:nvPr/>
        </p:nvSpPr>
        <p:spPr>
          <a:xfrm>
            <a:off x="951390" y="1691322"/>
            <a:ext cx="8991600" cy="518160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lnSpc>
                <a:spcPct val="80000"/>
              </a:lnSpc>
              <a:buFontTx/>
              <a:buNone/>
            </a:pPr>
            <a:r>
              <a:rPr lang="en-US" altLang="zh-CN" sz="2000" smtClean="0">
                <a:solidFill>
                  <a:srgbClr val="008000"/>
                </a:solidFill>
                <a:latin typeface="Courier New" panose="02070309020205020404" pitchFamily="49" charset="0"/>
                <a:ea typeface="宋体" panose="02010600030101010101" pitchFamily="2" charset="-122"/>
                <a:cs typeface="Courier New" panose="02070309020205020404" pitchFamily="49" charset="0"/>
              </a:rPr>
              <a:t>&lt;!-- res/values/strings.xml --&gt;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&lt;?xml version="1.0" encoding="utf-8"?&gt;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&lt;resources&gt;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&lt;string name="</a:t>
            </a:r>
            <a:r>
              <a:rPr lang="en-US" altLang="zh-CN" sz="2000" b="1"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greeting</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"&gt;Hello!&lt;/string&gt;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&lt;string name="</a:t>
            </a:r>
            <a:r>
              <a:rPr lang="en-US" altLang="zh-CN" sz="2000" b="1"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login</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"&gt;User </a:t>
            </a:r>
            <a:r>
              <a:rPr lang="en-US" altLang="zh-CN" sz="2000" b="1" smtClean="0">
                <a:solidFill>
                  <a:srgbClr val="9933FF"/>
                </a:solidFill>
                <a:latin typeface="Courier New" panose="02070309020205020404" pitchFamily="49" charset="0"/>
                <a:ea typeface="宋体" panose="02010600030101010101" pitchFamily="2" charset="-122"/>
                <a:cs typeface="Courier New" panose="02070309020205020404" pitchFamily="49" charset="0"/>
              </a:rPr>
              <a:t>%1</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 logged in.&lt;/string&gt;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&lt;/resources&gt;</a:t>
            </a:r>
          </a:p>
          <a:p>
            <a:pPr lvl="1">
              <a:lnSpc>
                <a:spcPct val="80000"/>
              </a:lnSpc>
              <a:buFontTx/>
              <a:buNone/>
            </a:pPr>
            <a:endParaRPr lang="en-US" altLang="zh-CN" sz="2000" smtClean="0">
              <a:latin typeface="Courier New" panose="02070309020205020404" pitchFamily="49" charset="0"/>
              <a:ea typeface="宋体" panose="02010600030101010101" pitchFamily="2" charset="-122"/>
              <a:cs typeface="Courier New" panose="02070309020205020404" pitchFamily="49" charset="0"/>
            </a:endParaRPr>
          </a:p>
          <a:p>
            <a:pPr lvl="1">
              <a:lnSpc>
                <a:spcPct val="80000"/>
              </a:lnSpc>
              <a:buFontTx/>
              <a:buNone/>
            </a:pPr>
            <a:r>
              <a:rPr lang="en-US" altLang="zh-CN" sz="2000" smtClean="0">
                <a:solidFill>
                  <a:srgbClr val="008000"/>
                </a:solidFill>
                <a:latin typeface="Courier New" panose="02070309020205020404" pitchFamily="49" charset="0"/>
                <a:ea typeface="宋体" panose="02010600030101010101" pitchFamily="2" charset="-122"/>
                <a:cs typeface="Courier New" panose="02070309020205020404" pitchFamily="49" charset="0"/>
              </a:rPr>
              <a:t>&lt;!-- layout XML file that uses string in View --&gt;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&lt;TextView</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android:layout_width="fill_parent"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android:layout_height="wrap_content"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android:text="</a:t>
            </a:r>
            <a:r>
              <a:rPr lang="en-US" altLang="zh-CN" sz="2000" b="1"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@string/greeting</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 /&gt;</a:t>
            </a:r>
          </a:p>
          <a:p>
            <a:pPr lvl="1">
              <a:lnSpc>
                <a:spcPct val="80000"/>
              </a:lnSpc>
              <a:buFontTx/>
              <a:buNone/>
            </a:pPr>
            <a:endParaRPr lang="en-US" altLang="zh-CN" sz="2000" smtClean="0">
              <a:latin typeface="Courier New" panose="02070309020205020404" pitchFamily="49" charset="0"/>
              <a:ea typeface="宋体" panose="02010600030101010101" pitchFamily="2" charset="-122"/>
              <a:cs typeface="Courier New" panose="02070309020205020404" pitchFamily="49" charset="0"/>
            </a:endParaRPr>
          </a:p>
          <a:p>
            <a:pPr lvl="1">
              <a:lnSpc>
                <a:spcPct val="80000"/>
              </a:lnSpc>
              <a:buFontTx/>
              <a:buNone/>
            </a:pPr>
            <a:r>
              <a:rPr lang="en-US" altLang="zh-CN" sz="2000" smtClean="0">
                <a:solidFill>
                  <a:srgbClr val="008000"/>
                </a:solidFill>
                <a:latin typeface="Courier New" panose="02070309020205020404" pitchFamily="49" charset="0"/>
                <a:ea typeface="宋体" panose="02010600030101010101" pitchFamily="2" charset="-122"/>
                <a:cs typeface="Courier New" panose="02070309020205020404" pitchFamily="49" charset="0"/>
              </a:rPr>
              <a:t>// in-app Java code that grabs a resource string</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Resources res = getResources();</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String greet = res.getString(R.string.</a:t>
            </a:r>
            <a:r>
              <a:rPr lang="en-US" altLang="zh-CN" sz="2000" b="1"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greeting</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String msg = String.format(</a:t>
            </a:r>
          </a:p>
          <a:p>
            <a:pPr lvl="1">
              <a:lnSpc>
                <a:spcPct val="80000"/>
              </a:lnSpc>
              <a:buFontTx/>
              <a:buNone/>
            </a:pPr>
            <a:r>
              <a:rPr lang="en-US" altLang="zh-CN" sz="2000" smtClean="0">
                <a:latin typeface="Courier New" panose="02070309020205020404" pitchFamily="49" charset="0"/>
                <a:ea typeface="宋体" panose="02010600030101010101" pitchFamily="2" charset="-122"/>
                <a:cs typeface="Courier New" panose="02070309020205020404" pitchFamily="49" charset="0"/>
              </a:rPr>
              <a:t>  res.getString(R.string.</a:t>
            </a:r>
            <a:r>
              <a:rPr lang="en-US" altLang="zh-CN" sz="2000" b="1"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login</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b="1" smtClean="0">
                <a:solidFill>
                  <a:srgbClr val="9933FF"/>
                </a:solidFill>
                <a:latin typeface="Courier New" panose="02070309020205020404" pitchFamily="49" charset="0"/>
                <a:ea typeface="宋体" panose="02010600030101010101" pitchFamily="2" charset="-122"/>
                <a:cs typeface="Courier New" panose="02070309020205020404" pitchFamily="49" charset="0"/>
              </a:rPr>
              <a:t>userName</a:t>
            </a:r>
            <a:r>
              <a:rPr lang="en-US" altLang="zh-CN" sz="2000" smtClean="0">
                <a:latin typeface="Courier New" panose="02070309020205020404" pitchFamily="49" charset="0"/>
                <a:ea typeface="宋体" panose="02010600030101010101" pitchFamily="2" charset="-122"/>
                <a:cs typeface="Courier New" panose="02070309020205020404" pitchFamily="49" charset="0"/>
              </a:rPr>
              <a:t>);</a:t>
            </a:r>
            <a:endParaRPr lang="en-US" altLang="zh-CN" sz="2000" dirty="0">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2837571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Other resources</a:t>
            </a:r>
            <a:endParaRPr lang="zh-CN" altLang="en-US" dirty="0"/>
          </a:p>
        </p:txBody>
      </p:sp>
      <p:sp>
        <p:nvSpPr>
          <p:cNvPr id="4" name="Rectangle 3"/>
          <p:cNvSpPr txBox="1">
            <a:spLocks noChangeArrowheads="1"/>
          </p:cNvSpPr>
          <p:nvPr/>
        </p:nvSpPr>
        <p:spPr>
          <a:xfrm>
            <a:off x="605161" y="1819923"/>
            <a:ext cx="8991600" cy="518160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ltLang="zh-CN" dirty="0" smtClean="0">
                <a:ea typeface="宋体" panose="02010600030101010101" pitchFamily="2" charset="-122"/>
              </a:rPr>
              <a:t>Images are in res/</a:t>
            </a:r>
            <a:r>
              <a:rPr lang="en-US" altLang="zh-CN" dirty="0" err="1" smtClean="0">
                <a:ea typeface="宋体" panose="02010600030101010101" pitchFamily="2" charset="-122"/>
              </a:rPr>
              <a:t>drawable</a:t>
            </a:r>
            <a:endParaRPr lang="en-US" altLang="zh-CN" dirty="0" smtClean="0">
              <a:ea typeface="宋体" panose="02010600030101010101" pitchFamily="2" charset="-122"/>
            </a:endParaRPr>
          </a:p>
          <a:p>
            <a:pPr lvl="1"/>
            <a:r>
              <a:rPr lang="en-US" altLang="zh-CN" dirty="0" smtClean="0">
                <a:ea typeface="宋体" panose="02010600030101010101" pitchFamily="2" charset="-122"/>
              </a:rPr>
              <a:t>res/</a:t>
            </a:r>
            <a:r>
              <a:rPr lang="en-US" altLang="zh-CN" dirty="0" err="1" smtClean="0">
                <a:ea typeface="宋体" panose="02010600030101010101" pitchFamily="2" charset="-122"/>
              </a:rPr>
              <a:t>drawable</a:t>
            </a:r>
            <a:r>
              <a:rPr lang="en-US" altLang="zh-CN" dirty="0" smtClean="0">
                <a:ea typeface="宋体" panose="02010600030101010101" pitchFamily="2" charset="-122"/>
              </a:rPr>
              <a:t>/</a:t>
            </a:r>
            <a:r>
              <a:rPr lang="en-US" altLang="zh-CN" dirty="0" smtClean="0">
                <a:solidFill>
                  <a:schemeClr val="accent2"/>
                </a:solidFill>
                <a:ea typeface="宋体" panose="02010600030101010101" pitchFamily="2" charset="-122"/>
              </a:rPr>
              <a:t>company-logo</a:t>
            </a:r>
            <a:r>
              <a:rPr lang="en-US" altLang="zh-CN" dirty="0" smtClean="0">
                <a:ea typeface="宋体" panose="02010600030101010101" pitchFamily="2" charset="-122"/>
              </a:rPr>
              <a:t>.png  (English)</a:t>
            </a:r>
          </a:p>
          <a:p>
            <a:pPr lvl="1"/>
            <a:r>
              <a:rPr lang="en-US" altLang="zh-CN" dirty="0" smtClean="0">
                <a:ea typeface="宋体" panose="02010600030101010101" pitchFamily="2" charset="-122"/>
              </a:rPr>
              <a:t>res/</a:t>
            </a:r>
            <a:r>
              <a:rPr lang="en-US" altLang="zh-CN" dirty="0" err="1" smtClean="0">
                <a:ea typeface="宋体" panose="02010600030101010101" pitchFamily="2" charset="-122"/>
              </a:rPr>
              <a:t>drawable-fr</a:t>
            </a:r>
            <a:r>
              <a:rPr lang="en-US" altLang="zh-CN" dirty="0" smtClean="0">
                <a:ea typeface="宋体" panose="02010600030101010101" pitchFamily="2" charset="-122"/>
              </a:rPr>
              <a:t>/</a:t>
            </a:r>
            <a:r>
              <a:rPr lang="en-US" altLang="zh-CN" dirty="0" smtClean="0">
                <a:solidFill>
                  <a:schemeClr val="accent2"/>
                </a:solidFill>
                <a:ea typeface="宋体" panose="02010600030101010101" pitchFamily="2" charset="-122"/>
              </a:rPr>
              <a:t>company-logo</a:t>
            </a:r>
            <a:r>
              <a:rPr lang="en-US" altLang="zh-CN" dirty="0" smtClean="0">
                <a:ea typeface="宋体" panose="02010600030101010101" pitchFamily="2" charset="-122"/>
              </a:rPr>
              <a:t>.png  (French)</a:t>
            </a:r>
          </a:p>
          <a:p>
            <a:pPr lvl="1">
              <a:buFontTx/>
              <a:buNone/>
            </a:pPr>
            <a:endParaRPr lang="en-US" altLang="zh-CN" sz="2000" dirty="0" smtClean="0">
              <a:solidFill>
                <a:srgbClr val="008000"/>
              </a:solidFill>
              <a:latin typeface="Courier New" panose="02070309020205020404" pitchFamily="49" charset="0"/>
              <a:ea typeface="宋体" panose="02010600030101010101" pitchFamily="2" charset="-122"/>
              <a:cs typeface="Courier New" panose="02070309020205020404" pitchFamily="49" charset="0"/>
            </a:endParaRPr>
          </a:p>
          <a:p>
            <a:pPr lvl="1">
              <a:lnSpc>
                <a:spcPct val="80000"/>
              </a:lnSpc>
              <a:buFontTx/>
              <a:buNone/>
            </a:pPr>
            <a:r>
              <a:rPr lang="en-US" altLang="zh-CN" sz="2000" dirty="0" smtClean="0">
                <a:solidFill>
                  <a:srgbClr val="008000"/>
                </a:solidFill>
                <a:latin typeface="Courier New" panose="02070309020205020404" pitchFamily="49" charset="0"/>
                <a:ea typeface="宋体" panose="02010600030101010101" pitchFamily="2" charset="-122"/>
                <a:cs typeface="Courier New" panose="02070309020205020404" pitchFamily="49" charset="0"/>
              </a:rPr>
              <a:t>&lt;!-- layout XML file that uses image in View --&gt;</a:t>
            </a:r>
            <a:endParaRPr lang="en-US" altLang="zh-CN" sz="2000" dirty="0" smtClean="0">
              <a:latin typeface="Courier New" panose="02070309020205020404" pitchFamily="49" charset="0"/>
              <a:ea typeface="宋体" panose="02010600030101010101" pitchFamily="2" charset="-122"/>
              <a:cs typeface="Courier New" panose="02070309020205020404" pitchFamily="49" charset="0"/>
            </a:endParaRPr>
          </a:p>
          <a:p>
            <a:pPr lvl="1">
              <a:lnSpc>
                <a:spcPct val="80000"/>
              </a:lnSpc>
              <a:buFontTx/>
              <a:buNone/>
            </a:pP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&lt;</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ImageView</a:t>
            </a:r>
            <a:endParaRPr lang="en-US" altLang="zh-CN" sz="2000" dirty="0" smtClean="0">
              <a:latin typeface="Courier New" panose="02070309020205020404" pitchFamily="49" charset="0"/>
              <a:ea typeface="宋体" panose="02010600030101010101" pitchFamily="2" charset="-122"/>
              <a:cs typeface="Courier New" panose="02070309020205020404" pitchFamily="49" charset="0"/>
            </a:endParaRPr>
          </a:p>
          <a:p>
            <a:pPr lvl="1">
              <a:lnSpc>
                <a:spcPct val="80000"/>
              </a:lnSpc>
              <a:buFontTx/>
              <a:buNone/>
            </a:pP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android:layout_height</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wrap_content</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p>
          <a:p>
            <a:pPr lvl="1">
              <a:lnSpc>
                <a:spcPct val="80000"/>
              </a:lnSpc>
              <a:buFontTx/>
              <a:buNone/>
            </a:pP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android:layout_width</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wrap_content</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p>
          <a:p>
            <a:pPr lvl="1">
              <a:lnSpc>
                <a:spcPct val="80000"/>
              </a:lnSpc>
              <a:buFontTx/>
              <a:buNone/>
            </a:pP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a:t>
            </a:r>
            <a:r>
              <a:rPr lang="en-US" altLang="zh-CN" sz="2000" dirty="0" err="1" smtClean="0">
                <a:latin typeface="Courier New" panose="02070309020205020404" pitchFamily="49" charset="0"/>
                <a:ea typeface="宋体" panose="02010600030101010101" pitchFamily="2" charset="-122"/>
                <a:cs typeface="Courier New" panose="02070309020205020404" pitchFamily="49" charset="0"/>
              </a:rPr>
              <a:t>android:src</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err="1" smtClean="0">
                <a:latin typeface="Courier New" panose="02070309020205020404" pitchFamily="49" charset="0"/>
                <a:ea typeface="宋体" panose="02010600030101010101" pitchFamily="2" charset="-122"/>
                <a:cs typeface="Courier New" panose="02070309020205020404" pitchFamily="49" charset="0"/>
              </a:rPr>
              <a:t>drawable</a:t>
            </a:r>
            <a:r>
              <a:rPr lang="en-US" altLang="zh-CN" sz="2000" b="1" dirty="0" smtClean="0">
                <a:latin typeface="Courier New" panose="02070309020205020404" pitchFamily="49" charset="0"/>
                <a:ea typeface="宋体" panose="02010600030101010101" pitchFamily="2" charset="-122"/>
                <a:cs typeface="Courier New" panose="02070309020205020404" pitchFamily="49" charset="0"/>
              </a:rPr>
              <a:t>/</a:t>
            </a:r>
            <a:r>
              <a:rPr lang="en-US" altLang="zh-CN" sz="2000" b="1" dirty="0" smtClean="0">
                <a:solidFill>
                  <a:schemeClr val="accent2"/>
                </a:solidFill>
                <a:latin typeface="Courier New" panose="02070309020205020404" pitchFamily="49" charset="0"/>
                <a:ea typeface="宋体" panose="02010600030101010101" pitchFamily="2" charset="-122"/>
                <a:cs typeface="Courier New" panose="02070309020205020404" pitchFamily="49" charset="0"/>
              </a:rPr>
              <a:t>company-logo</a:t>
            </a:r>
            <a:r>
              <a:rPr lang="en-US" altLang="zh-CN" sz="2000" dirty="0" smtClean="0">
                <a:latin typeface="Courier New" panose="02070309020205020404" pitchFamily="49" charset="0"/>
                <a:ea typeface="宋体" panose="02010600030101010101" pitchFamily="2" charset="-122"/>
                <a:cs typeface="Courier New" panose="02070309020205020404" pitchFamily="49" charset="0"/>
              </a:rPr>
              <a:t>" /&gt;</a:t>
            </a:r>
          </a:p>
          <a:p>
            <a:pPr lvl="1">
              <a:lnSpc>
                <a:spcPct val="80000"/>
              </a:lnSpc>
              <a:buFontTx/>
              <a:buNone/>
            </a:pPr>
            <a:endParaRPr lang="en-US" altLang="zh-CN" sz="2000" dirty="0" smtClean="0">
              <a:latin typeface="Courier New" panose="02070309020205020404" pitchFamily="49" charset="0"/>
              <a:ea typeface="宋体" panose="02010600030101010101" pitchFamily="2" charset="-122"/>
              <a:cs typeface="Courier New" panose="02070309020205020404" pitchFamily="49" charset="0"/>
            </a:endParaRPr>
          </a:p>
          <a:p>
            <a:r>
              <a:rPr lang="en-US" altLang="zh-CN" dirty="0" smtClean="0">
                <a:ea typeface="宋体" panose="02010600030101010101" pitchFamily="2" charset="-122"/>
              </a:rPr>
              <a:t>Layouts are in res/layout</a:t>
            </a:r>
          </a:p>
          <a:p>
            <a:r>
              <a:rPr lang="en-US" altLang="zh-CN" dirty="0" smtClean="0">
                <a:ea typeface="宋体" panose="02010600030101010101" pitchFamily="2" charset="-122"/>
              </a:rPr>
              <a:t>Menus are in res/menu</a:t>
            </a:r>
          </a:p>
          <a:p>
            <a:r>
              <a:rPr lang="en-US" altLang="zh-CN" dirty="0" smtClean="0">
                <a:ea typeface="宋体" panose="02010600030101010101" pitchFamily="2" charset="-122"/>
              </a:rPr>
              <a:t>Colors are in res/values/colors.xml</a:t>
            </a:r>
            <a:endParaRPr lang="en-US" altLang="zh-CN" sz="2200" dirty="0">
              <a:latin typeface="Courier New" panose="02070309020205020404" pitchFamily="49" charset="0"/>
              <a:ea typeface="宋体" panose="02010600030101010101" pitchFamily="2" charset="-122"/>
              <a:cs typeface="Courier New" panose="02070309020205020404" pitchFamily="49" charset="0"/>
            </a:endParaRPr>
          </a:p>
        </p:txBody>
      </p:sp>
      <p:pic>
        <p:nvPicPr>
          <p:cNvPr id="5" name="Picture 5" descr="amazon_fr_logo-10315636_st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8879" y="2467623"/>
            <a:ext cx="1676400" cy="5349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7" descr="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88980" y="1841933"/>
            <a:ext cx="2209800" cy="64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614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Formatting dates</a:t>
            </a:r>
            <a:endParaRPr lang="zh-CN" altLang="en-US" dirty="0"/>
          </a:p>
        </p:txBody>
      </p:sp>
      <p:sp>
        <p:nvSpPr>
          <p:cNvPr id="4" name="Rectangle 3"/>
          <p:cNvSpPr>
            <a:spLocks noGrp="1" noChangeArrowheads="1"/>
          </p:cNvSpPr>
          <p:nvPr>
            <p:ph idx="1"/>
          </p:nvPr>
        </p:nvSpPr>
        <p:spPr/>
        <p:txBody>
          <a:bodyPr>
            <a:normAutofit lnSpcReduction="10000"/>
          </a:bodyPr>
          <a:lstStyle/>
          <a:p>
            <a:pPr>
              <a:tabLst>
                <a:tab pos="4572000" algn="l"/>
              </a:tabLst>
            </a:pPr>
            <a:r>
              <a:rPr lang="en-US" altLang="zh-CN" dirty="0">
                <a:ea typeface="宋体" panose="02010600030101010101" pitchFamily="2" charset="-122"/>
              </a:rPr>
              <a:t>Differences in how to display dates across locales:</a:t>
            </a:r>
          </a:p>
          <a:p>
            <a:pPr lvl="1">
              <a:lnSpc>
                <a:spcPct val="90000"/>
              </a:lnSpc>
              <a:tabLst>
                <a:tab pos="4572000" algn="l"/>
              </a:tabLst>
            </a:pPr>
            <a:r>
              <a:rPr lang="en-US" altLang="zh-CN" dirty="0">
                <a:ea typeface="宋体" panose="02010600030101010101" pitchFamily="2" charset="-122"/>
              </a:rPr>
              <a:t>names of the months/days	(Monday vs. </a:t>
            </a:r>
            <a:r>
              <a:rPr lang="en-US" altLang="zh-CN" dirty="0" err="1">
                <a:ea typeface="宋体" panose="02010600030101010101" pitchFamily="2" charset="-122"/>
              </a:rPr>
              <a:t>Lundi</a:t>
            </a:r>
            <a:r>
              <a:rPr lang="en-US" altLang="zh-CN" dirty="0">
                <a:ea typeface="宋体" panose="02010600030101010101" pitchFamily="2" charset="-122"/>
              </a:rPr>
              <a:t>)</a:t>
            </a:r>
          </a:p>
          <a:p>
            <a:pPr lvl="1">
              <a:lnSpc>
                <a:spcPct val="90000"/>
              </a:lnSpc>
              <a:tabLst>
                <a:tab pos="4572000" algn="l"/>
              </a:tabLst>
            </a:pPr>
            <a:r>
              <a:rPr lang="en-US" altLang="zh-CN" dirty="0">
                <a:ea typeface="宋体" panose="02010600030101010101" pitchFamily="2" charset="-122"/>
              </a:rPr>
              <a:t>ordering of days	(what day does a week start/end)</a:t>
            </a:r>
          </a:p>
          <a:p>
            <a:pPr lvl="1">
              <a:lnSpc>
                <a:spcPct val="90000"/>
              </a:lnSpc>
              <a:tabLst>
                <a:tab pos="4572000" algn="l"/>
              </a:tabLst>
            </a:pPr>
            <a:r>
              <a:rPr lang="en-US" altLang="zh-CN" dirty="0">
                <a:ea typeface="宋体" panose="02010600030101010101" pitchFamily="2" charset="-122"/>
              </a:rPr>
              <a:t>relative order of y/m/d	(3/14/2010 vs. 2010/Mar/14)</a:t>
            </a:r>
          </a:p>
          <a:p>
            <a:pPr lvl="1">
              <a:lnSpc>
                <a:spcPct val="90000"/>
              </a:lnSpc>
              <a:tabLst>
                <a:tab pos="4572000" algn="l"/>
              </a:tabLst>
            </a:pPr>
            <a:r>
              <a:rPr lang="en-US" altLang="zh-CN" dirty="0">
                <a:ea typeface="宋体" panose="02010600030101010101" pitchFamily="2" charset="-122"/>
              </a:rPr>
              <a:t>time zone	(usually offset from </a:t>
            </a:r>
            <a:r>
              <a:rPr lang="en-US" altLang="zh-CN" dirty="0">
                <a:ea typeface="宋体" panose="02010600030101010101" pitchFamily="2" charset="-122"/>
                <a:hlinkClick r:id="rId2"/>
              </a:rPr>
              <a:t>UTC</a:t>
            </a:r>
            <a:r>
              <a:rPr lang="en-US" altLang="zh-CN" dirty="0">
                <a:ea typeface="宋体" panose="02010600030101010101" pitchFamily="2" charset="-122"/>
              </a:rPr>
              <a:t>/GMT)</a:t>
            </a:r>
          </a:p>
          <a:p>
            <a:pPr lvl="1">
              <a:lnSpc>
                <a:spcPct val="90000"/>
              </a:lnSpc>
              <a:tabLst>
                <a:tab pos="4572000" algn="l"/>
              </a:tabLst>
            </a:pPr>
            <a:r>
              <a:rPr lang="en-US" altLang="zh-CN" dirty="0">
                <a:ea typeface="宋体" panose="02010600030101010101" pitchFamily="2" charset="-122"/>
              </a:rPr>
              <a:t>12 vs. 24 hour time	(5:00 PM vs. 17:00)</a:t>
            </a:r>
          </a:p>
          <a:p>
            <a:pPr lvl="1">
              <a:tabLst>
                <a:tab pos="4572000" algn="l"/>
              </a:tabLst>
            </a:pPr>
            <a:endParaRPr lang="en-US" altLang="zh-CN" dirty="0">
              <a:ea typeface="宋体" panose="02010600030101010101" pitchFamily="2" charset="-122"/>
            </a:endParaRPr>
          </a:p>
          <a:p>
            <a:pPr>
              <a:tabLst>
                <a:tab pos="4572000" algn="l"/>
              </a:tabLst>
            </a:pPr>
            <a:r>
              <a:rPr lang="en-US" altLang="zh-CN" dirty="0" err="1">
                <a:latin typeface="Courier New" panose="02070309020205020404" pitchFamily="49" charset="0"/>
                <a:ea typeface="宋体" panose="02010600030101010101" pitchFamily="2" charset="-122"/>
                <a:hlinkClick r:id="rId3"/>
              </a:rPr>
              <a:t>java.text.DateFormat</a:t>
            </a:r>
            <a:r>
              <a:rPr lang="en-US" altLang="zh-CN" dirty="0">
                <a:ea typeface="宋体" panose="02010600030101010101" pitchFamily="2" charset="-122"/>
              </a:rPr>
              <a:t> formats dates</a:t>
            </a:r>
          </a:p>
          <a:p>
            <a:pPr lvl="1">
              <a:tabLst>
                <a:tab pos="4572000" algn="l"/>
              </a:tabLst>
            </a:pPr>
            <a:r>
              <a:rPr lang="en-US" altLang="zh-CN" sz="2000" dirty="0">
                <a:ea typeface="宋体" panose="02010600030101010101" pitchFamily="2" charset="-122"/>
              </a:rPr>
              <a:t>styles: </a:t>
            </a:r>
            <a:r>
              <a:rPr lang="en-US" altLang="zh-CN" sz="2000" dirty="0" err="1">
                <a:latin typeface="Courier New" panose="02070309020205020404" pitchFamily="49" charset="0"/>
                <a:ea typeface="宋体" panose="02010600030101010101" pitchFamily="2" charset="-122"/>
              </a:rPr>
              <a:t>DateFormat.DEFAULT</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FULL</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LONG</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MEDIUM</a:t>
            </a:r>
            <a:r>
              <a:rPr lang="en-US" altLang="zh-CN" sz="2000" dirty="0">
                <a:ea typeface="宋体" panose="02010600030101010101" pitchFamily="2" charset="-122"/>
              </a:rPr>
              <a:t>, </a:t>
            </a:r>
            <a:r>
              <a:rPr lang="en-US" altLang="zh-CN" sz="2000" dirty="0">
                <a:latin typeface="Courier New" panose="02070309020205020404" pitchFamily="49" charset="0"/>
                <a:ea typeface="宋体" panose="02010600030101010101" pitchFamily="2" charset="-122"/>
              </a:rPr>
              <a:t>SHORT</a:t>
            </a:r>
          </a:p>
          <a:p>
            <a:pPr lvl="1">
              <a:lnSpc>
                <a:spcPct val="80000"/>
              </a:lnSpc>
              <a:buFontTx/>
              <a:buNone/>
              <a:tabLst>
                <a:tab pos="4572000" algn="l"/>
              </a:tabLst>
            </a:pPr>
            <a:endParaRPr lang="en-US" altLang="zh-CN" sz="800" b="1" dirty="0">
              <a:solidFill>
                <a:srgbClr val="008000"/>
              </a:solidFill>
              <a:latin typeface="Courier New" panose="02070309020205020404" pitchFamily="49" charset="0"/>
              <a:ea typeface="宋体" panose="02010600030101010101" pitchFamily="2" charset="-122"/>
            </a:endParaRPr>
          </a:p>
          <a:p>
            <a:pPr lvl="1">
              <a:lnSpc>
                <a:spcPct val="80000"/>
              </a:lnSpc>
              <a:buFontTx/>
              <a:buNone/>
              <a:tabLst>
                <a:tab pos="4572000" algn="l"/>
              </a:tabLst>
            </a:pPr>
            <a:r>
              <a:rPr lang="en-US" altLang="zh-CN" sz="2000" dirty="0" err="1">
                <a:latin typeface="Courier New" panose="02070309020205020404" pitchFamily="49" charset="0"/>
                <a:ea typeface="宋体" panose="02010600030101010101" pitchFamily="2" charset="-122"/>
              </a:rPr>
              <a:t>DateFormat</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fmt</a:t>
            </a:r>
            <a:r>
              <a:rPr lang="en-US" altLang="zh-CN" sz="2000" dirty="0">
                <a:latin typeface="Courier New" panose="02070309020205020404" pitchFamily="49" charset="0"/>
                <a:ea typeface="宋体" panose="02010600030101010101" pitchFamily="2" charset="-122"/>
              </a:rPr>
              <a:t> = </a:t>
            </a:r>
            <a:r>
              <a:rPr lang="en-US" altLang="zh-CN" sz="2000" b="1" dirty="0" err="1">
                <a:latin typeface="Courier New" panose="02070309020205020404" pitchFamily="49" charset="0"/>
                <a:ea typeface="宋体" panose="02010600030101010101" pitchFamily="2" charset="-122"/>
              </a:rPr>
              <a:t>DateFormat.getDateTimeInstance</a:t>
            </a:r>
            <a:r>
              <a:rPr lang="en-US" altLang="zh-CN" sz="2000" dirty="0">
                <a:latin typeface="Courier New" panose="02070309020205020404" pitchFamily="49" charset="0"/>
                <a:ea typeface="宋体" panose="02010600030101010101" pitchFamily="2" charset="-122"/>
              </a:rPr>
              <a:t>(</a:t>
            </a:r>
          </a:p>
          <a:p>
            <a:pPr lvl="1">
              <a:lnSpc>
                <a:spcPct val="80000"/>
              </a:lnSpc>
              <a:buFontTx/>
              <a:buNone/>
              <a:tabLst>
                <a:tab pos="4572000" algn="l"/>
              </a:tabLst>
            </a:pP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DateFormat.LONG</a:t>
            </a:r>
            <a:r>
              <a:rPr lang="en-US" altLang="zh-CN" sz="2000" dirty="0">
                <a:latin typeface="Courier New" panose="02070309020205020404" pitchFamily="49" charset="0"/>
                <a:ea typeface="宋体" panose="02010600030101010101" pitchFamily="2" charset="-122"/>
              </a:rPr>
              <a:t>, </a:t>
            </a:r>
            <a:r>
              <a:rPr lang="en-US" altLang="zh-CN" sz="2000" dirty="0" err="1">
                <a:latin typeface="Courier New" panose="02070309020205020404" pitchFamily="49" charset="0"/>
                <a:ea typeface="宋体" panose="02010600030101010101" pitchFamily="2" charset="-122"/>
              </a:rPr>
              <a:t>DateFormat.SHORT</a:t>
            </a:r>
            <a:r>
              <a:rPr lang="en-US" altLang="zh-CN" sz="2000" dirty="0">
                <a:latin typeface="Courier New" panose="02070309020205020404" pitchFamily="49" charset="0"/>
                <a:ea typeface="宋体" panose="02010600030101010101" pitchFamily="2" charset="-122"/>
              </a:rPr>
              <a:t>, locale);</a:t>
            </a:r>
          </a:p>
          <a:p>
            <a:pPr lvl="1">
              <a:lnSpc>
                <a:spcPct val="80000"/>
              </a:lnSpc>
              <a:buFontTx/>
              <a:buNone/>
              <a:tabLst>
                <a:tab pos="4572000" algn="l"/>
              </a:tabLst>
            </a:pPr>
            <a:r>
              <a:rPr lang="en-US" altLang="zh-CN" sz="2000" dirty="0">
                <a:latin typeface="Courier New" panose="02070309020205020404" pitchFamily="49" charset="0"/>
                <a:ea typeface="宋体" panose="02010600030101010101" pitchFamily="2" charset="-122"/>
              </a:rPr>
              <a:t>String s = </a:t>
            </a:r>
            <a:r>
              <a:rPr lang="en-US" altLang="zh-CN" sz="2000" b="1" dirty="0" err="1">
                <a:latin typeface="Courier New" panose="02070309020205020404" pitchFamily="49" charset="0"/>
                <a:ea typeface="宋体" panose="02010600030101010101" pitchFamily="2" charset="-122"/>
              </a:rPr>
              <a:t>fmt.format</a:t>
            </a:r>
            <a:r>
              <a:rPr lang="en-US" altLang="zh-CN" sz="2000" b="1" dirty="0">
                <a:latin typeface="Courier New" panose="02070309020205020404" pitchFamily="49" charset="0"/>
                <a:ea typeface="宋体" panose="02010600030101010101" pitchFamily="2" charset="-122"/>
              </a:rPr>
              <a:t>(</a:t>
            </a:r>
            <a:r>
              <a:rPr lang="en-US" altLang="zh-CN" sz="2000" dirty="0">
                <a:latin typeface="Courier New" panose="02070309020205020404" pitchFamily="49" charset="0"/>
                <a:ea typeface="宋体" panose="02010600030101010101" pitchFamily="2" charset="-122"/>
              </a:rPr>
              <a:t>new Date()</a:t>
            </a:r>
            <a:r>
              <a:rPr lang="en-US" altLang="zh-CN" sz="2000" b="1" dirty="0">
                <a:latin typeface="Courier New" panose="02070309020205020404" pitchFamily="49" charset="0"/>
                <a:ea typeface="宋体" panose="02010600030101010101" pitchFamily="2" charset="-122"/>
              </a:rPr>
              <a:t>)</a:t>
            </a:r>
            <a:r>
              <a:rPr lang="en-US" altLang="zh-CN" sz="2000" dirty="0">
                <a:latin typeface="Courier New" panose="02070309020205020404" pitchFamily="49" charset="0"/>
                <a:ea typeface="宋体" panose="02010600030101010101" pitchFamily="2" charset="-122"/>
              </a:rPr>
              <a:t>;</a:t>
            </a:r>
            <a:endParaRPr lang="en-US" altLang="zh-CN" sz="2000" b="1" dirty="0">
              <a:solidFill>
                <a:srgbClr val="008000"/>
              </a:solidFill>
              <a:latin typeface="Courier New" panose="02070309020205020404" pitchFamily="49" charset="0"/>
              <a:ea typeface="宋体" panose="02010600030101010101" pitchFamily="2" charset="-122"/>
            </a:endParaRPr>
          </a:p>
          <a:p>
            <a:pPr lvl="1">
              <a:lnSpc>
                <a:spcPct val="80000"/>
              </a:lnSpc>
              <a:buFontTx/>
              <a:buNone/>
              <a:tabLst>
                <a:tab pos="4572000" algn="l"/>
              </a:tabLst>
            </a:pPr>
            <a:r>
              <a:rPr lang="en-US" altLang="zh-CN" sz="2000" dirty="0">
                <a:latin typeface="Courier New" panose="02070309020205020404" pitchFamily="49" charset="0"/>
                <a:ea typeface="宋体" panose="02010600030101010101" pitchFamily="2" charset="-122"/>
              </a:rPr>
              <a:t>Date d = </a:t>
            </a:r>
            <a:r>
              <a:rPr lang="en-US" altLang="zh-CN" sz="2000" b="1" dirty="0" err="1">
                <a:latin typeface="Courier New" panose="02070309020205020404" pitchFamily="49" charset="0"/>
                <a:ea typeface="宋体" panose="02010600030101010101" pitchFamily="2" charset="-122"/>
              </a:rPr>
              <a:t>fmt.parse</a:t>
            </a:r>
            <a:r>
              <a:rPr lang="en-US" altLang="zh-CN" sz="2000" dirty="0">
                <a:latin typeface="Courier New" panose="02070309020205020404" pitchFamily="49" charset="0"/>
                <a:ea typeface="宋体" panose="02010600030101010101" pitchFamily="2" charset="-122"/>
              </a:rPr>
              <a:t>(</a:t>
            </a:r>
            <a:r>
              <a:rPr lang="en-US" altLang="zh-CN" sz="2000" dirty="0" err="1">
                <a:latin typeface="Courier New" panose="02070309020205020404" pitchFamily="49" charset="0"/>
                <a:ea typeface="宋体" panose="02010600030101010101" pitchFamily="2" charset="-122"/>
              </a:rPr>
              <a:t>dateText.trim</a:t>
            </a:r>
            <a:r>
              <a:rPr lang="en-US" altLang="zh-CN" sz="2000" dirty="0">
                <a:latin typeface="Courier New" panose="02070309020205020404" pitchFamily="49" charset="0"/>
                <a:ea typeface="宋体" panose="02010600030101010101" pitchFamily="2" charset="-122"/>
              </a:rPr>
              <a:t>());  </a:t>
            </a:r>
            <a:r>
              <a:rPr lang="en-US" altLang="zh-CN" sz="2000" b="1" dirty="0">
                <a:solidFill>
                  <a:srgbClr val="008000"/>
                </a:solidFill>
                <a:latin typeface="Courier New" panose="02070309020205020404" pitchFamily="49" charset="0"/>
                <a:ea typeface="宋体" panose="02010600030101010101" pitchFamily="2" charset="-122"/>
              </a:rPr>
              <a:t>// parse a date</a:t>
            </a:r>
          </a:p>
        </p:txBody>
      </p:sp>
    </p:spTree>
    <p:extLst>
      <p:ext uri="{BB962C8B-B14F-4D97-AF65-F5344CB8AC3E}">
        <p14:creationId xmlns:p14="http://schemas.microsoft.com/office/powerpoint/2010/main" val="26647679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Some discussions on SE</a:t>
            </a:r>
            <a:endParaRPr lang="zh-CN" altLang="en-US" dirty="0"/>
          </a:p>
        </p:txBody>
      </p:sp>
      <p:pic>
        <p:nvPicPr>
          <p:cNvPr id="4" name="图片 3"/>
          <p:cNvPicPr>
            <a:picLocks noChangeAspect="1"/>
          </p:cNvPicPr>
          <p:nvPr/>
        </p:nvPicPr>
        <p:blipFill>
          <a:blip r:embed="rId3"/>
          <a:stretch>
            <a:fillRect/>
          </a:stretch>
        </p:blipFill>
        <p:spPr>
          <a:xfrm>
            <a:off x="374049" y="1691322"/>
            <a:ext cx="5734143" cy="5164132"/>
          </a:xfrm>
          <a:prstGeom prst="rect">
            <a:avLst/>
          </a:prstGeom>
        </p:spPr>
      </p:pic>
      <p:sp>
        <p:nvSpPr>
          <p:cNvPr id="6" name="Rectangle 3"/>
          <p:cNvSpPr>
            <a:spLocks noGrp="1" noChangeArrowheads="1"/>
          </p:cNvSpPr>
          <p:nvPr>
            <p:ph idx="1"/>
          </p:nvPr>
        </p:nvSpPr>
        <p:spPr>
          <a:xfrm>
            <a:off x="6328101" y="2674767"/>
            <a:ext cx="4689088" cy="3397559"/>
          </a:xfrm>
        </p:spPr>
        <p:txBody>
          <a:bodyPr>
            <a:normAutofit/>
          </a:bodyPr>
          <a:lstStyle/>
          <a:p>
            <a:pPr>
              <a:tabLst>
                <a:tab pos="4572000" algn="l"/>
              </a:tabLst>
            </a:pPr>
            <a:r>
              <a:rPr lang="en-US" altLang="zh-CN" dirty="0"/>
              <a:t>Role: Project manager</a:t>
            </a:r>
          </a:p>
          <a:p>
            <a:pPr lvl="1">
              <a:tabLst>
                <a:tab pos="4572000" algn="l"/>
              </a:tabLst>
            </a:pPr>
            <a:r>
              <a:rPr lang="en-US" altLang="zh-CN" dirty="0"/>
              <a:t>MBA</a:t>
            </a:r>
          </a:p>
          <a:p>
            <a:pPr>
              <a:tabLst>
                <a:tab pos="4572000" algn="l"/>
              </a:tabLst>
            </a:pPr>
            <a:r>
              <a:rPr lang="en-US" altLang="zh-CN" dirty="0" smtClean="0"/>
              <a:t>Role is different in companies</a:t>
            </a:r>
          </a:p>
          <a:p>
            <a:pPr lvl="1">
              <a:tabLst>
                <a:tab pos="4572000" algn="l"/>
              </a:tabLst>
            </a:pPr>
            <a:r>
              <a:rPr lang="en-US" altLang="zh-CN" dirty="0" smtClean="0"/>
              <a:t>Small </a:t>
            </a:r>
            <a:r>
              <a:rPr lang="en-US" altLang="zh-CN" dirty="0"/>
              <a:t>companies </a:t>
            </a:r>
            <a:r>
              <a:rPr lang="en-US" altLang="zh-CN" dirty="0" smtClean="0"/>
              <a:t>may </a:t>
            </a:r>
            <a:r>
              <a:rPr lang="en-US" altLang="zh-CN" dirty="0"/>
              <a:t>not define </a:t>
            </a:r>
            <a:r>
              <a:rPr lang="en-US" altLang="zh-CN" dirty="0" smtClean="0"/>
              <a:t>roles</a:t>
            </a:r>
          </a:p>
          <a:p>
            <a:pPr lvl="1">
              <a:tabLst>
                <a:tab pos="4572000" algn="l"/>
              </a:tabLst>
            </a:pPr>
            <a:r>
              <a:rPr lang="en-US" altLang="zh-CN" dirty="0"/>
              <a:t>Outsourcing</a:t>
            </a:r>
          </a:p>
          <a:p>
            <a:pPr>
              <a:tabLst>
                <a:tab pos="4572000" algn="l"/>
              </a:tabLst>
            </a:pPr>
            <a:r>
              <a:rPr lang="en-US" altLang="zh-CN" smtClean="0"/>
              <a:t>Quality</a:t>
            </a:r>
            <a:r>
              <a:rPr lang="en-US" altLang="zh-CN" dirty="0"/>
              <a:t>, real matter</a:t>
            </a:r>
            <a:r>
              <a:rPr lang="en-US" altLang="zh-CN" dirty="0" smtClean="0"/>
              <a:t>?</a:t>
            </a:r>
            <a:endParaRPr lang="en-US" altLang="zh-CN" dirty="0"/>
          </a:p>
        </p:txBody>
      </p:sp>
    </p:spTree>
    <p:extLst>
      <p:ext uri="{BB962C8B-B14F-4D97-AF65-F5344CB8AC3E}">
        <p14:creationId xmlns:p14="http://schemas.microsoft.com/office/powerpoint/2010/main" val="303724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Some discussions on </a:t>
            </a:r>
            <a:r>
              <a:rPr lang="en-US" altLang="zh-CN" dirty="0" smtClean="0"/>
              <a:t>science </a:t>
            </a:r>
            <a:r>
              <a:rPr lang="en-US" altLang="zh-CN" dirty="0" smtClean="0"/>
              <a:t>and applications</a:t>
            </a:r>
            <a:endParaRPr lang="zh-CN" altLang="en-US" dirty="0"/>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175" y="1846555"/>
            <a:ext cx="2322880" cy="154471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698" y="1846555"/>
            <a:ext cx="2475536" cy="1638222"/>
          </a:xfrm>
          <a:prstGeom prst="rect">
            <a:avLst/>
          </a:prstGeom>
        </p:spPr>
      </p:pic>
      <p:grpSp>
        <p:nvGrpSpPr>
          <p:cNvPr id="9" name="组合 8"/>
          <p:cNvGrpSpPr/>
          <p:nvPr/>
        </p:nvGrpSpPr>
        <p:grpSpPr>
          <a:xfrm>
            <a:off x="1714633" y="1661649"/>
            <a:ext cx="9239879" cy="2613074"/>
            <a:chOff x="1714633" y="1661649"/>
            <a:chExt cx="9239879" cy="2613074"/>
          </a:xfrm>
        </p:grpSpPr>
        <p:pic>
          <p:nvPicPr>
            <p:cNvPr id="7" name="图片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633" y="2618912"/>
              <a:ext cx="3081648" cy="1655811"/>
            </a:xfrm>
            <a:prstGeom prst="rect">
              <a:avLst/>
            </a:prstGeom>
          </p:spPr>
        </p:pic>
        <p:pic>
          <p:nvPicPr>
            <p:cNvPr id="8" name="图片 7"/>
            <p:cNvPicPr>
              <a:picLocks noChangeAspect="1"/>
            </p:cNvPicPr>
            <p:nvPr/>
          </p:nvPicPr>
          <p:blipFill>
            <a:blip r:embed="rId6"/>
            <a:stretch>
              <a:fillRect/>
            </a:stretch>
          </p:blipFill>
          <p:spPr>
            <a:xfrm>
              <a:off x="5163312" y="1661649"/>
              <a:ext cx="5791200" cy="1914525"/>
            </a:xfrm>
            <a:prstGeom prst="rect">
              <a:avLst/>
            </a:prstGeom>
          </p:spPr>
        </p:pic>
      </p:grpSp>
      <p:grpSp>
        <p:nvGrpSpPr>
          <p:cNvPr id="13" name="组合 12"/>
          <p:cNvGrpSpPr/>
          <p:nvPr/>
        </p:nvGrpSpPr>
        <p:grpSpPr>
          <a:xfrm>
            <a:off x="734924" y="3731407"/>
            <a:ext cx="9944913" cy="2913466"/>
            <a:chOff x="734924" y="3731407"/>
            <a:chExt cx="9944913" cy="2913466"/>
          </a:xfrm>
        </p:grpSpPr>
        <p:pic>
          <p:nvPicPr>
            <p:cNvPr id="10" name="图片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4924" y="4163627"/>
              <a:ext cx="3241022" cy="2012570"/>
            </a:xfrm>
            <a:prstGeom prst="rect">
              <a:avLst/>
            </a:prstGeom>
          </p:spPr>
        </p:pic>
        <p:pic>
          <p:nvPicPr>
            <p:cNvPr id="11" name="图片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5006" y="3731407"/>
              <a:ext cx="3014785" cy="2087159"/>
            </a:xfrm>
            <a:prstGeom prst="rect">
              <a:avLst/>
            </a:prstGeom>
          </p:spPr>
        </p:pic>
        <p:pic>
          <p:nvPicPr>
            <p:cNvPr id="12" name="图片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769071" y="4396412"/>
              <a:ext cx="2910766" cy="2248461"/>
            </a:xfrm>
            <a:prstGeom prst="rect">
              <a:avLst/>
            </a:prstGeom>
          </p:spPr>
        </p:pic>
      </p:grpSp>
    </p:spTree>
    <p:extLst>
      <p:ext uri="{BB962C8B-B14F-4D97-AF65-F5344CB8AC3E}">
        <p14:creationId xmlns:p14="http://schemas.microsoft.com/office/powerpoint/2010/main" val="236554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This class</a:t>
            </a:r>
            <a:endParaRPr lang="zh-CN" altLang="en-US" dirty="0"/>
          </a:p>
        </p:txBody>
      </p:sp>
      <p:sp>
        <p:nvSpPr>
          <p:cNvPr id="3" name="内容占位符 2"/>
          <p:cNvSpPr>
            <a:spLocks noGrp="1"/>
          </p:cNvSpPr>
          <p:nvPr>
            <p:ph idx="1"/>
          </p:nvPr>
        </p:nvSpPr>
        <p:spPr/>
        <p:txBody>
          <a:bodyPr/>
          <a:lstStyle/>
          <a:p>
            <a:r>
              <a:rPr lang="en-US" altLang="zh-CN" dirty="0" smtClean="0"/>
              <a:t>UI designer</a:t>
            </a:r>
          </a:p>
          <a:p>
            <a:pPr lvl="1"/>
            <a:r>
              <a:rPr lang="en-US" altLang="zh-CN" dirty="0" smtClean="0"/>
              <a:t>Responsibility</a:t>
            </a:r>
          </a:p>
          <a:p>
            <a:r>
              <a:rPr lang="en-US" altLang="zh-CN" dirty="0"/>
              <a:t>UI </a:t>
            </a:r>
            <a:r>
              <a:rPr lang="en-US" altLang="zh-CN" dirty="0" smtClean="0"/>
              <a:t>design</a:t>
            </a:r>
            <a:endParaRPr lang="en-US" altLang="zh-CN" dirty="0"/>
          </a:p>
          <a:p>
            <a:pPr lvl="1"/>
            <a:r>
              <a:rPr lang="en-US" altLang="zh-CN" dirty="0" smtClean="0"/>
              <a:t>Principle</a:t>
            </a:r>
          </a:p>
          <a:p>
            <a:pPr lvl="1"/>
            <a:r>
              <a:rPr lang="en-US" altLang="zh-CN" dirty="0" smtClean="0"/>
              <a:t>Process</a:t>
            </a:r>
          </a:p>
          <a:p>
            <a:pPr lvl="1"/>
            <a:r>
              <a:rPr lang="en-US" altLang="zh-CN" dirty="0" smtClean="0"/>
              <a:t>Evaluation</a:t>
            </a:r>
          </a:p>
          <a:p>
            <a:r>
              <a:rPr lang="en-US" altLang="zh-CN" dirty="0" smtClean="0"/>
              <a:t>Internationalization</a:t>
            </a:r>
          </a:p>
          <a:p>
            <a:pPr lvl="1"/>
            <a:r>
              <a:rPr lang="en-US" altLang="zh-CN" dirty="0" smtClean="0"/>
              <a:t>Language</a:t>
            </a:r>
          </a:p>
          <a:p>
            <a:pPr lvl="1"/>
            <a:r>
              <a:rPr lang="en-US" altLang="zh-CN" dirty="0" smtClean="0"/>
              <a:t>Locale</a:t>
            </a:r>
          </a:p>
          <a:p>
            <a:pPr lvl="1"/>
            <a:endParaRPr lang="zh-CN" altLang="en-US" dirty="0"/>
          </a:p>
        </p:txBody>
      </p:sp>
    </p:spTree>
    <p:extLst>
      <p:ext uri="{BB962C8B-B14F-4D97-AF65-F5344CB8AC3E}">
        <p14:creationId xmlns:p14="http://schemas.microsoft.com/office/powerpoint/2010/main" val="1438350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443" y="3963042"/>
            <a:ext cx="3377850" cy="3377850"/>
          </a:xfrm>
          <a:prstGeom prst="rect">
            <a:avLst/>
          </a:prstGeom>
        </p:spPr>
      </p:pic>
      <p:sp>
        <p:nvSpPr>
          <p:cNvPr id="2" name="标题 1"/>
          <p:cNvSpPr>
            <a:spLocks noGrp="1"/>
          </p:cNvSpPr>
          <p:nvPr>
            <p:ph type="title"/>
          </p:nvPr>
        </p:nvSpPr>
        <p:spPr/>
        <p:txBody>
          <a:bodyPr/>
          <a:lstStyle/>
          <a:p>
            <a:r>
              <a:rPr lang="en-US" altLang="zh-CN" dirty="0" smtClean="0"/>
              <a:t>UI</a:t>
            </a:r>
            <a:endParaRPr lang="zh-CN" altLang="en-US"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785" y="1784780"/>
            <a:ext cx="3184863" cy="1990539"/>
          </a:xfrm>
          <a:prstGeom prst="rect">
            <a:avLst/>
          </a:prstGeom>
        </p:spPr>
      </p:pic>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65792" y="1784780"/>
            <a:ext cx="3541884" cy="1990539"/>
          </a:xfrm>
          <a:prstGeom prst="rect">
            <a:avLst/>
          </a:prstGeom>
        </p:spPr>
      </p:pic>
      <p:sp>
        <p:nvSpPr>
          <p:cNvPr id="12" name="右箭头 11"/>
          <p:cNvSpPr/>
          <p:nvPr/>
        </p:nvSpPr>
        <p:spPr>
          <a:xfrm>
            <a:off x="4611016" y="2533849"/>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右箭头 12"/>
          <p:cNvSpPr/>
          <p:nvPr/>
        </p:nvSpPr>
        <p:spPr>
          <a:xfrm rot="5400000">
            <a:off x="7496038" y="3961422"/>
            <a:ext cx="4813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flipH="1">
            <a:off x="4688424" y="5355891"/>
            <a:ext cx="82359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a:t>
            </a:r>
            <a:endParaRPr lang="zh-CN" altLang="en-US" dirty="0"/>
          </a:p>
        </p:txBody>
      </p:sp>
      <p:pic>
        <p:nvPicPr>
          <p:cNvPr id="16" name="图片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8229" y="4444434"/>
            <a:ext cx="3213667" cy="2043892"/>
          </a:xfrm>
          <a:prstGeom prst="rect">
            <a:avLst/>
          </a:prstGeom>
        </p:spPr>
      </p:pic>
    </p:spTree>
    <p:extLst>
      <p:ext uri="{BB962C8B-B14F-4D97-AF65-F5344CB8AC3E}">
        <p14:creationId xmlns:p14="http://schemas.microsoft.com/office/powerpoint/2010/main" val="1920751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Why it matter</a:t>
            </a:r>
            <a:endParaRPr lang="zh-CN" altLang="en-US" dirty="0"/>
          </a:p>
        </p:txBody>
      </p:sp>
      <p:sp>
        <p:nvSpPr>
          <p:cNvPr id="3" name="内容占位符 2"/>
          <p:cNvSpPr>
            <a:spLocks noGrp="1"/>
          </p:cNvSpPr>
          <p:nvPr>
            <p:ph idx="1"/>
          </p:nvPr>
        </p:nvSpPr>
        <p:spPr/>
        <p:txBody>
          <a:bodyPr>
            <a:normAutofit/>
          </a:bodyPr>
          <a:lstStyle/>
          <a:p>
            <a:r>
              <a:rPr lang="en-US" altLang="zh-CN" dirty="0"/>
              <a:t>System users often judge a system by its </a:t>
            </a:r>
            <a:r>
              <a:rPr lang="en-US" altLang="zh-CN" dirty="0" smtClean="0"/>
              <a:t>interface </a:t>
            </a:r>
            <a:r>
              <a:rPr lang="en-US" altLang="zh-CN" dirty="0"/>
              <a:t>rather than its functionality</a:t>
            </a:r>
          </a:p>
          <a:p>
            <a:r>
              <a:rPr lang="en-US" altLang="zh-CN" dirty="0"/>
              <a:t>A poorly designed interface can cause a user to </a:t>
            </a:r>
            <a:r>
              <a:rPr lang="en-US" altLang="zh-CN" dirty="0" smtClean="0"/>
              <a:t>make </a:t>
            </a:r>
            <a:r>
              <a:rPr lang="en-US" altLang="zh-CN" dirty="0"/>
              <a:t>catastrophic errors</a:t>
            </a:r>
          </a:p>
          <a:p>
            <a:r>
              <a:rPr lang="en-US" altLang="zh-CN" dirty="0"/>
              <a:t>Poor user interface design is the reason why so </a:t>
            </a:r>
            <a:r>
              <a:rPr lang="en-US" altLang="zh-CN" dirty="0" smtClean="0"/>
              <a:t>many </a:t>
            </a:r>
            <a:r>
              <a:rPr lang="en-US" altLang="zh-CN" dirty="0"/>
              <a:t>software systems are never </a:t>
            </a:r>
            <a:r>
              <a:rPr lang="en-US" altLang="zh-CN" dirty="0" smtClean="0"/>
              <a:t>used</a:t>
            </a:r>
          </a:p>
          <a:p>
            <a:endParaRPr lang="en-US" altLang="zh-CN" dirty="0" smtClean="0"/>
          </a:p>
          <a:p>
            <a:endParaRPr lang="en-US" altLang="zh-CN" dirty="0"/>
          </a:p>
          <a:p>
            <a:endParaRPr lang="en-US" altLang="zh-CN" dirty="0"/>
          </a:p>
        </p:txBody>
      </p:sp>
      <p:sp>
        <p:nvSpPr>
          <p:cNvPr id="5" name="Slide Number Placeholder 3"/>
          <p:cNvSpPr>
            <a:spLocks noGrp="1"/>
          </p:cNvSpPr>
          <p:nvPr>
            <p:ph type="sldNum" sz="quarter" idx="12"/>
          </p:nvPr>
        </p:nvSpPr>
        <p:spPr>
          <a:xfrm>
            <a:off x="10370598" y="6844622"/>
            <a:ext cx="2133600" cy="365125"/>
          </a:xfrm>
        </p:spPr>
        <p:txBody>
          <a:bodyPr>
            <a:normAutofit fontScale="55000" lnSpcReduction="20000"/>
          </a:bodyPr>
          <a:lstStyle/>
          <a:p>
            <a:fld id="{B6F15528-21DE-4FAA-801E-634DDDAF4B2B}" type="slidenum">
              <a:rPr lang="en-US" smtClean="0"/>
              <a:pPr/>
              <a:t>5</a:t>
            </a:fld>
            <a:endParaRPr 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45" y="4004468"/>
            <a:ext cx="3789978" cy="2368737"/>
          </a:xfrm>
          <a:prstGeom prst="rect">
            <a:avLst/>
          </a:prstGeom>
        </p:spPr>
      </p:pic>
      <p:pic>
        <p:nvPicPr>
          <p:cNvPr id="6" name="Picture 5" descr="bad-delet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2323" y="4057173"/>
            <a:ext cx="2200275" cy="109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bad-delet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6760" y="4057173"/>
            <a:ext cx="212883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bad-delelte-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2323" y="5265261"/>
            <a:ext cx="2200275"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bad-delet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6760" y="5193823"/>
            <a:ext cx="22002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0"/>
          <p:cNvSpPr>
            <a:spLocks noChangeArrowheads="1"/>
          </p:cNvSpPr>
          <p:nvPr/>
        </p:nvSpPr>
        <p:spPr bwMode="auto">
          <a:xfrm>
            <a:off x="5852373" y="5297011"/>
            <a:ext cx="3333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sm" len="lg"/>
              </a14:hiddenLine>
            </a:ext>
          </a:extLst>
        </p:spPr>
        <p:txBody>
          <a:bodyPr wrap="none" lIns="90187" tIns="45094" rIns="90187" bIns="45094" anchor="ctr">
            <a:spAutoFit/>
          </a:bodyPr>
          <a:lstStyle>
            <a:lvl1pPr defTabSz="901700">
              <a:defRPr sz="1000">
                <a:solidFill>
                  <a:schemeClr val="tx1"/>
                </a:solidFill>
                <a:latin typeface="Arial" panose="020B0604020202020204" pitchFamily="34" charset="0"/>
              </a:defRPr>
            </a:lvl1pPr>
            <a:lvl2pPr marL="742950" indent="-285750" defTabSz="901700">
              <a:defRPr sz="1000">
                <a:solidFill>
                  <a:schemeClr val="tx1"/>
                </a:solidFill>
                <a:latin typeface="Arial" panose="020B0604020202020204" pitchFamily="34" charset="0"/>
              </a:defRPr>
            </a:lvl2pPr>
            <a:lvl3pPr marL="1143000" indent="-228600" defTabSz="901700">
              <a:defRPr sz="1000">
                <a:solidFill>
                  <a:schemeClr val="tx1"/>
                </a:solidFill>
                <a:latin typeface="Arial" panose="020B0604020202020204" pitchFamily="34" charset="0"/>
              </a:defRPr>
            </a:lvl3pPr>
            <a:lvl4pPr marL="1600200" indent="-228600" defTabSz="901700">
              <a:defRPr sz="1000">
                <a:solidFill>
                  <a:schemeClr val="tx1"/>
                </a:solidFill>
                <a:latin typeface="Arial" panose="020B0604020202020204" pitchFamily="34" charset="0"/>
              </a:defRPr>
            </a:lvl4pPr>
            <a:lvl5pPr marL="2057400" indent="-228600" defTabSz="901700">
              <a:defRPr sz="1000">
                <a:solidFill>
                  <a:schemeClr val="tx1"/>
                </a:solidFill>
                <a:latin typeface="Arial" panose="020B0604020202020204" pitchFamily="34" charset="0"/>
              </a:defRPr>
            </a:lvl5pPr>
            <a:lvl6pPr marL="2514600" indent="-228600" defTabSz="90170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0170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0170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017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90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7887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UI design principles</a:t>
            </a:r>
            <a:endParaRPr lang="zh-CN" altLang="en-US" dirty="0"/>
          </a:p>
        </p:txBody>
      </p:sp>
      <p:sp>
        <p:nvSpPr>
          <p:cNvPr id="3" name="内容占位符 2"/>
          <p:cNvSpPr>
            <a:spLocks noGrp="1"/>
          </p:cNvSpPr>
          <p:nvPr>
            <p:ph idx="1"/>
          </p:nvPr>
        </p:nvSpPr>
        <p:spPr/>
        <p:txBody>
          <a:bodyPr>
            <a:normAutofit/>
          </a:bodyPr>
          <a:lstStyle/>
          <a:p>
            <a:r>
              <a:rPr lang="en-US" altLang="zh-CN" dirty="0"/>
              <a:t>User familiarity</a:t>
            </a:r>
          </a:p>
          <a:p>
            <a:pPr lvl="1"/>
            <a:r>
              <a:rPr lang="en-US" altLang="zh-CN" dirty="0"/>
              <a:t>The interface should be based on user-oriented terms and concepts rather than computer concepts</a:t>
            </a:r>
          </a:p>
          <a:p>
            <a:pPr lvl="1"/>
            <a:r>
              <a:rPr lang="en-US" altLang="zh-CN" dirty="0"/>
              <a:t>E.g., an office system should use concepts such as letters, documents, folders etc. rather than directories, file identifiers, etc.</a:t>
            </a:r>
          </a:p>
          <a:p>
            <a:pPr lvl="1"/>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902" y="3322051"/>
            <a:ext cx="5045760" cy="2705887"/>
          </a:xfrm>
          <a:prstGeom prst="rect">
            <a:avLst/>
          </a:prstGeom>
        </p:spPr>
      </p:pic>
    </p:spTree>
    <p:extLst>
      <p:ext uri="{BB962C8B-B14F-4D97-AF65-F5344CB8AC3E}">
        <p14:creationId xmlns:p14="http://schemas.microsoft.com/office/powerpoint/2010/main" val="36190288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UI design principles</a:t>
            </a:r>
            <a:endParaRPr lang="zh-CN" altLang="en-US" dirty="0"/>
          </a:p>
        </p:txBody>
      </p:sp>
      <p:sp>
        <p:nvSpPr>
          <p:cNvPr id="3" name="内容占位符 2"/>
          <p:cNvSpPr>
            <a:spLocks noGrp="1"/>
          </p:cNvSpPr>
          <p:nvPr>
            <p:ph idx="1"/>
          </p:nvPr>
        </p:nvSpPr>
        <p:spPr/>
        <p:txBody>
          <a:bodyPr>
            <a:normAutofit/>
          </a:bodyPr>
          <a:lstStyle/>
          <a:p>
            <a:r>
              <a:rPr lang="en-US" altLang="zh-CN" dirty="0" smtClean="0"/>
              <a:t>Consistency</a:t>
            </a:r>
            <a:endParaRPr lang="en-US" altLang="zh-CN" dirty="0"/>
          </a:p>
          <a:p>
            <a:pPr lvl="1"/>
            <a:r>
              <a:rPr lang="en-US" altLang="zh-CN" dirty="0"/>
              <a:t>The system should display an appropriate level of consistency</a:t>
            </a:r>
          </a:p>
          <a:p>
            <a:pPr lvl="1"/>
            <a:r>
              <a:rPr lang="en-US" altLang="zh-CN" dirty="0"/>
              <a:t>Commands and menus should have the same format, command punctuation should be similar, etc.</a:t>
            </a:r>
          </a:p>
          <a:p>
            <a:pPr lvl="1"/>
            <a:endParaRPr lang="en-US" altLang="zh-CN" dirty="0"/>
          </a:p>
        </p:txBody>
      </p:sp>
      <p:pic>
        <p:nvPicPr>
          <p:cNvPr id="4" name="Content Placeholder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769616" y="3088168"/>
            <a:ext cx="6526447" cy="3561207"/>
          </a:xfrm>
          <a:prstGeom prst="rect">
            <a:avLst/>
          </a:prstGeom>
        </p:spPr>
      </p:pic>
    </p:spTree>
    <p:extLst>
      <p:ext uri="{BB962C8B-B14F-4D97-AF65-F5344CB8AC3E}">
        <p14:creationId xmlns:p14="http://schemas.microsoft.com/office/powerpoint/2010/main" val="1477604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UI design principles</a:t>
            </a:r>
            <a:endParaRPr lang="zh-CN" altLang="en-US" dirty="0"/>
          </a:p>
        </p:txBody>
      </p:sp>
      <p:sp>
        <p:nvSpPr>
          <p:cNvPr id="3" name="内容占位符 2"/>
          <p:cNvSpPr>
            <a:spLocks noGrp="1"/>
          </p:cNvSpPr>
          <p:nvPr>
            <p:ph idx="1"/>
          </p:nvPr>
        </p:nvSpPr>
        <p:spPr>
          <a:xfrm>
            <a:off x="1261872" y="1838325"/>
            <a:ext cx="8595360" cy="4351337"/>
          </a:xfrm>
        </p:spPr>
        <p:txBody>
          <a:bodyPr>
            <a:normAutofit/>
          </a:bodyPr>
          <a:lstStyle/>
          <a:p>
            <a:r>
              <a:rPr lang="en-US" altLang="zh-CN" dirty="0" smtClean="0"/>
              <a:t>Minimal surprise</a:t>
            </a:r>
          </a:p>
          <a:p>
            <a:pPr lvl="1"/>
            <a:r>
              <a:rPr lang="en-US" altLang="zh-CN" dirty="0" smtClean="0"/>
              <a:t>If a command operates in a known way, the user should be able to predict the operation of comparable commands</a:t>
            </a:r>
          </a:p>
          <a:p>
            <a:pPr lvl="1"/>
            <a:endParaRPr lang="en-US" altLang="zh-CN"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23" y="3066910"/>
            <a:ext cx="5417196" cy="2352538"/>
          </a:xfrm>
          <a:prstGeom prst="rect">
            <a:avLst/>
          </a:prstGeom>
        </p:spPr>
      </p:pic>
    </p:spTree>
    <p:extLst>
      <p:ext uri="{BB962C8B-B14F-4D97-AF65-F5344CB8AC3E}">
        <p14:creationId xmlns:p14="http://schemas.microsoft.com/office/powerpoint/2010/main" val="153366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UI design </a:t>
            </a:r>
            <a:r>
              <a:rPr lang="en-US" altLang="zh-CN" dirty="0" smtClean="0"/>
              <a:t>principles</a:t>
            </a:r>
            <a:endParaRPr lang="zh-CN" altLang="en-US" dirty="0"/>
          </a:p>
        </p:txBody>
      </p:sp>
      <p:sp>
        <p:nvSpPr>
          <p:cNvPr id="3" name="内容占位符 2"/>
          <p:cNvSpPr>
            <a:spLocks noGrp="1"/>
          </p:cNvSpPr>
          <p:nvPr>
            <p:ph idx="1"/>
          </p:nvPr>
        </p:nvSpPr>
        <p:spPr/>
        <p:txBody>
          <a:bodyPr>
            <a:normAutofit/>
          </a:bodyPr>
          <a:lstStyle/>
          <a:p>
            <a:r>
              <a:rPr lang="en-US" altLang="zh-CN" dirty="0"/>
              <a:t>Recoverability</a:t>
            </a:r>
          </a:p>
          <a:p>
            <a:pPr lvl="1"/>
            <a:r>
              <a:rPr lang="en-US" altLang="zh-CN" dirty="0"/>
              <a:t>The system should provide some resilience to user errors and allow the user to recover from errors</a:t>
            </a:r>
          </a:p>
          <a:p>
            <a:pPr lvl="1"/>
            <a:r>
              <a:rPr lang="en-US" altLang="zh-CN" dirty="0"/>
              <a:t>This might include an undo facility, confirmation of  destructive actions, 'soft' deletes, etc.</a:t>
            </a:r>
          </a:p>
          <a:p>
            <a:endParaRPr lang="en-US" altLang="zh-CN" dirty="0" smtClean="0"/>
          </a:p>
          <a:p>
            <a:endParaRPr lang="zh-CN" altLang="en-US" dirty="0"/>
          </a:p>
        </p:txBody>
      </p:sp>
      <p:pic>
        <p:nvPicPr>
          <p:cNvPr id="4" name="图片 3"/>
          <p:cNvPicPr>
            <a:picLocks noChangeAspect="1"/>
          </p:cNvPicPr>
          <p:nvPr/>
        </p:nvPicPr>
        <p:blipFill>
          <a:blip r:embed="rId2"/>
          <a:stretch>
            <a:fillRect/>
          </a:stretch>
        </p:blipFill>
        <p:spPr>
          <a:xfrm>
            <a:off x="1649304" y="3404393"/>
            <a:ext cx="3105150" cy="1200150"/>
          </a:xfrm>
          <a:prstGeom prst="rect">
            <a:avLst/>
          </a:prstGeom>
        </p:spPr>
      </p:pic>
    </p:spTree>
    <p:extLst>
      <p:ext uri="{BB962C8B-B14F-4D97-AF65-F5344CB8AC3E}">
        <p14:creationId xmlns:p14="http://schemas.microsoft.com/office/powerpoint/2010/main" val="1175713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4075</TotalTime>
  <Words>1594</Words>
  <Application>Microsoft Office PowerPoint</Application>
  <PresentationFormat>宽屏</PresentationFormat>
  <Paragraphs>267</Paragraphs>
  <Slides>36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36</vt:i4>
      </vt:variant>
    </vt:vector>
  </HeadingPairs>
  <TitlesOfParts>
    <vt:vector size="48" baseType="lpstr">
      <vt:lpstr>ＭＳ Ｐゴシック</vt:lpstr>
      <vt:lpstr>等线</vt:lpstr>
      <vt:lpstr>黑体</vt:lpstr>
      <vt:lpstr>宋体</vt:lpstr>
      <vt:lpstr>Arial</vt:lpstr>
      <vt:lpstr>Century Schoolbook</vt:lpstr>
      <vt:lpstr>Courier New</vt:lpstr>
      <vt:lpstr>Tahoma</vt:lpstr>
      <vt:lpstr>Times New Roman</vt:lpstr>
      <vt:lpstr>Wingdings</vt:lpstr>
      <vt:lpstr>Wingdings 2</vt:lpstr>
      <vt:lpstr>View</vt:lpstr>
      <vt:lpstr>UI designer</vt:lpstr>
      <vt:lpstr>Last class</vt:lpstr>
      <vt:lpstr>Role</vt:lpstr>
      <vt:lpstr>UI</vt:lpstr>
      <vt:lpstr>Why it matter</vt:lpstr>
      <vt:lpstr>UI design principles</vt:lpstr>
      <vt:lpstr>UI design principles</vt:lpstr>
      <vt:lpstr>UI design principles</vt:lpstr>
      <vt:lpstr>UI design principles</vt:lpstr>
      <vt:lpstr>UI design principles</vt:lpstr>
      <vt:lpstr>UI design principles</vt:lpstr>
      <vt:lpstr>UI design principles</vt:lpstr>
      <vt:lpstr>User-system interaction</vt:lpstr>
      <vt:lpstr>Some methods to achieve good usability:</vt:lpstr>
      <vt:lpstr>User interface design process</vt:lpstr>
      <vt:lpstr>Creating a paper prototype</vt:lpstr>
      <vt:lpstr>Representing a changing UI</vt:lpstr>
      <vt:lpstr>Code prototype</vt:lpstr>
      <vt:lpstr>Simple evaluation techniques</vt:lpstr>
      <vt:lpstr>Usability attributes</vt:lpstr>
      <vt:lpstr>UI Hall of Fame or Shame?</vt:lpstr>
      <vt:lpstr>Internationalization</vt:lpstr>
      <vt:lpstr>Unicode</vt:lpstr>
      <vt:lpstr>Locales</vt:lpstr>
      <vt:lpstr>Differences between locales</vt:lpstr>
      <vt:lpstr>Right-to-Left (RTL)</vt:lpstr>
      <vt:lpstr>Localization gotchas</vt:lpstr>
      <vt:lpstr>Things to avoid</vt:lpstr>
      <vt:lpstr>How to internationalize software</vt:lpstr>
      <vt:lpstr>Android localization</vt:lpstr>
      <vt:lpstr>strings.xml example</vt:lpstr>
      <vt:lpstr>Other resources</vt:lpstr>
      <vt:lpstr>Formatting dates</vt:lpstr>
      <vt:lpstr>Some discussions on SE</vt:lpstr>
      <vt:lpstr>Some discussions on science and applications</vt:lpstr>
      <vt:lpstr>This class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 Zhong</dc:creator>
  <cp:lastModifiedBy>Hao Zhong</cp:lastModifiedBy>
  <cp:revision>1050</cp:revision>
  <dcterms:created xsi:type="dcterms:W3CDTF">2017-07-31T06:57:29Z</dcterms:created>
  <dcterms:modified xsi:type="dcterms:W3CDTF">2017-12-04T09:00:07Z</dcterms:modified>
</cp:coreProperties>
</file>