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2" r:id="rId8"/>
    <p:sldId id="260" r:id="rId9"/>
    <p:sldId id="298" r:id="rId10"/>
    <p:sldId id="299" r:id="rId11"/>
    <p:sldId id="300" r:id="rId12"/>
    <p:sldId id="301" r:id="rId13"/>
    <p:sldId id="269" r:id="rId14"/>
    <p:sldId id="297" r:id="rId15"/>
    <p:sldId id="271" r:id="rId16"/>
    <p:sldId id="273" r:id="rId17"/>
    <p:sldId id="302" r:id="rId18"/>
    <p:sldId id="264" r:id="rId19"/>
    <p:sldId id="265" r:id="rId20"/>
    <p:sldId id="26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zhonghao" TargetMode="External"/><Relationship Id="rId2" Type="http://schemas.openxmlformats.org/officeDocument/2006/relationships/hyperlink" Target="mailto:zhonghao@sjt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vis-ci/travis.rb" TargetMode="External"/><Relationship Id="rId2" Type="http://schemas.openxmlformats.org/officeDocument/2006/relationships/hyperlink" Target="https://travistorrent.testroots.org/page_dataform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torrent.testroots.org/page_acces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ckexchange.com/" TargetMode="External"/><Relationship Id="rId2" Type="http://schemas.openxmlformats.org/officeDocument/2006/relationships/hyperlink" Target="http://2015.msrconf.org/challenge_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torrent.org/downloads.html" TargetMode="External"/><Relationship Id="rId2" Type="http://schemas.openxmlformats.org/officeDocument/2006/relationships/hyperlink" Target="http://www.ghtorre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2012.msrconf.org/challenge_data/android_platform_bugs.rar" TargetMode="External"/><Relationship Id="rId7" Type="http://schemas.openxmlformats.org/officeDocument/2006/relationships/hyperlink" Target="http://www.google.com/chrome" TargetMode="External"/><Relationship Id="rId2" Type="http://schemas.openxmlformats.org/officeDocument/2006/relationships/hyperlink" Target="http://2012.msrconf.org/challenge_data/android_platform_changes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zilla.com/en-US/firefox/upgrade.html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www.eclipse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cience.us/repo/" TargetMode="External"/><Relationship Id="rId7" Type="http://schemas.openxmlformats.org/officeDocument/2006/relationships/hyperlink" Target="https://sites.google.com/site/asegsecold/" TargetMode="External"/><Relationship Id="rId2" Type="http://schemas.openxmlformats.org/officeDocument/2006/relationships/hyperlink" Target="http://flossmo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process.es/static/What's_in_a_Name.html" TargetMode="External"/><Relationship Id="rId5" Type="http://schemas.openxmlformats.org/officeDocument/2006/relationships/hyperlink" Target="https://wiki.mozilla.org/Socorro" TargetMode="External"/><Relationship Id="rId4" Type="http://schemas.openxmlformats.org/officeDocument/2006/relationships/hyperlink" Target="http://sir.unl.edu/portal/index.ph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aoxiease/improving-software-reliability-via-mining-software-engineering-data" TargetMode="External"/><Relationship Id="rId2" Type="http://schemas.openxmlformats.org/officeDocument/2006/relationships/hyperlink" Target="http://www.computer.org/portal/web/chapters/TaoXi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i.uzh.ch/en/seal/research/tools/changeDistiller.html" TargetMode="External"/><Relationship Id="rId2" Type="http://schemas.openxmlformats.org/officeDocument/2006/relationships/hyperlink" Target="http://www.sable.mcgill.ca/ppa/ppa_eclip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able.github.io/soot/" TargetMode="External"/><Relationship Id="rId2" Type="http://schemas.openxmlformats.org/officeDocument/2006/relationships/hyperlink" Target="http://wala.sourceforge.net/wiki/index.php/Main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itbucket.org/dashboard/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SE300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6365" y="2012053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Theory: Science vs </a:t>
            </a:r>
            <a:r>
              <a:rPr lang="en-US" altLang="zh-CN" dirty="0" smtClean="0"/>
              <a:t>divinity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35" y="2915201"/>
            <a:ext cx="1044442" cy="143900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7" y="2915201"/>
            <a:ext cx="1080485" cy="143900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295158" y="437826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Newton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081607" y="43904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Buddhism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92" y="2915201"/>
            <a:ext cx="2514600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95449" y="2105199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Evidence: too stupid?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27" y="2915800"/>
            <a:ext cx="1008298" cy="146661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365427" y="44152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Russell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26" y="2903270"/>
            <a:ext cx="1932395" cy="1491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5" y="2888408"/>
            <a:ext cx="2474330" cy="15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82" y="2878467"/>
            <a:ext cx="1008389" cy="1439009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609431" y="4317476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Hawking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56" y="2878467"/>
            <a:ext cx="1217146" cy="173474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0" y="4941330"/>
            <a:ext cx="1175810" cy="1709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94" y="2878467"/>
            <a:ext cx="1424252" cy="170937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09431" y="2358784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and less science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31208" y="4941330"/>
            <a:ext cx="404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Empirical software </a:t>
            </a:r>
            <a:r>
              <a:rPr lang="en-US" altLang="zh-CN" dirty="0" smtClean="0"/>
              <a:t>engineering</a:t>
            </a:r>
          </a:p>
          <a:p>
            <a:pPr lvl="1"/>
            <a:r>
              <a:rPr lang="en-US" altLang="zh-CN" dirty="0" smtClean="0"/>
              <a:t>Program </a:t>
            </a:r>
            <a:r>
              <a:rPr lang="en-US" altLang="zh-CN" dirty="0"/>
              <a:t>analysis, software maintenance, and mining software engineering </a:t>
            </a:r>
            <a:r>
              <a:rPr lang="en-US" altLang="zh-CN" dirty="0" smtClean="0"/>
              <a:t>data…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43553" y="4900320"/>
            <a:ext cx="453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Software engineering management</a:t>
            </a:r>
          </a:p>
          <a:p>
            <a:pPr lvl="1"/>
            <a:r>
              <a:rPr lang="en-US" altLang="zh-CN" dirty="0" smtClean="0"/>
              <a:t>Best practice…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609430" y="189912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= Theory + Evidence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research?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1837678" y="2840847"/>
            <a:ext cx="7696939" cy="355112"/>
          </a:xfrm>
          <a:custGeom>
            <a:avLst/>
            <a:gdLst>
              <a:gd name="connsiteX0" fmla="*/ 0 w 7696939"/>
              <a:gd name="connsiteY0" fmla="*/ 355112 h 355112"/>
              <a:gd name="connsiteX1" fmla="*/ 2530136 w 7696939"/>
              <a:gd name="connsiteY1" fmla="*/ 5 h 355112"/>
              <a:gd name="connsiteX2" fmla="*/ 3338004 w 7696939"/>
              <a:gd name="connsiteY2" fmla="*/ 346234 h 355112"/>
              <a:gd name="connsiteX3" fmla="*/ 4998128 w 7696939"/>
              <a:gd name="connsiteY3" fmla="*/ 168681 h 355112"/>
              <a:gd name="connsiteX4" fmla="*/ 6826928 w 7696939"/>
              <a:gd name="connsiteY4" fmla="*/ 310724 h 355112"/>
              <a:gd name="connsiteX5" fmla="*/ 7696939 w 7696939"/>
              <a:gd name="connsiteY5" fmla="*/ 221947 h 355112"/>
              <a:gd name="connsiteX6" fmla="*/ 7696939 w 7696939"/>
              <a:gd name="connsiteY6" fmla="*/ 221947 h 35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6939" h="355112">
                <a:moveTo>
                  <a:pt x="0" y="355112"/>
                </a:moveTo>
                <a:cubicBezTo>
                  <a:pt x="986901" y="178298"/>
                  <a:pt x="1973802" y="1485"/>
                  <a:pt x="2530136" y="5"/>
                </a:cubicBezTo>
                <a:cubicBezTo>
                  <a:pt x="3086470" y="-1475"/>
                  <a:pt x="2926672" y="318121"/>
                  <a:pt x="3338004" y="346234"/>
                </a:cubicBezTo>
                <a:cubicBezTo>
                  <a:pt x="3749336" y="374347"/>
                  <a:pt x="4416641" y="174599"/>
                  <a:pt x="4998128" y="168681"/>
                </a:cubicBezTo>
                <a:cubicBezTo>
                  <a:pt x="5579615" y="162763"/>
                  <a:pt x="6377126" y="301846"/>
                  <a:pt x="6826928" y="310724"/>
                </a:cubicBezTo>
                <a:cubicBezTo>
                  <a:pt x="7276730" y="319602"/>
                  <a:pt x="7696939" y="221947"/>
                  <a:pt x="7696939" y="221947"/>
                </a:cubicBezTo>
                <a:lnTo>
                  <a:pt x="7696939" y="2219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28800" y="3559944"/>
            <a:ext cx="7759083" cy="365680"/>
          </a:xfrm>
          <a:custGeom>
            <a:avLst/>
            <a:gdLst>
              <a:gd name="connsiteX0" fmla="*/ 0 w 7759083"/>
              <a:gd name="connsiteY0" fmla="*/ 0 h 365680"/>
              <a:gd name="connsiteX1" fmla="*/ 2299317 w 7759083"/>
              <a:gd name="connsiteY1" fmla="*/ 26633 h 365680"/>
              <a:gd name="connsiteX2" fmla="*/ 3018408 w 7759083"/>
              <a:gd name="connsiteY2" fmla="*/ 355106 h 365680"/>
              <a:gd name="connsiteX3" fmla="*/ 5584054 w 7759083"/>
              <a:gd name="connsiteY3" fmla="*/ 266330 h 365680"/>
              <a:gd name="connsiteX4" fmla="*/ 6152225 w 7759083"/>
              <a:gd name="connsiteY4" fmla="*/ 79899 h 365680"/>
              <a:gd name="connsiteX5" fmla="*/ 7759083 w 7759083"/>
              <a:gd name="connsiteY5" fmla="*/ 115409 h 3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9083" h="365680">
                <a:moveTo>
                  <a:pt x="0" y="0"/>
                </a:moveTo>
                <a:lnTo>
                  <a:pt x="2299317" y="26633"/>
                </a:lnTo>
                <a:cubicBezTo>
                  <a:pt x="2802385" y="85817"/>
                  <a:pt x="2470952" y="315157"/>
                  <a:pt x="3018408" y="355106"/>
                </a:cubicBezTo>
                <a:cubicBezTo>
                  <a:pt x="3565864" y="395055"/>
                  <a:pt x="5061751" y="312198"/>
                  <a:pt x="5584054" y="266330"/>
                </a:cubicBezTo>
                <a:cubicBezTo>
                  <a:pt x="6106357" y="220462"/>
                  <a:pt x="5789720" y="105052"/>
                  <a:pt x="6152225" y="79899"/>
                </a:cubicBezTo>
                <a:cubicBezTo>
                  <a:pt x="6514730" y="54746"/>
                  <a:pt x="7136906" y="85077"/>
                  <a:pt x="7759083" y="115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548509" y="2894110"/>
            <a:ext cx="979755" cy="665834"/>
            <a:chOff x="3548509" y="3515549"/>
            <a:chExt cx="979755" cy="66583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577701" y="3515549"/>
              <a:ext cx="0" cy="66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548509" y="368599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Science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78573" y="312758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Engineering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877017" y="3127584"/>
            <a:ext cx="988633" cy="798040"/>
            <a:chOff x="5877017" y="3749023"/>
            <a:chExt cx="988633" cy="798040"/>
          </a:xfrm>
        </p:grpSpPr>
        <p:sp>
          <p:nvSpPr>
            <p:cNvPr id="14" name="文本框 13"/>
            <p:cNvSpPr txBox="1"/>
            <p:nvPr/>
          </p:nvSpPr>
          <p:spPr>
            <a:xfrm>
              <a:off x="5885895" y="399671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Science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77017" y="3749023"/>
              <a:ext cx="8878" cy="798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5805996" y="3127584"/>
            <a:ext cx="0" cy="7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36331" y="402769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Empirical studies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837678" y="239213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Unknown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837678" y="398865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Known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939814" y="319328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37063" y="4837529"/>
            <a:ext cx="789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An empirical study on evolution of API documentation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Lin Shi, </a:t>
            </a:r>
            <a:r>
              <a:rPr lang="en-US" altLang="zh-CN" sz="12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, Tao Xie, and </a:t>
            </a:r>
            <a:r>
              <a:rPr lang="en-US" altLang="zh-CN" sz="1200" dirty="0" err="1">
                <a:solidFill>
                  <a:srgbClr val="000000"/>
                </a:solidFill>
                <a:latin typeface="Georgia" panose="02040502050405020303" pitchFamily="18" charset="0"/>
              </a:rPr>
              <a:t>Mingshu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 Li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Fundamental Approaches to Software Engineering (ETAPS/FASE)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, pages 416-431, 2011. 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737063" y="5795601"/>
            <a:ext cx="76288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Detecting API documentation errors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 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and </a:t>
            </a:r>
            <a:r>
              <a:rPr lang="en-US" altLang="zh-CN" sz="1100" dirty="0" err="1">
                <a:solidFill>
                  <a:srgbClr val="000000"/>
                </a:solidFill>
                <a:latin typeface="Georgia" panose="02040502050405020303" pitchFamily="18" charset="0"/>
              </a:rPr>
              <a:t>Zhengdong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 Su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Object-Oriented Programming, Systems, Languages &amp; Applications (OOPSLA)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, pages 803-816, 2013. </a:t>
            </a:r>
            <a:endParaRPr lang="zh-CN" altLang="en-US" sz="11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28" y="1493625"/>
            <a:ext cx="2845155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structure of a research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Contribution</a:t>
            </a:r>
          </a:p>
          <a:p>
            <a:r>
              <a:rPr lang="en-US" altLang="zh-CN" dirty="0" smtClean="0"/>
              <a:t>Technical issues</a:t>
            </a:r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good research topic?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Novel or significantly better</a:t>
            </a:r>
          </a:p>
          <a:p>
            <a:r>
              <a:rPr lang="en-US" altLang="zh-CN" dirty="0" smtClean="0"/>
              <a:t>Available</a:t>
            </a:r>
            <a:r>
              <a:rPr lang="en-US" altLang="zh-CN" dirty="0"/>
              <a:t> </a:t>
            </a:r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Benefit </a:t>
            </a:r>
            <a:r>
              <a:rPr lang="en-US" altLang="zh-CN" dirty="0"/>
              <a:t>(</a:t>
            </a:r>
            <a:r>
              <a:rPr lang="en-US" altLang="zh-CN" dirty="0" smtClean="0"/>
              <a:t>quantity)</a:t>
            </a:r>
          </a:p>
          <a:p>
            <a:r>
              <a:rPr lang="en-US" altLang="zh-CN" dirty="0" smtClean="0"/>
              <a:t>Relevant</a:t>
            </a:r>
          </a:p>
          <a:p>
            <a:r>
              <a:rPr lang="en-US" altLang="zh-CN" dirty="0" smtClean="0"/>
              <a:t>Implementation effort</a:t>
            </a:r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 oracle</a:t>
            </a:r>
          </a:p>
          <a:p>
            <a:r>
              <a:rPr lang="en-US" altLang="zh-CN" dirty="0" smtClean="0"/>
              <a:t>Specifications and bug signature</a:t>
            </a:r>
          </a:p>
          <a:p>
            <a:r>
              <a:rPr lang="en-US" altLang="zh-CN" dirty="0" smtClean="0"/>
              <a:t>Bug detection</a:t>
            </a:r>
          </a:p>
          <a:p>
            <a:r>
              <a:rPr lang="en-US" altLang="zh-CN" dirty="0" smtClean="0"/>
              <a:t>Fault localization</a:t>
            </a:r>
          </a:p>
          <a:p>
            <a:r>
              <a:rPr lang="en-US" altLang="zh-CN" smtClean="0"/>
              <a:t>Test generation/priority</a:t>
            </a:r>
            <a:endParaRPr lang="en-US" altLang="zh-CN" dirty="0" smtClean="0"/>
          </a:p>
          <a:p>
            <a:r>
              <a:rPr lang="en-US" altLang="zh-CN" dirty="0" smtClean="0"/>
              <a:t>Empirical study on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Software (engineering)?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is a collection of artifacts</a:t>
            </a:r>
          </a:p>
          <a:p>
            <a:pPr lvl="1"/>
            <a:r>
              <a:rPr lang="en-US" altLang="zh-CN" dirty="0"/>
              <a:t>Computer </a:t>
            </a:r>
            <a:r>
              <a:rPr lang="en-US" altLang="zh-CN" dirty="0" smtClean="0"/>
              <a:t>programs </a:t>
            </a:r>
            <a:endParaRPr lang="en-US" altLang="zh-CN" dirty="0"/>
          </a:p>
          <a:p>
            <a:pPr lvl="1"/>
            <a:r>
              <a:rPr lang="en-US" altLang="zh-CN" dirty="0"/>
              <a:t>Data </a:t>
            </a:r>
          </a:p>
          <a:p>
            <a:pPr lvl="1"/>
            <a:r>
              <a:rPr lang="en-US" altLang="zh-CN" dirty="0"/>
              <a:t>Documents</a:t>
            </a:r>
          </a:p>
          <a:p>
            <a:r>
              <a:rPr lang="en-US" altLang="zh-CN" dirty="0"/>
              <a:t>Characteristics of software</a:t>
            </a:r>
          </a:p>
          <a:p>
            <a:pPr lvl="1"/>
            <a:r>
              <a:rPr lang="en-US" altLang="zh-CN" dirty="0"/>
              <a:t>Software is complex</a:t>
            </a:r>
          </a:p>
          <a:p>
            <a:pPr lvl="1"/>
            <a:r>
              <a:rPr lang="en-US" altLang="zh-CN" dirty="0"/>
              <a:t>Software evolves </a:t>
            </a:r>
          </a:p>
          <a:p>
            <a:pPr algn="just"/>
            <a:r>
              <a:rPr lang="en-US" altLang="zh-CN" dirty="0" smtClean="0"/>
              <a:t>Software </a:t>
            </a:r>
            <a:r>
              <a:rPr lang="en-US" altLang="zh-CN" dirty="0"/>
              <a:t>engineering </a:t>
            </a:r>
            <a:r>
              <a:rPr lang="en-US" altLang="zh-CN" dirty="0" smtClean="0"/>
              <a:t>is </a:t>
            </a:r>
            <a:r>
              <a:rPr lang="en-US" altLang="zh-CN" dirty="0"/>
              <a:t>the establishment and use of sound engineering principles in order to obtain economically software that is reliable and works efficiently on real </a:t>
            </a:r>
            <a:r>
              <a:rPr lang="en-US" altLang="zh-CN" dirty="0" smtClean="0"/>
              <a:t>machines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Prof. Fritz Bauer at the 1968 NATO conference on software technology, in </a:t>
            </a:r>
            <a:r>
              <a:rPr lang="en-US" altLang="zh-CN" dirty="0" err="1"/>
              <a:t>Garmisch</a:t>
            </a:r>
            <a:r>
              <a:rPr lang="en-US" altLang="zh-CN" dirty="0"/>
              <a:t>, Germany.</a:t>
            </a:r>
          </a:p>
          <a:p>
            <a:r>
              <a:rPr lang="en-US" altLang="zh-CN" dirty="0"/>
              <a:t>In short, software engineering is about developing </a:t>
            </a:r>
            <a:r>
              <a:rPr lang="en-US" altLang="zh-CN" b="1" dirty="0"/>
              <a:t>quality</a:t>
            </a:r>
            <a:r>
              <a:rPr lang="en-US" altLang="zh-CN" dirty="0"/>
              <a:t> software in a </a:t>
            </a:r>
            <a:r>
              <a:rPr lang="en-US" altLang="zh-CN" b="1" dirty="0"/>
              <a:t>productive</a:t>
            </a:r>
            <a:r>
              <a:rPr lang="en-US" altLang="zh-CN" dirty="0"/>
              <a:t> way.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Models</a:t>
            </a:r>
            <a:endParaRPr lang="zh-CN" altLang="en-US" dirty="0"/>
          </a:p>
        </p:txBody>
      </p:sp>
      <p:sp>
        <p:nvSpPr>
          <p:cNvPr id="4" name="Footer Placeholder 4"/>
          <p:cNvSpPr txBox="1">
            <a:spLocks noGrp="1"/>
          </p:cNvSpPr>
          <p:nvPr/>
        </p:nvSpPr>
        <p:spPr bwMode="auto">
          <a:xfrm>
            <a:off x="6685938" y="5668298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cs typeface="Times New Roman" panose="02020603050405020304" pitchFamily="18" charset="0"/>
              </a:rPr>
              <a:t>UTSA CS5103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809138" y="1858298"/>
            <a:ext cx="1981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951051" y="30012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Validate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325326" y="23916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+ build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284051" y="49824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and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809138" y="43728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Formalize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027251" y="5515898"/>
            <a:ext cx="2020887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cxnSp>
        <p:nvCxnSpPr>
          <p:cNvPr id="12" name="AutoShape 30"/>
          <p:cNvCxnSpPr>
            <a:cxnSpLocks noChangeShapeType="1"/>
          </p:cNvCxnSpPr>
          <p:nvPr/>
        </p:nvCxnSpPr>
        <p:spPr bwMode="auto">
          <a:xfrm>
            <a:off x="6381138" y="26202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1"/>
          <p:cNvCxnSpPr>
            <a:cxnSpLocks noChangeShapeType="1"/>
          </p:cNvCxnSpPr>
          <p:nvPr/>
        </p:nvCxnSpPr>
        <p:spPr bwMode="auto">
          <a:xfrm>
            <a:off x="3826851" y="20106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2"/>
          <p:cNvCxnSpPr>
            <a:cxnSpLocks noChangeShapeType="1"/>
            <a:endCxn id="6" idx="2"/>
          </p:cNvCxnSpPr>
          <p:nvPr/>
        </p:nvCxnSpPr>
        <p:spPr bwMode="auto">
          <a:xfrm rot="10800000">
            <a:off x="2799738" y="2696498"/>
            <a:ext cx="4152900" cy="762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3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5142095" y="1535241"/>
            <a:ext cx="533400" cy="5141913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6"/>
          <p:cNvCxnSpPr>
            <a:cxnSpLocks noChangeShapeType="1"/>
          </p:cNvCxnSpPr>
          <p:nvPr/>
        </p:nvCxnSpPr>
        <p:spPr bwMode="auto">
          <a:xfrm>
            <a:off x="3866538" y="46014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7"/>
          <p:cNvCxnSpPr>
            <a:cxnSpLocks noChangeShapeType="1"/>
          </p:cNvCxnSpPr>
          <p:nvPr/>
        </p:nvCxnSpPr>
        <p:spPr bwMode="auto">
          <a:xfrm>
            <a:off x="6304938" y="5134898"/>
            <a:ext cx="1676400" cy="381000"/>
          </a:xfrm>
          <a:prstGeom prst="bentConnector3">
            <a:avLst>
              <a:gd name="adj1" fmla="val 10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213739" y="587815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</a:t>
            </a:r>
            <a:r>
              <a:rPr lang="en-US" altLang="zh-CN" dirty="0" smtClean="0"/>
              <a:t>rototype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3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Coarse Instructor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>
                <a:hlinkClick r:id="rId2"/>
              </a:rPr>
              <a:t>zhonghao@sjtu.edu.cn</a:t>
            </a:r>
            <a:endParaRPr lang="en-US" altLang="zh-CN" dirty="0" smtClean="0"/>
          </a:p>
          <a:p>
            <a:r>
              <a:rPr lang="en-US" altLang="zh-CN" dirty="0" smtClean="0"/>
              <a:t>Website</a:t>
            </a:r>
          </a:p>
          <a:p>
            <a:pPr lvl="1"/>
            <a:r>
              <a:rPr lang="en-US" altLang="zh-CN" dirty="0">
                <a:hlinkClick r:id="rId3"/>
              </a:rPr>
              <a:t>http://www.cs.sjtu.edu.cn/~</a:t>
            </a:r>
            <a:r>
              <a:rPr lang="en-US" altLang="zh-CN" dirty="0" smtClean="0">
                <a:hlinkClick r:id="rId3"/>
              </a:rPr>
              <a:t>zhonghao</a:t>
            </a:r>
            <a:endParaRPr lang="en-US" altLang="zh-CN" dirty="0" smtClean="0"/>
          </a:p>
          <a:p>
            <a:r>
              <a:rPr lang="en-US" altLang="zh-CN" dirty="0" smtClean="0"/>
              <a:t>Experience</a:t>
            </a:r>
            <a:endParaRPr lang="en-US" altLang="zh-CN" dirty="0"/>
          </a:p>
          <a:p>
            <a:pPr lvl="1"/>
            <a:r>
              <a:rPr lang="en-US" altLang="zh-CN" dirty="0" smtClean="0"/>
              <a:t>PhD, Peking University, 2009</a:t>
            </a:r>
          </a:p>
          <a:p>
            <a:pPr lvl="1"/>
            <a:r>
              <a:rPr lang="en-US" altLang="zh-CN" dirty="0" smtClean="0"/>
              <a:t>Assistant Professor, IOS, Chinese Academy of Sciences, 2009-2011</a:t>
            </a:r>
          </a:p>
          <a:p>
            <a:pPr lvl="1"/>
            <a:r>
              <a:rPr lang="en-US" altLang="zh-CN" dirty="0" smtClean="0"/>
              <a:t>Associate Professor, </a:t>
            </a:r>
            <a:r>
              <a:rPr lang="en-US" altLang="zh-CN" dirty="0"/>
              <a:t>IOS, Chinese Academy of Sciences, </a:t>
            </a:r>
            <a:r>
              <a:rPr lang="en-US" altLang="zh-CN" dirty="0" smtClean="0"/>
              <a:t>2011-2013</a:t>
            </a:r>
          </a:p>
          <a:p>
            <a:pPr lvl="1"/>
            <a:r>
              <a:rPr lang="en-US" altLang="zh-CN" dirty="0"/>
              <a:t>Associate </a:t>
            </a:r>
            <a:r>
              <a:rPr lang="en-US" altLang="zh-CN" dirty="0" smtClean="0"/>
              <a:t>Professor, Shanghai Jiao Tong University, 2013-</a:t>
            </a:r>
            <a:endParaRPr lang="en-US" altLang="zh-CN" dirty="0"/>
          </a:p>
          <a:p>
            <a:r>
              <a:rPr lang="en-US" altLang="zh-CN" dirty="0" smtClean="0"/>
              <a:t>Research Interest</a:t>
            </a:r>
          </a:p>
          <a:p>
            <a:pPr lvl="1"/>
            <a:r>
              <a:rPr lang="en-US" altLang="zh-CN" dirty="0" smtClean="0"/>
              <a:t>Empirical software engineering, program </a:t>
            </a:r>
            <a:r>
              <a:rPr lang="en-US" altLang="zh-CN" dirty="0"/>
              <a:t>analysis, software maintenance, and mining software engineering data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49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Domain </a:t>
            </a:r>
            <a:r>
              <a:rPr lang="en-US" altLang="zh-CN" dirty="0" smtClean="0"/>
              <a:t>expert</a:t>
            </a:r>
          </a:p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Designer</a:t>
            </a:r>
          </a:p>
          <a:p>
            <a:r>
              <a:rPr lang="en-US" altLang="zh-CN" dirty="0" smtClean="0"/>
              <a:t>Programmer</a:t>
            </a:r>
          </a:p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Team </a:t>
            </a:r>
            <a:r>
              <a:rPr lang="en-US" altLang="zh-CN" dirty="0"/>
              <a:t>manager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9" y="1691322"/>
            <a:ext cx="5207940" cy="48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Open-source software (OSS) is computer software with its source code made available with a license in which the copyright holder provides the rights to study, change, and distribute the software to anyone and for any </a:t>
            </a:r>
            <a:r>
              <a:rPr lang="en-US" altLang="zh-CN" dirty="0" smtClean="0"/>
              <a:t>purpose.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3076924"/>
            <a:ext cx="2496476" cy="965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13" y="3378601"/>
            <a:ext cx="179070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54" y="3247887"/>
            <a:ext cx="2890236" cy="1803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4364242"/>
            <a:ext cx="2922604" cy="1192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63" y="4588869"/>
            <a:ext cx="1790802" cy="4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 smtClean="0"/>
              <a:t>Individuals</a:t>
            </a:r>
          </a:p>
          <a:p>
            <a:pPr lvl="1"/>
            <a:r>
              <a:rPr lang="en-US" altLang="zh-CN" dirty="0"/>
              <a:t>learn about new tools, techniques, skills, etc.</a:t>
            </a:r>
          </a:p>
          <a:p>
            <a:pPr lvl="1"/>
            <a:r>
              <a:rPr lang="en-US" altLang="zh-CN" dirty="0"/>
              <a:t>have fun building software</a:t>
            </a:r>
          </a:p>
          <a:p>
            <a:pPr lvl="1"/>
            <a:r>
              <a:rPr lang="en-US" altLang="zh-CN" dirty="0"/>
              <a:t>exercise their technical skill </a:t>
            </a:r>
          </a:p>
          <a:p>
            <a:pPr lvl="1"/>
            <a:r>
              <a:rPr lang="en-US" altLang="zh-CN" dirty="0"/>
              <a:t>try out new kinds of systems to develop</a:t>
            </a:r>
          </a:p>
          <a:p>
            <a:pPr lvl="1"/>
            <a:r>
              <a:rPr lang="en-US" altLang="zh-CN" dirty="0"/>
              <a:t>interconnect multiple FOSSD projects</a:t>
            </a:r>
            <a:endParaRPr lang="en-US" altLang="zh-CN" sz="1400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7" y="3866990"/>
            <a:ext cx="3700498" cy="2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Software (GPL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licenes</a:t>
            </a:r>
            <a:endParaRPr lang="en-US" altLang="zh-CN" dirty="0"/>
          </a:p>
          <a:p>
            <a:r>
              <a:rPr lang="en-US" altLang="zh-CN" dirty="0"/>
              <a:t>Community versions (</a:t>
            </a:r>
            <a:r>
              <a:rPr lang="en-US" altLang="zh-CN" dirty="0" err="1"/>
              <a:t>Mysql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Corporate-Sponsored </a:t>
            </a:r>
            <a:r>
              <a:rPr lang="en-US" altLang="zh-CN" dirty="0"/>
              <a:t>(</a:t>
            </a:r>
            <a:r>
              <a:rPr lang="en-US" altLang="zh-CN" dirty="0" smtClean="0"/>
              <a:t>IBM-Eclipse)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1" y="3917503"/>
            <a:ext cx="5257840" cy="1506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19" y="3660050"/>
            <a:ext cx="3973250" cy="22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 come and go</a:t>
            </a:r>
          </a:p>
          <a:p>
            <a:r>
              <a:rPr lang="en-US" altLang="zh-CN" dirty="0" smtClean="0"/>
              <a:t>Roles, but different from commercial software</a:t>
            </a:r>
          </a:p>
          <a:p>
            <a:r>
              <a:rPr lang="en-US" altLang="zh-CN" dirty="0" smtClean="0"/>
              <a:t>No explicit requirements and no design</a:t>
            </a:r>
          </a:p>
          <a:p>
            <a:pPr lvl="1"/>
            <a:r>
              <a:rPr lang="en-US" altLang="zh-CN" dirty="0" smtClean="0"/>
              <a:t>Refined incrementally</a:t>
            </a:r>
          </a:p>
          <a:p>
            <a:r>
              <a:rPr lang="en-US" altLang="zh-CN" dirty="0" smtClean="0"/>
              <a:t>People locate in different places</a:t>
            </a:r>
          </a:p>
          <a:p>
            <a:pPr lvl="1"/>
            <a:r>
              <a:rPr lang="en-US" altLang="zh-CN" dirty="0" smtClean="0"/>
              <a:t>SVN, GIT (Will introduce later)</a:t>
            </a:r>
          </a:p>
          <a:p>
            <a:r>
              <a:rPr lang="en-US" altLang="zh-CN" dirty="0" smtClean="0"/>
              <a:t>Issue tracker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17" y="3942324"/>
            <a:ext cx="4955081" cy="28322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10225" y="1047750"/>
            <a:ext cx="18097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62725" y="823912"/>
            <a:ext cx="800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 flipV="1">
            <a:off x="5791200" y="1128712"/>
            <a:ext cx="771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MSR 2017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 smtClean="0"/>
              <a:t>This </a:t>
            </a:r>
            <a:r>
              <a:rPr lang="en-US" altLang="zh-CN" dirty="0"/>
              <a:t>year, the challenge is on </a:t>
            </a:r>
            <a:r>
              <a:rPr lang="en-US" altLang="zh-CN" dirty="0" err="1"/>
              <a:t>TravisTorrent</a:t>
            </a:r>
            <a:r>
              <a:rPr lang="en-US" altLang="zh-CN" dirty="0"/>
              <a:t>, a freely available data set synthesized from Travis CI and GitHub. </a:t>
            </a:r>
            <a:r>
              <a:rPr lang="en-US" altLang="zh-CN" dirty="0" err="1"/>
              <a:t>TravisTorrent</a:t>
            </a:r>
            <a:r>
              <a:rPr lang="en-US" altLang="zh-CN" dirty="0"/>
              <a:t> provides easy access to hundreds of thousands of analyzed builds from more than 1,000 projects. </a:t>
            </a:r>
            <a:endParaRPr lang="en-US" altLang="zh-CN" dirty="0" smtClean="0"/>
          </a:p>
          <a:p>
            <a:pPr algn="just"/>
            <a:r>
              <a:rPr lang="en-US" altLang="zh-CN" dirty="0"/>
              <a:t>Data format </a:t>
            </a:r>
            <a:r>
              <a:rPr lang="en-US" altLang="zh-CN" dirty="0">
                <a:hlinkClick r:id="rId2"/>
              </a:rPr>
              <a:t>https://travistorrent.testroots.org/page_dataformat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API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github.com/travis-ci/travis.rb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Dump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://travistorrent.testroots.org/page_access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pPr lvl="1" algn="just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72779" y="3055222"/>
          <a:ext cx="7269379" cy="2177127"/>
        </p:xfrm>
        <a:graphic>
          <a:graphicData uri="http://schemas.openxmlformats.org/drawingml/2006/table">
            <a:tbl>
              <a:tblPr/>
              <a:tblGrid>
                <a:gridCol w="2074495">
                  <a:extLst>
                    <a:ext uri="{9D8B030D-6E8A-4147-A177-3AD203B41FA5}">
                      <a16:colId xmlns:a16="http://schemas.microsoft.com/office/drawing/2014/main" xmlns="" val="3844988481"/>
                    </a:ext>
                  </a:extLst>
                </a:gridCol>
                <a:gridCol w="5194884">
                  <a:extLst>
                    <a:ext uri="{9D8B030D-6E8A-4147-A177-3AD203B41FA5}">
                      <a16:colId xmlns:a16="http://schemas.microsoft.com/office/drawing/2014/main" xmlns="" val="2574463799"/>
                    </a:ext>
                  </a:extLst>
                </a:gridCol>
              </a:tblGrid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Column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7758487"/>
                  </a:ext>
                </a:extLst>
              </a:tr>
              <a:tr h="442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tr_build_id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The analyzed build id, as reported from Travis CI.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91375"/>
                  </a:ext>
                </a:extLst>
              </a:tr>
              <a:tr h="41645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tr_job_id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job id of the build job under analysis.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928449"/>
                  </a:ext>
                </a:extLst>
              </a:tr>
              <a:tr h="49992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tr_build_number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serial build number of the build under analysis for this project.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0469292"/>
                  </a:ext>
                </a:extLst>
              </a:tr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…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15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2016 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provide the data including the metadata for all projects/repositories and development histories for Java projects/repositories from </a:t>
            </a:r>
            <a:r>
              <a:rPr lang="en-US" altLang="zh-CN" dirty="0" err="1"/>
              <a:t>SourceForge</a:t>
            </a:r>
            <a:r>
              <a:rPr lang="en-US" altLang="zh-CN" dirty="0"/>
              <a:t> and GitHub up to September 2013.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35" y="2769834"/>
            <a:ext cx="5883990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2016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Dyer, Robert, </a:t>
            </a:r>
            <a:r>
              <a:rPr lang="en-US" altLang="zh-CN" dirty="0" err="1"/>
              <a:t>Hridesh</a:t>
            </a:r>
            <a:r>
              <a:rPr lang="en-US" altLang="zh-CN" dirty="0"/>
              <a:t> </a:t>
            </a:r>
            <a:r>
              <a:rPr lang="en-US" altLang="zh-CN" dirty="0" err="1"/>
              <a:t>Rajan</a:t>
            </a:r>
            <a:r>
              <a:rPr lang="en-US" altLang="zh-CN" dirty="0"/>
              <a:t>, </a:t>
            </a:r>
            <a:r>
              <a:rPr lang="en-US" altLang="zh-CN" dirty="0" err="1"/>
              <a:t>Hoan</a:t>
            </a:r>
            <a:r>
              <a:rPr lang="en-US" altLang="zh-CN" dirty="0"/>
              <a:t> </a:t>
            </a:r>
            <a:r>
              <a:rPr lang="en-US" altLang="zh-CN" dirty="0" err="1"/>
              <a:t>Anh</a:t>
            </a:r>
            <a:r>
              <a:rPr lang="en-US" altLang="zh-CN" dirty="0"/>
              <a:t> Nguyen, and Tien N. Nguyen. "Mining billions of AST nodes to study actual and potential usage of Java language features."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779-790</a:t>
            </a:r>
            <a:r>
              <a:rPr lang="en-US" altLang="zh-CN" dirty="0" smtClean="0"/>
              <a:t>. </a:t>
            </a:r>
            <a:r>
              <a:rPr lang="en-US" altLang="zh-CN" dirty="0"/>
              <a:t>2014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RQ1: Do Projects Use New Language Features Before Their Release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RQ2: How Frequently Is Each Language Feature Used? </a:t>
            </a:r>
            <a:endParaRPr lang="en-US" altLang="zh-CN" dirty="0" smtClean="0"/>
          </a:p>
          <a:p>
            <a:pPr lvl="1"/>
            <a:r>
              <a:rPr lang="en-US" altLang="zh-CN" dirty="0"/>
              <a:t>RQ3: How Did Committers Adopt and Use Language Features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RQ4: Were There Missed Opportunities to Use Language Features? </a:t>
            </a:r>
            <a:endParaRPr lang="en-US" altLang="zh-CN" dirty="0" smtClean="0"/>
          </a:p>
          <a:p>
            <a:pPr lvl="1"/>
            <a:r>
              <a:rPr lang="en-US" altLang="zh-CN" dirty="0"/>
              <a:t>RQ5: Was Old Code Converted to Use New Language Features?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2015 and 2013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year's challenge is on </a:t>
            </a:r>
            <a:r>
              <a:rPr lang="en-US" altLang="zh-CN" b="1" dirty="0"/>
              <a:t>comparing and combining different information sources</a:t>
            </a:r>
            <a:r>
              <a:rPr lang="en-US" altLang="zh-CN" b="1" dirty="0" smtClean="0"/>
              <a:t>,</a:t>
            </a:r>
            <a:r>
              <a:rPr lang="en-US" altLang="zh-CN" dirty="0"/>
              <a:t> on </a:t>
            </a:r>
            <a:r>
              <a:rPr lang="en-US" altLang="zh-CN" dirty="0" err="1"/>
              <a:t>the</a:t>
            </a:r>
            <a:r>
              <a:rPr lang="en-US" altLang="zh-CN" b="1" dirty="0" err="1"/>
              <a:t>Stack</a:t>
            </a:r>
            <a:r>
              <a:rPr lang="en-US" altLang="zh-CN" b="1" dirty="0"/>
              <a:t> Overflow</a:t>
            </a:r>
            <a:r>
              <a:rPr lang="en-US" altLang="zh-CN" dirty="0"/>
              <a:t> data set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hlinkClick r:id="rId2"/>
              </a:rPr>
              <a:t>http://2015.msrconf.org/challenge_data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http://data.stackexchange.com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(Latest)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148" y="3566318"/>
            <a:ext cx="159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2014 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This year, the challenge is on the </a:t>
            </a:r>
            <a:r>
              <a:rPr lang="en-US" altLang="zh-CN" b="1" dirty="0"/>
              <a:t>GitHub</a:t>
            </a:r>
            <a:r>
              <a:rPr lang="en-US" altLang="zh-CN" dirty="0"/>
              <a:t> data. We provide the data for the GitHub repository and you should use your brain, tools, computational power, and magic to uncover interesting findings related to it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>
                <a:hlinkClick r:id="rId2"/>
              </a:rPr>
              <a:t>http://www.ghtorrent.org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(Updated!!!)</a:t>
            </a:r>
          </a:p>
          <a:p>
            <a:pPr algn="just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www.ghtorrent.org/downloads.html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74" y="3756494"/>
            <a:ext cx="5150065" cy="28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Coarse 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following Software Engineering books </a:t>
            </a:r>
          </a:p>
          <a:p>
            <a:pPr lvl="1"/>
            <a:r>
              <a:rPr lang="en-US" altLang="zh-CN" dirty="0"/>
              <a:t>Pressman, “Software Engineering: A Practitioner’s approach”, </a:t>
            </a:r>
            <a:r>
              <a:rPr lang="en-US" altLang="zh-CN" dirty="0" smtClean="0"/>
              <a:t>7th </a:t>
            </a:r>
            <a:r>
              <a:rPr lang="en-US" altLang="zh-CN" dirty="0"/>
              <a:t>Edition, McGraw Hill, </a:t>
            </a:r>
            <a:r>
              <a:rPr lang="en-US" altLang="zh-CN" dirty="0" smtClean="0"/>
              <a:t>2011. </a:t>
            </a:r>
            <a:endParaRPr lang="en-US" altLang="zh-CN" dirty="0"/>
          </a:p>
          <a:p>
            <a:pPr lvl="1"/>
            <a:r>
              <a:rPr lang="zh-CN" altLang="en-US" dirty="0"/>
              <a:t>软件工程：实践者的研究方法（原书第</a:t>
            </a:r>
            <a:r>
              <a:rPr lang="en-US" altLang="zh-CN" dirty="0"/>
              <a:t>7</a:t>
            </a:r>
            <a:r>
              <a:rPr lang="zh-CN" altLang="en-US" dirty="0"/>
              <a:t>版</a:t>
            </a:r>
            <a:r>
              <a:rPr lang="en-US" altLang="zh-CN" dirty="0"/>
              <a:t>·</a:t>
            </a:r>
            <a:r>
              <a:rPr lang="zh-CN" altLang="en-US" dirty="0"/>
              <a:t>本科教学版</a:t>
            </a:r>
            <a:r>
              <a:rPr lang="zh-CN" altLang="en-US" dirty="0" smtClean="0"/>
              <a:t>）作者</a:t>
            </a:r>
            <a:r>
              <a:rPr lang="en-US" altLang="zh-CN" dirty="0"/>
              <a:t>:</a:t>
            </a:r>
            <a:r>
              <a:rPr lang="zh-CN" altLang="en-US" dirty="0"/>
              <a:t>（美）普雷斯曼 著，郑人杰 等译出版社</a:t>
            </a:r>
            <a:r>
              <a:rPr lang="en-US" altLang="zh-CN" dirty="0"/>
              <a:t>:</a:t>
            </a:r>
            <a:r>
              <a:rPr lang="zh-CN" altLang="en-US" dirty="0"/>
              <a:t>机械工业出版社出版时间</a:t>
            </a:r>
            <a:r>
              <a:rPr lang="en-US" altLang="zh-CN" dirty="0"/>
              <a:t>:2011</a:t>
            </a:r>
            <a:r>
              <a:rPr lang="zh-CN" altLang="en-US" dirty="0"/>
              <a:t>年</a:t>
            </a:r>
            <a:r>
              <a:rPr lang="en-US" altLang="zh-CN" dirty="0"/>
              <a:t>08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Ian </a:t>
            </a:r>
            <a:r>
              <a:rPr lang="en-US" altLang="zh-CN" dirty="0" err="1"/>
              <a:t>Sommerville</a:t>
            </a:r>
            <a:r>
              <a:rPr lang="en-US" altLang="zh-CN" dirty="0"/>
              <a:t>, “Software Engineering”, 8th Edition, Addison-Wesley, 2006. (Or 9th Edition, Or 7th Edition)</a:t>
            </a:r>
          </a:p>
          <a:p>
            <a:pPr lvl="1"/>
            <a:r>
              <a:rPr lang="en-US" altLang="zh-CN" dirty="0" err="1"/>
              <a:t>Pfleeger</a:t>
            </a:r>
            <a:r>
              <a:rPr lang="en-US" altLang="zh-CN" dirty="0"/>
              <a:t> and Atlee, “Software Engineering: Theory and Practice”, 4th Edition, 2010, Prentice Hall, 2006.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2012 and 2011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focus of the challenge is the Android platform. We provide two sources of data: the </a:t>
            </a:r>
            <a:r>
              <a:rPr lang="en-US" altLang="zh-CN" dirty="0">
                <a:hlinkClick r:id="rId2"/>
              </a:rPr>
              <a:t>Android changes</a:t>
            </a:r>
            <a:r>
              <a:rPr lang="en-US" altLang="zh-CN" dirty="0"/>
              <a:t> (updated Dec. 6) and </a:t>
            </a:r>
            <a:r>
              <a:rPr lang="en-US" altLang="zh-CN" dirty="0">
                <a:hlinkClick r:id="rId3"/>
              </a:rPr>
              <a:t>Android bug reports</a:t>
            </a:r>
            <a:r>
              <a:rPr lang="en-US" altLang="zh-CN" dirty="0"/>
              <a:t> (updated Dec. 6).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This year the main theme of the challenge is on </a:t>
            </a:r>
            <a:r>
              <a:rPr lang="en-US" altLang="zh-CN" b="1" dirty="0"/>
              <a:t>comparison of projects</a:t>
            </a:r>
            <a:r>
              <a:rPr lang="en-US" altLang="zh-CN" dirty="0"/>
              <a:t>. We selected four open source projects, and you should use your brain, tools, computational power, and magic to compare them and uncover interesting similarities and differences. The projects are </a:t>
            </a:r>
            <a:r>
              <a:rPr lang="en-US" altLang="zh-CN" u="sng" dirty="0">
                <a:hlinkClick r:id="rId4"/>
              </a:rPr>
              <a:t>Eclipse</a:t>
            </a:r>
            <a:r>
              <a:rPr lang="en-US" altLang="zh-CN" dirty="0"/>
              <a:t> and </a:t>
            </a:r>
            <a:r>
              <a:rPr lang="en-US" altLang="zh-CN" u="sng" dirty="0" err="1">
                <a:hlinkClick r:id="rId5"/>
              </a:rPr>
              <a:t>Netbeans</a:t>
            </a:r>
            <a:r>
              <a:rPr lang="en-US" altLang="zh-CN" dirty="0"/>
              <a:t>, two popular IDEs written in Java (Group 1) and </a:t>
            </a:r>
            <a:r>
              <a:rPr lang="en-US" altLang="zh-CN" dirty="0">
                <a:hlinkClick r:id="rId6"/>
              </a:rPr>
              <a:t>Firefox</a:t>
            </a:r>
            <a:r>
              <a:rPr lang="en-US" altLang="zh-CN" dirty="0"/>
              <a:t> and </a:t>
            </a:r>
            <a:r>
              <a:rPr lang="en-US" altLang="zh-CN" dirty="0">
                <a:hlinkClick r:id="rId7"/>
              </a:rPr>
              <a:t>Chrome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Bug reports</a:t>
            </a:r>
          </a:p>
          <a:p>
            <a:pPr lvl="1"/>
            <a:r>
              <a:rPr lang="en-US" altLang="zh-CN" dirty="0" smtClean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29722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FLOSSmole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http://flossmole.org/</a:t>
            </a:r>
            <a:endParaRPr lang="en-US" altLang="zh-CN" dirty="0" smtClean="0"/>
          </a:p>
          <a:p>
            <a:r>
              <a:rPr lang="en-US" altLang="zh-CN" dirty="0" smtClean="0"/>
              <a:t>PROMISE</a:t>
            </a:r>
          </a:p>
          <a:p>
            <a:pPr lvl="1"/>
            <a:r>
              <a:rPr lang="en-US" altLang="zh-CN" dirty="0" smtClean="0">
                <a:hlinkClick r:id="rId3"/>
              </a:rPr>
              <a:t>http://openscience.us/repo/</a:t>
            </a:r>
            <a:endParaRPr lang="en-US" altLang="zh-CN" dirty="0" smtClean="0"/>
          </a:p>
          <a:p>
            <a:r>
              <a:rPr lang="en-US" altLang="zh-CN" dirty="0" smtClean="0"/>
              <a:t>Software-artifact Infrastructure Repository</a:t>
            </a:r>
          </a:p>
          <a:p>
            <a:pPr lvl="1"/>
            <a:r>
              <a:rPr lang="en-US" altLang="zh-CN" dirty="0" smtClean="0">
                <a:hlinkClick r:id="rId4"/>
              </a:rPr>
              <a:t>http://sir.unl.edu/portal/index.php</a:t>
            </a:r>
            <a:endParaRPr lang="en-US" altLang="zh-CN" dirty="0" smtClean="0"/>
          </a:p>
          <a:p>
            <a:r>
              <a:rPr lang="en-US" altLang="zh-CN" dirty="0" smtClean="0"/>
              <a:t>Socorro</a:t>
            </a:r>
          </a:p>
          <a:p>
            <a:pPr lvl="1"/>
            <a:r>
              <a:rPr lang="en-US" altLang="zh-CN" dirty="0" smtClean="0">
                <a:hlinkClick r:id="rId5"/>
              </a:rPr>
              <a:t>https://wiki.mozilla.org/Socorro</a:t>
            </a:r>
            <a:endParaRPr lang="en-US" altLang="zh-CN" dirty="0" smtClean="0"/>
          </a:p>
          <a:p>
            <a:r>
              <a:rPr lang="en-US" altLang="zh-CN" dirty="0" err="1" smtClean="0"/>
              <a:t>Mame</a:t>
            </a:r>
            <a:r>
              <a:rPr lang="en-US" altLang="zh-CN" dirty="0" smtClean="0"/>
              <a:t> (requirements)</a:t>
            </a:r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softwareprocess.es/static/What's_in_a_Name.html</a:t>
            </a:r>
            <a:endParaRPr lang="en-US" altLang="zh-CN" dirty="0" smtClean="0"/>
          </a:p>
          <a:p>
            <a:r>
              <a:rPr lang="en-US" altLang="zh-CN" dirty="0" err="1" smtClean="0"/>
              <a:t>SeCold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7"/>
              </a:rPr>
              <a:t>https://sites.google.com/site/asegsecold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 software engineering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Tao Xie, UIUC</a:t>
            </a:r>
          </a:p>
          <a:p>
            <a:pPr lvl="1"/>
            <a:r>
              <a:rPr lang="en-US" altLang="zh-CN" dirty="0"/>
              <a:t>Software Mining and Software Datasets. Invited Tutorial. 2015 NSF Interdisciplinary Workshop on Statistical NLP and Software Engineering, Seattle, WA, October </a:t>
            </a:r>
            <a:r>
              <a:rPr lang="en-US" altLang="zh-CN" dirty="0" smtClean="0"/>
              <a:t>2015</a:t>
            </a:r>
            <a:r>
              <a:rPr lang="en-US" altLang="zh-CN" dirty="0"/>
              <a:t>. [Slides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Towards Mining Software Repositories Research that Matters. Next Generation of Mining Software Repositories '14 (Pre-FSE 2014 Event), November 2014. [Slides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Improving Software Reliability via Mining Software Engineering Data. Invited Talk, the Computer Science Department, Missouri University of Science and Technology, Rolla, Missouri, </a:t>
            </a:r>
            <a:r>
              <a:rPr lang="en-US" altLang="zh-CN" dirty="0">
                <a:hlinkClick r:id="rId2"/>
              </a:rPr>
              <a:t>IEEE Computer Society Distinguished Visitors Program</a:t>
            </a:r>
            <a:r>
              <a:rPr lang="en-US" altLang="zh-CN" dirty="0"/>
              <a:t>, April 2013. [</a:t>
            </a:r>
            <a:r>
              <a:rPr lang="en-US" altLang="zh-CN" dirty="0">
                <a:hlinkClick r:id="rId3"/>
              </a:rPr>
              <a:t>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Compiler</a:t>
            </a:r>
          </a:p>
          <a:p>
            <a:r>
              <a:rPr lang="en-US" altLang="zh-CN" dirty="0" smtClean="0"/>
              <a:t>Partial program analysis</a:t>
            </a:r>
          </a:p>
          <a:p>
            <a:r>
              <a:rPr lang="en-US" altLang="zh-CN" dirty="0" smtClean="0"/>
              <a:t>More advanced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model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 </a:t>
            </a:r>
            <a:r>
              <a:rPr lang="en-US" altLang="zh-CN" dirty="0" smtClean="0"/>
              <a:t>JDT</a:t>
            </a:r>
          </a:p>
          <a:p>
            <a:pPr lvl="1"/>
            <a:r>
              <a:rPr lang="en-US" altLang="zh-CN" dirty="0" smtClean="0"/>
              <a:t>An open source compiler that is integrated with Eclipse</a:t>
            </a:r>
            <a:endParaRPr lang="en-US" altLang="zh-CN" dirty="0"/>
          </a:p>
          <a:p>
            <a:pPr lvl="1"/>
            <a:r>
              <a:rPr lang="en-US" altLang="zh-CN" dirty="0" smtClean="0"/>
              <a:t>APIs </a:t>
            </a:r>
            <a:r>
              <a:rPr lang="en-US" altLang="zh-CN" dirty="0"/>
              <a:t>to access, create, and manipulate </a:t>
            </a:r>
            <a:r>
              <a:rPr lang="en-US" altLang="zh-CN" dirty="0" smtClean="0"/>
              <a:t>Java projects</a:t>
            </a:r>
            <a:r>
              <a:rPr lang="en-US" altLang="zh-CN" dirty="0"/>
              <a:t>’ source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33" y="2920753"/>
            <a:ext cx="6522916" cy="36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use Java </a:t>
            </a:r>
            <a:r>
              <a:rPr lang="en-US" altLang="zh-CN" dirty="0" smtClean="0"/>
              <a:t>model?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3" y="1828800"/>
            <a:ext cx="6923383" cy="378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54" y="4352385"/>
            <a:ext cx="7067640" cy="23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Java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2" y="1828801"/>
            <a:ext cx="9579769" cy="2484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19" y="3586670"/>
            <a:ext cx="6831153" cy="32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syntax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2" y="1691322"/>
            <a:ext cx="8585438" cy="16751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2" y="3502960"/>
            <a:ext cx="5900019" cy="26078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716" y="6262686"/>
            <a:ext cx="92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More details: </a:t>
            </a:r>
            <a:r>
              <a:rPr lang="zh-CN" altLang="en-US" dirty="0" smtClean="0"/>
              <a:t>http</a:t>
            </a:r>
            <a:r>
              <a:rPr lang="zh-CN" altLang="en-US" dirty="0"/>
              <a:t>://www.vogella.com/tutorials/EclipseJDT/article.html</a:t>
            </a:r>
          </a:p>
        </p:txBody>
      </p:sp>
    </p:spTree>
    <p:extLst>
      <p:ext uri="{BB962C8B-B14F-4D97-AF65-F5344CB8AC3E}">
        <p14:creationId xmlns:p14="http://schemas.microsoft.com/office/powerpoint/2010/main" val="18872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program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partial program is a subset of a complete program.</a:t>
            </a:r>
          </a:p>
          <a:p>
            <a:r>
              <a:rPr lang="en-US" altLang="zh-CN" dirty="0" smtClean="0"/>
              <a:t>PPA 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www.sable.mcgill.ca/ppa/ppa_eclipse.html</a:t>
            </a:r>
            <a:endParaRPr lang="en-US" altLang="zh-CN" dirty="0"/>
          </a:p>
          <a:p>
            <a:r>
              <a:rPr lang="en-US" altLang="zh-CN" dirty="0" err="1" smtClean="0"/>
              <a:t>Changedistiller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www.ifi.uzh.ch/en/seal/research/tools/changeDistiller.html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53" y="3675994"/>
            <a:ext cx="4378983" cy="3079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971" y="3850782"/>
            <a:ext cx="6038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WALA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wala.sourceforge.net/wiki/index.php/Main_Page</a:t>
            </a:r>
            <a:endParaRPr lang="en-US" altLang="zh-CN" dirty="0" smtClean="0"/>
          </a:p>
          <a:p>
            <a:r>
              <a:rPr lang="en-US" altLang="zh-CN" dirty="0" smtClean="0"/>
              <a:t>Soot</a:t>
            </a:r>
          </a:p>
          <a:p>
            <a:pPr lvl="1"/>
            <a:r>
              <a:rPr lang="en-US" altLang="zh-CN" dirty="0">
                <a:hlinkClick r:id="rId3"/>
              </a:rPr>
              <a:t>https://sable.github.io/soot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42" y="3339896"/>
            <a:ext cx="7297688" cy="35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Exam: 40%</a:t>
            </a:r>
          </a:p>
          <a:p>
            <a:r>
              <a:rPr lang="en-US" altLang="zh-CN" dirty="0" smtClean="0"/>
              <a:t>Midterm presentation  10%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research</a:t>
            </a:r>
            <a:r>
              <a:rPr lang="en-US" altLang="zh-CN" dirty="0"/>
              <a:t> topic on software engineering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33787"/>
            <a:ext cx="8839200" cy="2409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74590" y="6063734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http://www.ccf.org.cn/xspj/rjgc/xtrj/cxsjyy/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Introduce yourselves</a:t>
            </a:r>
            <a:endParaRPr lang="zh-CN" altLang="en-US" dirty="0"/>
          </a:p>
        </p:txBody>
      </p:sp>
      <p:pic>
        <p:nvPicPr>
          <p:cNvPr id="4" name="内容占位符 3" descr="&lt;strong&gt;group&lt;/strong&gt;_session_1600_cl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5" y="1828800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6078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Science and research</a:t>
            </a:r>
          </a:p>
          <a:p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smtClean="0"/>
              <a:t>Software engineering data</a:t>
            </a:r>
          </a:p>
          <a:p>
            <a:r>
              <a:rPr lang="en-US" altLang="zh-CN" dirty="0" smtClean="0"/>
              <a:t>Code analysis</a:t>
            </a:r>
          </a:p>
          <a:p>
            <a:pPr lvl="1"/>
            <a:r>
              <a:rPr lang="en-US" altLang="zh-CN" dirty="0" smtClean="0"/>
              <a:t>Compiler</a:t>
            </a:r>
          </a:p>
          <a:p>
            <a:pPr lvl="1"/>
            <a:r>
              <a:rPr lang="en-US" altLang="zh-CN" dirty="0" smtClean="0"/>
              <a:t>Partial program analysis</a:t>
            </a:r>
          </a:p>
          <a:p>
            <a:pPr lvl="1"/>
            <a:r>
              <a:rPr lang="en-US" altLang="zh-CN" dirty="0" smtClean="0"/>
              <a:t>WALA, SOOT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Domain Expert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01" y="2401871"/>
            <a:ext cx="5405912" cy="40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</a:t>
            </a:r>
            <a:r>
              <a:rPr lang="en-US" altLang="zh-CN" dirty="0"/>
              <a:t>: 40</a:t>
            </a:r>
            <a:r>
              <a:rPr lang="en-US" altLang="zh-CN" dirty="0" smtClean="0"/>
              <a:t>%</a:t>
            </a:r>
          </a:p>
          <a:p>
            <a:r>
              <a:rPr lang="en-US" altLang="zh-CN" dirty="0"/>
              <a:t>Midterm presentation  10%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/>
              <a:t>A research topic on </a:t>
            </a:r>
            <a:r>
              <a:rPr lang="en-US" altLang="zh-CN" b="1" dirty="0"/>
              <a:t>software engineering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5" y="3520523"/>
            <a:ext cx="10029167" cy="28868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599" y="6407406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 smtClean="0"/>
              <a:t>http://2017.msrconf.org/#/challenge</a:t>
            </a:r>
          </a:p>
        </p:txBody>
      </p:sp>
    </p:spTree>
    <p:extLst>
      <p:ext uri="{BB962C8B-B14F-4D97-AF65-F5344CB8AC3E}">
        <p14:creationId xmlns:p14="http://schemas.microsoft.com/office/powerpoint/2010/main" val="3713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</a:t>
            </a:r>
            <a:r>
              <a:rPr lang="en-US" altLang="zh-CN" dirty="0"/>
              <a:t>: 40</a:t>
            </a:r>
            <a:r>
              <a:rPr lang="en-US" altLang="zh-CN" dirty="0" smtClean="0"/>
              <a:t>%</a:t>
            </a:r>
          </a:p>
          <a:p>
            <a:r>
              <a:rPr lang="en-US" altLang="zh-CN" dirty="0"/>
              <a:t>Midterm presentation  10%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/>
              <a:t>A research topic on </a:t>
            </a:r>
            <a:r>
              <a:rPr lang="en-US" altLang="zh-CN" b="1" dirty="0"/>
              <a:t>software engineering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63" y="3556793"/>
            <a:ext cx="1914525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62" y="3818730"/>
            <a:ext cx="177165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3687399"/>
            <a:ext cx="3021658" cy="634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41" y="4727778"/>
            <a:ext cx="1712147" cy="756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62" y="4907936"/>
            <a:ext cx="4762500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082" y="4639692"/>
            <a:ext cx="1200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40%</a:t>
            </a:r>
          </a:p>
          <a:p>
            <a:r>
              <a:rPr lang="en-US" altLang="zh-CN" dirty="0"/>
              <a:t>Midterm presentation  10%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research topic on software engineering.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Working towards a published paper.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0" y="3737499"/>
            <a:ext cx="5708575" cy="22516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81" y="6026275"/>
            <a:ext cx="3664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http://www.ctex.org/HomePage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26" y="3021010"/>
            <a:ext cx="5008505" cy="12231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5109" y="4244167"/>
            <a:ext cx="500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http://www.acm.org/publications/proceedings-template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16" y="4907448"/>
            <a:ext cx="4568989" cy="9746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01543" y="5942808"/>
            <a:ext cx="500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https://www.ieee.org/conferences_events/conferences/publishing/templates.html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40%</a:t>
            </a:r>
          </a:p>
          <a:p>
            <a:r>
              <a:rPr lang="en-US" altLang="zh-CN" dirty="0"/>
              <a:t>Midterm presentation  10%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research topic on software engineering.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Working towards a published paper.</a:t>
            </a:r>
          </a:p>
          <a:p>
            <a:pPr lvl="1"/>
            <a:r>
              <a:rPr lang="en-US" altLang="zh-CN" dirty="0" smtClean="0"/>
              <a:t>Each group consists of no more than four students.</a:t>
            </a:r>
          </a:p>
          <a:p>
            <a:pPr lvl="2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bitbucket.org/dashboard/overview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drhaozhong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14" y="4357687"/>
            <a:ext cx="7501056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56769"/>
          </a:xfrm>
        </p:spPr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/>
              <a:t>是火，点亮物理的灯；物理是灯，照亮化学的路；化学是路，通向生物的坑；生物是坑，埋葬学理的</a:t>
            </a:r>
            <a:r>
              <a:rPr lang="zh-CN" altLang="en-US" dirty="0" smtClean="0"/>
              <a:t>人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0785" y="40879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66460" y="5138913"/>
            <a:ext cx="2104007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computer science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30624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17020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physics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18464" y="5939179"/>
            <a:ext cx="1267197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chemistry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10" idx="0"/>
            <a:endCxn id="9" idx="2"/>
          </p:cNvCxnSpPr>
          <p:nvPr/>
        </p:nvCxnSpPr>
        <p:spPr>
          <a:xfrm rot="5400000" flipH="1" flipV="1">
            <a:off x="3001904" y="4721981"/>
            <a:ext cx="391256" cy="204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0"/>
            <a:endCxn id="9" idx="2"/>
          </p:cNvCxnSpPr>
          <p:nvPr/>
        </p:nvCxnSpPr>
        <p:spPr>
          <a:xfrm rot="5400000" flipH="1" flipV="1">
            <a:off x="3695102" y="5415179"/>
            <a:ext cx="391256" cy="655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9" idx="2"/>
          </p:cNvCxnSpPr>
          <p:nvPr/>
        </p:nvCxnSpPr>
        <p:spPr>
          <a:xfrm rot="16200000" flipV="1">
            <a:off x="4339317" y="5426432"/>
            <a:ext cx="391894" cy="63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0"/>
            <a:endCxn id="10" idx="1"/>
          </p:cNvCxnSpPr>
          <p:nvPr/>
        </p:nvCxnSpPr>
        <p:spPr>
          <a:xfrm rot="16200000" flipH="1" flipV="1">
            <a:off x="2422637" y="4346900"/>
            <a:ext cx="1003814" cy="2587840"/>
          </a:xfrm>
          <a:prstGeom prst="bentConnector4">
            <a:avLst>
              <a:gd name="adj1" fmla="val -22773"/>
              <a:gd name="adj2" fmla="val 10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30624" y="481043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60906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22" idx="0"/>
            <a:endCxn id="9" idx="2"/>
          </p:cNvCxnSpPr>
          <p:nvPr/>
        </p:nvCxnSpPr>
        <p:spPr>
          <a:xfrm rot="16200000" flipV="1">
            <a:off x="5017045" y="4748704"/>
            <a:ext cx="391256" cy="1988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3"/>
            <a:endCxn id="12" idx="2"/>
          </p:cNvCxnSpPr>
          <p:nvPr/>
        </p:nvCxnSpPr>
        <p:spPr>
          <a:xfrm flipH="1">
            <a:off x="4852063" y="5343099"/>
            <a:ext cx="418404" cy="1004452"/>
          </a:xfrm>
          <a:prstGeom prst="bentConnector4">
            <a:avLst>
              <a:gd name="adj1" fmla="val -458286"/>
              <a:gd name="adj2" fmla="val 12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94" y="4961596"/>
            <a:ext cx="3369076" cy="1562631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892445" y="2519116"/>
            <a:ext cx="5186432" cy="1443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974936" y="2641862"/>
            <a:ext cx="3893978" cy="114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103077" y="2854299"/>
            <a:ext cx="1816963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175890" y="2983608"/>
            <a:ext cx="83566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2415" y="298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69993" y="3002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201856" y="3020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化学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43653" y="3015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生物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77626" y="405211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Less science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8" idx="2"/>
            <a:endCxn id="4" idx="0"/>
          </p:cNvCxnSpPr>
          <p:nvPr/>
        </p:nvCxnSpPr>
        <p:spPr>
          <a:xfrm>
            <a:off x="3615581" y="3352302"/>
            <a:ext cx="5082" cy="7356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478760" y="3360910"/>
            <a:ext cx="5082" cy="7356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1606</TotalTime>
  <Words>1239</Words>
  <Application>Microsoft Office PowerPoint</Application>
  <PresentationFormat>宽屏</PresentationFormat>
  <Paragraphs>284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宋体</vt:lpstr>
      <vt:lpstr>Arial</vt:lpstr>
      <vt:lpstr>Century Schoolbook</vt:lpstr>
      <vt:lpstr>Georgia</vt:lpstr>
      <vt:lpstr>Times New Roman</vt:lpstr>
      <vt:lpstr>Wingdings 2</vt:lpstr>
      <vt:lpstr>View</vt:lpstr>
      <vt:lpstr>Introduction to SE300</vt:lpstr>
      <vt:lpstr>Coarse Instructor</vt:lpstr>
      <vt:lpstr>Coarse Textbook</vt:lpstr>
      <vt:lpstr>Grading Schema</vt:lpstr>
      <vt:lpstr>Grading Schema</vt:lpstr>
      <vt:lpstr>Grading Schema</vt:lpstr>
      <vt:lpstr>Grading Schema</vt:lpstr>
      <vt:lpstr>Grading Schema</vt:lpstr>
      <vt:lpstr>What is science? </vt:lpstr>
      <vt:lpstr>What is science? </vt:lpstr>
      <vt:lpstr>What is science? </vt:lpstr>
      <vt:lpstr>What is science? </vt:lpstr>
      <vt:lpstr>What is research?</vt:lpstr>
      <vt:lpstr>The structure of a research topic</vt:lpstr>
      <vt:lpstr>What is a good research topic?</vt:lpstr>
      <vt:lpstr>Open challenges</vt:lpstr>
      <vt:lpstr>What is Software (engineering)? </vt:lpstr>
      <vt:lpstr>Software Process Models</vt:lpstr>
      <vt:lpstr>Software Process Models</vt:lpstr>
      <vt:lpstr>Roles</vt:lpstr>
      <vt:lpstr>What is open source</vt:lpstr>
      <vt:lpstr>Why open source</vt:lpstr>
      <vt:lpstr>Why open source</vt:lpstr>
      <vt:lpstr>Characteristics</vt:lpstr>
      <vt:lpstr>MSR 2017 challenge</vt:lpstr>
      <vt:lpstr>MSR 2016 challenge</vt:lpstr>
      <vt:lpstr>MSR 2016 challenge</vt:lpstr>
      <vt:lpstr>MSR 2015 and 2013 challenges</vt:lpstr>
      <vt:lpstr>MSR 2014 challenge</vt:lpstr>
      <vt:lpstr>MSR 2012 and 2011 challenges</vt:lpstr>
      <vt:lpstr>Other data sources</vt:lpstr>
      <vt:lpstr>Mining software engineering data</vt:lpstr>
      <vt:lpstr>Code analysis</vt:lpstr>
      <vt:lpstr>Java model</vt:lpstr>
      <vt:lpstr>How do we use Java model?</vt:lpstr>
      <vt:lpstr>Create New Java Elements</vt:lpstr>
      <vt:lpstr>Abstract syntax tree</vt:lpstr>
      <vt:lpstr>Partial program analysis</vt:lpstr>
      <vt:lpstr>More advanced analysis</vt:lpstr>
      <vt:lpstr>Introduce yourselves</vt:lpstr>
      <vt:lpstr>This class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 Zhong</cp:lastModifiedBy>
  <cp:revision>242</cp:revision>
  <dcterms:created xsi:type="dcterms:W3CDTF">2017-07-31T06:57:29Z</dcterms:created>
  <dcterms:modified xsi:type="dcterms:W3CDTF">2017-09-11T09:51:35Z</dcterms:modified>
</cp:coreProperties>
</file>