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notesMasterIdLst>
    <p:notesMasterId r:id="rId48"/>
  </p:notesMasterIdLst>
  <p:sldIdLst>
    <p:sldId id="256" r:id="rId2"/>
    <p:sldId id="302" r:id="rId3"/>
    <p:sldId id="257" r:id="rId4"/>
    <p:sldId id="298" r:id="rId5"/>
    <p:sldId id="261" r:id="rId6"/>
    <p:sldId id="258" r:id="rId7"/>
    <p:sldId id="259" r:id="rId8"/>
    <p:sldId id="300" r:id="rId9"/>
    <p:sldId id="260" r:id="rId10"/>
    <p:sldId id="299" r:id="rId11"/>
    <p:sldId id="262" r:id="rId12"/>
    <p:sldId id="263" r:id="rId13"/>
    <p:sldId id="264" r:id="rId14"/>
    <p:sldId id="265" r:id="rId15"/>
    <p:sldId id="266" r:id="rId16"/>
    <p:sldId id="267" r:id="rId17"/>
    <p:sldId id="301" r:id="rId18"/>
    <p:sldId id="268" r:id="rId19"/>
    <p:sldId id="269" r:id="rId20"/>
    <p:sldId id="270" r:id="rId21"/>
    <p:sldId id="278" r:id="rId22"/>
    <p:sldId id="271" r:id="rId23"/>
    <p:sldId id="272" r:id="rId24"/>
    <p:sldId id="273" r:id="rId25"/>
    <p:sldId id="274" r:id="rId26"/>
    <p:sldId id="275" r:id="rId27"/>
    <p:sldId id="276" r:id="rId28"/>
    <p:sldId id="277" r:id="rId29"/>
    <p:sldId id="279" r:id="rId30"/>
    <p:sldId id="290" r:id="rId31"/>
    <p:sldId id="291" r:id="rId32"/>
    <p:sldId id="292" r:id="rId33"/>
    <p:sldId id="293" r:id="rId34"/>
    <p:sldId id="294" r:id="rId35"/>
    <p:sldId id="295" r:id="rId36"/>
    <p:sldId id="280" r:id="rId37"/>
    <p:sldId id="281" r:id="rId38"/>
    <p:sldId id="282" r:id="rId39"/>
    <p:sldId id="283" r:id="rId40"/>
    <p:sldId id="284" r:id="rId41"/>
    <p:sldId id="285" r:id="rId42"/>
    <p:sldId id="287" r:id="rId43"/>
    <p:sldId id="288" r:id="rId44"/>
    <p:sldId id="289" r:id="rId45"/>
    <p:sldId id="296" r:id="rId46"/>
    <p:sldId id="297"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2C10A98-A395-4E9C-B53C-00C5666E0D70}">
          <p14:sldIdLst>
            <p14:sldId id="256"/>
            <p14:sldId id="302"/>
            <p14:sldId id="257"/>
            <p14:sldId id="298"/>
            <p14:sldId id="261"/>
            <p14:sldId id="258"/>
            <p14:sldId id="259"/>
            <p14:sldId id="300"/>
            <p14:sldId id="260"/>
            <p14:sldId id="299"/>
            <p14:sldId id="262"/>
            <p14:sldId id="263"/>
            <p14:sldId id="264"/>
            <p14:sldId id="265"/>
            <p14:sldId id="266"/>
            <p14:sldId id="267"/>
            <p14:sldId id="301"/>
            <p14:sldId id="268"/>
            <p14:sldId id="269"/>
            <p14:sldId id="270"/>
            <p14:sldId id="278"/>
            <p14:sldId id="271"/>
            <p14:sldId id="272"/>
            <p14:sldId id="273"/>
            <p14:sldId id="274"/>
            <p14:sldId id="275"/>
            <p14:sldId id="276"/>
            <p14:sldId id="277"/>
            <p14:sldId id="279"/>
            <p14:sldId id="290"/>
            <p14:sldId id="291"/>
            <p14:sldId id="292"/>
            <p14:sldId id="293"/>
            <p14:sldId id="294"/>
            <p14:sldId id="295"/>
            <p14:sldId id="280"/>
            <p14:sldId id="281"/>
            <p14:sldId id="282"/>
            <p14:sldId id="283"/>
            <p14:sldId id="284"/>
            <p14:sldId id="285"/>
            <p14:sldId id="287"/>
            <p14:sldId id="288"/>
            <p14:sldId id="289"/>
            <p14:sldId id="296"/>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30F4E-DEBA-46AB-B3EE-723B6A025A24}" type="datetimeFigureOut">
              <a:rPr lang="zh-CN" altLang="en-US" smtClean="0"/>
              <a:t>2017/9/18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732E2-1D1F-4EA0-82D1-7455C46C3B56}" type="slidenum">
              <a:rPr lang="zh-CN" altLang="en-US" smtClean="0"/>
              <a:t>‹#›</a:t>
            </a:fld>
            <a:endParaRPr lang="zh-CN" altLang="en-US"/>
          </a:p>
        </p:txBody>
      </p:sp>
    </p:spTree>
    <p:extLst>
      <p:ext uri="{BB962C8B-B14F-4D97-AF65-F5344CB8AC3E}">
        <p14:creationId xmlns:p14="http://schemas.microsoft.com/office/powerpoint/2010/main" val="3590062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A732E2-1D1F-4EA0-82D1-7455C46C3B56}" type="slidenum">
              <a:rPr lang="zh-CN" altLang="en-US" smtClean="0"/>
              <a:t>39</a:t>
            </a:fld>
            <a:endParaRPr lang="zh-CN" altLang="en-US"/>
          </a:p>
        </p:txBody>
      </p:sp>
    </p:spTree>
    <p:extLst>
      <p:ext uri="{BB962C8B-B14F-4D97-AF65-F5344CB8AC3E}">
        <p14:creationId xmlns:p14="http://schemas.microsoft.com/office/powerpoint/2010/main" val="4105745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7D01A3B-59DD-432E-8081-4C891C16B335}" type="datetimeFigureOut">
              <a:rPr lang="zh-CN" altLang="en-US" smtClean="0"/>
              <a:t>2017/9/18</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E6D0EA8-FAC4-443D-8771-50C5E962F827}"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3703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7D01A3B-59DD-432E-8081-4C891C16B335}" type="datetimeFigureOut">
              <a:rPr lang="zh-CN" altLang="en-US" smtClean="0"/>
              <a:t>2017/9/18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984246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7D01A3B-59DD-432E-8081-4C891C16B335}" type="datetimeFigureOut">
              <a:rPr lang="zh-CN" altLang="en-US" smtClean="0"/>
              <a:t>2017/9/18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19437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7D01A3B-59DD-432E-8081-4C891C16B335}" type="datetimeFigureOut">
              <a:rPr lang="zh-CN" altLang="en-US" smtClean="0"/>
              <a:t>2017/9/18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819122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7D01A3B-59DD-432E-8081-4C891C16B335}" type="datetimeFigureOut">
              <a:rPr lang="zh-CN" altLang="en-US" smtClean="0"/>
              <a:t>2017/9/18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6D0EA8-FAC4-443D-8771-50C5E962F827}"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005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7D01A3B-59DD-432E-8081-4C891C16B335}" type="datetimeFigureOut">
              <a:rPr lang="zh-CN" altLang="en-US" smtClean="0"/>
              <a:t>2017/9/18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424624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smtClean="0"/>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7D01A3B-59DD-432E-8081-4C891C16B335}" type="datetimeFigureOut">
              <a:rPr lang="zh-CN" altLang="en-US" smtClean="0"/>
              <a:t>2017/9/18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699609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7D01A3B-59DD-432E-8081-4C891C16B335}" type="datetimeFigureOut">
              <a:rPr lang="zh-CN" altLang="en-US" smtClean="0"/>
              <a:t>2017/9/18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43097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D01A3B-59DD-432E-8081-4C891C16B335}" type="datetimeFigureOut">
              <a:rPr lang="zh-CN" altLang="en-US" smtClean="0"/>
              <a:t>2017/9/18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982325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7D01A3B-59DD-432E-8081-4C891C16B335}" type="datetimeFigureOut">
              <a:rPr lang="zh-CN" altLang="en-US" smtClean="0"/>
              <a:t>2017/9/18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4105530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7D01A3B-59DD-432E-8081-4C891C16B335}" type="datetimeFigureOut">
              <a:rPr lang="zh-CN" altLang="en-US" smtClean="0"/>
              <a:t>2017/9/18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136989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7D01A3B-59DD-432E-8081-4C891C16B335}" type="datetimeFigureOut">
              <a:rPr lang="zh-CN" altLang="en-US" smtClean="0"/>
              <a:t>2017/9/18</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480933918"/>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dblp.uni-trier.de/pers/hd/b/Brinkkemper:Sjaak" TargetMode="External"/><Relationship Id="rId3" Type="http://schemas.openxmlformats.org/officeDocument/2006/relationships/hyperlink" Target="http://dblp.uni-trier.de/pers/hd/z/Zisman:Andrea" TargetMode="External"/><Relationship Id="rId7" Type="http://schemas.openxmlformats.org/officeDocument/2006/relationships/hyperlink" Target="http://dblp.uni-trier.de/pers/hd/d/Dalpiaz:Fabiano" TargetMode="External"/><Relationship Id="rId2" Type="http://schemas.openxmlformats.org/officeDocument/2006/relationships/hyperlink" Target="http://dblp.uni-trier.de/pers/hd/f/Furtado:Felipe" TargetMode="External"/><Relationship Id="rId1" Type="http://schemas.openxmlformats.org/officeDocument/2006/relationships/slideLayout" Target="../slideLayouts/slideLayout2.xml"/><Relationship Id="rId6" Type="http://schemas.openxmlformats.org/officeDocument/2006/relationships/hyperlink" Target="http://dblp.uni-trier.de/pers/hd/w/Werf:Jan_Martijn_E=_M=_van_der" TargetMode="External"/><Relationship Id="rId5" Type="http://schemas.openxmlformats.org/officeDocument/2006/relationships/hyperlink" Target="http://dblp.uni-trier.de/pers/hd/l/Lucassen:Garm" TargetMode="External"/><Relationship Id="rId4" Type="http://schemas.openxmlformats.org/officeDocument/2006/relationships/hyperlink" Target="http://dblp.uni-trier.de/pers/hd/r/Robeer:Marcel" TargetMode="External"/><Relationship Id="rId9"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Domain Expert</a:t>
            </a:r>
            <a:endParaRPr lang="zh-CN" altLang="en-US" dirty="0"/>
          </a:p>
        </p:txBody>
      </p:sp>
      <p:sp>
        <p:nvSpPr>
          <p:cNvPr id="3" name="副标题 2"/>
          <p:cNvSpPr>
            <a:spLocks noGrp="1"/>
          </p:cNvSpPr>
          <p:nvPr>
            <p:ph type="subTitle" idx="1"/>
          </p:nvPr>
        </p:nvSpPr>
        <p:spPr/>
        <p:txBody>
          <a:bodyPr/>
          <a:lstStyle/>
          <a:p>
            <a:r>
              <a:rPr lang="en-US" altLang="zh-CN" dirty="0" smtClean="0"/>
              <a:t>Hao Zhong</a:t>
            </a:r>
          </a:p>
          <a:p>
            <a:r>
              <a:rPr lang="en-US" altLang="zh-CN" dirty="0" smtClean="0"/>
              <a:t>Shanghai Jiao Tong University</a:t>
            </a:r>
            <a:endParaRPr lang="zh-CN" altLang="en-US" dirty="0"/>
          </a:p>
        </p:txBody>
      </p:sp>
    </p:spTree>
    <p:extLst>
      <p:ext uri="{BB962C8B-B14F-4D97-AF65-F5344CB8AC3E}">
        <p14:creationId xmlns:p14="http://schemas.microsoft.com/office/powerpoint/2010/main" val="2252912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cost to fix a problem</a:t>
            </a:r>
            <a:endParaRPr lang="zh-CN" altLang="en-US" dirty="0"/>
          </a:p>
        </p:txBody>
      </p:sp>
      <p:graphicFrame>
        <p:nvGraphicFramePr>
          <p:cNvPr id="4" name="Group 33"/>
          <p:cNvGraphicFramePr>
            <a:graphicFrameLocks noGrp="1"/>
          </p:cNvGraphicFramePr>
          <p:nvPr>
            <p:extLst>
              <p:ext uri="{D42A27DB-BD31-4B8C-83A1-F6EECF244321}">
                <p14:modId xmlns:p14="http://schemas.microsoft.com/office/powerpoint/2010/main" val="281054310"/>
              </p:ext>
            </p:extLst>
          </p:nvPr>
        </p:nvGraphicFramePr>
        <p:xfrm>
          <a:off x="594051" y="3122407"/>
          <a:ext cx="3880131" cy="1920240"/>
        </p:xfrm>
        <a:graphic>
          <a:graphicData uri="http://schemas.openxmlformats.org/drawingml/2006/table">
            <a:tbl>
              <a:tblPr/>
              <a:tblGrid>
                <a:gridCol w="1477590">
                  <a:extLst>
                    <a:ext uri="{9D8B030D-6E8A-4147-A177-3AD203B41FA5}">
                      <a16:colId xmlns="" xmlns:a16="http://schemas.microsoft.com/office/drawing/2014/main" val="586998684"/>
                    </a:ext>
                  </a:extLst>
                </a:gridCol>
                <a:gridCol w="2402541">
                  <a:extLst>
                    <a:ext uri="{9D8B030D-6E8A-4147-A177-3AD203B41FA5}">
                      <a16:colId xmlns="" xmlns:a16="http://schemas.microsoft.com/office/drawing/2014/main" val="3630129562"/>
                    </a:ext>
                  </a:extLst>
                </a:gridCol>
              </a:tblGrid>
              <a:tr h="25910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1" i="0" u="none" strike="noStrike" cap="none" normalizeH="0" baseline="0" dirty="0" smtClean="0">
                          <a:ln>
                            <a:noFill/>
                          </a:ln>
                          <a:solidFill>
                            <a:schemeClr val="accent2"/>
                          </a:solidFill>
                          <a:effectLst/>
                          <a:latin typeface="Arial" panose="020B0604020202020204" pitchFamily="34" charset="0"/>
                          <a:ea typeface="宋体" panose="02010600030101010101" pitchFamily="2" charset="-122"/>
                          <a:cs typeface="Times New Roman" panose="02020603050405020304" pitchFamily="18" charset="0"/>
                        </a:rPr>
                        <a:t>Stage discovered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cs typeface="Times New Roman" panose="02020603050405020304" pitchFamily="18" charset="0"/>
                        </a:rPr>
                        <a:t>Relative repair cost (p.day)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542001180"/>
                  </a:ext>
                </a:extLst>
              </a:tr>
              <a:tr h="25910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1"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Requirements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0.1 – 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938632737"/>
                  </a:ext>
                </a:extLst>
              </a:tr>
              <a:tr h="25910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1"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Design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912547188"/>
                  </a:ext>
                </a:extLst>
              </a:tr>
              <a:tr h="25910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1"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Coding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832310417"/>
                  </a:ext>
                </a:extLst>
              </a:tr>
              <a:tr h="25910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1"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Unit test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388196490"/>
                  </a:ext>
                </a:extLst>
              </a:tr>
              <a:tr h="25910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1"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Acceptance test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307516108"/>
                  </a:ext>
                </a:extLst>
              </a:tr>
              <a:tr h="25910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Maintenance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610910389"/>
                  </a:ext>
                </a:extLst>
              </a:tr>
            </a:tbl>
          </a:graphicData>
        </a:graphic>
      </p:graphicFrame>
      <p:sp>
        <p:nvSpPr>
          <p:cNvPr id="8" name="Line 3"/>
          <p:cNvSpPr>
            <a:spLocks noChangeShapeType="1"/>
          </p:cNvSpPr>
          <p:nvPr/>
        </p:nvSpPr>
        <p:spPr bwMode="auto">
          <a:xfrm>
            <a:off x="6719047" y="2082053"/>
            <a:ext cx="1752600" cy="29718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9" name="Line 4"/>
          <p:cNvSpPr>
            <a:spLocks noChangeShapeType="1"/>
          </p:cNvSpPr>
          <p:nvPr/>
        </p:nvSpPr>
        <p:spPr bwMode="auto">
          <a:xfrm flipH="1">
            <a:off x="5118847" y="5052266"/>
            <a:ext cx="3352800" cy="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0" name="Line 5"/>
          <p:cNvSpPr>
            <a:spLocks noChangeShapeType="1"/>
          </p:cNvSpPr>
          <p:nvPr/>
        </p:nvSpPr>
        <p:spPr bwMode="auto">
          <a:xfrm flipV="1">
            <a:off x="5118847" y="2059828"/>
            <a:ext cx="1600200" cy="29718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1" name="Line 6"/>
          <p:cNvSpPr>
            <a:spLocks noChangeShapeType="1"/>
          </p:cNvSpPr>
          <p:nvPr/>
        </p:nvSpPr>
        <p:spPr bwMode="auto">
          <a:xfrm>
            <a:off x="5347447" y="4596653"/>
            <a:ext cx="498157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2" name="Line 7"/>
          <p:cNvSpPr>
            <a:spLocks noChangeShapeType="1"/>
          </p:cNvSpPr>
          <p:nvPr/>
        </p:nvSpPr>
        <p:spPr bwMode="auto">
          <a:xfrm>
            <a:off x="6338047" y="2767853"/>
            <a:ext cx="37338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3" name="Line 8"/>
          <p:cNvSpPr>
            <a:spLocks noChangeShapeType="1"/>
          </p:cNvSpPr>
          <p:nvPr/>
        </p:nvSpPr>
        <p:spPr bwMode="auto">
          <a:xfrm>
            <a:off x="6109447" y="3225053"/>
            <a:ext cx="39624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4" name="Line 9"/>
          <p:cNvSpPr>
            <a:spLocks noChangeShapeType="1"/>
          </p:cNvSpPr>
          <p:nvPr/>
        </p:nvSpPr>
        <p:spPr bwMode="auto">
          <a:xfrm>
            <a:off x="5880847" y="3682253"/>
            <a:ext cx="41910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5" name="Line 10"/>
          <p:cNvSpPr>
            <a:spLocks noChangeShapeType="1"/>
          </p:cNvSpPr>
          <p:nvPr/>
        </p:nvSpPr>
        <p:spPr bwMode="auto">
          <a:xfrm>
            <a:off x="5652247" y="4139453"/>
            <a:ext cx="44196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6" name="Rectangle 11"/>
          <p:cNvSpPr>
            <a:spLocks noChangeArrowheads="1"/>
          </p:cNvSpPr>
          <p:nvPr/>
        </p:nvSpPr>
        <p:spPr bwMode="auto">
          <a:xfrm>
            <a:off x="6474572" y="4672853"/>
            <a:ext cx="539750"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200">
                <a:ea typeface="宋体" panose="02010600030101010101" pitchFamily="2" charset="-122"/>
              </a:rPr>
              <a:t>100</a:t>
            </a:r>
          </a:p>
        </p:txBody>
      </p:sp>
      <p:sp>
        <p:nvSpPr>
          <p:cNvPr id="17" name="Rectangle 12"/>
          <p:cNvSpPr>
            <a:spLocks noChangeArrowheads="1"/>
          </p:cNvSpPr>
          <p:nvPr/>
        </p:nvSpPr>
        <p:spPr bwMode="auto">
          <a:xfrm>
            <a:off x="6528547" y="2866278"/>
            <a:ext cx="399148"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200">
                <a:ea typeface="宋体" panose="02010600030101010101" pitchFamily="2" charset="-122"/>
              </a:rPr>
              <a:t>2.5</a:t>
            </a:r>
          </a:p>
        </p:txBody>
      </p:sp>
      <p:sp>
        <p:nvSpPr>
          <p:cNvPr id="18" name="Rectangle 13"/>
          <p:cNvSpPr>
            <a:spLocks noChangeArrowheads="1"/>
          </p:cNvSpPr>
          <p:nvPr/>
        </p:nvSpPr>
        <p:spPr bwMode="auto">
          <a:xfrm>
            <a:off x="6603160" y="3323478"/>
            <a:ext cx="270908"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200">
                <a:ea typeface="宋体" panose="02010600030101010101" pitchFamily="2" charset="-122"/>
              </a:rPr>
              <a:t>5</a:t>
            </a:r>
          </a:p>
        </p:txBody>
      </p:sp>
      <p:sp>
        <p:nvSpPr>
          <p:cNvPr id="19" name="Rectangle 14"/>
          <p:cNvSpPr>
            <a:spLocks noChangeArrowheads="1"/>
          </p:cNvSpPr>
          <p:nvPr/>
        </p:nvSpPr>
        <p:spPr bwMode="auto">
          <a:xfrm>
            <a:off x="6553947" y="3780678"/>
            <a:ext cx="355867"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200">
                <a:ea typeface="宋体" panose="02010600030101010101" pitchFamily="2" charset="-122"/>
              </a:rPr>
              <a:t>10</a:t>
            </a:r>
          </a:p>
        </p:txBody>
      </p:sp>
      <p:sp>
        <p:nvSpPr>
          <p:cNvPr id="20" name="Rectangle 15"/>
          <p:cNvSpPr>
            <a:spLocks noChangeArrowheads="1"/>
          </p:cNvSpPr>
          <p:nvPr/>
        </p:nvSpPr>
        <p:spPr bwMode="auto">
          <a:xfrm>
            <a:off x="6541247" y="4215653"/>
            <a:ext cx="407988"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200">
                <a:ea typeface="宋体" panose="02010600030101010101" pitchFamily="2" charset="-122"/>
              </a:rPr>
              <a:t>25</a:t>
            </a:r>
          </a:p>
        </p:txBody>
      </p:sp>
      <p:sp>
        <p:nvSpPr>
          <p:cNvPr id="21" name="Rectangle 16"/>
          <p:cNvSpPr>
            <a:spLocks noChangeArrowheads="1"/>
          </p:cNvSpPr>
          <p:nvPr/>
        </p:nvSpPr>
        <p:spPr bwMode="auto">
          <a:xfrm>
            <a:off x="6450760" y="2485278"/>
            <a:ext cx="537006"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200">
                <a:ea typeface="宋体" panose="02010600030101010101" pitchFamily="2" charset="-122"/>
              </a:rPr>
              <a:t>.5 - 1</a:t>
            </a:r>
          </a:p>
        </p:txBody>
      </p:sp>
      <p:sp>
        <p:nvSpPr>
          <p:cNvPr id="22" name="Rectangle 17"/>
          <p:cNvSpPr>
            <a:spLocks noChangeArrowheads="1"/>
          </p:cNvSpPr>
          <p:nvPr/>
        </p:nvSpPr>
        <p:spPr bwMode="auto">
          <a:xfrm>
            <a:off x="7236572" y="2439241"/>
            <a:ext cx="2086597"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ea typeface="宋体" panose="02010600030101010101" pitchFamily="2" charset="-122"/>
              </a:rPr>
              <a:t>Requirements Time</a:t>
            </a:r>
          </a:p>
        </p:txBody>
      </p:sp>
      <p:sp>
        <p:nvSpPr>
          <p:cNvPr id="23" name="Rectangle 18"/>
          <p:cNvSpPr>
            <a:spLocks noChangeArrowheads="1"/>
          </p:cNvSpPr>
          <p:nvPr/>
        </p:nvSpPr>
        <p:spPr bwMode="auto">
          <a:xfrm>
            <a:off x="7693772" y="2896441"/>
            <a:ext cx="868828"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ea typeface="宋体" panose="02010600030101010101" pitchFamily="2" charset="-122"/>
              </a:rPr>
              <a:t>Design</a:t>
            </a:r>
          </a:p>
        </p:txBody>
      </p:sp>
      <p:sp>
        <p:nvSpPr>
          <p:cNvPr id="24" name="Rectangle 19"/>
          <p:cNvSpPr>
            <a:spLocks noChangeArrowheads="1"/>
          </p:cNvSpPr>
          <p:nvPr/>
        </p:nvSpPr>
        <p:spPr bwMode="auto">
          <a:xfrm>
            <a:off x="7922372" y="3353641"/>
            <a:ext cx="891270"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ea typeface="宋体" panose="02010600030101010101" pitchFamily="2" charset="-122"/>
              </a:rPr>
              <a:t>Coding</a:t>
            </a:r>
          </a:p>
        </p:txBody>
      </p:sp>
      <p:sp>
        <p:nvSpPr>
          <p:cNvPr id="25" name="Rectangle 20"/>
          <p:cNvSpPr>
            <a:spLocks noChangeArrowheads="1"/>
          </p:cNvSpPr>
          <p:nvPr/>
        </p:nvSpPr>
        <p:spPr bwMode="auto">
          <a:xfrm>
            <a:off x="8074772" y="3810841"/>
            <a:ext cx="104913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ea typeface="宋体" panose="02010600030101010101" pitchFamily="2" charset="-122"/>
              </a:rPr>
              <a:t>Unit Test</a:t>
            </a:r>
          </a:p>
        </p:txBody>
      </p:sp>
      <p:sp>
        <p:nvSpPr>
          <p:cNvPr id="26" name="Rectangle 21"/>
          <p:cNvSpPr>
            <a:spLocks noChangeArrowheads="1"/>
          </p:cNvSpPr>
          <p:nvPr/>
        </p:nvSpPr>
        <p:spPr bwMode="auto">
          <a:xfrm>
            <a:off x="8379572" y="4268041"/>
            <a:ext cx="1799339"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ea typeface="宋体" panose="02010600030101010101" pitchFamily="2" charset="-122"/>
              </a:rPr>
              <a:t>Acceptance Test</a:t>
            </a:r>
          </a:p>
        </p:txBody>
      </p:sp>
      <p:sp>
        <p:nvSpPr>
          <p:cNvPr id="27" name="Rectangle 22"/>
          <p:cNvSpPr>
            <a:spLocks noChangeArrowheads="1"/>
          </p:cNvSpPr>
          <p:nvPr/>
        </p:nvSpPr>
        <p:spPr bwMode="auto">
          <a:xfrm>
            <a:off x="8760572" y="4725241"/>
            <a:ext cx="142827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ea typeface="宋体" panose="02010600030101010101" pitchFamily="2" charset="-122"/>
              </a:rPr>
              <a:t>Maintenance</a:t>
            </a:r>
          </a:p>
        </p:txBody>
      </p:sp>
      <p:sp>
        <p:nvSpPr>
          <p:cNvPr id="28" name="Rectangle 23"/>
          <p:cNvSpPr>
            <a:spLocks noChangeArrowheads="1"/>
          </p:cNvSpPr>
          <p:nvPr/>
        </p:nvSpPr>
        <p:spPr bwMode="auto">
          <a:xfrm>
            <a:off x="7785847" y="1837578"/>
            <a:ext cx="88485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000">
                <a:solidFill>
                  <a:srgbClr val="FFFF99"/>
                </a:solidFill>
                <a:ea typeface="宋体" panose="02010600030101010101" pitchFamily="2" charset="-122"/>
              </a:rPr>
              <a:t>Stage</a:t>
            </a:r>
          </a:p>
        </p:txBody>
      </p:sp>
      <p:sp>
        <p:nvSpPr>
          <p:cNvPr id="29" name="Rectangle 24"/>
          <p:cNvSpPr>
            <a:spLocks noChangeArrowheads="1"/>
          </p:cNvSpPr>
          <p:nvPr/>
        </p:nvSpPr>
        <p:spPr bwMode="auto">
          <a:xfrm>
            <a:off x="5153772" y="1888378"/>
            <a:ext cx="42830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sz="900">
              <a:ea typeface="宋体" panose="02010600030101010101" pitchFamily="2" charset="-122"/>
            </a:endParaRPr>
          </a:p>
        </p:txBody>
      </p:sp>
      <p:sp>
        <p:nvSpPr>
          <p:cNvPr id="30" name="Line 26"/>
          <p:cNvSpPr>
            <a:spLocks noChangeShapeType="1"/>
          </p:cNvSpPr>
          <p:nvPr/>
        </p:nvSpPr>
        <p:spPr bwMode="auto">
          <a:xfrm>
            <a:off x="8287497" y="5050678"/>
            <a:ext cx="22923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Tree>
    <p:extLst>
      <p:ext uri="{BB962C8B-B14F-4D97-AF65-F5344CB8AC3E}">
        <p14:creationId xmlns:p14="http://schemas.microsoft.com/office/powerpoint/2010/main" val="3709698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Engineering Process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Rectangle 3"/>
          <p:cNvSpPr>
            <a:spLocks noChangeArrowheads="1"/>
          </p:cNvSpPr>
          <p:nvPr/>
        </p:nvSpPr>
        <p:spPr bwMode="auto">
          <a:xfrm>
            <a:off x="2235693" y="2007093"/>
            <a:ext cx="1752600" cy="838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CA" altLang="zh-CN" sz="2400">
                <a:latin typeface="Times New Roman" panose="02020603050405020304" pitchFamily="18" charset="0"/>
                <a:cs typeface="Arial" panose="020B0604020202020204" pitchFamily="34" charset="0"/>
              </a:rPr>
              <a:t>Elicitation</a:t>
            </a:r>
          </a:p>
        </p:txBody>
      </p:sp>
      <p:sp>
        <p:nvSpPr>
          <p:cNvPr id="5" name="Rectangle 4"/>
          <p:cNvSpPr>
            <a:spLocks noChangeArrowheads="1"/>
          </p:cNvSpPr>
          <p:nvPr/>
        </p:nvSpPr>
        <p:spPr bwMode="auto">
          <a:xfrm>
            <a:off x="3683493" y="3099293"/>
            <a:ext cx="1752600" cy="838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CA" altLang="zh-CN" sz="2400">
                <a:latin typeface="Times New Roman" panose="02020603050405020304" pitchFamily="18" charset="0"/>
                <a:cs typeface="Arial" panose="020B0604020202020204" pitchFamily="34" charset="0"/>
              </a:rPr>
              <a:t>Analysis</a:t>
            </a:r>
          </a:p>
        </p:txBody>
      </p:sp>
      <p:sp>
        <p:nvSpPr>
          <p:cNvPr id="6" name="Rectangle 5"/>
          <p:cNvSpPr>
            <a:spLocks noChangeArrowheads="1"/>
          </p:cNvSpPr>
          <p:nvPr/>
        </p:nvSpPr>
        <p:spPr bwMode="auto">
          <a:xfrm>
            <a:off x="5131293" y="4216893"/>
            <a:ext cx="1752600" cy="838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CA" altLang="zh-CN" sz="2400">
                <a:latin typeface="Times New Roman" panose="02020603050405020304" pitchFamily="18" charset="0"/>
                <a:cs typeface="Arial" panose="020B0604020202020204" pitchFamily="34" charset="0"/>
              </a:rPr>
              <a:t>Specification</a:t>
            </a:r>
          </a:p>
        </p:txBody>
      </p:sp>
      <p:cxnSp>
        <p:nvCxnSpPr>
          <p:cNvPr id="7" name="AutoShape 7"/>
          <p:cNvCxnSpPr>
            <a:cxnSpLocks noChangeShapeType="1"/>
            <a:stCxn id="4" idx="3"/>
            <a:endCxn id="5" idx="0"/>
          </p:cNvCxnSpPr>
          <p:nvPr/>
        </p:nvCxnSpPr>
        <p:spPr bwMode="auto">
          <a:xfrm>
            <a:off x="3988293" y="2426193"/>
            <a:ext cx="571500" cy="673100"/>
          </a:xfrm>
          <a:prstGeom prst="bentConnector2">
            <a:avLst/>
          </a:prstGeom>
          <a:noFill/>
          <a:ln w="635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8" name="AutoShape 8"/>
          <p:cNvCxnSpPr>
            <a:cxnSpLocks noChangeShapeType="1"/>
            <a:stCxn id="5" idx="3"/>
            <a:endCxn id="6" idx="0"/>
          </p:cNvCxnSpPr>
          <p:nvPr/>
        </p:nvCxnSpPr>
        <p:spPr bwMode="auto">
          <a:xfrm>
            <a:off x="5436093" y="3518393"/>
            <a:ext cx="571500" cy="698500"/>
          </a:xfrm>
          <a:prstGeom prst="bentConnector2">
            <a:avLst/>
          </a:prstGeom>
          <a:noFill/>
          <a:ln w="635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 name="Rectangle 5"/>
          <p:cNvSpPr>
            <a:spLocks noChangeArrowheads="1"/>
          </p:cNvSpPr>
          <p:nvPr/>
        </p:nvSpPr>
        <p:spPr bwMode="auto">
          <a:xfrm>
            <a:off x="6579093" y="5207493"/>
            <a:ext cx="1752600" cy="838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CA" altLang="zh-CN" sz="2400">
                <a:latin typeface="Times New Roman" panose="02020603050405020304" pitchFamily="18" charset="0"/>
                <a:cs typeface="Arial" panose="020B0604020202020204" pitchFamily="34" charset="0"/>
              </a:rPr>
              <a:t>Validation</a:t>
            </a:r>
          </a:p>
        </p:txBody>
      </p:sp>
      <p:cxnSp>
        <p:nvCxnSpPr>
          <p:cNvPr id="10" name="AutoShape 8"/>
          <p:cNvCxnSpPr>
            <a:cxnSpLocks noChangeShapeType="1"/>
          </p:cNvCxnSpPr>
          <p:nvPr/>
        </p:nvCxnSpPr>
        <p:spPr bwMode="auto">
          <a:xfrm>
            <a:off x="6883893" y="4521693"/>
            <a:ext cx="571500" cy="698500"/>
          </a:xfrm>
          <a:prstGeom prst="bentConnector2">
            <a:avLst/>
          </a:prstGeom>
          <a:noFill/>
          <a:ln w="63500">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87497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a:t>
            </a:r>
            <a:r>
              <a:rPr lang="en-US" altLang="zh-CN" dirty="0" smtClean="0"/>
              <a:t>Elicitation</a:t>
            </a:r>
            <a:endParaRPr lang="zh-CN" altLang="en-US" dirty="0"/>
          </a:p>
        </p:txBody>
      </p:sp>
      <p:sp>
        <p:nvSpPr>
          <p:cNvPr id="3" name="内容占位符 2"/>
          <p:cNvSpPr>
            <a:spLocks noGrp="1"/>
          </p:cNvSpPr>
          <p:nvPr>
            <p:ph idx="1"/>
          </p:nvPr>
        </p:nvSpPr>
        <p:spPr/>
        <p:txBody>
          <a:bodyPr/>
          <a:lstStyle/>
          <a:p>
            <a:r>
              <a:rPr lang="en-US" altLang="zh-CN" dirty="0"/>
              <a:t>Elicitation is to gather</a:t>
            </a:r>
          </a:p>
          <a:p>
            <a:pPr lvl="1"/>
            <a:r>
              <a:rPr lang="en-US" altLang="zh-CN" dirty="0"/>
              <a:t>Functions that the system should perform</a:t>
            </a:r>
          </a:p>
          <a:p>
            <a:pPr lvl="1"/>
            <a:r>
              <a:rPr lang="en-US" altLang="zh-CN" dirty="0"/>
              <a:t>Non-functional requirements that the system should exhibit </a:t>
            </a:r>
          </a:p>
          <a:p>
            <a:r>
              <a:rPr lang="en-US" altLang="zh-CN" dirty="0"/>
              <a:t>Elicitation is critical but difficult</a:t>
            </a:r>
          </a:p>
          <a:p>
            <a:pPr lvl="1"/>
            <a:r>
              <a:rPr lang="en-US" altLang="zh-CN" dirty="0"/>
              <a:t>Customers are not good at describing what they want</a:t>
            </a:r>
          </a:p>
          <a:p>
            <a:pPr lvl="1"/>
            <a:r>
              <a:rPr lang="en-US" altLang="zh-CN" dirty="0"/>
              <a:t>Software engineers are not good at understanding what customers want</a:t>
            </a:r>
          </a:p>
          <a:p>
            <a:pPr lvl="1"/>
            <a:r>
              <a:rPr lang="en-US" altLang="zh-CN" dirty="0"/>
              <a:t>Customers and software engineers speak different languages</a:t>
            </a:r>
          </a:p>
          <a:p>
            <a:endParaRPr lang="zh-CN" altLang="en-US" dirty="0"/>
          </a:p>
        </p:txBody>
      </p:sp>
      <p:grpSp>
        <p:nvGrpSpPr>
          <p:cNvPr id="4" name="Group 4"/>
          <p:cNvGrpSpPr>
            <a:grpSpLocks/>
          </p:cNvGrpSpPr>
          <p:nvPr/>
        </p:nvGrpSpPr>
        <p:grpSpPr bwMode="auto">
          <a:xfrm>
            <a:off x="1868954" y="4628515"/>
            <a:ext cx="2287588" cy="895350"/>
            <a:chOff x="686" y="1999"/>
            <a:chExt cx="1441" cy="564"/>
          </a:xfrm>
        </p:grpSpPr>
        <p:sp>
          <p:nvSpPr>
            <p:cNvPr id="5" name="Freeform 5"/>
            <p:cNvSpPr>
              <a:spLocks/>
            </p:cNvSpPr>
            <p:nvPr/>
          </p:nvSpPr>
          <p:spPr bwMode="auto">
            <a:xfrm>
              <a:off x="1247" y="2049"/>
              <a:ext cx="206" cy="137"/>
            </a:xfrm>
            <a:custGeom>
              <a:avLst/>
              <a:gdLst>
                <a:gd name="T0" fmla="*/ 146 w 206"/>
                <a:gd name="T1" fmla="*/ 115 h 137"/>
                <a:gd name="T2" fmla="*/ 131 w 206"/>
                <a:gd name="T3" fmla="*/ 109 h 137"/>
                <a:gd name="T4" fmla="*/ 126 w 206"/>
                <a:gd name="T5" fmla="*/ 100 h 137"/>
                <a:gd name="T6" fmla="*/ 123 w 206"/>
                <a:gd name="T7" fmla="*/ 94 h 137"/>
                <a:gd name="T8" fmla="*/ 132 w 206"/>
                <a:gd name="T9" fmla="*/ 91 h 137"/>
                <a:gd name="T10" fmla="*/ 146 w 206"/>
                <a:gd name="T11" fmla="*/ 92 h 137"/>
                <a:gd name="T12" fmla="*/ 149 w 206"/>
                <a:gd name="T13" fmla="*/ 85 h 137"/>
                <a:gd name="T14" fmla="*/ 150 w 206"/>
                <a:gd name="T15" fmla="*/ 80 h 137"/>
                <a:gd name="T16" fmla="*/ 152 w 206"/>
                <a:gd name="T17" fmla="*/ 79 h 137"/>
                <a:gd name="T18" fmla="*/ 152 w 206"/>
                <a:gd name="T19" fmla="*/ 74 h 137"/>
                <a:gd name="T20" fmla="*/ 153 w 206"/>
                <a:gd name="T21" fmla="*/ 71 h 137"/>
                <a:gd name="T22" fmla="*/ 160 w 206"/>
                <a:gd name="T23" fmla="*/ 69 h 137"/>
                <a:gd name="T24" fmla="*/ 163 w 206"/>
                <a:gd name="T25" fmla="*/ 65 h 137"/>
                <a:gd name="T26" fmla="*/ 160 w 206"/>
                <a:gd name="T27" fmla="*/ 62 h 137"/>
                <a:gd name="T28" fmla="*/ 155 w 206"/>
                <a:gd name="T29" fmla="*/ 56 h 137"/>
                <a:gd name="T30" fmla="*/ 152 w 206"/>
                <a:gd name="T31" fmla="*/ 51 h 137"/>
                <a:gd name="T32" fmla="*/ 153 w 206"/>
                <a:gd name="T33" fmla="*/ 50 h 137"/>
                <a:gd name="T34" fmla="*/ 156 w 206"/>
                <a:gd name="T35" fmla="*/ 44 h 137"/>
                <a:gd name="T36" fmla="*/ 153 w 206"/>
                <a:gd name="T37" fmla="*/ 35 h 137"/>
                <a:gd name="T38" fmla="*/ 153 w 206"/>
                <a:gd name="T39" fmla="*/ 18 h 137"/>
                <a:gd name="T40" fmla="*/ 140 w 206"/>
                <a:gd name="T41" fmla="*/ 4 h 137"/>
                <a:gd name="T42" fmla="*/ 113 w 206"/>
                <a:gd name="T43" fmla="*/ 0 h 137"/>
                <a:gd name="T44" fmla="*/ 93 w 206"/>
                <a:gd name="T45" fmla="*/ 6 h 137"/>
                <a:gd name="T46" fmla="*/ 80 w 206"/>
                <a:gd name="T47" fmla="*/ 18 h 137"/>
                <a:gd name="T48" fmla="*/ 72 w 206"/>
                <a:gd name="T49" fmla="*/ 50 h 137"/>
                <a:gd name="T50" fmla="*/ 69 w 206"/>
                <a:gd name="T51" fmla="*/ 68 h 137"/>
                <a:gd name="T52" fmla="*/ 63 w 206"/>
                <a:gd name="T53" fmla="*/ 76 h 137"/>
                <a:gd name="T54" fmla="*/ 60 w 206"/>
                <a:gd name="T55" fmla="*/ 85 h 137"/>
                <a:gd name="T56" fmla="*/ 74 w 206"/>
                <a:gd name="T57" fmla="*/ 89 h 137"/>
                <a:gd name="T58" fmla="*/ 75 w 206"/>
                <a:gd name="T59" fmla="*/ 95 h 137"/>
                <a:gd name="T60" fmla="*/ 60 w 206"/>
                <a:gd name="T61" fmla="*/ 110 h 137"/>
                <a:gd name="T62" fmla="*/ 49 w 206"/>
                <a:gd name="T63" fmla="*/ 95 h 137"/>
                <a:gd name="T64" fmla="*/ 40 w 206"/>
                <a:gd name="T65" fmla="*/ 85 h 137"/>
                <a:gd name="T66" fmla="*/ 28 w 206"/>
                <a:gd name="T67" fmla="*/ 80 h 137"/>
                <a:gd name="T68" fmla="*/ 10 w 206"/>
                <a:gd name="T69" fmla="*/ 83 h 137"/>
                <a:gd name="T70" fmla="*/ 0 w 206"/>
                <a:gd name="T71" fmla="*/ 113 h 137"/>
                <a:gd name="T72" fmla="*/ 4 w 206"/>
                <a:gd name="T73" fmla="*/ 137 h 137"/>
                <a:gd name="T74" fmla="*/ 167 w 206"/>
                <a:gd name="T75" fmla="*/ 125 h 137"/>
                <a:gd name="T76" fmla="*/ 161 w 206"/>
                <a:gd name="T77" fmla="*/ 119 h 137"/>
                <a:gd name="T78" fmla="*/ 155 w 206"/>
                <a:gd name="T79" fmla="*/ 115 h 1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6"/>
                <a:gd name="T121" fmla="*/ 0 h 137"/>
                <a:gd name="T122" fmla="*/ 206 w 206"/>
                <a:gd name="T123" fmla="*/ 137 h 1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6" h="137">
                  <a:moveTo>
                    <a:pt x="155" y="115"/>
                  </a:moveTo>
                  <a:lnTo>
                    <a:pt x="146" y="115"/>
                  </a:lnTo>
                  <a:lnTo>
                    <a:pt x="138" y="112"/>
                  </a:lnTo>
                  <a:lnTo>
                    <a:pt x="131" y="109"/>
                  </a:lnTo>
                  <a:lnTo>
                    <a:pt x="125" y="107"/>
                  </a:lnTo>
                  <a:lnTo>
                    <a:pt x="126" y="100"/>
                  </a:lnTo>
                  <a:lnTo>
                    <a:pt x="120" y="97"/>
                  </a:lnTo>
                  <a:lnTo>
                    <a:pt x="123" y="94"/>
                  </a:lnTo>
                  <a:lnTo>
                    <a:pt x="126" y="92"/>
                  </a:lnTo>
                  <a:lnTo>
                    <a:pt x="132" y="91"/>
                  </a:lnTo>
                  <a:lnTo>
                    <a:pt x="140" y="92"/>
                  </a:lnTo>
                  <a:lnTo>
                    <a:pt x="146" y="92"/>
                  </a:lnTo>
                  <a:lnTo>
                    <a:pt x="149" y="89"/>
                  </a:lnTo>
                  <a:lnTo>
                    <a:pt x="149" y="85"/>
                  </a:lnTo>
                  <a:lnTo>
                    <a:pt x="149" y="82"/>
                  </a:lnTo>
                  <a:lnTo>
                    <a:pt x="150" y="80"/>
                  </a:lnTo>
                  <a:lnTo>
                    <a:pt x="152" y="80"/>
                  </a:lnTo>
                  <a:lnTo>
                    <a:pt x="152" y="79"/>
                  </a:lnTo>
                  <a:lnTo>
                    <a:pt x="152" y="77"/>
                  </a:lnTo>
                  <a:lnTo>
                    <a:pt x="152" y="74"/>
                  </a:lnTo>
                  <a:lnTo>
                    <a:pt x="152" y="72"/>
                  </a:lnTo>
                  <a:lnTo>
                    <a:pt x="153" y="71"/>
                  </a:lnTo>
                  <a:lnTo>
                    <a:pt x="156" y="71"/>
                  </a:lnTo>
                  <a:lnTo>
                    <a:pt x="160" y="69"/>
                  </a:lnTo>
                  <a:lnTo>
                    <a:pt x="161" y="66"/>
                  </a:lnTo>
                  <a:lnTo>
                    <a:pt x="163" y="65"/>
                  </a:lnTo>
                  <a:lnTo>
                    <a:pt x="161" y="63"/>
                  </a:lnTo>
                  <a:lnTo>
                    <a:pt x="160" y="62"/>
                  </a:lnTo>
                  <a:lnTo>
                    <a:pt x="156" y="59"/>
                  </a:lnTo>
                  <a:lnTo>
                    <a:pt x="155" y="56"/>
                  </a:lnTo>
                  <a:lnTo>
                    <a:pt x="153" y="54"/>
                  </a:lnTo>
                  <a:lnTo>
                    <a:pt x="152" y="51"/>
                  </a:lnTo>
                  <a:lnTo>
                    <a:pt x="153" y="50"/>
                  </a:lnTo>
                  <a:lnTo>
                    <a:pt x="155" y="48"/>
                  </a:lnTo>
                  <a:lnTo>
                    <a:pt x="156" y="44"/>
                  </a:lnTo>
                  <a:lnTo>
                    <a:pt x="155" y="39"/>
                  </a:lnTo>
                  <a:lnTo>
                    <a:pt x="153" y="35"/>
                  </a:lnTo>
                  <a:lnTo>
                    <a:pt x="150" y="30"/>
                  </a:lnTo>
                  <a:lnTo>
                    <a:pt x="153" y="18"/>
                  </a:lnTo>
                  <a:lnTo>
                    <a:pt x="149" y="9"/>
                  </a:lnTo>
                  <a:lnTo>
                    <a:pt x="140" y="4"/>
                  </a:lnTo>
                  <a:lnTo>
                    <a:pt x="126" y="1"/>
                  </a:lnTo>
                  <a:lnTo>
                    <a:pt x="113" y="0"/>
                  </a:lnTo>
                  <a:lnTo>
                    <a:pt x="101" y="1"/>
                  </a:lnTo>
                  <a:lnTo>
                    <a:pt x="93" y="6"/>
                  </a:lnTo>
                  <a:lnTo>
                    <a:pt x="90" y="10"/>
                  </a:lnTo>
                  <a:lnTo>
                    <a:pt x="80" y="18"/>
                  </a:lnTo>
                  <a:lnTo>
                    <a:pt x="75" y="33"/>
                  </a:lnTo>
                  <a:lnTo>
                    <a:pt x="72" y="50"/>
                  </a:lnTo>
                  <a:lnTo>
                    <a:pt x="71" y="62"/>
                  </a:lnTo>
                  <a:lnTo>
                    <a:pt x="69" y="68"/>
                  </a:lnTo>
                  <a:lnTo>
                    <a:pt x="66" y="72"/>
                  </a:lnTo>
                  <a:lnTo>
                    <a:pt x="63" y="76"/>
                  </a:lnTo>
                  <a:lnTo>
                    <a:pt x="59" y="77"/>
                  </a:lnTo>
                  <a:lnTo>
                    <a:pt x="60" y="85"/>
                  </a:lnTo>
                  <a:lnTo>
                    <a:pt x="68" y="88"/>
                  </a:lnTo>
                  <a:lnTo>
                    <a:pt x="74" y="89"/>
                  </a:lnTo>
                  <a:lnTo>
                    <a:pt x="80" y="88"/>
                  </a:lnTo>
                  <a:lnTo>
                    <a:pt x="75" y="95"/>
                  </a:lnTo>
                  <a:lnTo>
                    <a:pt x="66" y="95"/>
                  </a:lnTo>
                  <a:lnTo>
                    <a:pt x="60" y="110"/>
                  </a:lnTo>
                  <a:lnTo>
                    <a:pt x="55" y="103"/>
                  </a:lnTo>
                  <a:lnTo>
                    <a:pt x="49" y="95"/>
                  </a:lnTo>
                  <a:lnTo>
                    <a:pt x="45" y="89"/>
                  </a:lnTo>
                  <a:lnTo>
                    <a:pt x="40" y="85"/>
                  </a:lnTo>
                  <a:lnTo>
                    <a:pt x="36" y="82"/>
                  </a:lnTo>
                  <a:lnTo>
                    <a:pt x="28" y="80"/>
                  </a:lnTo>
                  <a:lnTo>
                    <a:pt x="21" y="80"/>
                  </a:lnTo>
                  <a:lnTo>
                    <a:pt x="10" y="83"/>
                  </a:lnTo>
                  <a:lnTo>
                    <a:pt x="0" y="95"/>
                  </a:lnTo>
                  <a:lnTo>
                    <a:pt x="0" y="113"/>
                  </a:lnTo>
                  <a:lnTo>
                    <a:pt x="3" y="130"/>
                  </a:lnTo>
                  <a:lnTo>
                    <a:pt x="4" y="137"/>
                  </a:lnTo>
                  <a:lnTo>
                    <a:pt x="206" y="137"/>
                  </a:lnTo>
                  <a:lnTo>
                    <a:pt x="167" y="125"/>
                  </a:lnTo>
                  <a:lnTo>
                    <a:pt x="166" y="124"/>
                  </a:lnTo>
                  <a:lnTo>
                    <a:pt x="161" y="119"/>
                  </a:lnTo>
                  <a:lnTo>
                    <a:pt x="158" y="116"/>
                  </a:lnTo>
                  <a:lnTo>
                    <a:pt x="155" y="115"/>
                  </a:lnTo>
                  <a:close/>
                </a:path>
              </a:pathLst>
            </a:custGeom>
            <a:solidFill>
              <a:srgbClr val="0033CC"/>
            </a:solidFill>
            <a:ln w="9525">
              <a:solidFill>
                <a:srgbClr val="FFFF99"/>
              </a:solidFill>
              <a:round/>
              <a:headEnd/>
              <a:tailEnd/>
            </a:ln>
          </p:spPr>
          <p:txBody>
            <a:bodyPr/>
            <a:lstStyle/>
            <a:p>
              <a:endParaRPr lang="zh-CN" altLang="en-US"/>
            </a:p>
          </p:txBody>
        </p:sp>
        <p:sp>
          <p:nvSpPr>
            <p:cNvPr id="6" name="Freeform 6"/>
            <p:cNvSpPr>
              <a:spLocks/>
            </p:cNvSpPr>
            <p:nvPr/>
          </p:nvSpPr>
          <p:spPr bwMode="auto">
            <a:xfrm>
              <a:off x="1734" y="2314"/>
              <a:ext cx="269" cy="133"/>
            </a:xfrm>
            <a:custGeom>
              <a:avLst/>
              <a:gdLst>
                <a:gd name="T0" fmla="*/ 269 w 269"/>
                <a:gd name="T1" fmla="*/ 133 h 133"/>
                <a:gd name="T2" fmla="*/ 266 w 269"/>
                <a:gd name="T3" fmla="*/ 105 h 133"/>
                <a:gd name="T4" fmla="*/ 259 w 269"/>
                <a:gd name="T5" fmla="*/ 81 h 133"/>
                <a:gd name="T6" fmla="*/ 247 w 269"/>
                <a:gd name="T7" fmla="*/ 58 h 133"/>
                <a:gd name="T8" fmla="*/ 230 w 269"/>
                <a:gd name="T9" fmla="*/ 39 h 133"/>
                <a:gd name="T10" fmla="*/ 209 w 269"/>
                <a:gd name="T11" fmla="*/ 22 h 133"/>
                <a:gd name="T12" fmla="*/ 186 w 269"/>
                <a:gd name="T13" fmla="*/ 10 h 133"/>
                <a:gd name="T14" fmla="*/ 161 w 269"/>
                <a:gd name="T15" fmla="*/ 3 h 133"/>
                <a:gd name="T16" fmla="*/ 134 w 269"/>
                <a:gd name="T17" fmla="*/ 0 h 133"/>
                <a:gd name="T18" fmla="*/ 107 w 269"/>
                <a:gd name="T19" fmla="*/ 3 h 133"/>
                <a:gd name="T20" fmla="*/ 81 w 269"/>
                <a:gd name="T21" fmla="*/ 10 h 133"/>
                <a:gd name="T22" fmla="*/ 58 w 269"/>
                <a:gd name="T23" fmla="*/ 22 h 133"/>
                <a:gd name="T24" fmla="*/ 39 w 269"/>
                <a:gd name="T25" fmla="*/ 39 h 133"/>
                <a:gd name="T26" fmla="*/ 22 w 269"/>
                <a:gd name="T27" fmla="*/ 58 h 133"/>
                <a:gd name="T28" fmla="*/ 10 w 269"/>
                <a:gd name="T29" fmla="*/ 81 h 133"/>
                <a:gd name="T30" fmla="*/ 3 w 269"/>
                <a:gd name="T31" fmla="*/ 105 h 133"/>
                <a:gd name="T32" fmla="*/ 0 w 269"/>
                <a:gd name="T33" fmla="*/ 133 h 133"/>
                <a:gd name="T34" fmla="*/ 269 w 269"/>
                <a:gd name="T35" fmla="*/ 133 h 1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9"/>
                <a:gd name="T55" fmla="*/ 0 h 133"/>
                <a:gd name="T56" fmla="*/ 269 w 269"/>
                <a:gd name="T57" fmla="*/ 133 h 13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9" h="133">
                  <a:moveTo>
                    <a:pt x="269" y="133"/>
                  </a:moveTo>
                  <a:lnTo>
                    <a:pt x="266" y="105"/>
                  </a:lnTo>
                  <a:lnTo>
                    <a:pt x="259" y="81"/>
                  </a:lnTo>
                  <a:lnTo>
                    <a:pt x="247" y="58"/>
                  </a:lnTo>
                  <a:lnTo>
                    <a:pt x="230" y="39"/>
                  </a:lnTo>
                  <a:lnTo>
                    <a:pt x="209" y="22"/>
                  </a:lnTo>
                  <a:lnTo>
                    <a:pt x="186" y="10"/>
                  </a:lnTo>
                  <a:lnTo>
                    <a:pt x="161" y="3"/>
                  </a:lnTo>
                  <a:lnTo>
                    <a:pt x="134" y="0"/>
                  </a:lnTo>
                  <a:lnTo>
                    <a:pt x="107" y="3"/>
                  </a:lnTo>
                  <a:lnTo>
                    <a:pt x="81" y="10"/>
                  </a:lnTo>
                  <a:lnTo>
                    <a:pt x="58" y="22"/>
                  </a:lnTo>
                  <a:lnTo>
                    <a:pt x="39" y="39"/>
                  </a:lnTo>
                  <a:lnTo>
                    <a:pt x="22" y="58"/>
                  </a:lnTo>
                  <a:lnTo>
                    <a:pt x="10" y="81"/>
                  </a:lnTo>
                  <a:lnTo>
                    <a:pt x="3" y="105"/>
                  </a:lnTo>
                  <a:lnTo>
                    <a:pt x="0" y="133"/>
                  </a:lnTo>
                  <a:lnTo>
                    <a:pt x="269" y="133"/>
                  </a:lnTo>
                  <a:close/>
                </a:path>
              </a:pathLst>
            </a:custGeom>
            <a:solidFill>
              <a:srgbClr val="0033CC"/>
            </a:solidFill>
            <a:ln w="9525">
              <a:solidFill>
                <a:srgbClr val="FFFF99"/>
              </a:solidFill>
              <a:round/>
              <a:headEnd/>
              <a:tailEnd/>
            </a:ln>
          </p:spPr>
          <p:txBody>
            <a:bodyPr/>
            <a:lstStyle/>
            <a:p>
              <a:endParaRPr lang="zh-CN" altLang="en-US"/>
            </a:p>
          </p:txBody>
        </p:sp>
        <p:sp>
          <p:nvSpPr>
            <p:cNvPr id="7" name="Freeform 7"/>
            <p:cNvSpPr>
              <a:spLocks/>
            </p:cNvSpPr>
            <p:nvPr/>
          </p:nvSpPr>
          <p:spPr bwMode="auto">
            <a:xfrm>
              <a:off x="802" y="2314"/>
              <a:ext cx="270" cy="133"/>
            </a:xfrm>
            <a:custGeom>
              <a:avLst/>
              <a:gdLst>
                <a:gd name="T0" fmla="*/ 270 w 270"/>
                <a:gd name="T1" fmla="*/ 133 h 133"/>
                <a:gd name="T2" fmla="*/ 267 w 270"/>
                <a:gd name="T3" fmla="*/ 105 h 133"/>
                <a:gd name="T4" fmla="*/ 259 w 270"/>
                <a:gd name="T5" fmla="*/ 81 h 133"/>
                <a:gd name="T6" fmla="*/ 247 w 270"/>
                <a:gd name="T7" fmla="*/ 58 h 133"/>
                <a:gd name="T8" fmla="*/ 231 w 270"/>
                <a:gd name="T9" fmla="*/ 39 h 133"/>
                <a:gd name="T10" fmla="*/ 211 w 270"/>
                <a:gd name="T11" fmla="*/ 22 h 133"/>
                <a:gd name="T12" fmla="*/ 188 w 270"/>
                <a:gd name="T13" fmla="*/ 10 h 133"/>
                <a:gd name="T14" fmla="*/ 163 w 270"/>
                <a:gd name="T15" fmla="*/ 3 h 133"/>
                <a:gd name="T16" fmla="*/ 136 w 270"/>
                <a:gd name="T17" fmla="*/ 0 h 133"/>
                <a:gd name="T18" fmla="*/ 109 w 270"/>
                <a:gd name="T19" fmla="*/ 3 h 133"/>
                <a:gd name="T20" fmla="*/ 83 w 270"/>
                <a:gd name="T21" fmla="*/ 10 h 133"/>
                <a:gd name="T22" fmla="*/ 60 w 270"/>
                <a:gd name="T23" fmla="*/ 22 h 133"/>
                <a:gd name="T24" fmla="*/ 39 w 270"/>
                <a:gd name="T25" fmla="*/ 39 h 133"/>
                <a:gd name="T26" fmla="*/ 23 w 270"/>
                <a:gd name="T27" fmla="*/ 58 h 133"/>
                <a:gd name="T28" fmla="*/ 11 w 270"/>
                <a:gd name="T29" fmla="*/ 81 h 133"/>
                <a:gd name="T30" fmla="*/ 3 w 270"/>
                <a:gd name="T31" fmla="*/ 105 h 133"/>
                <a:gd name="T32" fmla="*/ 0 w 270"/>
                <a:gd name="T33" fmla="*/ 133 h 133"/>
                <a:gd name="T34" fmla="*/ 270 w 270"/>
                <a:gd name="T35" fmla="*/ 133 h 1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0"/>
                <a:gd name="T55" fmla="*/ 0 h 133"/>
                <a:gd name="T56" fmla="*/ 270 w 270"/>
                <a:gd name="T57" fmla="*/ 133 h 13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0" h="133">
                  <a:moveTo>
                    <a:pt x="270" y="133"/>
                  </a:moveTo>
                  <a:lnTo>
                    <a:pt x="267" y="105"/>
                  </a:lnTo>
                  <a:lnTo>
                    <a:pt x="259" y="81"/>
                  </a:lnTo>
                  <a:lnTo>
                    <a:pt x="247" y="58"/>
                  </a:lnTo>
                  <a:lnTo>
                    <a:pt x="231" y="39"/>
                  </a:lnTo>
                  <a:lnTo>
                    <a:pt x="211" y="22"/>
                  </a:lnTo>
                  <a:lnTo>
                    <a:pt x="188" y="10"/>
                  </a:lnTo>
                  <a:lnTo>
                    <a:pt x="163" y="3"/>
                  </a:lnTo>
                  <a:lnTo>
                    <a:pt x="136" y="0"/>
                  </a:lnTo>
                  <a:lnTo>
                    <a:pt x="109" y="3"/>
                  </a:lnTo>
                  <a:lnTo>
                    <a:pt x="83" y="10"/>
                  </a:lnTo>
                  <a:lnTo>
                    <a:pt x="60" y="22"/>
                  </a:lnTo>
                  <a:lnTo>
                    <a:pt x="39" y="39"/>
                  </a:lnTo>
                  <a:lnTo>
                    <a:pt x="23" y="58"/>
                  </a:lnTo>
                  <a:lnTo>
                    <a:pt x="11" y="81"/>
                  </a:lnTo>
                  <a:lnTo>
                    <a:pt x="3" y="105"/>
                  </a:lnTo>
                  <a:lnTo>
                    <a:pt x="0" y="133"/>
                  </a:lnTo>
                  <a:lnTo>
                    <a:pt x="270" y="133"/>
                  </a:lnTo>
                  <a:close/>
                </a:path>
              </a:pathLst>
            </a:custGeom>
            <a:solidFill>
              <a:srgbClr val="0033CC"/>
            </a:solidFill>
            <a:ln w="9525">
              <a:solidFill>
                <a:srgbClr val="FFFF99"/>
              </a:solidFill>
              <a:round/>
              <a:headEnd/>
              <a:tailEnd/>
            </a:ln>
          </p:spPr>
          <p:txBody>
            <a:bodyPr/>
            <a:lstStyle/>
            <a:p>
              <a:endParaRPr lang="zh-CN" altLang="en-US"/>
            </a:p>
          </p:txBody>
        </p:sp>
        <p:sp>
          <p:nvSpPr>
            <p:cNvPr id="8" name="Freeform 8"/>
            <p:cNvSpPr>
              <a:spLocks/>
            </p:cNvSpPr>
            <p:nvPr/>
          </p:nvSpPr>
          <p:spPr bwMode="auto">
            <a:xfrm>
              <a:off x="820" y="2332"/>
              <a:ext cx="234" cy="231"/>
            </a:xfrm>
            <a:custGeom>
              <a:avLst/>
              <a:gdLst>
                <a:gd name="T0" fmla="*/ 118 w 234"/>
                <a:gd name="T1" fmla="*/ 231 h 231"/>
                <a:gd name="T2" fmla="*/ 140 w 234"/>
                <a:gd name="T3" fmla="*/ 228 h 231"/>
                <a:gd name="T4" fmla="*/ 163 w 234"/>
                <a:gd name="T5" fmla="*/ 222 h 231"/>
                <a:gd name="T6" fmla="*/ 183 w 234"/>
                <a:gd name="T7" fmla="*/ 211 h 231"/>
                <a:gd name="T8" fmla="*/ 199 w 234"/>
                <a:gd name="T9" fmla="*/ 198 h 231"/>
                <a:gd name="T10" fmla="*/ 214 w 234"/>
                <a:gd name="T11" fmla="*/ 180 h 231"/>
                <a:gd name="T12" fmla="*/ 225 w 234"/>
                <a:gd name="T13" fmla="*/ 160 h 231"/>
                <a:gd name="T14" fmla="*/ 231 w 234"/>
                <a:gd name="T15" fmla="*/ 139 h 231"/>
                <a:gd name="T16" fmla="*/ 234 w 234"/>
                <a:gd name="T17" fmla="*/ 115 h 231"/>
                <a:gd name="T18" fmla="*/ 231 w 234"/>
                <a:gd name="T19" fmla="*/ 92 h 231"/>
                <a:gd name="T20" fmla="*/ 225 w 234"/>
                <a:gd name="T21" fmla="*/ 71 h 231"/>
                <a:gd name="T22" fmla="*/ 214 w 234"/>
                <a:gd name="T23" fmla="*/ 51 h 231"/>
                <a:gd name="T24" fmla="*/ 199 w 234"/>
                <a:gd name="T25" fmla="*/ 34 h 231"/>
                <a:gd name="T26" fmla="*/ 183 w 234"/>
                <a:gd name="T27" fmla="*/ 19 h 231"/>
                <a:gd name="T28" fmla="*/ 163 w 234"/>
                <a:gd name="T29" fmla="*/ 9 h 231"/>
                <a:gd name="T30" fmla="*/ 140 w 234"/>
                <a:gd name="T31" fmla="*/ 3 h 231"/>
                <a:gd name="T32" fmla="*/ 118 w 234"/>
                <a:gd name="T33" fmla="*/ 0 h 231"/>
                <a:gd name="T34" fmla="*/ 94 w 234"/>
                <a:gd name="T35" fmla="*/ 3 h 231"/>
                <a:gd name="T36" fmla="*/ 73 w 234"/>
                <a:gd name="T37" fmla="*/ 9 h 231"/>
                <a:gd name="T38" fmla="*/ 51 w 234"/>
                <a:gd name="T39" fmla="*/ 19 h 231"/>
                <a:gd name="T40" fmla="*/ 35 w 234"/>
                <a:gd name="T41" fmla="*/ 34 h 231"/>
                <a:gd name="T42" fmla="*/ 20 w 234"/>
                <a:gd name="T43" fmla="*/ 51 h 231"/>
                <a:gd name="T44" fmla="*/ 9 w 234"/>
                <a:gd name="T45" fmla="*/ 71 h 231"/>
                <a:gd name="T46" fmla="*/ 3 w 234"/>
                <a:gd name="T47" fmla="*/ 92 h 231"/>
                <a:gd name="T48" fmla="*/ 0 w 234"/>
                <a:gd name="T49" fmla="*/ 115 h 231"/>
                <a:gd name="T50" fmla="*/ 3 w 234"/>
                <a:gd name="T51" fmla="*/ 139 h 231"/>
                <a:gd name="T52" fmla="*/ 9 w 234"/>
                <a:gd name="T53" fmla="*/ 160 h 231"/>
                <a:gd name="T54" fmla="*/ 20 w 234"/>
                <a:gd name="T55" fmla="*/ 180 h 231"/>
                <a:gd name="T56" fmla="*/ 35 w 234"/>
                <a:gd name="T57" fmla="*/ 198 h 231"/>
                <a:gd name="T58" fmla="*/ 51 w 234"/>
                <a:gd name="T59" fmla="*/ 211 h 231"/>
                <a:gd name="T60" fmla="*/ 73 w 234"/>
                <a:gd name="T61" fmla="*/ 222 h 231"/>
                <a:gd name="T62" fmla="*/ 94 w 234"/>
                <a:gd name="T63" fmla="*/ 228 h 231"/>
                <a:gd name="T64" fmla="*/ 118 w 234"/>
                <a:gd name="T65" fmla="*/ 231 h 2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4"/>
                <a:gd name="T100" fmla="*/ 0 h 231"/>
                <a:gd name="T101" fmla="*/ 234 w 234"/>
                <a:gd name="T102" fmla="*/ 231 h 2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4" h="231">
                  <a:moveTo>
                    <a:pt x="118" y="231"/>
                  </a:moveTo>
                  <a:lnTo>
                    <a:pt x="140" y="228"/>
                  </a:lnTo>
                  <a:lnTo>
                    <a:pt x="163" y="222"/>
                  </a:lnTo>
                  <a:lnTo>
                    <a:pt x="183" y="211"/>
                  </a:lnTo>
                  <a:lnTo>
                    <a:pt x="199" y="198"/>
                  </a:lnTo>
                  <a:lnTo>
                    <a:pt x="214" y="180"/>
                  </a:lnTo>
                  <a:lnTo>
                    <a:pt x="225" y="160"/>
                  </a:lnTo>
                  <a:lnTo>
                    <a:pt x="231" y="139"/>
                  </a:lnTo>
                  <a:lnTo>
                    <a:pt x="234" y="115"/>
                  </a:lnTo>
                  <a:lnTo>
                    <a:pt x="231" y="92"/>
                  </a:lnTo>
                  <a:lnTo>
                    <a:pt x="225" y="71"/>
                  </a:lnTo>
                  <a:lnTo>
                    <a:pt x="214" y="51"/>
                  </a:lnTo>
                  <a:lnTo>
                    <a:pt x="199" y="34"/>
                  </a:lnTo>
                  <a:lnTo>
                    <a:pt x="183" y="19"/>
                  </a:lnTo>
                  <a:lnTo>
                    <a:pt x="163" y="9"/>
                  </a:lnTo>
                  <a:lnTo>
                    <a:pt x="140" y="3"/>
                  </a:lnTo>
                  <a:lnTo>
                    <a:pt x="118" y="0"/>
                  </a:lnTo>
                  <a:lnTo>
                    <a:pt x="94" y="3"/>
                  </a:lnTo>
                  <a:lnTo>
                    <a:pt x="73" y="9"/>
                  </a:lnTo>
                  <a:lnTo>
                    <a:pt x="51" y="19"/>
                  </a:lnTo>
                  <a:lnTo>
                    <a:pt x="35" y="34"/>
                  </a:lnTo>
                  <a:lnTo>
                    <a:pt x="20" y="51"/>
                  </a:lnTo>
                  <a:lnTo>
                    <a:pt x="9" y="71"/>
                  </a:lnTo>
                  <a:lnTo>
                    <a:pt x="3" y="92"/>
                  </a:lnTo>
                  <a:lnTo>
                    <a:pt x="0" y="115"/>
                  </a:lnTo>
                  <a:lnTo>
                    <a:pt x="3" y="139"/>
                  </a:lnTo>
                  <a:lnTo>
                    <a:pt x="9" y="160"/>
                  </a:lnTo>
                  <a:lnTo>
                    <a:pt x="20" y="180"/>
                  </a:lnTo>
                  <a:lnTo>
                    <a:pt x="35" y="198"/>
                  </a:lnTo>
                  <a:lnTo>
                    <a:pt x="51" y="211"/>
                  </a:lnTo>
                  <a:lnTo>
                    <a:pt x="73" y="222"/>
                  </a:lnTo>
                  <a:lnTo>
                    <a:pt x="94" y="228"/>
                  </a:lnTo>
                  <a:lnTo>
                    <a:pt x="118" y="231"/>
                  </a:lnTo>
                  <a:close/>
                </a:path>
              </a:pathLst>
            </a:custGeom>
            <a:solidFill>
              <a:srgbClr val="0033CC"/>
            </a:solidFill>
            <a:ln w="9525">
              <a:solidFill>
                <a:srgbClr val="FFFF99"/>
              </a:solidFill>
              <a:round/>
              <a:headEnd/>
              <a:tailEnd/>
            </a:ln>
          </p:spPr>
          <p:txBody>
            <a:bodyPr/>
            <a:lstStyle/>
            <a:p>
              <a:endParaRPr lang="zh-CN" altLang="en-US"/>
            </a:p>
          </p:txBody>
        </p:sp>
        <p:sp>
          <p:nvSpPr>
            <p:cNvPr id="9" name="Freeform 9"/>
            <p:cNvSpPr>
              <a:spLocks/>
            </p:cNvSpPr>
            <p:nvPr/>
          </p:nvSpPr>
          <p:spPr bwMode="auto">
            <a:xfrm>
              <a:off x="1752" y="2332"/>
              <a:ext cx="233" cy="231"/>
            </a:xfrm>
            <a:custGeom>
              <a:avLst/>
              <a:gdLst>
                <a:gd name="T0" fmla="*/ 116 w 233"/>
                <a:gd name="T1" fmla="*/ 231 h 231"/>
                <a:gd name="T2" fmla="*/ 140 w 233"/>
                <a:gd name="T3" fmla="*/ 228 h 231"/>
                <a:gd name="T4" fmla="*/ 161 w 233"/>
                <a:gd name="T5" fmla="*/ 222 h 231"/>
                <a:gd name="T6" fmla="*/ 182 w 233"/>
                <a:gd name="T7" fmla="*/ 211 h 231"/>
                <a:gd name="T8" fmla="*/ 199 w 233"/>
                <a:gd name="T9" fmla="*/ 198 h 231"/>
                <a:gd name="T10" fmla="*/ 214 w 233"/>
                <a:gd name="T11" fmla="*/ 180 h 231"/>
                <a:gd name="T12" fmla="*/ 224 w 233"/>
                <a:gd name="T13" fmla="*/ 160 h 231"/>
                <a:gd name="T14" fmla="*/ 230 w 233"/>
                <a:gd name="T15" fmla="*/ 139 h 231"/>
                <a:gd name="T16" fmla="*/ 233 w 233"/>
                <a:gd name="T17" fmla="*/ 115 h 231"/>
                <a:gd name="T18" fmla="*/ 230 w 233"/>
                <a:gd name="T19" fmla="*/ 92 h 231"/>
                <a:gd name="T20" fmla="*/ 224 w 233"/>
                <a:gd name="T21" fmla="*/ 71 h 231"/>
                <a:gd name="T22" fmla="*/ 214 w 233"/>
                <a:gd name="T23" fmla="*/ 51 h 231"/>
                <a:gd name="T24" fmla="*/ 199 w 233"/>
                <a:gd name="T25" fmla="*/ 34 h 231"/>
                <a:gd name="T26" fmla="*/ 182 w 233"/>
                <a:gd name="T27" fmla="*/ 19 h 231"/>
                <a:gd name="T28" fmla="*/ 161 w 233"/>
                <a:gd name="T29" fmla="*/ 9 h 231"/>
                <a:gd name="T30" fmla="*/ 140 w 233"/>
                <a:gd name="T31" fmla="*/ 3 h 231"/>
                <a:gd name="T32" fmla="*/ 116 w 233"/>
                <a:gd name="T33" fmla="*/ 0 h 231"/>
                <a:gd name="T34" fmla="*/ 93 w 233"/>
                <a:gd name="T35" fmla="*/ 3 h 231"/>
                <a:gd name="T36" fmla="*/ 71 w 233"/>
                <a:gd name="T37" fmla="*/ 9 h 231"/>
                <a:gd name="T38" fmla="*/ 51 w 233"/>
                <a:gd name="T39" fmla="*/ 19 h 231"/>
                <a:gd name="T40" fmla="*/ 34 w 233"/>
                <a:gd name="T41" fmla="*/ 34 h 231"/>
                <a:gd name="T42" fmla="*/ 19 w 233"/>
                <a:gd name="T43" fmla="*/ 51 h 231"/>
                <a:gd name="T44" fmla="*/ 9 w 233"/>
                <a:gd name="T45" fmla="*/ 71 h 231"/>
                <a:gd name="T46" fmla="*/ 3 w 233"/>
                <a:gd name="T47" fmla="*/ 92 h 231"/>
                <a:gd name="T48" fmla="*/ 0 w 233"/>
                <a:gd name="T49" fmla="*/ 115 h 231"/>
                <a:gd name="T50" fmla="*/ 3 w 233"/>
                <a:gd name="T51" fmla="*/ 139 h 231"/>
                <a:gd name="T52" fmla="*/ 9 w 233"/>
                <a:gd name="T53" fmla="*/ 160 h 231"/>
                <a:gd name="T54" fmla="*/ 19 w 233"/>
                <a:gd name="T55" fmla="*/ 180 h 231"/>
                <a:gd name="T56" fmla="*/ 34 w 233"/>
                <a:gd name="T57" fmla="*/ 198 h 231"/>
                <a:gd name="T58" fmla="*/ 51 w 233"/>
                <a:gd name="T59" fmla="*/ 211 h 231"/>
                <a:gd name="T60" fmla="*/ 71 w 233"/>
                <a:gd name="T61" fmla="*/ 222 h 231"/>
                <a:gd name="T62" fmla="*/ 93 w 233"/>
                <a:gd name="T63" fmla="*/ 228 h 231"/>
                <a:gd name="T64" fmla="*/ 116 w 233"/>
                <a:gd name="T65" fmla="*/ 231 h 2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3"/>
                <a:gd name="T100" fmla="*/ 0 h 231"/>
                <a:gd name="T101" fmla="*/ 233 w 233"/>
                <a:gd name="T102" fmla="*/ 231 h 2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3" h="231">
                  <a:moveTo>
                    <a:pt x="116" y="231"/>
                  </a:moveTo>
                  <a:lnTo>
                    <a:pt x="140" y="228"/>
                  </a:lnTo>
                  <a:lnTo>
                    <a:pt x="161" y="222"/>
                  </a:lnTo>
                  <a:lnTo>
                    <a:pt x="182" y="211"/>
                  </a:lnTo>
                  <a:lnTo>
                    <a:pt x="199" y="198"/>
                  </a:lnTo>
                  <a:lnTo>
                    <a:pt x="214" y="180"/>
                  </a:lnTo>
                  <a:lnTo>
                    <a:pt x="224" y="160"/>
                  </a:lnTo>
                  <a:lnTo>
                    <a:pt x="230" y="139"/>
                  </a:lnTo>
                  <a:lnTo>
                    <a:pt x="233" y="115"/>
                  </a:lnTo>
                  <a:lnTo>
                    <a:pt x="230" y="92"/>
                  </a:lnTo>
                  <a:lnTo>
                    <a:pt x="224" y="71"/>
                  </a:lnTo>
                  <a:lnTo>
                    <a:pt x="214" y="51"/>
                  </a:lnTo>
                  <a:lnTo>
                    <a:pt x="199" y="34"/>
                  </a:lnTo>
                  <a:lnTo>
                    <a:pt x="182" y="19"/>
                  </a:lnTo>
                  <a:lnTo>
                    <a:pt x="161" y="9"/>
                  </a:lnTo>
                  <a:lnTo>
                    <a:pt x="140" y="3"/>
                  </a:lnTo>
                  <a:lnTo>
                    <a:pt x="116" y="0"/>
                  </a:lnTo>
                  <a:lnTo>
                    <a:pt x="93" y="3"/>
                  </a:lnTo>
                  <a:lnTo>
                    <a:pt x="71" y="9"/>
                  </a:lnTo>
                  <a:lnTo>
                    <a:pt x="51" y="19"/>
                  </a:lnTo>
                  <a:lnTo>
                    <a:pt x="34" y="34"/>
                  </a:lnTo>
                  <a:lnTo>
                    <a:pt x="19" y="51"/>
                  </a:lnTo>
                  <a:lnTo>
                    <a:pt x="9" y="71"/>
                  </a:lnTo>
                  <a:lnTo>
                    <a:pt x="3" y="92"/>
                  </a:lnTo>
                  <a:lnTo>
                    <a:pt x="0" y="115"/>
                  </a:lnTo>
                  <a:lnTo>
                    <a:pt x="3" y="139"/>
                  </a:lnTo>
                  <a:lnTo>
                    <a:pt x="9" y="160"/>
                  </a:lnTo>
                  <a:lnTo>
                    <a:pt x="19" y="180"/>
                  </a:lnTo>
                  <a:lnTo>
                    <a:pt x="34" y="198"/>
                  </a:lnTo>
                  <a:lnTo>
                    <a:pt x="51" y="211"/>
                  </a:lnTo>
                  <a:lnTo>
                    <a:pt x="71" y="222"/>
                  </a:lnTo>
                  <a:lnTo>
                    <a:pt x="93" y="228"/>
                  </a:lnTo>
                  <a:lnTo>
                    <a:pt x="116" y="231"/>
                  </a:lnTo>
                  <a:close/>
                </a:path>
              </a:pathLst>
            </a:custGeom>
            <a:solidFill>
              <a:srgbClr val="0033CC"/>
            </a:solidFill>
            <a:ln w="9525">
              <a:solidFill>
                <a:srgbClr val="FFFF99"/>
              </a:solidFill>
              <a:round/>
              <a:headEnd/>
              <a:tailEnd/>
            </a:ln>
          </p:spPr>
          <p:txBody>
            <a:bodyPr/>
            <a:lstStyle/>
            <a:p>
              <a:endParaRPr lang="zh-CN" altLang="en-US"/>
            </a:p>
          </p:txBody>
        </p:sp>
        <p:sp>
          <p:nvSpPr>
            <p:cNvPr id="10" name="Freeform 10"/>
            <p:cNvSpPr>
              <a:spLocks/>
            </p:cNvSpPr>
            <p:nvPr/>
          </p:nvSpPr>
          <p:spPr bwMode="auto">
            <a:xfrm>
              <a:off x="859" y="2371"/>
              <a:ext cx="156" cy="154"/>
            </a:xfrm>
            <a:custGeom>
              <a:avLst/>
              <a:gdLst>
                <a:gd name="T0" fmla="*/ 79 w 156"/>
                <a:gd name="T1" fmla="*/ 154 h 154"/>
                <a:gd name="T2" fmla="*/ 94 w 156"/>
                <a:gd name="T3" fmla="*/ 153 h 154"/>
                <a:gd name="T4" fmla="*/ 109 w 156"/>
                <a:gd name="T5" fmla="*/ 148 h 154"/>
                <a:gd name="T6" fmla="*/ 121 w 156"/>
                <a:gd name="T7" fmla="*/ 141 h 154"/>
                <a:gd name="T8" fmla="*/ 133 w 156"/>
                <a:gd name="T9" fmla="*/ 132 h 154"/>
                <a:gd name="T10" fmla="*/ 142 w 156"/>
                <a:gd name="T11" fmla="*/ 119 h 154"/>
                <a:gd name="T12" fmla="*/ 150 w 156"/>
                <a:gd name="T13" fmla="*/ 106 h 154"/>
                <a:gd name="T14" fmla="*/ 154 w 156"/>
                <a:gd name="T15" fmla="*/ 92 h 154"/>
                <a:gd name="T16" fmla="*/ 156 w 156"/>
                <a:gd name="T17" fmla="*/ 76 h 154"/>
                <a:gd name="T18" fmla="*/ 154 w 156"/>
                <a:gd name="T19" fmla="*/ 60 h 154"/>
                <a:gd name="T20" fmla="*/ 150 w 156"/>
                <a:gd name="T21" fmla="*/ 45 h 154"/>
                <a:gd name="T22" fmla="*/ 142 w 156"/>
                <a:gd name="T23" fmla="*/ 33 h 154"/>
                <a:gd name="T24" fmla="*/ 133 w 156"/>
                <a:gd name="T25" fmla="*/ 21 h 154"/>
                <a:gd name="T26" fmla="*/ 121 w 156"/>
                <a:gd name="T27" fmla="*/ 12 h 154"/>
                <a:gd name="T28" fmla="*/ 109 w 156"/>
                <a:gd name="T29" fmla="*/ 6 h 154"/>
                <a:gd name="T30" fmla="*/ 94 w 156"/>
                <a:gd name="T31" fmla="*/ 1 h 154"/>
                <a:gd name="T32" fmla="*/ 79 w 156"/>
                <a:gd name="T33" fmla="*/ 0 h 154"/>
                <a:gd name="T34" fmla="*/ 62 w 156"/>
                <a:gd name="T35" fmla="*/ 1 h 154"/>
                <a:gd name="T36" fmla="*/ 49 w 156"/>
                <a:gd name="T37" fmla="*/ 6 h 154"/>
                <a:gd name="T38" fmla="*/ 35 w 156"/>
                <a:gd name="T39" fmla="*/ 12 h 154"/>
                <a:gd name="T40" fmla="*/ 23 w 156"/>
                <a:gd name="T41" fmla="*/ 21 h 154"/>
                <a:gd name="T42" fmla="*/ 14 w 156"/>
                <a:gd name="T43" fmla="*/ 33 h 154"/>
                <a:gd name="T44" fmla="*/ 6 w 156"/>
                <a:gd name="T45" fmla="*/ 45 h 154"/>
                <a:gd name="T46" fmla="*/ 2 w 156"/>
                <a:gd name="T47" fmla="*/ 60 h 154"/>
                <a:gd name="T48" fmla="*/ 0 w 156"/>
                <a:gd name="T49" fmla="*/ 76 h 154"/>
                <a:gd name="T50" fmla="*/ 2 w 156"/>
                <a:gd name="T51" fmla="*/ 92 h 154"/>
                <a:gd name="T52" fmla="*/ 6 w 156"/>
                <a:gd name="T53" fmla="*/ 106 h 154"/>
                <a:gd name="T54" fmla="*/ 14 w 156"/>
                <a:gd name="T55" fmla="*/ 119 h 154"/>
                <a:gd name="T56" fmla="*/ 23 w 156"/>
                <a:gd name="T57" fmla="*/ 132 h 154"/>
                <a:gd name="T58" fmla="*/ 35 w 156"/>
                <a:gd name="T59" fmla="*/ 141 h 154"/>
                <a:gd name="T60" fmla="*/ 49 w 156"/>
                <a:gd name="T61" fmla="*/ 148 h 154"/>
                <a:gd name="T62" fmla="*/ 62 w 156"/>
                <a:gd name="T63" fmla="*/ 153 h 154"/>
                <a:gd name="T64" fmla="*/ 79 w 156"/>
                <a:gd name="T65" fmla="*/ 154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6"/>
                <a:gd name="T100" fmla="*/ 0 h 154"/>
                <a:gd name="T101" fmla="*/ 156 w 156"/>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6" h="154">
                  <a:moveTo>
                    <a:pt x="79" y="154"/>
                  </a:moveTo>
                  <a:lnTo>
                    <a:pt x="94" y="153"/>
                  </a:lnTo>
                  <a:lnTo>
                    <a:pt x="109" y="148"/>
                  </a:lnTo>
                  <a:lnTo>
                    <a:pt x="121" y="141"/>
                  </a:lnTo>
                  <a:lnTo>
                    <a:pt x="133" y="132"/>
                  </a:lnTo>
                  <a:lnTo>
                    <a:pt x="142" y="119"/>
                  </a:lnTo>
                  <a:lnTo>
                    <a:pt x="150" y="106"/>
                  </a:lnTo>
                  <a:lnTo>
                    <a:pt x="154" y="92"/>
                  </a:lnTo>
                  <a:lnTo>
                    <a:pt x="156" y="76"/>
                  </a:lnTo>
                  <a:lnTo>
                    <a:pt x="154" y="60"/>
                  </a:lnTo>
                  <a:lnTo>
                    <a:pt x="150" y="45"/>
                  </a:lnTo>
                  <a:lnTo>
                    <a:pt x="142" y="33"/>
                  </a:lnTo>
                  <a:lnTo>
                    <a:pt x="133" y="21"/>
                  </a:lnTo>
                  <a:lnTo>
                    <a:pt x="121" y="12"/>
                  </a:lnTo>
                  <a:lnTo>
                    <a:pt x="109" y="6"/>
                  </a:lnTo>
                  <a:lnTo>
                    <a:pt x="94" y="1"/>
                  </a:lnTo>
                  <a:lnTo>
                    <a:pt x="79" y="0"/>
                  </a:lnTo>
                  <a:lnTo>
                    <a:pt x="62" y="1"/>
                  </a:lnTo>
                  <a:lnTo>
                    <a:pt x="49" y="6"/>
                  </a:lnTo>
                  <a:lnTo>
                    <a:pt x="35" y="12"/>
                  </a:lnTo>
                  <a:lnTo>
                    <a:pt x="23" y="21"/>
                  </a:lnTo>
                  <a:lnTo>
                    <a:pt x="14" y="33"/>
                  </a:lnTo>
                  <a:lnTo>
                    <a:pt x="6" y="45"/>
                  </a:lnTo>
                  <a:lnTo>
                    <a:pt x="2" y="60"/>
                  </a:lnTo>
                  <a:lnTo>
                    <a:pt x="0" y="76"/>
                  </a:lnTo>
                  <a:lnTo>
                    <a:pt x="2" y="92"/>
                  </a:lnTo>
                  <a:lnTo>
                    <a:pt x="6" y="106"/>
                  </a:lnTo>
                  <a:lnTo>
                    <a:pt x="14" y="119"/>
                  </a:lnTo>
                  <a:lnTo>
                    <a:pt x="23" y="132"/>
                  </a:lnTo>
                  <a:lnTo>
                    <a:pt x="35" y="141"/>
                  </a:lnTo>
                  <a:lnTo>
                    <a:pt x="49" y="148"/>
                  </a:lnTo>
                  <a:lnTo>
                    <a:pt x="62" y="153"/>
                  </a:lnTo>
                  <a:lnTo>
                    <a:pt x="79" y="154"/>
                  </a:lnTo>
                  <a:close/>
                </a:path>
              </a:pathLst>
            </a:custGeom>
            <a:solidFill>
              <a:srgbClr val="0033CC"/>
            </a:solidFill>
            <a:ln w="9525">
              <a:solidFill>
                <a:srgbClr val="FFFF99"/>
              </a:solidFill>
              <a:round/>
              <a:headEnd/>
              <a:tailEnd/>
            </a:ln>
          </p:spPr>
          <p:txBody>
            <a:bodyPr/>
            <a:lstStyle/>
            <a:p>
              <a:endParaRPr lang="zh-CN" altLang="en-US"/>
            </a:p>
          </p:txBody>
        </p:sp>
        <p:sp>
          <p:nvSpPr>
            <p:cNvPr id="11" name="Freeform 11"/>
            <p:cNvSpPr>
              <a:spLocks/>
            </p:cNvSpPr>
            <p:nvPr/>
          </p:nvSpPr>
          <p:spPr bwMode="auto">
            <a:xfrm>
              <a:off x="1791" y="2371"/>
              <a:ext cx="155" cy="154"/>
            </a:xfrm>
            <a:custGeom>
              <a:avLst/>
              <a:gdLst>
                <a:gd name="T0" fmla="*/ 77 w 155"/>
                <a:gd name="T1" fmla="*/ 154 h 154"/>
                <a:gd name="T2" fmla="*/ 93 w 155"/>
                <a:gd name="T3" fmla="*/ 153 h 154"/>
                <a:gd name="T4" fmla="*/ 107 w 155"/>
                <a:gd name="T5" fmla="*/ 148 h 154"/>
                <a:gd name="T6" fmla="*/ 120 w 155"/>
                <a:gd name="T7" fmla="*/ 141 h 154"/>
                <a:gd name="T8" fmla="*/ 133 w 155"/>
                <a:gd name="T9" fmla="*/ 132 h 154"/>
                <a:gd name="T10" fmla="*/ 142 w 155"/>
                <a:gd name="T11" fmla="*/ 119 h 154"/>
                <a:gd name="T12" fmla="*/ 149 w 155"/>
                <a:gd name="T13" fmla="*/ 106 h 154"/>
                <a:gd name="T14" fmla="*/ 154 w 155"/>
                <a:gd name="T15" fmla="*/ 92 h 154"/>
                <a:gd name="T16" fmla="*/ 155 w 155"/>
                <a:gd name="T17" fmla="*/ 76 h 154"/>
                <a:gd name="T18" fmla="*/ 154 w 155"/>
                <a:gd name="T19" fmla="*/ 60 h 154"/>
                <a:gd name="T20" fmla="*/ 149 w 155"/>
                <a:gd name="T21" fmla="*/ 45 h 154"/>
                <a:gd name="T22" fmla="*/ 142 w 155"/>
                <a:gd name="T23" fmla="*/ 33 h 154"/>
                <a:gd name="T24" fmla="*/ 133 w 155"/>
                <a:gd name="T25" fmla="*/ 21 h 154"/>
                <a:gd name="T26" fmla="*/ 120 w 155"/>
                <a:gd name="T27" fmla="*/ 12 h 154"/>
                <a:gd name="T28" fmla="*/ 107 w 155"/>
                <a:gd name="T29" fmla="*/ 6 h 154"/>
                <a:gd name="T30" fmla="*/ 93 w 155"/>
                <a:gd name="T31" fmla="*/ 1 h 154"/>
                <a:gd name="T32" fmla="*/ 77 w 155"/>
                <a:gd name="T33" fmla="*/ 0 h 154"/>
                <a:gd name="T34" fmla="*/ 62 w 155"/>
                <a:gd name="T35" fmla="*/ 1 h 154"/>
                <a:gd name="T36" fmla="*/ 47 w 155"/>
                <a:gd name="T37" fmla="*/ 6 h 154"/>
                <a:gd name="T38" fmla="*/ 35 w 155"/>
                <a:gd name="T39" fmla="*/ 12 h 154"/>
                <a:gd name="T40" fmla="*/ 22 w 155"/>
                <a:gd name="T41" fmla="*/ 21 h 154"/>
                <a:gd name="T42" fmla="*/ 13 w 155"/>
                <a:gd name="T43" fmla="*/ 33 h 154"/>
                <a:gd name="T44" fmla="*/ 6 w 155"/>
                <a:gd name="T45" fmla="*/ 45 h 154"/>
                <a:gd name="T46" fmla="*/ 1 w 155"/>
                <a:gd name="T47" fmla="*/ 60 h 154"/>
                <a:gd name="T48" fmla="*/ 0 w 155"/>
                <a:gd name="T49" fmla="*/ 76 h 154"/>
                <a:gd name="T50" fmla="*/ 1 w 155"/>
                <a:gd name="T51" fmla="*/ 92 h 154"/>
                <a:gd name="T52" fmla="*/ 6 w 155"/>
                <a:gd name="T53" fmla="*/ 106 h 154"/>
                <a:gd name="T54" fmla="*/ 13 w 155"/>
                <a:gd name="T55" fmla="*/ 119 h 154"/>
                <a:gd name="T56" fmla="*/ 22 w 155"/>
                <a:gd name="T57" fmla="*/ 132 h 154"/>
                <a:gd name="T58" fmla="*/ 35 w 155"/>
                <a:gd name="T59" fmla="*/ 141 h 154"/>
                <a:gd name="T60" fmla="*/ 47 w 155"/>
                <a:gd name="T61" fmla="*/ 148 h 154"/>
                <a:gd name="T62" fmla="*/ 62 w 155"/>
                <a:gd name="T63" fmla="*/ 153 h 154"/>
                <a:gd name="T64" fmla="*/ 77 w 155"/>
                <a:gd name="T65" fmla="*/ 154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5"/>
                <a:gd name="T100" fmla="*/ 0 h 154"/>
                <a:gd name="T101" fmla="*/ 155 w 155"/>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5" h="154">
                  <a:moveTo>
                    <a:pt x="77" y="154"/>
                  </a:moveTo>
                  <a:lnTo>
                    <a:pt x="93" y="153"/>
                  </a:lnTo>
                  <a:lnTo>
                    <a:pt x="107" y="148"/>
                  </a:lnTo>
                  <a:lnTo>
                    <a:pt x="120" y="141"/>
                  </a:lnTo>
                  <a:lnTo>
                    <a:pt x="133" y="132"/>
                  </a:lnTo>
                  <a:lnTo>
                    <a:pt x="142" y="119"/>
                  </a:lnTo>
                  <a:lnTo>
                    <a:pt x="149" y="106"/>
                  </a:lnTo>
                  <a:lnTo>
                    <a:pt x="154" y="92"/>
                  </a:lnTo>
                  <a:lnTo>
                    <a:pt x="155" y="76"/>
                  </a:lnTo>
                  <a:lnTo>
                    <a:pt x="154" y="60"/>
                  </a:lnTo>
                  <a:lnTo>
                    <a:pt x="149" y="45"/>
                  </a:lnTo>
                  <a:lnTo>
                    <a:pt x="142" y="33"/>
                  </a:lnTo>
                  <a:lnTo>
                    <a:pt x="133" y="21"/>
                  </a:lnTo>
                  <a:lnTo>
                    <a:pt x="120" y="12"/>
                  </a:lnTo>
                  <a:lnTo>
                    <a:pt x="107" y="6"/>
                  </a:lnTo>
                  <a:lnTo>
                    <a:pt x="93" y="1"/>
                  </a:lnTo>
                  <a:lnTo>
                    <a:pt x="77" y="0"/>
                  </a:lnTo>
                  <a:lnTo>
                    <a:pt x="62" y="1"/>
                  </a:lnTo>
                  <a:lnTo>
                    <a:pt x="47" y="6"/>
                  </a:lnTo>
                  <a:lnTo>
                    <a:pt x="35" y="12"/>
                  </a:lnTo>
                  <a:lnTo>
                    <a:pt x="22" y="21"/>
                  </a:lnTo>
                  <a:lnTo>
                    <a:pt x="13" y="33"/>
                  </a:lnTo>
                  <a:lnTo>
                    <a:pt x="6" y="45"/>
                  </a:lnTo>
                  <a:lnTo>
                    <a:pt x="1" y="60"/>
                  </a:lnTo>
                  <a:lnTo>
                    <a:pt x="0" y="76"/>
                  </a:lnTo>
                  <a:lnTo>
                    <a:pt x="1" y="92"/>
                  </a:lnTo>
                  <a:lnTo>
                    <a:pt x="6" y="106"/>
                  </a:lnTo>
                  <a:lnTo>
                    <a:pt x="13" y="119"/>
                  </a:lnTo>
                  <a:lnTo>
                    <a:pt x="22" y="132"/>
                  </a:lnTo>
                  <a:lnTo>
                    <a:pt x="35" y="141"/>
                  </a:lnTo>
                  <a:lnTo>
                    <a:pt x="47" y="148"/>
                  </a:lnTo>
                  <a:lnTo>
                    <a:pt x="62" y="153"/>
                  </a:lnTo>
                  <a:lnTo>
                    <a:pt x="77" y="154"/>
                  </a:lnTo>
                  <a:close/>
                </a:path>
              </a:pathLst>
            </a:custGeom>
            <a:solidFill>
              <a:srgbClr val="0033CC"/>
            </a:solidFill>
            <a:ln w="9525">
              <a:solidFill>
                <a:srgbClr val="FFFF99"/>
              </a:solidFill>
              <a:round/>
              <a:headEnd/>
              <a:tailEnd/>
            </a:ln>
          </p:spPr>
          <p:txBody>
            <a:bodyPr/>
            <a:lstStyle/>
            <a:p>
              <a:endParaRPr lang="zh-CN" altLang="en-US"/>
            </a:p>
          </p:txBody>
        </p:sp>
        <p:sp>
          <p:nvSpPr>
            <p:cNvPr id="12" name="Freeform 12"/>
            <p:cNvSpPr>
              <a:spLocks/>
            </p:cNvSpPr>
            <p:nvPr/>
          </p:nvSpPr>
          <p:spPr bwMode="auto">
            <a:xfrm>
              <a:off x="879" y="2389"/>
              <a:ext cx="116" cy="117"/>
            </a:xfrm>
            <a:custGeom>
              <a:avLst/>
              <a:gdLst>
                <a:gd name="T0" fmla="*/ 59 w 116"/>
                <a:gd name="T1" fmla="*/ 117 h 117"/>
                <a:gd name="T2" fmla="*/ 71 w 116"/>
                <a:gd name="T3" fmla="*/ 115 h 117"/>
                <a:gd name="T4" fmla="*/ 81 w 116"/>
                <a:gd name="T5" fmla="*/ 112 h 117"/>
                <a:gd name="T6" fmla="*/ 90 w 116"/>
                <a:gd name="T7" fmla="*/ 106 h 117"/>
                <a:gd name="T8" fmla="*/ 99 w 116"/>
                <a:gd name="T9" fmla="*/ 100 h 117"/>
                <a:gd name="T10" fmla="*/ 107 w 116"/>
                <a:gd name="T11" fmla="*/ 91 h 117"/>
                <a:gd name="T12" fmla="*/ 111 w 116"/>
                <a:gd name="T13" fmla="*/ 80 h 117"/>
                <a:gd name="T14" fmla="*/ 114 w 116"/>
                <a:gd name="T15" fmla="*/ 70 h 117"/>
                <a:gd name="T16" fmla="*/ 116 w 116"/>
                <a:gd name="T17" fmla="*/ 58 h 117"/>
                <a:gd name="T18" fmla="*/ 114 w 116"/>
                <a:gd name="T19" fmla="*/ 45 h 117"/>
                <a:gd name="T20" fmla="*/ 111 w 116"/>
                <a:gd name="T21" fmla="*/ 35 h 117"/>
                <a:gd name="T22" fmla="*/ 107 w 116"/>
                <a:gd name="T23" fmla="*/ 26 h 117"/>
                <a:gd name="T24" fmla="*/ 99 w 116"/>
                <a:gd name="T25" fmla="*/ 17 h 117"/>
                <a:gd name="T26" fmla="*/ 90 w 116"/>
                <a:gd name="T27" fmla="*/ 9 h 117"/>
                <a:gd name="T28" fmla="*/ 81 w 116"/>
                <a:gd name="T29" fmla="*/ 5 h 117"/>
                <a:gd name="T30" fmla="*/ 71 w 116"/>
                <a:gd name="T31" fmla="*/ 2 h 117"/>
                <a:gd name="T32" fmla="*/ 59 w 116"/>
                <a:gd name="T33" fmla="*/ 0 h 117"/>
                <a:gd name="T34" fmla="*/ 47 w 116"/>
                <a:gd name="T35" fmla="*/ 2 h 117"/>
                <a:gd name="T36" fmla="*/ 36 w 116"/>
                <a:gd name="T37" fmla="*/ 5 h 117"/>
                <a:gd name="T38" fmla="*/ 26 w 116"/>
                <a:gd name="T39" fmla="*/ 9 h 117"/>
                <a:gd name="T40" fmla="*/ 17 w 116"/>
                <a:gd name="T41" fmla="*/ 17 h 117"/>
                <a:gd name="T42" fmla="*/ 10 w 116"/>
                <a:gd name="T43" fmla="*/ 26 h 117"/>
                <a:gd name="T44" fmla="*/ 4 w 116"/>
                <a:gd name="T45" fmla="*/ 35 h 117"/>
                <a:gd name="T46" fmla="*/ 1 w 116"/>
                <a:gd name="T47" fmla="*/ 45 h 117"/>
                <a:gd name="T48" fmla="*/ 0 w 116"/>
                <a:gd name="T49" fmla="*/ 58 h 117"/>
                <a:gd name="T50" fmla="*/ 1 w 116"/>
                <a:gd name="T51" fmla="*/ 70 h 117"/>
                <a:gd name="T52" fmla="*/ 4 w 116"/>
                <a:gd name="T53" fmla="*/ 80 h 117"/>
                <a:gd name="T54" fmla="*/ 10 w 116"/>
                <a:gd name="T55" fmla="*/ 91 h 117"/>
                <a:gd name="T56" fmla="*/ 17 w 116"/>
                <a:gd name="T57" fmla="*/ 100 h 117"/>
                <a:gd name="T58" fmla="*/ 26 w 116"/>
                <a:gd name="T59" fmla="*/ 106 h 117"/>
                <a:gd name="T60" fmla="*/ 36 w 116"/>
                <a:gd name="T61" fmla="*/ 112 h 117"/>
                <a:gd name="T62" fmla="*/ 47 w 116"/>
                <a:gd name="T63" fmla="*/ 115 h 117"/>
                <a:gd name="T64" fmla="*/ 59 w 116"/>
                <a:gd name="T65" fmla="*/ 11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17"/>
                <a:gd name="T101" fmla="*/ 116 w 116"/>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17">
                  <a:moveTo>
                    <a:pt x="59" y="117"/>
                  </a:moveTo>
                  <a:lnTo>
                    <a:pt x="71" y="115"/>
                  </a:lnTo>
                  <a:lnTo>
                    <a:pt x="81" y="112"/>
                  </a:lnTo>
                  <a:lnTo>
                    <a:pt x="90" y="106"/>
                  </a:lnTo>
                  <a:lnTo>
                    <a:pt x="99" y="100"/>
                  </a:lnTo>
                  <a:lnTo>
                    <a:pt x="107" y="91"/>
                  </a:lnTo>
                  <a:lnTo>
                    <a:pt x="111" y="80"/>
                  </a:lnTo>
                  <a:lnTo>
                    <a:pt x="114" y="70"/>
                  </a:lnTo>
                  <a:lnTo>
                    <a:pt x="116" y="58"/>
                  </a:lnTo>
                  <a:lnTo>
                    <a:pt x="114" y="45"/>
                  </a:lnTo>
                  <a:lnTo>
                    <a:pt x="111" y="35"/>
                  </a:lnTo>
                  <a:lnTo>
                    <a:pt x="107" y="26"/>
                  </a:lnTo>
                  <a:lnTo>
                    <a:pt x="99" y="17"/>
                  </a:lnTo>
                  <a:lnTo>
                    <a:pt x="90" y="9"/>
                  </a:lnTo>
                  <a:lnTo>
                    <a:pt x="81" y="5"/>
                  </a:lnTo>
                  <a:lnTo>
                    <a:pt x="71" y="2"/>
                  </a:lnTo>
                  <a:lnTo>
                    <a:pt x="59" y="0"/>
                  </a:lnTo>
                  <a:lnTo>
                    <a:pt x="47" y="2"/>
                  </a:lnTo>
                  <a:lnTo>
                    <a:pt x="36" y="5"/>
                  </a:lnTo>
                  <a:lnTo>
                    <a:pt x="26" y="9"/>
                  </a:lnTo>
                  <a:lnTo>
                    <a:pt x="17" y="17"/>
                  </a:lnTo>
                  <a:lnTo>
                    <a:pt x="10" y="26"/>
                  </a:lnTo>
                  <a:lnTo>
                    <a:pt x="4" y="35"/>
                  </a:lnTo>
                  <a:lnTo>
                    <a:pt x="1" y="45"/>
                  </a:lnTo>
                  <a:lnTo>
                    <a:pt x="0" y="58"/>
                  </a:lnTo>
                  <a:lnTo>
                    <a:pt x="1" y="70"/>
                  </a:lnTo>
                  <a:lnTo>
                    <a:pt x="4" y="80"/>
                  </a:lnTo>
                  <a:lnTo>
                    <a:pt x="10" y="91"/>
                  </a:lnTo>
                  <a:lnTo>
                    <a:pt x="17" y="100"/>
                  </a:lnTo>
                  <a:lnTo>
                    <a:pt x="26" y="106"/>
                  </a:lnTo>
                  <a:lnTo>
                    <a:pt x="36" y="112"/>
                  </a:lnTo>
                  <a:lnTo>
                    <a:pt x="47" y="115"/>
                  </a:lnTo>
                  <a:lnTo>
                    <a:pt x="59" y="117"/>
                  </a:lnTo>
                  <a:close/>
                </a:path>
              </a:pathLst>
            </a:custGeom>
            <a:solidFill>
              <a:srgbClr val="0033CC"/>
            </a:solidFill>
            <a:ln w="9525">
              <a:solidFill>
                <a:srgbClr val="FFFF99"/>
              </a:solidFill>
              <a:round/>
              <a:headEnd/>
              <a:tailEnd/>
            </a:ln>
          </p:spPr>
          <p:txBody>
            <a:bodyPr/>
            <a:lstStyle/>
            <a:p>
              <a:endParaRPr lang="zh-CN" altLang="en-US"/>
            </a:p>
          </p:txBody>
        </p:sp>
        <p:sp>
          <p:nvSpPr>
            <p:cNvPr id="13" name="Freeform 13"/>
            <p:cNvSpPr>
              <a:spLocks/>
            </p:cNvSpPr>
            <p:nvPr/>
          </p:nvSpPr>
          <p:spPr bwMode="auto">
            <a:xfrm>
              <a:off x="1810" y="2389"/>
              <a:ext cx="117" cy="117"/>
            </a:xfrm>
            <a:custGeom>
              <a:avLst/>
              <a:gdLst>
                <a:gd name="T0" fmla="*/ 58 w 117"/>
                <a:gd name="T1" fmla="*/ 117 h 117"/>
                <a:gd name="T2" fmla="*/ 70 w 117"/>
                <a:gd name="T3" fmla="*/ 115 h 117"/>
                <a:gd name="T4" fmla="*/ 80 w 117"/>
                <a:gd name="T5" fmla="*/ 112 h 117"/>
                <a:gd name="T6" fmla="*/ 91 w 117"/>
                <a:gd name="T7" fmla="*/ 106 h 117"/>
                <a:gd name="T8" fmla="*/ 100 w 117"/>
                <a:gd name="T9" fmla="*/ 100 h 117"/>
                <a:gd name="T10" fmla="*/ 106 w 117"/>
                <a:gd name="T11" fmla="*/ 91 h 117"/>
                <a:gd name="T12" fmla="*/ 112 w 117"/>
                <a:gd name="T13" fmla="*/ 80 h 117"/>
                <a:gd name="T14" fmla="*/ 115 w 117"/>
                <a:gd name="T15" fmla="*/ 70 h 117"/>
                <a:gd name="T16" fmla="*/ 117 w 117"/>
                <a:gd name="T17" fmla="*/ 58 h 117"/>
                <a:gd name="T18" fmla="*/ 115 w 117"/>
                <a:gd name="T19" fmla="*/ 45 h 117"/>
                <a:gd name="T20" fmla="*/ 112 w 117"/>
                <a:gd name="T21" fmla="*/ 35 h 117"/>
                <a:gd name="T22" fmla="*/ 106 w 117"/>
                <a:gd name="T23" fmla="*/ 26 h 117"/>
                <a:gd name="T24" fmla="*/ 100 w 117"/>
                <a:gd name="T25" fmla="*/ 17 h 117"/>
                <a:gd name="T26" fmla="*/ 91 w 117"/>
                <a:gd name="T27" fmla="*/ 9 h 117"/>
                <a:gd name="T28" fmla="*/ 80 w 117"/>
                <a:gd name="T29" fmla="*/ 5 h 117"/>
                <a:gd name="T30" fmla="*/ 70 w 117"/>
                <a:gd name="T31" fmla="*/ 2 h 117"/>
                <a:gd name="T32" fmla="*/ 58 w 117"/>
                <a:gd name="T33" fmla="*/ 0 h 117"/>
                <a:gd name="T34" fmla="*/ 46 w 117"/>
                <a:gd name="T35" fmla="*/ 2 h 117"/>
                <a:gd name="T36" fmla="*/ 35 w 117"/>
                <a:gd name="T37" fmla="*/ 5 h 117"/>
                <a:gd name="T38" fmla="*/ 26 w 117"/>
                <a:gd name="T39" fmla="*/ 9 h 117"/>
                <a:gd name="T40" fmla="*/ 17 w 117"/>
                <a:gd name="T41" fmla="*/ 17 h 117"/>
                <a:gd name="T42" fmla="*/ 10 w 117"/>
                <a:gd name="T43" fmla="*/ 26 h 117"/>
                <a:gd name="T44" fmla="*/ 5 w 117"/>
                <a:gd name="T45" fmla="*/ 35 h 117"/>
                <a:gd name="T46" fmla="*/ 2 w 117"/>
                <a:gd name="T47" fmla="*/ 45 h 117"/>
                <a:gd name="T48" fmla="*/ 0 w 117"/>
                <a:gd name="T49" fmla="*/ 58 h 117"/>
                <a:gd name="T50" fmla="*/ 2 w 117"/>
                <a:gd name="T51" fmla="*/ 70 h 117"/>
                <a:gd name="T52" fmla="*/ 5 w 117"/>
                <a:gd name="T53" fmla="*/ 80 h 117"/>
                <a:gd name="T54" fmla="*/ 10 w 117"/>
                <a:gd name="T55" fmla="*/ 91 h 117"/>
                <a:gd name="T56" fmla="*/ 17 w 117"/>
                <a:gd name="T57" fmla="*/ 100 h 117"/>
                <a:gd name="T58" fmla="*/ 26 w 117"/>
                <a:gd name="T59" fmla="*/ 106 h 117"/>
                <a:gd name="T60" fmla="*/ 35 w 117"/>
                <a:gd name="T61" fmla="*/ 112 h 117"/>
                <a:gd name="T62" fmla="*/ 46 w 117"/>
                <a:gd name="T63" fmla="*/ 115 h 117"/>
                <a:gd name="T64" fmla="*/ 58 w 117"/>
                <a:gd name="T65" fmla="*/ 11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
                <a:gd name="T100" fmla="*/ 0 h 117"/>
                <a:gd name="T101" fmla="*/ 117 w 117"/>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 h="117">
                  <a:moveTo>
                    <a:pt x="58" y="117"/>
                  </a:moveTo>
                  <a:lnTo>
                    <a:pt x="70" y="115"/>
                  </a:lnTo>
                  <a:lnTo>
                    <a:pt x="80" y="112"/>
                  </a:lnTo>
                  <a:lnTo>
                    <a:pt x="91" y="106"/>
                  </a:lnTo>
                  <a:lnTo>
                    <a:pt x="100" y="100"/>
                  </a:lnTo>
                  <a:lnTo>
                    <a:pt x="106" y="91"/>
                  </a:lnTo>
                  <a:lnTo>
                    <a:pt x="112" y="80"/>
                  </a:lnTo>
                  <a:lnTo>
                    <a:pt x="115" y="70"/>
                  </a:lnTo>
                  <a:lnTo>
                    <a:pt x="117" y="58"/>
                  </a:lnTo>
                  <a:lnTo>
                    <a:pt x="115" y="45"/>
                  </a:lnTo>
                  <a:lnTo>
                    <a:pt x="112" y="35"/>
                  </a:lnTo>
                  <a:lnTo>
                    <a:pt x="106" y="26"/>
                  </a:lnTo>
                  <a:lnTo>
                    <a:pt x="100" y="17"/>
                  </a:lnTo>
                  <a:lnTo>
                    <a:pt x="91" y="9"/>
                  </a:lnTo>
                  <a:lnTo>
                    <a:pt x="80" y="5"/>
                  </a:lnTo>
                  <a:lnTo>
                    <a:pt x="70" y="2"/>
                  </a:lnTo>
                  <a:lnTo>
                    <a:pt x="58" y="0"/>
                  </a:lnTo>
                  <a:lnTo>
                    <a:pt x="46" y="2"/>
                  </a:lnTo>
                  <a:lnTo>
                    <a:pt x="35" y="5"/>
                  </a:lnTo>
                  <a:lnTo>
                    <a:pt x="26" y="9"/>
                  </a:lnTo>
                  <a:lnTo>
                    <a:pt x="17" y="17"/>
                  </a:lnTo>
                  <a:lnTo>
                    <a:pt x="10" y="26"/>
                  </a:lnTo>
                  <a:lnTo>
                    <a:pt x="5" y="35"/>
                  </a:lnTo>
                  <a:lnTo>
                    <a:pt x="2" y="45"/>
                  </a:lnTo>
                  <a:lnTo>
                    <a:pt x="0" y="58"/>
                  </a:lnTo>
                  <a:lnTo>
                    <a:pt x="2" y="70"/>
                  </a:lnTo>
                  <a:lnTo>
                    <a:pt x="5" y="80"/>
                  </a:lnTo>
                  <a:lnTo>
                    <a:pt x="10" y="91"/>
                  </a:lnTo>
                  <a:lnTo>
                    <a:pt x="17" y="100"/>
                  </a:lnTo>
                  <a:lnTo>
                    <a:pt x="26" y="106"/>
                  </a:lnTo>
                  <a:lnTo>
                    <a:pt x="35" y="112"/>
                  </a:lnTo>
                  <a:lnTo>
                    <a:pt x="46" y="115"/>
                  </a:lnTo>
                  <a:lnTo>
                    <a:pt x="58" y="117"/>
                  </a:lnTo>
                  <a:close/>
                </a:path>
              </a:pathLst>
            </a:custGeom>
            <a:solidFill>
              <a:srgbClr val="0033CC"/>
            </a:solidFill>
            <a:ln w="9525">
              <a:solidFill>
                <a:srgbClr val="FFFF99"/>
              </a:solidFill>
              <a:round/>
              <a:headEnd/>
              <a:tailEnd/>
            </a:ln>
          </p:spPr>
          <p:txBody>
            <a:bodyPr/>
            <a:lstStyle/>
            <a:p>
              <a:endParaRPr lang="zh-CN" altLang="en-US"/>
            </a:p>
          </p:txBody>
        </p:sp>
        <p:sp>
          <p:nvSpPr>
            <p:cNvPr id="14" name="Freeform 14"/>
            <p:cNvSpPr>
              <a:spLocks/>
            </p:cNvSpPr>
            <p:nvPr/>
          </p:nvSpPr>
          <p:spPr bwMode="auto">
            <a:xfrm>
              <a:off x="1072" y="2462"/>
              <a:ext cx="660" cy="24"/>
            </a:xfrm>
            <a:custGeom>
              <a:avLst/>
              <a:gdLst>
                <a:gd name="T0" fmla="*/ 660 w 660"/>
                <a:gd name="T1" fmla="*/ 24 h 24"/>
                <a:gd name="T2" fmla="*/ 656 w 660"/>
                <a:gd name="T3" fmla="*/ 24 h 24"/>
                <a:gd name="T4" fmla="*/ 636 w 660"/>
                <a:gd name="T5" fmla="*/ 24 h 24"/>
                <a:gd name="T6" fmla="*/ 606 w 660"/>
                <a:gd name="T7" fmla="*/ 24 h 24"/>
                <a:gd name="T8" fmla="*/ 564 w 660"/>
                <a:gd name="T9" fmla="*/ 24 h 24"/>
                <a:gd name="T10" fmla="*/ 514 w 660"/>
                <a:gd name="T11" fmla="*/ 24 h 24"/>
                <a:gd name="T12" fmla="*/ 458 w 660"/>
                <a:gd name="T13" fmla="*/ 24 h 24"/>
                <a:gd name="T14" fmla="*/ 398 w 660"/>
                <a:gd name="T15" fmla="*/ 24 h 24"/>
                <a:gd name="T16" fmla="*/ 336 w 660"/>
                <a:gd name="T17" fmla="*/ 24 h 24"/>
                <a:gd name="T18" fmla="*/ 274 w 660"/>
                <a:gd name="T19" fmla="*/ 24 h 24"/>
                <a:gd name="T20" fmla="*/ 212 w 660"/>
                <a:gd name="T21" fmla="*/ 24 h 24"/>
                <a:gd name="T22" fmla="*/ 157 w 660"/>
                <a:gd name="T23" fmla="*/ 24 h 24"/>
                <a:gd name="T24" fmla="*/ 105 w 660"/>
                <a:gd name="T25" fmla="*/ 24 h 24"/>
                <a:gd name="T26" fmla="*/ 62 w 660"/>
                <a:gd name="T27" fmla="*/ 24 h 24"/>
                <a:gd name="T28" fmla="*/ 29 w 660"/>
                <a:gd name="T29" fmla="*/ 24 h 24"/>
                <a:gd name="T30" fmla="*/ 7 w 660"/>
                <a:gd name="T31" fmla="*/ 24 h 24"/>
                <a:gd name="T32" fmla="*/ 0 w 660"/>
                <a:gd name="T33" fmla="*/ 24 h 24"/>
                <a:gd name="T34" fmla="*/ 0 w 660"/>
                <a:gd name="T35" fmla="*/ 0 h 24"/>
                <a:gd name="T36" fmla="*/ 7 w 660"/>
                <a:gd name="T37" fmla="*/ 0 h 24"/>
                <a:gd name="T38" fmla="*/ 29 w 660"/>
                <a:gd name="T39" fmla="*/ 0 h 24"/>
                <a:gd name="T40" fmla="*/ 62 w 660"/>
                <a:gd name="T41" fmla="*/ 0 h 24"/>
                <a:gd name="T42" fmla="*/ 104 w 660"/>
                <a:gd name="T43" fmla="*/ 0 h 24"/>
                <a:gd name="T44" fmla="*/ 154 w 660"/>
                <a:gd name="T45" fmla="*/ 0 h 24"/>
                <a:gd name="T46" fmla="*/ 209 w 660"/>
                <a:gd name="T47" fmla="*/ 0 h 24"/>
                <a:gd name="T48" fmla="*/ 268 w 660"/>
                <a:gd name="T49" fmla="*/ 0 h 24"/>
                <a:gd name="T50" fmla="*/ 330 w 660"/>
                <a:gd name="T51" fmla="*/ 0 h 24"/>
                <a:gd name="T52" fmla="*/ 392 w 660"/>
                <a:gd name="T53" fmla="*/ 0 h 24"/>
                <a:gd name="T54" fmla="*/ 452 w 660"/>
                <a:gd name="T55" fmla="*/ 0 h 24"/>
                <a:gd name="T56" fmla="*/ 508 w 660"/>
                <a:gd name="T57" fmla="*/ 0 h 24"/>
                <a:gd name="T58" fmla="*/ 558 w 660"/>
                <a:gd name="T59" fmla="*/ 0 h 24"/>
                <a:gd name="T60" fmla="*/ 600 w 660"/>
                <a:gd name="T61" fmla="*/ 0 h 24"/>
                <a:gd name="T62" fmla="*/ 631 w 660"/>
                <a:gd name="T63" fmla="*/ 0 h 24"/>
                <a:gd name="T64" fmla="*/ 653 w 660"/>
                <a:gd name="T65" fmla="*/ 0 h 24"/>
                <a:gd name="T66" fmla="*/ 660 w 660"/>
                <a:gd name="T67" fmla="*/ 0 h 24"/>
                <a:gd name="T68" fmla="*/ 660 w 660"/>
                <a:gd name="T69" fmla="*/ 24 h 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0"/>
                <a:gd name="T106" fmla="*/ 0 h 24"/>
                <a:gd name="T107" fmla="*/ 660 w 660"/>
                <a:gd name="T108" fmla="*/ 24 h 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0" h="24">
                  <a:moveTo>
                    <a:pt x="660" y="24"/>
                  </a:moveTo>
                  <a:lnTo>
                    <a:pt x="656" y="24"/>
                  </a:lnTo>
                  <a:lnTo>
                    <a:pt x="636" y="24"/>
                  </a:lnTo>
                  <a:lnTo>
                    <a:pt x="606" y="24"/>
                  </a:lnTo>
                  <a:lnTo>
                    <a:pt x="564" y="24"/>
                  </a:lnTo>
                  <a:lnTo>
                    <a:pt x="514" y="24"/>
                  </a:lnTo>
                  <a:lnTo>
                    <a:pt x="458" y="24"/>
                  </a:lnTo>
                  <a:lnTo>
                    <a:pt x="398" y="24"/>
                  </a:lnTo>
                  <a:lnTo>
                    <a:pt x="336" y="24"/>
                  </a:lnTo>
                  <a:lnTo>
                    <a:pt x="274" y="24"/>
                  </a:lnTo>
                  <a:lnTo>
                    <a:pt x="212" y="24"/>
                  </a:lnTo>
                  <a:lnTo>
                    <a:pt x="157" y="24"/>
                  </a:lnTo>
                  <a:lnTo>
                    <a:pt x="105" y="24"/>
                  </a:lnTo>
                  <a:lnTo>
                    <a:pt x="62" y="24"/>
                  </a:lnTo>
                  <a:lnTo>
                    <a:pt x="29" y="24"/>
                  </a:lnTo>
                  <a:lnTo>
                    <a:pt x="7" y="24"/>
                  </a:lnTo>
                  <a:lnTo>
                    <a:pt x="0" y="24"/>
                  </a:lnTo>
                  <a:lnTo>
                    <a:pt x="0" y="0"/>
                  </a:lnTo>
                  <a:lnTo>
                    <a:pt x="7" y="0"/>
                  </a:lnTo>
                  <a:lnTo>
                    <a:pt x="29" y="0"/>
                  </a:lnTo>
                  <a:lnTo>
                    <a:pt x="62" y="0"/>
                  </a:lnTo>
                  <a:lnTo>
                    <a:pt x="104" y="0"/>
                  </a:lnTo>
                  <a:lnTo>
                    <a:pt x="154" y="0"/>
                  </a:lnTo>
                  <a:lnTo>
                    <a:pt x="209" y="0"/>
                  </a:lnTo>
                  <a:lnTo>
                    <a:pt x="268" y="0"/>
                  </a:lnTo>
                  <a:lnTo>
                    <a:pt x="330" y="0"/>
                  </a:lnTo>
                  <a:lnTo>
                    <a:pt x="392" y="0"/>
                  </a:lnTo>
                  <a:lnTo>
                    <a:pt x="452" y="0"/>
                  </a:lnTo>
                  <a:lnTo>
                    <a:pt x="508" y="0"/>
                  </a:lnTo>
                  <a:lnTo>
                    <a:pt x="558" y="0"/>
                  </a:lnTo>
                  <a:lnTo>
                    <a:pt x="600" y="0"/>
                  </a:lnTo>
                  <a:lnTo>
                    <a:pt x="631" y="0"/>
                  </a:lnTo>
                  <a:lnTo>
                    <a:pt x="653" y="0"/>
                  </a:lnTo>
                  <a:lnTo>
                    <a:pt x="660" y="0"/>
                  </a:lnTo>
                  <a:lnTo>
                    <a:pt x="660" y="24"/>
                  </a:lnTo>
                  <a:close/>
                </a:path>
              </a:pathLst>
            </a:custGeom>
            <a:solidFill>
              <a:srgbClr val="0033CC"/>
            </a:solidFill>
            <a:ln w="9525">
              <a:solidFill>
                <a:srgbClr val="FFFF99"/>
              </a:solidFill>
              <a:round/>
              <a:headEnd/>
              <a:tailEnd/>
            </a:ln>
          </p:spPr>
          <p:txBody>
            <a:bodyPr/>
            <a:lstStyle/>
            <a:p>
              <a:endParaRPr lang="zh-CN" altLang="en-US"/>
            </a:p>
          </p:txBody>
        </p:sp>
        <p:sp>
          <p:nvSpPr>
            <p:cNvPr id="15" name="Freeform 15"/>
            <p:cNvSpPr>
              <a:spLocks/>
            </p:cNvSpPr>
            <p:nvPr/>
          </p:nvSpPr>
          <p:spPr bwMode="auto">
            <a:xfrm>
              <a:off x="686" y="1999"/>
              <a:ext cx="1441" cy="449"/>
            </a:xfrm>
            <a:custGeom>
              <a:avLst/>
              <a:gdLst>
                <a:gd name="T0" fmla="*/ 119 w 1441"/>
                <a:gd name="T1" fmla="*/ 192 h 449"/>
                <a:gd name="T2" fmla="*/ 175 w 1441"/>
                <a:gd name="T3" fmla="*/ 136 h 449"/>
                <a:gd name="T4" fmla="*/ 273 w 1441"/>
                <a:gd name="T5" fmla="*/ 45 h 449"/>
                <a:gd name="T6" fmla="*/ 241 w 1441"/>
                <a:gd name="T7" fmla="*/ 24 h 449"/>
                <a:gd name="T8" fmla="*/ 253 w 1441"/>
                <a:gd name="T9" fmla="*/ 12 h 449"/>
                <a:gd name="T10" fmla="*/ 277 w 1441"/>
                <a:gd name="T11" fmla="*/ 2 h 449"/>
                <a:gd name="T12" fmla="*/ 321 w 1441"/>
                <a:gd name="T13" fmla="*/ 0 h 449"/>
                <a:gd name="T14" fmla="*/ 460 w 1441"/>
                <a:gd name="T15" fmla="*/ 0 h 449"/>
                <a:gd name="T16" fmla="*/ 638 w 1441"/>
                <a:gd name="T17" fmla="*/ 0 h 449"/>
                <a:gd name="T18" fmla="*/ 772 w 1441"/>
                <a:gd name="T19" fmla="*/ 0 h 449"/>
                <a:gd name="T20" fmla="*/ 812 w 1441"/>
                <a:gd name="T21" fmla="*/ 3 h 449"/>
                <a:gd name="T22" fmla="*/ 844 w 1441"/>
                <a:gd name="T23" fmla="*/ 24 h 449"/>
                <a:gd name="T24" fmla="*/ 849 w 1441"/>
                <a:gd name="T25" fmla="*/ 36 h 449"/>
                <a:gd name="T26" fmla="*/ 817 w 1441"/>
                <a:gd name="T27" fmla="*/ 36 h 449"/>
                <a:gd name="T28" fmla="*/ 929 w 1441"/>
                <a:gd name="T29" fmla="*/ 187 h 449"/>
                <a:gd name="T30" fmla="*/ 805 w 1441"/>
                <a:gd name="T31" fmla="*/ 187 h 449"/>
                <a:gd name="T32" fmla="*/ 743 w 1441"/>
                <a:gd name="T33" fmla="*/ 36 h 449"/>
                <a:gd name="T34" fmla="*/ 639 w 1441"/>
                <a:gd name="T35" fmla="*/ 36 h 449"/>
                <a:gd name="T36" fmla="*/ 565 w 1441"/>
                <a:gd name="T37" fmla="*/ 187 h 449"/>
                <a:gd name="T38" fmla="*/ 532 w 1441"/>
                <a:gd name="T39" fmla="*/ 187 h 449"/>
                <a:gd name="T40" fmla="*/ 419 w 1441"/>
                <a:gd name="T41" fmla="*/ 36 h 449"/>
                <a:gd name="T42" fmla="*/ 341 w 1441"/>
                <a:gd name="T43" fmla="*/ 36 h 449"/>
                <a:gd name="T44" fmla="*/ 1030 w 1441"/>
                <a:gd name="T45" fmla="*/ 163 h 449"/>
                <a:gd name="T46" fmla="*/ 1105 w 1441"/>
                <a:gd name="T47" fmla="*/ 181 h 449"/>
                <a:gd name="T48" fmla="*/ 1228 w 1441"/>
                <a:gd name="T49" fmla="*/ 212 h 449"/>
                <a:gd name="T50" fmla="*/ 1349 w 1441"/>
                <a:gd name="T51" fmla="*/ 246 h 449"/>
                <a:gd name="T52" fmla="*/ 1412 w 1441"/>
                <a:gd name="T53" fmla="*/ 277 h 449"/>
                <a:gd name="T54" fmla="*/ 1412 w 1441"/>
                <a:gd name="T55" fmla="*/ 321 h 449"/>
                <a:gd name="T56" fmla="*/ 1441 w 1441"/>
                <a:gd name="T57" fmla="*/ 349 h 449"/>
                <a:gd name="T58" fmla="*/ 1441 w 1441"/>
                <a:gd name="T59" fmla="*/ 386 h 449"/>
                <a:gd name="T60" fmla="*/ 1418 w 1441"/>
                <a:gd name="T61" fmla="*/ 407 h 449"/>
                <a:gd name="T62" fmla="*/ 1307 w 1441"/>
                <a:gd name="T63" fmla="*/ 396 h 449"/>
                <a:gd name="T64" fmla="*/ 1234 w 1441"/>
                <a:gd name="T65" fmla="*/ 325 h 449"/>
                <a:gd name="T66" fmla="*/ 1129 w 1441"/>
                <a:gd name="T67" fmla="*/ 325 h 449"/>
                <a:gd name="T68" fmla="*/ 1058 w 1441"/>
                <a:gd name="T69" fmla="*/ 396 h 449"/>
                <a:gd name="T70" fmla="*/ 1039 w 1441"/>
                <a:gd name="T71" fmla="*/ 448 h 449"/>
                <a:gd name="T72" fmla="*/ 894 w 1441"/>
                <a:gd name="T73" fmla="*/ 448 h 449"/>
                <a:gd name="T74" fmla="*/ 654 w 1441"/>
                <a:gd name="T75" fmla="*/ 448 h 449"/>
                <a:gd name="T76" fmla="*/ 448 w 1441"/>
                <a:gd name="T77" fmla="*/ 448 h 449"/>
                <a:gd name="T78" fmla="*/ 383 w 1441"/>
                <a:gd name="T79" fmla="*/ 420 h 449"/>
                <a:gd name="T80" fmla="*/ 327 w 1441"/>
                <a:gd name="T81" fmla="*/ 337 h 449"/>
                <a:gd name="T82" fmla="*/ 225 w 1441"/>
                <a:gd name="T83" fmla="*/ 318 h 449"/>
                <a:gd name="T84" fmla="*/ 139 w 1441"/>
                <a:gd name="T85" fmla="*/ 373 h 449"/>
                <a:gd name="T86" fmla="*/ 106 w 1441"/>
                <a:gd name="T87" fmla="*/ 449 h 449"/>
                <a:gd name="T88" fmla="*/ 54 w 1441"/>
                <a:gd name="T89" fmla="*/ 449 h 449"/>
                <a:gd name="T90" fmla="*/ 20 w 1441"/>
                <a:gd name="T91" fmla="*/ 446 h 449"/>
                <a:gd name="T92" fmla="*/ 0 w 1441"/>
                <a:gd name="T93" fmla="*/ 402 h 449"/>
                <a:gd name="T94" fmla="*/ 2 w 1441"/>
                <a:gd name="T95" fmla="*/ 346 h 449"/>
                <a:gd name="T96" fmla="*/ 32 w 1441"/>
                <a:gd name="T97" fmla="*/ 307 h 449"/>
                <a:gd name="T98" fmla="*/ 102 w 1441"/>
                <a:gd name="T99" fmla="*/ 239 h 4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41"/>
                <a:gd name="T151" fmla="*/ 0 h 449"/>
                <a:gd name="T152" fmla="*/ 1441 w 1441"/>
                <a:gd name="T153" fmla="*/ 449 h 4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41" h="449">
                  <a:moveTo>
                    <a:pt x="102" y="239"/>
                  </a:moveTo>
                  <a:lnTo>
                    <a:pt x="106" y="224"/>
                  </a:lnTo>
                  <a:lnTo>
                    <a:pt x="110" y="209"/>
                  </a:lnTo>
                  <a:lnTo>
                    <a:pt x="119" y="192"/>
                  </a:lnTo>
                  <a:lnTo>
                    <a:pt x="131" y="178"/>
                  </a:lnTo>
                  <a:lnTo>
                    <a:pt x="140" y="171"/>
                  </a:lnTo>
                  <a:lnTo>
                    <a:pt x="155" y="156"/>
                  </a:lnTo>
                  <a:lnTo>
                    <a:pt x="175" y="136"/>
                  </a:lnTo>
                  <a:lnTo>
                    <a:pt x="199" y="113"/>
                  </a:lnTo>
                  <a:lnTo>
                    <a:pt x="225" y="91"/>
                  </a:lnTo>
                  <a:lnTo>
                    <a:pt x="250" y="67"/>
                  </a:lnTo>
                  <a:lnTo>
                    <a:pt x="273" y="45"/>
                  </a:lnTo>
                  <a:lnTo>
                    <a:pt x="292" y="29"/>
                  </a:lnTo>
                  <a:lnTo>
                    <a:pt x="237" y="29"/>
                  </a:lnTo>
                  <a:lnTo>
                    <a:pt x="238" y="27"/>
                  </a:lnTo>
                  <a:lnTo>
                    <a:pt x="241" y="24"/>
                  </a:lnTo>
                  <a:lnTo>
                    <a:pt x="243" y="23"/>
                  </a:lnTo>
                  <a:lnTo>
                    <a:pt x="244" y="23"/>
                  </a:lnTo>
                  <a:lnTo>
                    <a:pt x="249" y="17"/>
                  </a:lnTo>
                  <a:lnTo>
                    <a:pt x="253" y="12"/>
                  </a:lnTo>
                  <a:lnTo>
                    <a:pt x="259" y="9"/>
                  </a:lnTo>
                  <a:lnTo>
                    <a:pt x="265" y="6"/>
                  </a:lnTo>
                  <a:lnTo>
                    <a:pt x="271" y="3"/>
                  </a:lnTo>
                  <a:lnTo>
                    <a:pt x="277" y="2"/>
                  </a:lnTo>
                  <a:lnTo>
                    <a:pt x="285" y="0"/>
                  </a:lnTo>
                  <a:lnTo>
                    <a:pt x="294" y="0"/>
                  </a:lnTo>
                  <a:lnTo>
                    <a:pt x="303" y="0"/>
                  </a:lnTo>
                  <a:lnTo>
                    <a:pt x="321" y="0"/>
                  </a:lnTo>
                  <a:lnTo>
                    <a:pt x="348" y="0"/>
                  </a:lnTo>
                  <a:lnTo>
                    <a:pt x="380" y="0"/>
                  </a:lnTo>
                  <a:lnTo>
                    <a:pt x="418" y="0"/>
                  </a:lnTo>
                  <a:lnTo>
                    <a:pt x="460" y="0"/>
                  </a:lnTo>
                  <a:lnTo>
                    <a:pt x="503" y="0"/>
                  </a:lnTo>
                  <a:lnTo>
                    <a:pt x="549" y="0"/>
                  </a:lnTo>
                  <a:lnTo>
                    <a:pt x="594" y="0"/>
                  </a:lnTo>
                  <a:lnTo>
                    <a:pt x="638" y="0"/>
                  </a:lnTo>
                  <a:lnTo>
                    <a:pt x="678" y="0"/>
                  </a:lnTo>
                  <a:lnTo>
                    <a:pt x="714" y="0"/>
                  </a:lnTo>
                  <a:lnTo>
                    <a:pt x="746" y="0"/>
                  </a:lnTo>
                  <a:lnTo>
                    <a:pt x="772" y="0"/>
                  </a:lnTo>
                  <a:lnTo>
                    <a:pt x="790" y="0"/>
                  </a:lnTo>
                  <a:lnTo>
                    <a:pt x="797" y="0"/>
                  </a:lnTo>
                  <a:lnTo>
                    <a:pt x="805" y="2"/>
                  </a:lnTo>
                  <a:lnTo>
                    <a:pt x="812" y="3"/>
                  </a:lnTo>
                  <a:lnTo>
                    <a:pt x="820" y="8"/>
                  </a:lnTo>
                  <a:lnTo>
                    <a:pt x="829" y="14"/>
                  </a:lnTo>
                  <a:lnTo>
                    <a:pt x="837" y="18"/>
                  </a:lnTo>
                  <a:lnTo>
                    <a:pt x="844" y="24"/>
                  </a:lnTo>
                  <a:lnTo>
                    <a:pt x="850" y="30"/>
                  </a:lnTo>
                  <a:lnTo>
                    <a:pt x="855" y="36"/>
                  </a:lnTo>
                  <a:lnTo>
                    <a:pt x="853" y="36"/>
                  </a:lnTo>
                  <a:lnTo>
                    <a:pt x="849" y="36"/>
                  </a:lnTo>
                  <a:lnTo>
                    <a:pt x="843" y="36"/>
                  </a:lnTo>
                  <a:lnTo>
                    <a:pt x="835" y="36"/>
                  </a:lnTo>
                  <a:lnTo>
                    <a:pt x="826" y="36"/>
                  </a:lnTo>
                  <a:lnTo>
                    <a:pt x="817" y="36"/>
                  </a:lnTo>
                  <a:lnTo>
                    <a:pt x="806" y="36"/>
                  </a:lnTo>
                  <a:lnTo>
                    <a:pt x="797" y="36"/>
                  </a:lnTo>
                  <a:lnTo>
                    <a:pt x="959" y="178"/>
                  </a:lnTo>
                  <a:lnTo>
                    <a:pt x="929" y="187"/>
                  </a:lnTo>
                  <a:lnTo>
                    <a:pt x="799" y="68"/>
                  </a:lnTo>
                  <a:lnTo>
                    <a:pt x="821" y="187"/>
                  </a:lnTo>
                  <a:lnTo>
                    <a:pt x="814" y="187"/>
                  </a:lnTo>
                  <a:lnTo>
                    <a:pt x="805" y="187"/>
                  </a:lnTo>
                  <a:lnTo>
                    <a:pt x="797" y="187"/>
                  </a:lnTo>
                  <a:lnTo>
                    <a:pt x="788" y="187"/>
                  </a:lnTo>
                  <a:lnTo>
                    <a:pt x="766" y="36"/>
                  </a:lnTo>
                  <a:lnTo>
                    <a:pt x="743" y="36"/>
                  </a:lnTo>
                  <a:lnTo>
                    <a:pt x="719" y="36"/>
                  </a:lnTo>
                  <a:lnTo>
                    <a:pt x="693" y="36"/>
                  </a:lnTo>
                  <a:lnTo>
                    <a:pt x="666" y="36"/>
                  </a:lnTo>
                  <a:lnTo>
                    <a:pt x="639" y="36"/>
                  </a:lnTo>
                  <a:lnTo>
                    <a:pt x="612" y="36"/>
                  </a:lnTo>
                  <a:lnTo>
                    <a:pt x="583" y="36"/>
                  </a:lnTo>
                  <a:lnTo>
                    <a:pt x="553" y="36"/>
                  </a:lnTo>
                  <a:lnTo>
                    <a:pt x="565" y="187"/>
                  </a:lnTo>
                  <a:lnTo>
                    <a:pt x="556" y="187"/>
                  </a:lnTo>
                  <a:lnTo>
                    <a:pt x="549" y="187"/>
                  </a:lnTo>
                  <a:lnTo>
                    <a:pt x="540" y="187"/>
                  </a:lnTo>
                  <a:lnTo>
                    <a:pt x="532" y="187"/>
                  </a:lnTo>
                  <a:lnTo>
                    <a:pt x="520" y="36"/>
                  </a:lnTo>
                  <a:lnTo>
                    <a:pt x="484" y="36"/>
                  </a:lnTo>
                  <a:lnTo>
                    <a:pt x="449" y="36"/>
                  </a:lnTo>
                  <a:lnTo>
                    <a:pt x="419" y="36"/>
                  </a:lnTo>
                  <a:lnTo>
                    <a:pt x="392" y="36"/>
                  </a:lnTo>
                  <a:lnTo>
                    <a:pt x="369" y="36"/>
                  </a:lnTo>
                  <a:lnTo>
                    <a:pt x="353" y="36"/>
                  </a:lnTo>
                  <a:lnTo>
                    <a:pt x="341" y="36"/>
                  </a:lnTo>
                  <a:lnTo>
                    <a:pt x="338" y="36"/>
                  </a:lnTo>
                  <a:lnTo>
                    <a:pt x="210" y="187"/>
                  </a:lnTo>
                  <a:lnTo>
                    <a:pt x="929" y="187"/>
                  </a:lnTo>
                  <a:lnTo>
                    <a:pt x="1030" y="163"/>
                  </a:lnTo>
                  <a:lnTo>
                    <a:pt x="1040" y="166"/>
                  </a:lnTo>
                  <a:lnTo>
                    <a:pt x="1057" y="169"/>
                  </a:lnTo>
                  <a:lnTo>
                    <a:pt x="1079" y="175"/>
                  </a:lnTo>
                  <a:lnTo>
                    <a:pt x="1105" y="181"/>
                  </a:lnTo>
                  <a:lnTo>
                    <a:pt x="1132" y="187"/>
                  </a:lnTo>
                  <a:lnTo>
                    <a:pt x="1164" y="195"/>
                  </a:lnTo>
                  <a:lnTo>
                    <a:pt x="1195" y="204"/>
                  </a:lnTo>
                  <a:lnTo>
                    <a:pt x="1228" y="212"/>
                  </a:lnTo>
                  <a:lnTo>
                    <a:pt x="1262" y="221"/>
                  </a:lnTo>
                  <a:lnTo>
                    <a:pt x="1293" y="230"/>
                  </a:lnTo>
                  <a:lnTo>
                    <a:pt x="1323" y="239"/>
                  </a:lnTo>
                  <a:lnTo>
                    <a:pt x="1349" y="246"/>
                  </a:lnTo>
                  <a:lnTo>
                    <a:pt x="1373" y="256"/>
                  </a:lnTo>
                  <a:lnTo>
                    <a:pt x="1391" y="263"/>
                  </a:lnTo>
                  <a:lnTo>
                    <a:pt x="1405" y="271"/>
                  </a:lnTo>
                  <a:lnTo>
                    <a:pt x="1412" y="277"/>
                  </a:lnTo>
                  <a:lnTo>
                    <a:pt x="1412" y="287"/>
                  </a:lnTo>
                  <a:lnTo>
                    <a:pt x="1412" y="302"/>
                  </a:lnTo>
                  <a:lnTo>
                    <a:pt x="1412" y="315"/>
                  </a:lnTo>
                  <a:lnTo>
                    <a:pt x="1412" y="321"/>
                  </a:lnTo>
                  <a:lnTo>
                    <a:pt x="1423" y="321"/>
                  </a:lnTo>
                  <a:lnTo>
                    <a:pt x="1432" y="324"/>
                  </a:lnTo>
                  <a:lnTo>
                    <a:pt x="1438" y="333"/>
                  </a:lnTo>
                  <a:lnTo>
                    <a:pt x="1441" y="349"/>
                  </a:lnTo>
                  <a:lnTo>
                    <a:pt x="1441" y="366"/>
                  </a:lnTo>
                  <a:lnTo>
                    <a:pt x="1441" y="375"/>
                  </a:lnTo>
                  <a:lnTo>
                    <a:pt x="1441" y="381"/>
                  </a:lnTo>
                  <a:lnTo>
                    <a:pt x="1441" y="386"/>
                  </a:lnTo>
                  <a:lnTo>
                    <a:pt x="1439" y="392"/>
                  </a:lnTo>
                  <a:lnTo>
                    <a:pt x="1436" y="398"/>
                  </a:lnTo>
                  <a:lnTo>
                    <a:pt x="1429" y="404"/>
                  </a:lnTo>
                  <a:lnTo>
                    <a:pt x="1418" y="407"/>
                  </a:lnTo>
                  <a:lnTo>
                    <a:pt x="1415" y="423"/>
                  </a:lnTo>
                  <a:lnTo>
                    <a:pt x="1317" y="448"/>
                  </a:lnTo>
                  <a:lnTo>
                    <a:pt x="1314" y="420"/>
                  </a:lnTo>
                  <a:lnTo>
                    <a:pt x="1307" y="396"/>
                  </a:lnTo>
                  <a:lnTo>
                    <a:pt x="1295" y="373"/>
                  </a:lnTo>
                  <a:lnTo>
                    <a:pt x="1278" y="354"/>
                  </a:lnTo>
                  <a:lnTo>
                    <a:pt x="1257" y="337"/>
                  </a:lnTo>
                  <a:lnTo>
                    <a:pt x="1234" y="325"/>
                  </a:lnTo>
                  <a:lnTo>
                    <a:pt x="1209" y="318"/>
                  </a:lnTo>
                  <a:lnTo>
                    <a:pt x="1182" y="315"/>
                  </a:lnTo>
                  <a:lnTo>
                    <a:pt x="1155" y="318"/>
                  </a:lnTo>
                  <a:lnTo>
                    <a:pt x="1129" y="325"/>
                  </a:lnTo>
                  <a:lnTo>
                    <a:pt x="1106" y="337"/>
                  </a:lnTo>
                  <a:lnTo>
                    <a:pt x="1087" y="354"/>
                  </a:lnTo>
                  <a:lnTo>
                    <a:pt x="1070" y="373"/>
                  </a:lnTo>
                  <a:lnTo>
                    <a:pt x="1058" y="396"/>
                  </a:lnTo>
                  <a:lnTo>
                    <a:pt x="1051" y="420"/>
                  </a:lnTo>
                  <a:lnTo>
                    <a:pt x="1048" y="448"/>
                  </a:lnTo>
                  <a:lnTo>
                    <a:pt x="1046" y="448"/>
                  </a:lnTo>
                  <a:lnTo>
                    <a:pt x="1039" y="448"/>
                  </a:lnTo>
                  <a:lnTo>
                    <a:pt x="1017" y="448"/>
                  </a:lnTo>
                  <a:lnTo>
                    <a:pt x="986" y="448"/>
                  </a:lnTo>
                  <a:lnTo>
                    <a:pt x="944" y="448"/>
                  </a:lnTo>
                  <a:lnTo>
                    <a:pt x="894" y="448"/>
                  </a:lnTo>
                  <a:lnTo>
                    <a:pt x="838" y="448"/>
                  </a:lnTo>
                  <a:lnTo>
                    <a:pt x="778" y="448"/>
                  </a:lnTo>
                  <a:lnTo>
                    <a:pt x="716" y="448"/>
                  </a:lnTo>
                  <a:lnTo>
                    <a:pt x="654" y="448"/>
                  </a:lnTo>
                  <a:lnTo>
                    <a:pt x="595" y="448"/>
                  </a:lnTo>
                  <a:lnTo>
                    <a:pt x="540" y="448"/>
                  </a:lnTo>
                  <a:lnTo>
                    <a:pt x="490" y="448"/>
                  </a:lnTo>
                  <a:lnTo>
                    <a:pt x="448" y="448"/>
                  </a:lnTo>
                  <a:lnTo>
                    <a:pt x="415" y="448"/>
                  </a:lnTo>
                  <a:lnTo>
                    <a:pt x="393" y="448"/>
                  </a:lnTo>
                  <a:lnTo>
                    <a:pt x="386" y="448"/>
                  </a:lnTo>
                  <a:lnTo>
                    <a:pt x="383" y="420"/>
                  </a:lnTo>
                  <a:lnTo>
                    <a:pt x="375" y="396"/>
                  </a:lnTo>
                  <a:lnTo>
                    <a:pt x="363" y="373"/>
                  </a:lnTo>
                  <a:lnTo>
                    <a:pt x="347" y="354"/>
                  </a:lnTo>
                  <a:lnTo>
                    <a:pt x="327" y="337"/>
                  </a:lnTo>
                  <a:lnTo>
                    <a:pt x="304" y="325"/>
                  </a:lnTo>
                  <a:lnTo>
                    <a:pt x="279" y="318"/>
                  </a:lnTo>
                  <a:lnTo>
                    <a:pt x="252" y="315"/>
                  </a:lnTo>
                  <a:lnTo>
                    <a:pt x="225" y="318"/>
                  </a:lnTo>
                  <a:lnTo>
                    <a:pt x="199" y="325"/>
                  </a:lnTo>
                  <a:lnTo>
                    <a:pt x="176" y="337"/>
                  </a:lnTo>
                  <a:lnTo>
                    <a:pt x="155" y="354"/>
                  </a:lnTo>
                  <a:lnTo>
                    <a:pt x="139" y="373"/>
                  </a:lnTo>
                  <a:lnTo>
                    <a:pt x="127" y="396"/>
                  </a:lnTo>
                  <a:lnTo>
                    <a:pt x="119" y="420"/>
                  </a:lnTo>
                  <a:lnTo>
                    <a:pt x="116" y="448"/>
                  </a:lnTo>
                  <a:lnTo>
                    <a:pt x="106" y="449"/>
                  </a:lnTo>
                  <a:lnTo>
                    <a:pt x="95" y="449"/>
                  </a:lnTo>
                  <a:lnTo>
                    <a:pt x="81" y="449"/>
                  </a:lnTo>
                  <a:lnTo>
                    <a:pt x="68" y="449"/>
                  </a:lnTo>
                  <a:lnTo>
                    <a:pt x="54" y="449"/>
                  </a:lnTo>
                  <a:lnTo>
                    <a:pt x="44" y="448"/>
                  </a:lnTo>
                  <a:lnTo>
                    <a:pt x="35" y="448"/>
                  </a:lnTo>
                  <a:lnTo>
                    <a:pt x="29" y="448"/>
                  </a:lnTo>
                  <a:lnTo>
                    <a:pt x="20" y="446"/>
                  </a:lnTo>
                  <a:lnTo>
                    <a:pt x="11" y="443"/>
                  </a:lnTo>
                  <a:lnTo>
                    <a:pt x="3" y="435"/>
                  </a:lnTo>
                  <a:lnTo>
                    <a:pt x="0" y="420"/>
                  </a:lnTo>
                  <a:lnTo>
                    <a:pt x="0" y="402"/>
                  </a:lnTo>
                  <a:lnTo>
                    <a:pt x="0" y="387"/>
                  </a:lnTo>
                  <a:lnTo>
                    <a:pt x="0" y="372"/>
                  </a:lnTo>
                  <a:lnTo>
                    <a:pt x="0" y="358"/>
                  </a:lnTo>
                  <a:lnTo>
                    <a:pt x="2" y="346"/>
                  </a:lnTo>
                  <a:lnTo>
                    <a:pt x="9" y="336"/>
                  </a:lnTo>
                  <a:lnTo>
                    <a:pt x="18" y="330"/>
                  </a:lnTo>
                  <a:lnTo>
                    <a:pt x="32" y="327"/>
                  </a:lnTo>
                  <a:lnTo>
                    <a:pt x="32" y="307"/>
                  </a:lnTo>
                  <a:lnTo>
                    <a:pt x="32" y="283"/>
                  </a:lnTo>
                  <a:lnTo>
                    <a:pt x="32" y="259"/>
                  </a:lnTo>
                  <a:lnTo>
                    <a:pt x="32" y="242"/>
                  </a:lnTo>
                  <a:lnTo>
                    <a:pt x="102" y="239"/>
                  </a:lnTo>
                  <a:close/>
                </a:path>
              </a:pathLst>
            </a:custGeom>
            <a:solidFill>
              <a:srgbClr val="0033CC"/>
            </a:solidFill>
            <a:ln w="9525">
              <a:solidFill>
                <a:srgbClr val="FFFF99"/>
              </a:solidFill>
              <a:round/>
              <a:headEnd/>
              <a:tailEnd/>
            </a:ln>
          </p:spPr>
          <p:txBody>
            <a:bodyPr/>
            <a:lstStyle/>
            <a:p>
              <a:endParaRPr lang="zh-CN" altLang="en-US"/>
            </a:p>
          </p:txBody>
        </p:sp>
        <p:sp>
          <p:nvSpPr>
            <p:cNvPr id="16" name="Freeform 16"/>
            <p:cNvSpPr>
              <a:spLocks/>
            </p:cNvSpPr>
            <p:nvPr/>
          </p:nvSpPr>
          <p:spPr bwMode="auto">
            <a:xfrm>
              <a:off x="1523" y="2035"/>
              <a:ext cx="193" cy="130"/>
            </a:xfrm>
            <a:custGeom>
              <a:avLst/>
              <a:gdLst>
                <a:gd name="T0" fmla="*/ 18 w 193"/>
                <a:gd name="T1" fmla="*/ 0 h 130"/>
                <a:gd name="T2" fmla="*/ 0 w 193"/>
                <a:gd name="T3" fmla="*/ 2 h 130"/>
                <a:gd name="T4" fmla="*/ 176 w 193"/>
                <a:gd name="T5" fmla="*/ 130 h 130"/>
                <a:gd name="T6" fmla="*/ 193 w 193"/>
                <a:gd name="T7" fmla="*/ 127 h 130"/>
                <a:gd name="T8" fmla="*/ 18 w 193"/>
                <a:gd name="T9" fmla="*/ 0 h 130"/>
                <a:gd name="T10" fmla="*/ 0 60000 65536"/>
                <a:gd name="T11" fmla="*/ 0 60000 65536"/>
                <a:gd name="T12" fmla="*/ 0 60000 65536"/>
                <a:gd name="T13" fmla="*/ 0 60000 65536"/>
                <a:gd name="T14" fmla="*/ 0 60000 65536"/>
                <a:gd name="T15" fmla="*/ 0 w 193"/>
                <a:gd name="T16" fmla="*/ 0 h 130"/>
                <a:gd name="T17" fmla="*/ 193 w 193"/>
                <a:gd name="T18" fmla="*/ 130 h 130"/>
              </a:gdLst>
              <a:ahLst/>
              <a:cxnLst>
                <a:cxn ang="T10">
                  <a:pos x="T0" y="T1"/>
                </a:cxn>
                <a:cxn ang="T11">
                  <a:pos x="T2" y="T3"/>
                </a:cxn>
                <a:cxn ang="T12">
                  <a:pos x="T4" y="T5"/>
                </a:cxn>
                <a:cxn ang="T13">
                  <a:pos x="T6" y="T7"/>
                </a:cxn>
                <a:cxn ang="T14">
                  <a:pos x="T8" y="T9"/>
                </a:cxn>
              </a:cxnLst>
              <a:rect l="T15" t="T16" r="T17" b="T18"/>
              <a:pathLst>
                <a:path w="193" h="130">
                  <a:moveTo>
                    <a:pt x="18" y="0"/>
                  </a:moveTo>
                  <a:lnTo>
                    <a:pt x="0" y="2"/>
                  </a:lnTo>
                  <a:lnTo>
                    <a:pt x="176" y="130"/>
                  </a:lnTo>
                  <a:lnTo>
                    <a:pt x="193" y="127"/>
                  </a:lnTo>
                  <a:lnTo>
                    <a:pt x="18" y="0"/>
                  </a:lnTo>
                  <a:close/>
                </a:path>
              </a:pathLst>
            </a:custGeom>
            <a:solidFill>
              <a:srgbClr val="0033CC"/>
            </a:solidFill>
            <a:ln w="9525">
              <a:solidFill>
                <a:srgbClr val="FFFF99"/>
              </a:solidFill>
              <a:round/>
              <a:headEnd/>
              <a:tailEnd/>
            </a:ln>
          </p:spPr>
          <p:txBody>
            <a:bodyPr/>
            <a:lstStyle/>
            <a:p>
              <a:endParaRPr lang="zh-CN" altLang="en-US"/>
            </a:p>
          </p:txBody>
        </p:sp>
        <p:sp>
          <p:nvSpPr>
            <p:cNvPr id="17" name="Freeform 17"/>
            <p:cNvSpPr>
              <a:spLocks/>
            </p:cNvSpPr>
            <p:nvPr/>
          </p:nvSpPr>
          <p:spPr bwMode="auto">
            <a:xfrm>
              <a:off x="721" y="2041"/>
              <a:ext cx="226" cy="182"/>
            </a:xfrm>
            <a:custGeom>
              <a:avLst/>
              <a:gdLst>
                <a:gd name="T0" fmla="*/ 226 w 226"/>
                <a:gd name="T1" fmla="*/ 0 h 182"/>
                <a:gd name="T2" fmla="*/ 194 w 226"/>
                <a:gd name="T3" fmla="*/ 0 h 182"/>
                <a:gd name="T4" fmla="*/ 175 w 226"/>
                <a:gd name="T5" fmla="*/ 17 h 182"/>
                <a:gd name="T6" fmla="*/ 150 w 226"/>
                <a:gd name="T7" fmla="*/ 37 h 182"/>
                <a:gd name="T8" fmla="*/ 123 w 226"/>
                <a:gd name="T9" fmla="*/ 58 h 182"/>
                <a:gd name="T10" fmla="*/ 98 w 226"/>
                <a:gd name="T11" fmla="*/ 79 h 182"/>
                <a:gd name="T12" fmla="*/ 72 w 226"/>
                <a:gd name="T13" fmla="*/ 99 h 182"/>
                <a:gd name="T14" fmla="*/ 51 w 226"/>
                <a:gd name="T15" fmla="*/ 115 h 182"/>
                <a:gd name="T16" fmla="*/ 36 w 226"/>
                <a:gd name="T17" fmla="*/ 127 h 182"/>
                <a:gd name="T18" fmla="*/ 27 w 226"/>
                <a:gd name="T19" fmla="*/ 135 h 182"/>
                <a:gd name="T20" fmla="*/ 19 w 226"/>
                <a:gd name="T21" fmla="*/ 144 h 182"/>
                <a:gd name="T22" fmla="*/ 12 w 226"/>
                <a:gd name="T23" fmla="*/ 155 h 182"/>
                <a:gd name="T24" fmla="*/ 4 w 226"/>
                <a:gd name="T25" fmla="*/ 168 h 182"/>
                <a:gd name="T26" fmla="*/ 0 w 226"/>
                <a:gd name="T27" fmla="*/ 182 h 182"/>
                <a:gd name="T28" fmla="*/ 51 w 226"/>
                <a:gd name="T29" fmla="*/ 182 h 182"/>
                <a:gd name="T30" fmla="*/ 57 w 226"/>
                <a:gd name="T31" fmla="*/ 167 h 182"/>
                <a:gd name="T32" fmla="*/ 63 w 226"/>
                <a:gd name="T33" fmla="*/ 153 h 182"/>
                <a:gd name="T34" fmla="*/ 71 w 226"/>
                <a:gd name="T35" fmla="*/ 142 h 182"/>
                <a:gd name="T36" fmla="*/ 78 w 226"/>
                <a:gd name="T37" fmla="*/ 135 h 182"/>
                <a:gd name="T38" fmla="*/ 86 w 226"/>
                <a:gd name="T39" fmla="*/ 127 h 182"/>
                <a:gd name="T40" fmla="*/ 99 w 226"/>
                <a:gd name="T41" fmla="*/ 115 h 182"/>
                <a:gd name="T42" fmla="*/ 119 w 226"/>
                <a:gd name="T43" fmla="*/ 99 h 182"/>
                <a:gd name="T44" fmla="*/ 140 w 226"/>
                <a:gd name="T45" fmla="*/ 79 h 182"/>
                <a:gd name="T46" fmla="*/ 162 w 226"/>
                <a:gd name="T47" fmla="*/ 58 h 182"/>
                <a:gd name="T48" fmla="*/ 185 w 226"/>
                <a:gd name="T49" fmla="*/ 37 h 182"/>
                <a:gd name="T50" fmla="*/ 208 w 226"/>
                <a:gd name="T51" fmla="*/ 17 h 182"/>
                <a:gd name="T52" fmla="*/ 226 w 226"/>
                <a:gd name="T53" fmla="*/ 0 h 18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6"/>
                <a:gd name="T82" fmla="*/ 0 h 182"/>
                <a:gd name="T83" fmla="*/ 226 w 226"/>
                <a:gd name="T84" fmla="*/ 182 h 18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6" h="182">
                  <a:moveTo>
                    <a:pt x="226" y="0"/>
                  </a:moveTo>
                  <a:lnTo>
                    <a:pt x="194" y="0"/>
                  </a:lnTo>
                  <a:lnTo>
                    <a:pt x="175" y="17"/>
                  </a:lnTo>
                  <a:lnTo>
                    <a:pt x="150" y="37"/>
                  </a:lnTo>
                  <a:lnTo>
                    <a:pt x="123" y="58"/>
                  </a:lnTo>
                  <a:lnTo>
                    <a:pt x="98" y="79"/>
                  </a:lnTo>
                  <a:lnTo>
                    <a:pt x="72" y="99"/>
                  </a:lnTo>
                  <a:lnTo>
                    <a:pt x="51" y="115"/>
                  </a:lnTo>
                  <a:lnTo>
                    <a:pt x="36" y="127"/>
                  </a:lnTo>
                  <a:lnTo>
                    <a:pt x="27" y="135"/>
                  </a:lnTo>
                  <a:lnTo>
                    <a:pt x="19" y="144"/>
                  </a:lnTo>
                  <a:lnTo>
                    <a:pt x="12" y="155"/>
                  </a:lnTo>
                  <a:lnTo>
                    <a:pt x="4" y="168"/>
                  </a:lnTo>
                  <a:lnTo>
                    <a:pt x="0" y="182"/>
                  </a:lnTo>
                  <a:lnTo>
                    <a:pt x="51" y="182"/>
                  </a:lnTo>
                  <a:lnTo>
                    <a:pt x="57" y="167"/>
                  </a:lnTo>
                  <a:lnTo>
                    <a:pt x="63" y="153"/>
                  </a:lnTo>
                  <a:lnTo>
                    <a:pt x="71" y="142"/>
                  </a:lnTo>
                  <a:lnTo>
                    <a:pt x="78" y="135"/>
                  </a:lnTo>
                  <a:lnTo>
                    <a:pt x="86" y="127"/>
                  </a:lnTo>
                  <a:lnTo>
                    <a:pt x="99" y="115"/>
                  </a:lnTo>
                  <a:lnTo>
                    <a:pt x="119" y="99"/>
                  </a:lnTo>
                  <a:lnTo>
                    <a:pt x="140" y="79"/>
                  </a:lnTo>
                  <a:lnTo>
                    <a:pt x="162" y="58"/>
                  </a:lnTo>
                  <a:lnTo>
                    <a:pt x="185" y="37"/>
                  </a:lnTo>
                  <a:lnTo>
                    <a:pt x="208" y="17"/>
                  </a:lnTo>
                  <a:lnTo>
                    <a:pt x="226" y="0"/>
                  </a:lnTo>
                  <a:close/>
                </a:path>
              </a:pathLst>
            </a:custGeom>
            <a:solidFill>
              <a:srgbClr val="0033CC"/>
            </a:solidFill>
            <a:ln w="9525">
              <a:solidFill>
                <a:srgbClr val="FFFF99"/>
              </a:solidFill>
              <a:round/>
              <a:headEnd/>
              <a:tailEnd/>
            </a:ln>
          </p:spPr>
          <p:txBody>
            <a:bodyPr/>
            <a:lstStyle/>
            <a:p>
              <a:endParaRPr lang="zh-CN" altLang="en-US"/>
            </a:p>
          </p:txBody>
        </p:sp>
        <p:sp>
          <p:nvSpPr>
            <p:cNvPr id="18" name="Freeform 18"/>
            <p:cNvSpPr>
              <a:spLocks/>
            </p:cNvSpPr>
            <p:nvPr/>
          </p:nvSpPr>
          <p:spPr bwMode="auto">
            <a:xfrm>
              <a:off x="1072" y="2447"/>
              <a:ext cx="660" cy="15"/>
            </a:xfrm>
            <a:custGeom>
              <a:avLst/>
              <a:gdLst>
                <a:gd name="T0" fmla="*/ 660 w 660"/>
                <a:gd name="T1" fmla="*/ 15 h 15"/>
                <a:gd name="T2" fmla="*/ 653 w 660"/>
                <a:gd name="T3" fmla="*/ 15 h 15"/>
                <a:gd name="T4" fmla="*/ 631 w 660"/>
                <a:gd name="T5" fmla="*/ 15 h 15"/>
                <a:gd name="T6" fmla="*/ 600 w 660"/>
                <a:gd name="T7" fmla="*/ 15 h 15"/>
                <a:gd name="T8" fmla="*/ 558 w 660"/>
                <a:gd name="T9" fmla="*/ 15 h 15"/>
                <a:gd name="T10" fmla="*/ 508 w 660"/>
                <a:gd name="T11" fmla="*/ 15 h 15"/>
                <a:gd name="T12" fmla="*/ 452 w 660"/>
                <a:gd name="T13" fmla="*/ 15 h 15"/>
                <a:gd name="T14" fmla="*/ 392 w 660"/>
                <a:gd name="T15" fmla="*/ 15 h 15"/>
                <a:gd name="T16" fmla="*/ 330 w 660"/>
                <a:gd name="T17" fmla="*/ 15 h 15"/>
                <a:gd name="T18" fmla="*/ 268 w 660"/>
                <a:gd name="T19" fmla="*/ 15 h 15"/>
                <a:gd name="T20" fmla="*/ 209 w 660"/>
                <a:gd name="T21" fmla="*/ 15 h 15"/>
                <a:gd name="T22" fmla="*/ 154 w 660"/>
                <a:gd name="T23" fmla="*/ 15 h 15"/>
                <a:gd name="T24" fmla="*/ 104 w 660"/>
                <a:gd name="T25" fmla="*/ 15 h 15"/>
                <a:gd name="T26" fmla="*/ 62 w 660"/>
                <a:gd name="T27" fmla="*/ 15 h 15"/>
                <a:gd name="T28" fmla="*/ 29 w 660"/>
                <a:gd name="T29" fmla="*/ 15 h 15"/>
                <a:gd name="T30" fmla="*/ 7 w 660"/>
                <a:gd name="T31" fmla="*/ 15 h 15"/>
                <a:gd name="T32" fmla="*/ 0 w 660"/>
                <a:gd name="T33" fmla="*/ 15 h 15"/>
                <a:gd name="T34" fmla="*/ 0 w 660"/>
                <a:gd name="T35" fmla="*/ 0 h 15"/>
                <a:gd name="T36" fmla="*/ 7 w 660"/>
                <a:gd name="T37" fmla="*/ 0 h 15"/>
                <a:gd name="T38" fmla="*/ 29 w 660"/>
                <a:gd name="T39" fmla="*/ 0 h 15"/>
                <a:gd name="T40" fmla="*/ 62 w 660"/>
                <a:gd name="T41" fmla="*/ 0 h 15"/>
                <a:gd name="T42" fmla="*/ 104 w 660"/>
                <a:gd name="T43" fmla="*/ 0 h 15"/>
                <a:gd name="T44" fmla="*/ 154 w 660"/>
                <a:gd name="T45" fmla="*/ 0 h 15"/>
                <a:gd name="T46" fmla="*/ 209 w 660"/>
                <a:gd name="T47" fmla="*/ 0 h 15"/>
                <a:gd name="T48" fmla="*/ 268 w 660"/>
                <a:gd name="T49" fmla="*/ 0 h 15"/>
                <a:gd name="T50" fmla="*/ 330 w 660"/>
                <a:gd name="T51" fmla="*/ 0 h 15"/>
                <a:gd name="T52" fmla="*/ 392 w 660"/>
                <a:gd name="T53" fmla="*/ 0 h 15"/>
                <a:gd name="T54" fmla="*/ 452 w 660"/>
                <a:gd name="T55" fmla="*/ 0 h 15"/>
                <a:gd name="T56" fmla="*/ 508 w 660"/>
                <a:gd name="T57" fmla="*/ 0 h 15"/>
                <a:gd name="T58" fmla="*/ 558 w 660"/>
                <a:gd name="T59" fmla="*/ 0 h 15"/>
                <a:gd name="T60" fmla="*/ 600 w 660"/>
                <a:gd name="T61" fmla="*/ 0 h 15"/>
                <a:gd name="T62" fmla="*/ 631 w 660"/>
                <a:gd name="T63" fmla="*/ 0 h 15"/>
                <a:gd name="T64" fmla="*/ 653 w 660"/>
                <a:gd name="T65" fmla="*/ 0 h 15"/>
                <a:gd name="T66" fmla="*/ 660 w 660"/>
                <a:gd name="T67" fmla="*/ 0 h 15"/>
                <a:gd name="T68" fmla="*/ 660 w 660"/>
                <a:gd name="T69" fmla="*/ 15 h 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0"/>
                <a:gd name="T106" fmla="*/ 0 h 15"/>
                <a:gd name="T107" fmla="*/ 660 w 660"/>
                <a:gd name="T108" fmla="*/ 15 h 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0" h="15">
                  <a:moveTo>
                    <a:pt x="660" y="15"/>
                  </a:moveTo>
                  <a:lnTo>
                    <a:pt x="653" y="15"/>
                  </a:lnTo>
                  <a:lnTo>
                    <a:pt x="631" y="15"/>
                  </a:lnTo>
                  <a:lnTo>
                    <a:pt x="600" y="15"/>
                  </a:lnTo>
                  <a:lnTo>
                    <a:pt x="558" y="15"/>
                  </a:lnTo>
                  <a:lnTo>
                    <a:pt x="508" y="15"/>
                  </a:lnTo>
                  <a:lnTo>
                    <a:pt x="452" y="15"/>
                  </a:lnTo>
                  <a:lnTo>
                    <a:pt x="392" y="15"/>
                  </a:lnTo>
                  <a:lnTo>
                    <a:pt x="330" y="15"/>
                  </a:lnTo>
                  <a:lnTo>
                    <a:pt x="268" y="15"/>
                  </a:lnTo>
                  <a:lnTo>
                    <a:pt x="209" y="15"/>
                  </a:lnTo>
                  <a:lnTo>
                    <a:pt x="154" y="15"/>
                  </a:lnTo>
                  <a:lnTo>
                    <a:pt x="104" y="15"/>
                  </a:lnTo>
                  <a:lnTo>
                    <a:pt x="62" y="15"/>
                  </a:lnTo>
                  <a:lnTo>
                    <a:pt x="29" y="15"/>
                  </a:lnTo>
                  <a:lnTo>
                    <a:pt x="7" y="15"/>
                  </a:lnTo>
                  <a:lnTo>
                    <a:pt x="0" y="15"/>
                  </a:lnTo>
                  <a:lnTo>
                    <a:pt x="0" y="0"/>
                  </a:lnTo>
                  <a:lnTo>
                    <a:pt x="7" y="0"/>
                  </a:lnTo>
                  <a:lnTo>
                    <a:pt x="29" y="0"/>
                  </a:lnTo>
                  <a:lnTo>
                    <a:pt x="62" y="0"/>
                  </a:lnTo>
                  <a:lnTo>
                    <a:pt x="104" y="0"/>
                  </a:lnTo>
                  <a:lnTo>
                    <a:pt x="154" y="0"/>
                  </a:lnTo>
                  <a:lnTo>
                    <a:pt x="209" y="0"/>
                  </a:lnTo>
                  <a:lnTo>
                    <a:pt x="268" y="0"/>
                  </a:lnTo>
                  <a:lnTo>
                    <a:pt x="330" y="0"/>
                  </a:lnTo>
                  <a:lnTo>
                    <a:pt x="392" y="0"/>
                  </a:lnTo>
                  <a:lnTo>
                    <a:pt x="452" y="0"/>
                  </a:lnTo>
                  <a:lnTo>
                    <a:pt x="508" y="0"/>
                  </a:lnTo>
                  <a:lnTo>
                    <a:pt x="558" y="0"/>
                  </a:lnTo>
                  <a:lnTo>
                    <a:pt x="600" y="0"/>
                  </a:lnTo>
                  <a:lnTo>
                    <a:pt x="631" y="0"/>
                  </a:lnTo>
                  <a:lnTo>
                    <a:pt x="653" y="0"/>
                  </a:lnTo>
                  <a:lnTo>
                    <a:pt x="660" y="0"/>
                  </a:lnTo>
                  <a:lnTo>
                    <a:pt x="660" y="15"/>
                  </a:lnTo>
                  <a:close/>
                </a:path>
              </a:pathLst>
            </a:custGeom>
            <a:solidFill>
              <a:srgbClr val="0033CC"/>
            </a:solidFill>
            <a:ln w="9525">
              <a:solidFill>
                <a:srgbClr val="FFFF99"/>
              </a:solidFill>
              <a:round/>
              <a:headEnd/>
              <a:tailEnd/>
            </a:ln>
          </p:spPr>
          <p:txBody>
            <a:bodyPr/>
            <a:lstStyle/>
            <a:p>
              <a:endParaRPr lang="zh-CN" altLang="en-US"/>
            </a:p>
          </p:txBody>
        </p:sp>
        <p:sp>
          <p:nvSpPr>
            <p:cNvPr id="19" name="Freeform 19"/>
            <p:cNvSpPr>
              <a:spLocks/>
            </p:cNvSpPr>
            <p:nvPr/>
          </p:nvSpPr>
          <p:spPr bwMode="auto">
            <a:xfrm>
              <a:off x="825" y="2276"/>
              <a:ext cx="1153" cy="89"/>
            </a:xfrm>
            <a:custGeom>
              <a:avLst/>
              <a:gdLst>
                <a:gd name="T0" fmla="*/ 1112 w 1153"/>
                <a:gd name="T1" fmla="*/ 31 h 89"/>
                <a:gd name="T2" fmla="*/ 1094 w 1153"/>
                <a:gd name="T3" fmla="*/ 22 h 89"/>
                <a:gd name="T4" fmla="*/ 1074 w 1153"/>
                <a:gd name="T5" fmla="*/ 18 h 89"/>
                <a:gd name="T6" fmla="*/ 1055 w 1153"/>
                <a:gd name="T7" fmla="*/ 16 h 89"/>
                <a:gd name="T8" fmla="*/ 1023 w 1153"/>
                <a:gd name="T9" fmla="*/ 18 h 89"/>
                <a:gd name="T10" fmla="*/ 984 w 1153"/>
                <a:gd name="T11" fmla="*/ 28 h 89"/>
                <a:gd name="T12" fmla="*/ 951 w 1153"/>
                <a:gd name="T13" fmla="*/ 47 h 89"/>
                <a:gd name="T14" fmla="*/ 922 w 1153"/>
                <a:gd name="T15" fmla="*/ 74 h 89"/>
                <a:gd name="T16" fmla="*/ 910 w 1153"/>
                <a:gd name="T17" fmla="*/ 87 h 89"/>
                <a:gd name="T18" fmla="*/ 244 w 1153"/>
                <a:gd name="T19" fmla="*/ 89 h 89"/>
                <a:gd name="T20" fmla="*/ 218 w 1153"/>
                <a:gd name="T21" fmla="*/ 59 h 89"/>
                <a:gd name="T22" fmla="*/ 188 w 1153"/>
                <a:gd name="T23" fmla="*/ 36 h 89"/>
                <a:gd name="T24" fmla="*/ 152 w 1153"/>
                <a:gd name="T25" fmla="*/ 21 h 89"/>
                <a:gd name="T26" fmla="*/ 113 w 1153"/>
                <a:gd name="T27" fmla="*/ 16 h 89"/>
                <a:gd name="T28" fmla="*/ 89 w 1153"/>
                <a:gd name="T29" fmla="*/ 18 h 89"/>
                <a:gd name="T30" fmla="*/ 66 w 1153"/>
                <a:gd name="T31" fmla="*/ 24 h 89"/>
                <a:gd name="T32" fmla="*/ 43 w 1153"/>
                <a:gd name="T33" fmla="*/ 33 h 89"/>
                <a:gd name="T34" fmla="*/ 24 w 1153"/>
                <a:gd name="T35" fmla="*/ 44 h 89"/>
                <a:gd name="T36" fmla="*/ 12 w 1153"/>
                <a:gd name="T37" fmla="*/ 33 h 89"/>
                <a:gd name="T38" fmla="*/ 37 w 1153"/>
                <a:gd name="T39" fmla="*/ 18 h 89"/>
                <a:gd name="T40" fmla="*/ 66 w 1153"/>
                <a:gd name="T41" fmla="*/ 6 h 89"/>
                <a:gd name="T42" fmla="*/ 96 w 1153"/>
                <a:gd name="T43" fmla="*/ 1 h 89"/>
                <a:gd name="T44" fmla="*/ 134 w 1153"/>
                <a:gd name="T45" fmla="*/ 1 h 89"/>
                <a:gd name="T46" fmla="*/ 173 w 1153"/>
                <a:gd name="T47" fmla="*/ 10 h 89"/>
                <a:gd name="T48" fmla="*/ 208 w 1153"/>
                <a:gd name="T49" fmla="*/ 28 h 89"/>
                <a:gd name="T50" fmla="*/ 238 w 1153"/>
                <a:gd name="T51" fmla="*/ 54 h 89"/>
                <a:gd name="T52" fmla="*/ 248 w 1153"/>
                <a:gd name="T53" fmla="*/ 71 h 89"/>
                <a:gd name="T54" fmla="*/ 904 w 1153"/>
                <a:gd name="T55" fmla="*/ 71 h 89"/>
                <a:gd name="T56" fmla="*/ 931 w 1153"/>
                <a:gd name="T57" fmla="*/ 42 h 89"/>
                <a:gd name="T58" fmla="*/ 964 w 1153"/>
                <a:gd name="T59" fmla="*/ 19 h 89"/>
                <a:gd name="T60" fmla="*/ 1002 w 1153"/>
                <a:gd name="T61" fmla="*/ 4 h 89"/>
                <a:gd name="T62" fmla="*/ 1043 w 1153"/>
                <a:gd name="T63" fmla="*/ 0 h 89"/>
                <a:gd name="T64" fmla="*/ 1073 w 1153"/>
                <a:gd name="T65" fmla="*/ 3 h 89"/>
                <a:gd name="T66" fmla="*/ 1103 w 1153"/>
                <a:gd name="T67" fmla="*/ 10 h 89"/>
                <a:gd name="T68" fmla="*/ 1129 w 1153"/>
                <a:gd name="T69" fmla="*/ 22 h 89"/>
                <a:gd name="T70" fmla="*/ 1153 w 1153"/>
                <a:gd name="T71" fmla="*/ 39 h 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53"/>
                <a:gd name="T109" fmla="*/ 0 h 89"/>
                <a:gd name="T110" fmla="*/ 1153 w 1153"/>
                <a:gd name="T111" fmla="*/ 89 h 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53" h="89">
                  <a:moveTo>
                    <a:pt x="1121" y="36"/>
                  </a:moveTo>
                  <a:lnTo>
                    <a:pt x="1112" y="31"/>
                  </a:lnTo>
                  <a:lnTo>
                    <a:pt x="1103" y="27"/>
                  </a:lnTo>
                  <a:lnTo>
                    <a:pt x="1094" y="22"/>
                  </a:lnTo>
                  <a:lnTo>
                    <a:pt x="1085" y="21"/>
                  </a:lnTo>
                  <a:lnTo>
                    <a:pt x="1074" y="18"/>
                  </a:lnTo>
                  <a:lnTo>
                    <a:pt x="1065" y="18"/>
                  </a:lnTo>
                  <a:lnTo>
                    <a:pt x="1055" y="16"/>
                  </a:lnTo>
                  <a:lnTo>
                    <a:pt x="1043" y="16"/>
                  </a:lnTo>
                  <a:lnTo>
                    <a:pt x="1023" y="18"/>
                  </a:lnTo>
                  <a:lnTo>
                    <a:pt x="1004" y="21"/>
                  </a:lnTo>
                  <a:lnTo>
                    <a:pt x="984" y="28"/>
                  </a:lnTo>
                  <a:lnTo>
                    <a:pt x="967" y="36"/>
                  </a:lnTo>
                  <a:lnTo>
                    <a:pt x="951" y="47"/>
                  </a:lnTo>
                  <a:lnTo>
                    <a:pt x="936" y="59"/>
                  </a:lnTo>
                  <a:lnTo>
                    <a:pt x="922" y="74"/>
                  </a:lnTo>
                  <a:lnTo>
                    <a:pt x="912" y="89"/>
                  </a:lnTo>
                  <a:lnTo>
                    <a:pt x="910" y="87"/>
                  </a:lnTo>
                  <a:lnTo>
                    <a:pt x="245" y="87"/>
                  </a:lnTo>
                  <a:lnTo>
                    <a:pt x="244" y="89"/>
                  </a:lnTo>
                  <a:lnTo>
                    <a:pt x="232" y="74"/>
                  </a:lnTo>
                  <a:lnTo>
                    <a:pt x="218" y="59"/>
                  </a:lnTo>
                  <a:lnTo>
                    <a:pt x="205" y="47"/>
                  </a:lnTo>
                  <a:lnTo>
                    <a:pt x="188" y="36"/>
                  </a:lnTo>
                  <a:lnTo>
                    <a:pt x="170" y="28"/>
                  </a:lnTo>
                  <a:lnTo>
                    <a:pt x="152" y="21"/>
                  </a:lnTo>
                  <a:lnTo>
                    <a:pt x="132" y="18"/>
                  </a:lnTo>
                  <a:lnTo>
                    <a:pt x="113" y="16"/>
                  </a:lnTo>
                  <a:lnTo>
                    <a:pt x="101" y="16"/>
                  </a:lnTo>
                  <a:lnTo>
                    <a:pt x="89" y="18"/>
                  </a:lnTo>
                  <a:lnTo>
                    <a:pt x="77" y="21"/>
                  </a:lnTo>
                  <a:lnTo>
                    <a:pt x="66" y="24"/>
                  </a:lnTo>
                  <a:lnTo>
                    <a:pt x="54" y="27"/>
                  </a:lnTo>
                  <a:lnTo>
                    <a:pt x="43" y="33"/>
                  </a:lnTo>
                  <a:lnTo>
                    <a:pt x="34" y="38"/>
                  </a:lnTo>
                  <a:lnTo>
                    <a:pt x="24" y="44"/>
                  </a:lnTo>
                  <a:lnTo>
                    <a:pt x="0" y="42"/>
                  </a:lnTo>
                  <a:lnTo>
                    <a:pt x="12" y="33"/>
                  </a:lnTo>
                  <a:lnTo>
                    <a:pt x="24" y="24"/>
                  </a:lnTo>
                  <a:lnTo>
                    <a:pt x="37" y="18"/>
                  </a:lnTo>
                  <a:lnTo>
                    <a:pt x="51" y="12"/>
                  </a:lnTo>
                  <a:lnTo>
                    <a:pt x="66" y="6"/>
                  </a:lnTo>
                  <a:lnTo>
                    <a:pt x="81" y="3"/>
                  </a:lnTo>
                  <a:lnTo>
                    <a:pt x="96" y="1"/>
                  </a:lnTo>
                  <a:lnTo>
                    <a:pt x="113" y="0"/>
                  </a:lnTo>
                  <a:lnTo>
                    <a:pt x="134" y="1"/>
                  </a:lnTo>
                  <a:lnTo>
                    <a:pt x="153" y="4"/>
                  </a:lnTo>
                  <a:lnTo>
                    <a:pt x="173" y="10"/>
                  </a:lnTo>
                  <a:lnTo>
                    <a:pt x="191" y="18"/>
                  </a:lnTo>
                  <a:lnTo>
                    <a:pt x="208" y="28"/>
                  </a:lnTo>
                  <a:lnTo>
                    <a:pt x="223" y="41"/>
                  </a:lnTo>
                  <a:lnTo>
                    <a:pt x="238" y="54"/>
                  </a:lnTo>
                  <a:lnTo>
                    <a:pt x="250" y="69"/>
                  </a:lnTo>
                  <a:lnTo>
                    <a:pt x="248" y="71"/>
                  </a:lnTo>
                  <a:lnTo>
                    <a:pt x="903" y="71"/>
                  </a:lnTo>
                  <a:lnTo>
                    <a:pt x="904" y="71"/>
                  </a:lnTo>
                  <a:lnTo>
                    <a:pt x="916" y="56"/>
                  </a:lnTo>
                  <a:lnTo>
                    <a:pt x="931" y="42"/>
                  </a:lnTo>
                  <a:lnTo>
                    <a:pt x="948" y="30"/>
                  </a:lnTo>
                  <a:lnTo>
                    <a:pt x="964" y="19"/>
                  </a:lnTo>
                  <a:lnTo>
                    <a:pt x="982" y="10"/>
                  </a:lnTo>
                  <a:lnTo>
                    <a:pt x="1002" y="4"/>
                  </a:lnTo>
                  <a:lnTo>
                    <a:pt x="1022" y="1"/>
                  </a:lnTo>
                  <a:lnTo>
                    <a:pt x="1043" y="0"/>
                  </a:lnTo>
                  <a:lnTo>
                    <a:pt x="1058" y="0"/>
                  </a:lnTo>
                  <a:lnTo>
                    <a:pt x="1073" y="3"/>
                  </a:lnTo>
                  <a:lnTo>
                    <a:pt x="1088" y="6"/>
                  </a:lnTo>
                  <a:lnTo>
                    <a:pt x="1103" y="10"/>
                  </a:lnTo>
                  <a:lnTo>
                    <a:pt x="1115" y="16"/>
                  </a:lnTo>
                  <a:lnTo>
                    <a:pt x="1129" y="22"/>
                  </a:lnTo>
                  <a:lnTo>
                    <a:pt x="1141" y="30"/>
                  </a:lnTo>
                  <a:lnTo>
                    <a:pt x="1153" y="39"/>
                  </a:lnTo>
                  <a:lnTo>
                    <a:pt x="1121" y="36"/>
                  </a:lnTo>
                  <a:close/>
                </a:path>
              </a:pathLst>
            </a:custGeom>
            <a:solidFill>
              <a:srgbClr val="0033CC"/>
            </a:solidFill>
            <a:ln w="9525">
              <a:solidFill>
                <a:srgbClr val="FFFF99"/>
              </a:solidFill>
              <a:round/>
              <a:headEnd/>
              <a:tailEnd/>
            </a:ln>
          </p:spPr>
          <p:txBody>
            <a:bodyPr/>
            <a:lstStyle/>
            <a:p>
              <a:endParaRPr lang="zh-CN" altLang="en-US"/>
            </a:p>
          </p:txBody>
        </p:sp>
        <p:sp>
          <p:nvSpPr>
            <p:cNvPr id="20" name="Rectangle 20"/>
            <p:cNvSpPr>
              <a:spLocks noChangeArrowheads="1"/>
            </p:cNvSpPr>
            <p:nvPr/>
          </p:nvSpPr>
          <p:spPr bwMode="auto">
            <a:xfrm>
              <a:off x="1253" y="2221"/>
              <a:ext cx="69" cy="29"/>
            </a:xfrm>
            <a:prstGeom prst="rect">
              <a:avLst/>
            </a:prstGeom>
            <a:solidFill>
              <a:srgbClr val="0033CC"/>
            </a:solidFill>
            <a:ln w="9525">
              <a:solidFill>
                <a:srgbClr val="FFFF99"/>
              </a:solidFill>
              <a:miter lim="800000"/>
              <a:headEnd/>
              <a:tailEnd/>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1" name="Freeform 21"/>
            <p:cNvSpPr>
              <a:spLocks/>
            </p:cNvSpPr>
            <p:nvPr/>
          </p:nvSpPr>
          <p:spPr bwMode="auto">
            <a:xfrm>
              <a:off x="718" y="2028"/>
              <a:ext cx="260" cy="213"/>
            </a:xfrm>
            <a:custGeom>
              <a:avLst/>
              <a:gdLst>
                <a:gd name="T0" fmla="*/ 205 w 260"/>
                <a:gd name="T1" fmla="*/ 0 h 213"/>
                <a:gd name="T2" fmla="*/ 260 w 260"/>
                <a:gd name="T3" fmla="*/ 0 h 213"/>
                <a:gd name="T4" fmla="*/ 241 w 260"/>
                <a:gd name="T5" fmla="*/ 16 h 213"/>
                <a:gd name="T6" fmla="*/ 218 w 260"/>
                <a:gd name="T7" fmla="*/ 38 h 213"/>
                <a:gd name="T8" fmla="*/ 193 w 260"/>
                <a:gd name="T9" fmla="*/ 62 h 213"/>
                <a:gd name="T10" fmla="*/ 167 w 260"/>
                <a:gd name="T11" fmla="*/ 84 h 213"/>
                <a:gd name="T12" fmla="*/ 143 w 260"/>
                <a:gd name="T13" fmla="*/ 107 h 213"/>
                <a:gd name="T14" fmla="*/ 123 w 260"/>
                <a:gd name="T15" fmla="*/ 127 h 213"/>
                <a:gd name="T16" fmla="*/ 108 w 260"/>
                <a:gd name="T17" fmla="*/ 142 h 213"/>
                <a:gd name="T18" fmla="*/ 99 w 260"/>
                <a:gd name="T19" fmla="*/ 149 h 213"/>
                <a:gd name="T20" fmla="*/ 87 w 260"/>
                <a:gd name="T21" fmla="*/ 163 h 213"/>
                <a:gd name="T22" fmla="*/ 78 w 260"/>
                <a:gd name="T23" fmla="*/ 180 h 213"/>
                <a:gd name="T24" fmla="*/ 74 w 260"/>
                <a:gd name="T25" fmla="*/ 195 h 213"/>
                <a:gd name="T26" fmla="*/ 70 w 260"/>
                <a:gd name="T27" fmla="*/ 210 h 213"/>
                <a:gd name="T28" fmla="*/ 0 w 260"/>
                <a:gd name="T29" fmla="*/ 213 h 213"/>
                <a:gd name="T30" fmla="*/ 3 w 260"/>
                <a:gd name="T31" fmla="*/ 195 h 213"/>
                <a:gd name="T32" fmla="*/ 54 w 260"/>
                <a:gd name="T33" fmla="*/ 195 h 213"/>
                <a:gd name="T34" fmla="*/ 60 w 260"/>
                <a:gd name="T35" fmla="*/ 180 h 213"/>
                <a:gd name="T36" fmla="*/ 66 w 260"/>
                <a:gd name="T37" fmla="*/ 166 h 213"/>
                <a:gd name="T38" fmla="*/ 74 w 260"/>
                <a:gd name="T39" fmla="*/ 155 h 213"/>
                <a:gd name="T40" fmla="*/ 81 w 260"/>
                <a:gd name="T41" fmla="*/ 148 h 213"/>
                <a:gd name="T42" fmla="*/ 89 w 260"/>
                <a:gd name="T43" fmla="*/ 140 h 213"/>
                <a:gd name="T44" fmla="*/ 102 w 260"/>
                <a:gd name="T45" fmla="*/ 128 h 213"/>
                <a:gd name="T46" fmla="*/ 122 w 260"/>
                <a:gd name="T47" fmla="*/ 112 h 213"/>
                <a:gd name="T48" fmla="*/ 143 w 260"/>
                <a:gd name="T49" fmla="*/ 92 h 213"/>
                <a:gd name="T50" fmla="*/ 165 w 260"/>
                <a:gd name="T51" fmla="*/ 71 h 213"/>
                <a:gd name="T52" fmla="*/ 188 w 260"/>
                <a:gd name="T53" fmla="*/ 50 h 213"/>
                <a:gd name="T54" fmla="*/ 211 w 260"/>
                <a:gd name="T55" fmla="*/ 30 h 213"/>
                <a:gd name="T56" fmla="*/ 229 w 260"/>
                <a:gd name="T57" fmla="*/ 13 h 213"/>
                <a:gd name="T58" fmla="*/ 197 w 260"/>
                <a:gd name="T59" fmla="*/ 13 h 213"/>
                <a:gd name="T60" fmla="*/ 205 w 260"/>
                <a:gd name="T61" fmla="*/ 0 h 21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0"/>
                <a:gd name="T94" fmla="*/ 0 h 213"/>
                <a:gd name="T95" fmla="*/ 260 w 260"/>
                <a:gd name="T96" fmla="*/ 213 h 21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0" h="213">
                  <a:moveTo>
                    <a:pt x="205" y="0"/>
                  </a:moveTo>
                  <a:lnTo>
                    <a:pt x="260" y="0"/>
                  </a:lnTo>
                  <a:lnTo>
                    <a:pt x="241" y="16"/>
                  </a:lnTo>
                  <a:lnTo>
                    <a:pt x="218" y="38"/>
                  </a:lnTo>
                  <a:lnTo>
                    <a:pt x="193" y="62"/>
                  </a:lnTo>
                  <a:lnTo>
                    <a:pt x="167" y="84"/>
                  </a:lnTo>
                  <a:lnTo>
                    <a:pt x="143" y="107"/>
                  </a:lnTo>
                  <a:lnTo>
                    <a:pt x="123" y="127"/>
                  </a:lnTo>
                  <a:lnTo>
                    <a:pt x="108" y="142"/>
                  </a:lnTo>
                  <a:lnTo>
                    <a:pt x="99" y="149"/>
                  </a:lnTo>
                  <a:lnTo>
                    <a:pt x="87" y="163"/>
                  </a:lnTo>
                  <a:lnTo>
                    <a:pt x="78" y="180"/>
                  </a:lnTo>
                  <a:lnTo>
                    <a:pt x="74" y="195"/>
                  </a:lnTo>
                  <a:lnTo>
                    <a:pt x="70" y="210"/>
                  </a:lnTo>
                  <a:lnTo>
                    <a:pt x="0" y="213"/>
                  </a:lnTo>
                  <a:lnTo>
                    <a:pt x="3" y="195"/>
                  </a:lnTo>
                  <a:lnTo>
                    <a:pt x="54" y="195"/>
                  </a:lnTo>
                  <a:lnTo>
                    <a:pt x="60" y="180"/>
                  </a:lnTo>
                  <a:lnTo>
                    <a:pt x="66" y="166"/>
                  </a:lnTo>
                  <a:lnTo>
                    <a:pt x="74" y="155"/>
                  </a:lnTo>
                  <a:lnTo>
                    <a:pt x="81" y="148"/>
                  </a:lnTo>
                  <a:lnTo>
                    <a:pt x="89" y="140"/>
                  </a:lnTo>
                  <a:lnTo>
                    <a:pt x="102" y="128"/>
                  </a:lnTo>
                  <a:lnTo>
                    <a:pt x="122" y="112"/>
                  </a:lnTo>
                  <a:lnTo>
                    <a:pt x="143" y="92"/>
                  </a:lnTo>
                  <a:lnTo>
                    <a:pt x="165" y="71"/>
                  </a:lnTo>
                  <a:lnTo>
                    <a:pt x="188" y="50"/>
                  </a:lnTo>
                  <a:lnTo>
                    <a:pt x="211" y="30"/>
                  </a:lnTo>
                  <a:lnTo>
                    <a:pt x="229" y="13"/>
                  </a:lnTo>
                  <a:lnTo>
                    <a:pt x="197" y="13"/>
                  </a:lnTo>
                  <a:lnTo>
                    <a:pt x="205" y="0"/>
                  </a:lnTo>
                  <a:close/>
                </a:path>
              </a:pathLst>
            </a:custGeom>
            <a:solidFill>
              <a:srgbClr val="0033CC"/>
            </a:solidFill>
            <a:ln w="9525">
              <a:solidFill>
                <a:srgbClr val="FFFF99"/>
              </a:solidFill>
              <a:round/>
              <a:headEnd/>
              <a:tailEnd/>
            </a:ln>
          </p:spPr>
          <p:txBody>
            <a:bodyPr/>
            <a:lstStyle/>
            <a:p>
              <a:endParaRPr lang="zh-CN" altLang="en-US"/>
            </a:p>
          </p:txBody>
        </p:sp>
        <p:sp>
          <p:nvSpPr>
            <p:cNvPr id="22" name="Freeform 22"/>
            <p:cNvSpPr>
              <a:spLocks/>
            </p:cNvSpPr>
            <p:nvPr/>
          </p:nvSpPr>
          <p:spPr bwMode="auto">
            <a:xfrm>
              <a:off x="701" y="2344"/>
              <a:ext cx="69" cy="90"/>
            </a:xfrm>
            <a:custGeom>
              <a:avLst/>
              <a:gdLst>
                <a:gd name="T0" fmla="*/ 69 w 69"/>
                <a:gd name="T1" fmla="*/ 0 h 90"/>
                <a:gd name="T2" fmla="*/ 63 w 69"/>
                <a:gd name="T3" fmla="*/ 0 h 90"/>
                <a:gd name="T4" fmla="*/ 56 w 69"/>
                <a:gd name="T5" fmla="*/ 0 h 90"/>
                <a:gd name="T6" fmla="*/ 48 w 69"/>
                <a:gd name="T7" fmla="*/ 0 h 90"/>
                <a:gd name="T8" fmla="*/ 42 w 69"/>
                <a:gd name="T9" fmla="*/ 0 h 90"/>
                <a:gd name="T10" fmla="*/ 35 w 69"/>
                <a:gd name="T11" fmla="*/ 0 h 90"/>
                <a:gd name="T12" fmla="*/ 29 w 69"/>
                <a:gd name="T13" fmla="*/ 0 h 90"/>
                <a:gd name="T14" fmla="*/ 24 w 69"/>
                <a:gd name="T15" fmla="*/ 0 h 90"/>
                <a:gd name="T16" fmla="*/ 20 w 69"/>
                <a:gd name="T17" fmla="*/ 0 h 90"/>
                <a:gd name="T18" fmla="*/ 14 w 69"/>
                <a:gd name="T19" fmla="*/ 0 h 90"/>
                <a:gd name="T20" fmla="*/ 8 w 69"/>
                <a:gd name="T21" fmla="*/ 1 h 90"/>
                <a:gd name="T22" fmla="*/ 2 w 69"/>
                <a:gd name="T23" fmla="*/ 7 h 90"/>
                <a:gd name="T24" fmla="*/ 0 w 69"/>
                <a:gd name="T25" fmla="*/ 18 h 90"/>
                <a:gd name="T26" fmla="*/ 0 w 69"/>
                <a:gd name="T27" fmla="*/ 33 h 90"/>
                <a:gd name="T28" fmla="*/ 0 w 69"/>
                <a:gd name="T29" fmla="*/ 48 h 90"/>
                <a:gd name="T30" fmla="*/ 0 w 69"/>
                <a:gd name="T31" fmla="*/ 60 h 90"/>
                <a:gd name="T32" fmla="*/ 0 w 69"/>
                <a:gd name="T33" fmla="*/ 71 h 90"/>
                <a:gd name="T34" fmla="*/ 2 w 69"/>
                <a:gd name="T35" fmla="*/ 78 h 90"/>
                <a:gd name="T36" fmla="*/ 5 w 69"/>
                <a:gd name="T37" fmla="*/ 84 h 90"/>
                <a:gd name="T38" fmla="*/ 11 w 69"/>
                <a:gd name="T39" fmla="*/ 89 h 90"/>
                <a:gd name="T40" fmla="*/ 21 w 69"/>
                <a:gd name="T41" fmla="*/ 90 h 90"/>
                <a:gd name="T42" fmla="*/ 32 w 69"/>
                <a:gd name="T43" fmla="*/ 90 h 90"/>
                <a:gd name="T44" fmla="*/ 42 w 69"/>
                <a:gd name="T45" fmla="*/ 90 h 90"/>
                <a:gd name="T46" fmla="*/ 48 w 69"/>
                <a:gd name="T47" fmla="*/ 90 h 90"/>
                <a:gd name="T48" fmla="*/ 51 w 69"/>
                <a:gd name="T49" fmla="*/ 90 h 90"/>
                <a:gd name="T50" fmla="*/ 69 w 69"/>
                <a:gd name="T51" fmla="*/ 0 h 9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9"/>
                <a:gd name="T79" fmla="*/ 0 h 90"/>
                <a:gd name="T80" fmla="*/ 69 w 69"/>
                <a:gd name="T81" fmla="*/ 90 h 9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9" h="90">
                  <a:moveTo>
                    <a:pt x="69" y="0"/>
                  </a:moveTo>
                  <a:lnTo>
                    <a:pt x="63" y="0"/>
                  </a:lnTo>
                  <a:lnTo>
                    <a:pt x="56" y="0"/>
                  </a:lnTo>
                  <a:lnTo>
                    <a:pt x="48" y="0"/>
                  </a:lnTo>
                  <a:lnTo>
                    <a:pt x="42" y="0"/>
                  </a:lnTo>
                  <a:lnTo>
                    <a:pt x="35" y="0"/>
                  </a:lnTo>
                  <a:lnTo>
                    <a:pt x="29" y="0"/>
                  </a:lnTo>
                  <a:lnTo>
                    <a:pt x="24" y="0"/>
                  </a:lnTo>
                  <a:lnTo>
                    <a:pt x="20" y="0"/>
                  </a:lnTo>
                  <a:lnTo>
                    <a:pt x="14" y="0"/>
                  </a:lnTo>
                  <a:lnTo>
                    <a:pt x="8" y="1"/>
                  </a:lnTo>
                  <a:lnTo>
                    <a:pt x="2" y="7"/>
                  </a:lnTo>
                  <a:lnTo>
                    <a:pt x="0" y="18"/>
                  </a:lnTo>
                  <a:lnTo>
                    <a:pt x="0" y="33"/>
                  </a:lnTo>
                  <a:lnTo>
                    <a:pt x="0" y="48"/>
                  </a:lnTo>
                  <a:lnTo>
                    <a:pt x="0" y="60"/>
                  </a:lnTo>
                  <a:lnTo>
                    <a:pt x="0" y="71"/>
                  </a:lnTo>
                  <a:lnTo>
                    <a:pt x="2" y="78"/>
                  </a:lnTo>
                  <a:lnTo>
                    <a:pt x="5" y="84"/>
                  </a:lnTo>
                  <a:lnTo>
                    <a:pt x="11" y="89"/>
                  </a:lnTo>
                  <a:lnTo>
                    <a:pt x="21" y="90"/>
                  </a:lnTo>
                  <a:lnTo>
                    <a:pt x="32" y="90"/>
                  </a:lnTo>
                  <a:lnTo>
                    <a:pt x="42" y="90"/>
                  </a:lnTo>
                  <a:lnTo>
                    <a:pt x="48" y="90"/>
                  </a:lnTo>
                  <a:lnTo>
                    <a:pt x="51" y="90"/>
                  </a:lnTo>
                  <a:lnTo>
                    <a:pt x="69" y="0"/>
                  </a:lnTo>
                  <a:close/>
                </a:path>
              </a:pathLst>
            </a:custGeom>
            <a:solidFill>
              <a:srgbClr val="0033CC"/>
            </a:solidFill>
            <a:ln w="9525">
              <a:solidFill>
                <a:srgbClr val="FFFF99"/>
              </a:solidFill>
              <a:round/>
              <a:headEnd/>
              <a:tailEnd/>
            </a:ln>
          </p:spPr>
          <p:txBody>
            <a:bodyPr/>
            <a:lstStyle/>
            <a:p>
              <a:endParaRPr lang="zh-CN" altLang="en-US"/>
            </a:p>
          </p:txBody>
        </p:sp>
        <p:sp>
          <p:nvSpPr>
            <p:cNvPr id="23" name="Rectangle 23"/>
            <p:cNvSpPr>
              <a:spLocks noChangeArrowheads="1"/>
            </p:cNvSpPr>
            <p:nvPr/>
          </p:nvSpPr>
          <p:spPr bwMode="auto">
            <a:xfrm>
              <a:off x="736" y="2258"/>
              <a:ext cx="21" cy="66"/>
            </a:xfrm>
            <a:prstGeom prst="rect">
              <a:avLst/>
            </a:prstGeom>
            <a:solidFill>
              <a:srgbClr val="0033CC"/>
            </a:solidFill>
            <a:ln w="9525">
              <a:solidFill>
                <a:srgbClr val="FFFF99"/>
              </a:solidFill>
              <a:miter lim="800000"/>
              <a:headEnd/>
              <a:tailEnd/>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 name="Rectangle 24"/>
            <p:cNvSpPr>
              <a:spLocks noChangeArrowheads="1"/>
            </p:cNvSpPr>
            <p:nvPr/>
          </p:nvSpPr>
          <p:spPr bwMode="auto">
            <a:xfrm>
              <a:off x="2037" y="2282"/>
              <a:ext cx="46" cy="35"/>
            </a:xfrm>
            <a:prstGeom prst="rect">
              <a:avLst/>
            </a:prstGeom>
            <a:solidFill>
              <a:srgbClr val="0033CC"/>
            </a:solidFill>
            <a:ln w="9525">
              <a:solidFill>
                <a:srgbClr val="FFFF99"/>
              </a:solidFill>
              <a:miter lim="800000"/>
              <a:headEnd/>
              <a:tailEnd/>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 name="Freeform 25"/>
            <p:cNvSpPr>
              <a:spLocks/>
            </p:cNvSpPr>
            <p:nvPr/>
          </p:nvSpPr>
          <p:spPr bwMode="auto">
            <a:xfrm>
              <a:off x="1975" y="2332"/>
              <a:ext cx="141" cy="68"/>
            </a:xfrm>
            <a:custGeom>
              <a:avLst/>
              <a:gdLst>
                <a:gd name="T0" fmla="*/ 0 w 141"/>
                <a:gd name="T1" fmla="*/ 0 h 68"/>
                <a:gd name="T2" fmla="*/ 18 w 141"/>
                <a:gd name="T3" fmla="*/ 19 h 68"/>
                <a:gd name="T4" fmla="*/ 28 w 141"/>
                <a:gd name="T5" fmla="*/ 36 h 68"/>
                <a:gd name="T6" fmla="*/ 34 w 141"/>
                <a:gd name="T7" fmla="*/ 51 h 68"/>
                <a:gd name="T8" fmla="*/ 39 w 141"/>
                <a:gd name="T9" fmla="*/ 68 h 68"/>
                <a:gd name="T10" fmla="*/ 50 w 141"/>
                <a:gd name="T11" fmla="*/ 68 h 68"/>
                <a:gd name="T12" fmla="*/ 60 w 141"/>
                <a:gd name="T13" fmla="*/ 68 h 68"/>
                <a:gd name="T14" fmla="*/ 72 w 141"/>
                <a:gd name="T15" fmla="*/ 68 h 68"/>
                <a:gd name="T16" fmla="*/ 84 w 141"/>
                <a:gd name="T17" fmla="*/ 66 h 68"/>
                <a:gd name="T18" fmla="*/ 95 w 141"/>
                <a:gd name="T19" fmla="*/ 66 h 68"/>
                <a:gd name="T20" fmla="*/ 105 w 141"/>
                <a:gd name="T21" fmla="*/ 66 h 68"/>
                <a:gd name="T22" fmla="*/ 114 w 141"/>
                <a:gd name="T23" fmla="*/ 66 h 68"/>
                <a:gd name="T24" fmla="*/ 120 w 141"/>
                <a:gd name="T25" fmla="*/ 66 h 68"/>
                <a:gd name="T26" fmla="*/ 129 w 141"/>
                <a:gd name="T27" fmla="*/ 65 h 68"/>
                <a:gd name="T28" fmla="*/ 135 w 141"/>
                <a:gd name="T29" fmla="*/ 59 h 68"/>
                <a:gd name="T30" fmla="*/ 140 w 141"/>
                <a:gd name="T31" fmla="*/ 50 h 68"/>
                <a:gd name="T32" fmla="*/ 141 w 141"/>
                <a:gd name="T33" fmla="*/ 37 h 68"/>
                <a:gd name="T34" fmla="*/ 140 w 141"/>
                <a:gd name="T35" fmla="*/ 24 h 68"/>
                <a:gd name="T36" fmla="*/ 134 w 141"/>
                <a:gd name="T37" fmla="*/ 12 h 68"/>
                <a:gd name="T38" fmla="*/ 125 w 141"/>
                <a:gd name="T39" fmla="*/ 3 h 68"/>
                <a:gd name="T40" fmla="*/ 113 w 141"/>
                <a:gd name="T41" fmla="*/ 0 h 68"/>
                <a:gd name="T42" fmla="*/ 102 w 141"/>
                <a:gd name="T43" fmla="*/ 0 h 68"/>
                <a:gd name="T44" fmla="*/ 87 w 141"/>
                <a:gd name="T45" fmla="*/ 0 h 68"/>
                <a:gd name="T46" fmla="*/ 69 w 141"/>
                <a:gd name="T47" fmla="*/ 0 h 68"/>
                <a:gd name="T48" fmla="*/ 50 w 141"/>
                <a:gd name="T49" fmla="*/ 0 h 68"/>
                <a:gd name="T50" fmla="*/ 30 w 141"/>
                <a:gd name="T51" fmla="*/ 0 h 68"/>
                <a:gd name="T52" fmla="*/ 15 w 141"/>
                <a:gd name="T53" fmla="*/ 0 h 68"/>
                <a:gd name="T54" fmla="*/ 4 w 141"/>
                <a:gd name="T55" fmla="*/ 0 h 68"/>
                <a:gd name="T56" fmla="*/ 0 w 141"/>
                <a:gd name="T57" fmla="*/ 0 h 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1"/>
                <a:gd name="T88" fmla="*/ 0 h 68"/>
                <a:gd name="T89" fmla="*/ 141 w 141"/>
                <a:gd name="T90" fmla="*/ 68 h 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1" h="68">
                  <a:moveTo>
                    <a:pt x="0" y="0"/>
                  </a:moveTo>
                  <a:lnTo>
                    <a:pt x="18" y="19"/>
                  </a:lnTo>
                  <a:lnTo>
                    <a:pt x="28" y="36"/>
                  </a:lnTo>
                  <a:lnTo>
                    <a:pt x="34" y="51"/>
                  </a:lnTo>
                  <a:lnTo>
                    <a:pt x="39" y="68"/>
                  </a:lnTo>
                  <a:lnTo>
                    <a:pt x="50" y="68"/>
                  </a:lnTo>
                  <a:lnTo>
                    <a:pt x="60" y="68"/>
                  </a:lnTo>
                  <a:lnTo>
                    <a:pt x="72" y="68"/>
                  </a:lnTo>
                  <a:lnTo>
                    <a:pt x="84" y="66"/>
                  </a:lnTo>
                  <a:lnTo>
                    <a:pt x="95" y="66"/>
                  </a:lnTo>
                  <a:lnTo>
                    <a:pt x="105" y="66"/>
                  </a:lnTo>
                  <a:lnTo>
                    <a:pt x="114" y="66"/>
                  </a:lnTo>
                  <a:lnTo>
                    <a:pt x="120" y="66"/>
                  </a:lnTo>
                  <a:lnTo>
                    <a:pt x="129" y="65"/>
                  </a:lnTo>
                  <a:lnTo>
                    <a:pt x="135" y="59"/>
                  </a:lnTo>
                  <a:lnTo>
                    <a:pt x="140" y="50"/>
                  </a:lnTo>
                  <a:lnTo>
                    <a:pt x="141" y="37"/>
                  </a:lnTo>
                  <a:lnTo>
                    <a:pt x="140" y="24"/>
                  </a:lnTo>
                  <a:lnTo>
                    <a:pt x="134" y="12"/>
                  </a:lnTo>
                  <a:lnTo>
                    <a:pt x="125" y="3"/>
                  </a:lnTo>
                  <a:lnTo>
                    <a:pt x="113" y="0"/>
                  </a:lnTo>
                  <a:lnTo>
                    <a:pt x="102" y="0"/>
                  </a:lnTo>
                  <a:lnTo>
                    <a:pt x="87" y="0"/>
                  </a:lnTo>
                  <a:lnTo>
                    <a:pt x="69" y="0"/>
                  </a:lnTo>
                  <a:lnTo>
                    <a:pt x="50" y="0"/>
                  </a:lnTo>
                  <a:lnTo>
                    <a:pt x="30" y="0"/>
                  </a:lnTo>
                  <a:lnTo>
                    <a:pt x="15" y="0"/>
                  </a:lnTo>
                  <a:lnTo>
                    <a:pt x="4" y="0"/>
                  </a:lnTo>
                  <a:lnTo>
                    <a:pt x="0" y="0"/>
                  </a:lnTo>
                  <a:close/>
                </a:path>
              </a:pathLst>
            </a:custGeom>
            <a:solidFill>
              <a:srgbClr val="0033CC"/>
            </a:solidFill>
            <a:ln w="9525">
              <a:solidFill>
                <a:srgbClr val="FFFF99"/>
              </a:solidFill>
              <a:round/>
              <a:headEnd/>
              <a:tailEnd/>
            </a:ln>
          </p:spPr>
          <p:txBody>
            <a:bodyPr/>
            <a:lstStyle/>
            <a:p>
              <a:endParaRPr lang="zh-CN" altLang="en-US"/>
            </a:p>
          </p:txBody>
        </p:sp>
      </p:grpSp>
      <p:sp>
        <p:nvSpPr>
          <p:cNvPr id="26" name="Rectangle 26"/>
          <p:cNvSpPr>
            <a:spLocks noChangeArrowheads="1"/>
          </p:cNvSpPr>
          <p:nvPr/>
        </p:nvSpPr>
        <p:spPr bwMode="auto">
          <a:xfrm>
            <a:off x="1764179" y="4355465"/>
            <a:ext cx="2497138"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aphicFrame>
        <p:nvGraphicFramePr>
          <p:cNvPr id="27" name="Object 27"/>
          <p:cNvGraphicFramePr>
            <a:graphicFrameLocks noChangeAspect="1"/>
          </p:cNvGraphicFramePr>
          <p:nvPr>
            <p:extLst>
              <p:ext uri="{D42A27DB-BD31-4B8C-83A1-F6EECF244321}">
                <p14:modId xmlns:p14="http://schemas.microsoft.com/office/powerpoint/2010/main" val="2040397180"/>
              </p:ext>
            </p:extLst>
          </p:nvPr>
        </p:nvGraphicFramePr>
        <p:xfrm>
          <a:off x="6690192" y="4777740"/>
          <a:ext cx="2284412" cy="596900"/>
        </p:xfrm>
        <a:graphic>
          <a:graphicData uri="http://schemas.openxmlformats.org/presentationml/2006/ole">
            <mc:AlternateContent xmlns:mc="http://schemas.openxmlformats.org/markup-compatibility/2006">
              <mc:Choice xmlns:v="urn:schemas-microsoft-com:vml" Requires="v">
                <p:oleObj spid="_x0000_s4115" name="Clip" r:id="rId3" imgW="6545263" imgH="1706563" progId="MS_ClipArt_Gallery.2">
                  <p:embed/>
                </p:oleObj>
              </mc:Choice>
              <mc:Fallback>
                <p:oleObj name="Clip" r:id="rId3" imgW="6545263" imgH="170656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0192" y="4777740"/>
                        <a:ext cx="2284412"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Rectangle 28"/>
          <p:cNvSpPr>
            <a:spLocks noChangeArrowheads="1"/>
          </p:cNvSpPr>
          <p:nvPr/>
        </p:nvSpPr>
        <p:spPr bwMode="auto">
          <a:xfrm>
            <a:off x="6583829" y="4355465"/>
            <a:ext cx="2497138"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cxnSp>
        <p:nvCxnSpPr>
          <p:cNvPr id="29" name="AutoShape 29"/>
          <p:cNvCxnSpPr>
            <a:cxnSpLocks noChangeShapeType="1"/>
          </p:cNvCxnSpPr>
          <p:nvPr/>
        </p:nvCxnSpPr>
        <p:spPr bwMode="auto">
          <a:xfrm>
            <a:off x="4285129" y="5068253"/>
            <a:ext cx="2293938" cy="0"/>
          </a:xfrm>
          <a:prstGeom prst="straightConnector1">
            <a:avLst/>
          </a:prstGeom>
          <a:noFill/>
          <a:ln w="28575">
            <a:solidFill>
              <a:srgbClr val="FFFF99"/>
            </a:solidFill>
            <a:round/>
            <a:headEnd type="triangle" w="med" len="med"/>
            <a:tailEnd type="triangle" w="med" len="med"/>
          </a:ln>
          <a:extLst>
            <a:ext uri="{909E8E84-426E-40DD-AFC4-6F175D3DCCD1}">
              <a14:hiddenFill xmlns:a14="http://schemas.microsoft.com/office/drawing/2010/main">
                <a:noFill/>
              </a14:hiddenFill>
            </a:ext>
          </a:extLst>
        </p:spPr>
      </p:cxnSp>
      <p:sp>
        <p:nvSpPr>
          <p:cNvPr id="30" name="Text Box 30"/>
          <p:cNvSpPr txBox="1">
            <a:spLocks noChangeArrowheads="1"/>
          </p:cNvSpPr>
          <p:nvPr/>
        </p:nvSpPr>
        <p:spPr bwMode="auto">
          <a:xfrm>
            <a:off x="4777254" y="4563428"/>
            <a:ext cx="1298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2000" b="0">
                <a:ea typeface="宋体" panose="02010600030101010101" pitchFamily="2" charset="-122"/>
              </a:rPr>
              <a:t>{Problem}</a:t>
            </a:r>
            <a:endParaRPr lang="en-US" altLang="zh-CN" sz="1600">
              <a:ea typeface="宋体" panose="02010600030101010101" pitchFamily="2" charset="-122"/>
            </a:endParaRPr>
          </a:p>
        </p:txBody>
      </p:sp>
      <p:sp>
        <p:nvSpPr>
          <p:cNvPr id="31" name="Text Box 31"/>
          <p:cNvSpPr txBox="1">
            <a:spLocks noChangeArrowheads="1"/>
          </p:cNvSpPr>
          <p:nvPr/>
        </p:nvSpPr>
        <p:spPr bwMode="auto">
          <a:xfrm>
            <a:off x="2383304" y="5777865"/>
            <a:ext cx="1444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zh-CN" altLang="en-US" sz="2800" i="1" dirty="0">
                <a:ea typeface="宋体" panose="02010600030101010101" pitchFamily="2" charset="-122"/>
              </a:rPr>
              <a:t>理解的</a:t>
            </a:r>
            <a:endParaRPr lang="zh-CN" altLang="en-US" sz="2800" b="0" i="1" dirty="0">
              <a:ea typeface="宋体" panose="02010600030101010101" pitchFamily="2" charset="-122"/>
            </a:endParaRPr>
          </a:p>
        </p:txBody>
      </p:sp>
      <p:sp>
        <p:nvSpPr>
          <p:cNvPr id="32" name="Text Box 32"/>
          <p:cNvSpPr txBox="1">
            <a:spLocks noChangeArrowheads="1"/>
          </p:cNvSpPr>
          <p:nvPr/>
        </p:nvSpPr>
        <p:spPr bwMode="auto">
          <a:xfrm>
            <a:off x="7256929" y="5798503"/>
            <a:ext cx="125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zh-CN" altLang="en-US" sz="2800" i="1">
                <a:ea typeface="宋体" panose="02010600030101010101" pitchFamily="2" charset="-122"/>
              </a:rPr>
              <a:t>期望的</a:t>
            </a:r>
            <a:endParaRPr lang="zh-CN" altLang="en-US" sz="2800" b="0" i="1">
              <a:ea typeface="宋体" panose="02010600030101010101" pitchFamily="2" charset="-122"/>
            </a:endParaRPr>
          </a:p>
        </p:txBody>
      </p:sp>
    </p:spTree>
    <p:extLst>
      <p:ext uri="{BB962C8B-B14F-4D97-AF65-F5344CB8AC3E}">
        <p14:creationId xmlns:p14="http://schemas.microsoft.com/office/powerpoint/2010/main" val="2771664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Elicitation Approaches</a:t>
            </a:r>
            <a:endParaRPr lang="zh-CN" altLang="en-US" dirty="0"/>
          </a:p>
        </p:txBody>
      </p:sp>
      <p:sp>
        <p:nvSpPr>
          <p:cNvPr id="3" name="内容占位符 2"/>
          <p:cNvSpPr>
            <a:spLocks noGrp="1"/>
          </p:cNvSpPr>
          <p:nvPr>
            <p:ph idx="1"/>
          </p:nvPr>
        </p:nvSpPr>
        <p:spPr/>
        <p:txBody>
          <a:bodyPr/>
          <a:lstStyle/>
          <a:p>
            <a:r>
              <a:rPr lang="en-US" altLang="zh-CN" dirty="0" smtClean="0"/>
              <a:t>Brainstorming</a:t>
            </a:r>
          </a:p>
          <a:p>
            <a:pPr lvl="1"/>
            <a:r>
              <a:rPr lang="en-US" altLang="zh-CN" dirty="0"/>
              <a:t>Gather stakeholders, collect ideas and prune</a:t>
            </a:r>
          </a:p>
          <a:p>
            <a:r>
              <a:rPr lang="en-US" altLang="zh-CN" dirty="0" smtClean="0"/>
              <a:t>Interviewing</a:t>
            </a:r>
          </a:p>
          <a:p>
            <a:pPr lvl="1"/>
            <a:r>
              <a:rPr lang="en-US" altLang="zh-CN" dirty="0"/>
              <a:t>Formal or informal interviews </a:t>
            </a:r>
            <a:r>
              <a:rPr lang="en-US" altLang="zh-CN" dirty="0" smtClean="0"/>
              <a:t>with stakeholders</a:t>
            </a:r>
            <a:endParaRPr lang="en-US" altLang="zh-CN" dirty="0"/>
          </a:p>
          <a:p>
            <a:r>
              <a:rPr lang="en-US" altLang="zh-CN" dirty="0" smtClean="0"/>
              <a:t>Strawman/Prototype</a:t>
            </a:r>
          </a:p>
          <a:p>
            <a:pPr lvl="1"/>
            <a:r>
              <a:rPr lang="en-US" altLang="zh-CN" dirty="0"/>
              <a:t>GUI, flow charts of UIs</a:t>
            </a:r>
          </a:p>
          <a:p>
            <a:r>
              <a:rPr lang="en-US" altLang="zh-CN" dirty="0"/>
              <a:t>Testable User Story</a:t>
            </a:r>
          </a:p>
          <a:p>
            <a:r>
              <a:rPr lang="en-US" altLang="zh-CN" dirty="0" smtClean="0"/>
              <a:t>…</a:t>
            </a:r>
            <a:endParaRPr lang="zh-CN" altLang="en-US" dirty="0"/>
          </a:p>
        </p:txBody>
      </p:sp>
    </p:spTree>
    <p:extLst>
      <p:ext uri="{BB962C8B-B14F-4D97-AF65-F5344CB8AC3E}">
        <p14:creationId xmlns:p14="http://schemas.microsoft.com/office/powerpoint/2010/main" val="2905617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a:t>
            </a:r>
            <a:r>
              <a:rPr lang="en-US" altLang="zh-CN" dirty="0" smtClean="0"/>
              <a:t>Analysis, Why?</a:t>
            </a:r>
            <a:endParaRPr lang="zh-CN" altLang="en-US" dirty="0"/>
          </a:p>
        </p:txBody>
      </p:sp>
      <p:sp>
        <p:nvSpPr>
          <p:cNvPr id="3" name="内容占位符 2"/>
          <p:cNvSpPr>
            <a:spLocks noGrp="1"/>
          </p:cNvSpPr>
          <p:nvPr>
            <p:ph idx="1"/>
          </p:nvPr>
        </p:nvSpPr>
        <p:spPr/>
        <p:txBody>
          <a:bodyPr/>
          <a:lstStyle/>
          <a:p>
            <a:r>
              <a:rPr lang="en-US" altLang="zh-CN" dirty="0"/>
              <a:t>Requirements analysts have to understand the system from each stakeholder's point of view </a:t>
            </a:r>
          </a:p>
          <a:p>
            <a:pPr lvl="1"/>
            <a:r>
              <a:rPr lang="en-US" altLang="zh-CN" dirty="0"/>
              <a:t>Stakeholders have different views of the system</a:t>
            </a:r>
          </a:p>
          <a:p>
            <a:r>
              <a:rPr lang="en-US" altLang="zh-CN" dirty="0"/>
              <a:t>Requirements analysts resolve conflicting views</a:t>
            </a:r>
          </a:p>
          <a:p>
            <a:r>
              <a:rPr lang="en-US" altLang="zh-CN" dirty="0"/>
              <a:t>Requirements analysts prioritize requirements</a:t>
            </a:r>
          </a:p>
          <a:p>
            <a:pPr lvl="1"/>
            <a:r>
              <a:rPr lang="en-US" altLang="zh-CN" dirty="0"/>
              <a:t>Essential requirements</a:t>
            </a:r>
          </a:p>
          <a:p>
            <a:pPr lvl="1"/>
            <a:r>
              <a:rPr lang="en-US" altLang="zh-CN" dirty="0"/>
              <a:t>Desirable requirements</a:t>
            </a:r>
          </a:p>
          <a:p>
            <a:pPr lvl="1"/>
            <a:r>
              <a:rPr lang="en-US" altLang="zh-CN" dirty="0"/>
              <a:t>Optional requirements</a:t>
            </a:r>
          </a:p>
          <a:p>
            <a:endParaRPr lang="zh-CN" altLang="en-US" dirty="0"/>
          </a:p>
        </p:txBody>
      </p:sp>
    </p:spTree>
    <p:extLst>
      <p:ext uri="{BB962C8B-B14F-4D97-AF65-F5344CB8AC3E}">
        <p14:creationId xmlns:p14="http://schemas.microsoft.com/office/powerpoint/2010/main" val="3419473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a:t>
            </a:r>
            <a:r>
              <a:rPr lang="en-US" altLang="zh-CN" dirty="0" smtClean="0"/>
              <a:t>Analysis</a:t>
            </a:r>
            <a:endParaRPr lang="zh-CN" altLang="en-US" dirty="0"/>
          </a:p>
        </p:txBody>
      </p:sp>
      <p:sp>
        <p:nvSpPr>
          <p:cNvPr id="3" name="内容占位符 2"/>
          <p:cNvSpPr>
            <a:spLocks noGrp="1"/>
          </p:cNvSpPr>
          <p:nvPr>
            <p:ph idx="1"/>
          </p:nvPr>
        </p:nvSpPr>
        <p:spPr/>
        <p:txBody>
          <a:bodyPr/>
          <a:lstStyle/>
          <a:p>
            <a:r>
              <a:rPr lang="en-US" altLang="zh-CN" dirty="0"/>
              <a:t>Goal</a:t>
            </a:r>
          </a:p>
          <a:p>
            <a:pPr lvl="1"/>
            <a:r>
              <a:rPr lang="en-US" altLang="zh-CN" dirty="0"/>
              <a:t>Determine the scope of the software</a:t>
            </a:r>
          </a:p>
          <a:p>
            <a:r>
              <a:rPr lang="en-US" altLang="zh-CN" dirty="0"/>
              <a:t>Categorization, negotiation, and decision: </a:t>
            </a:r>
          </a:p>
          <a:p>
            <a:pPr lvl="1"/>
            <a:r>
              <a:rPr lang="en-US" altLang="zh-CN" dirty="0"/>
              <a:t>Few established fixed approaches</a:t>
            </a:r>
          </a:p>
          <a:p>
            <a:pPr lvl="1"/>
            <a:r>
              <a:rPr lang="en-US" altLang="zh-CN" dirty="0"/>
              <a:t>Large amount of mental work based on domain knowledge</a:t>
            </a:r>
          </a:p>
          <a:p>
            <a:endParaRPr lang="zh-CN" altLang="en-US" dirty="0"/>
          </a:p>
        </p:txBody>
      </p:sp>
    </p:spTree>
    <p:extLst>
      <p:ext uri="{BB962C8B-B14F-4D97-AF65-F5344CB8AC3E}">
        <p14:creationId xmlns:p14="http://schemas.microsoft.com/office/powerpoint/2010/main" val="2115808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Specification</a:t>
            </a:r>
            <a:endParaRPr lang="zh-CN" altLang="en-US" dirty="0"/>
          </a:p>
        </p:txBody>
      </p:sp>
      <p:sp>
        <p:nvSpPr>
          <p:cNvPr id="3" name="内容占位符 2"/>
          <p:cNvSpPr>
            <a:spLocks noGrp="1"/>
          </p:cNvSpPr>
          <p:nvPr>
            <p:ph idx="1"/>
          </p:nvPr>
        </p:nvSpPr>
        <p:spPr/>
        <p:txBody>
          <a:bodyPr/>
          <a:lstStyle/>
          <a:p>
            <a:r>
              <a:rPr lang="en-US" altLang="zh-CN" dirty="0" smtClean="0"/>
              <a:t>Document </a:t>
            </a:r>
            <a:r>
              <a:rPr lang="en-US" altLang="zh-CN" dirty="0"/>
              <a:t>what is required of the system to be developed</a:t>
            </a:r>
          </a:p>
          <a:p>
            <a:r>
              <a:rPr lang="en-US" altLang="zh-CN" dirty="0"/>
              <a:t>State the requirements from the perspective of </a:t>
            </a:r>
            <a:r>
              <a:rPr lang="en-US" altLang="zh-CN" dirty="0" smtClean="0"/>
              <a:t>the developers  </a:t>
            </a:r>
            <a:endParaRPr lang="en-US" altLang="zh-CN" dirty="0"/>
          </a:p>
          <a:p>
            <a:r>
              <a:rPr lang="en-US" altLang="zh-CN" dirty="0"/>
              <a:t>May be a formal document (IEEE-SRS) </a:t>
            </a:r>
          </a:p>
          <a:p>
            <a:endParaRPr lang="en-US" altLang="zh-CN" dirty="0" smtClean="0"/>
          </a:p>
          <a:p>
            <a:r>
              <a:rPr lang="en-US" altLang="zh-CN" dirty="0"/>
              <a:t>Natural Language Specification</a:t>
            </a:r>
          </a:p>
          <a:p>
            <a:r>
              <a:rPr lang="en-US" altLang="zh-CN" dirty="0"/>
              <a:t>Structure Specification</a:t>
            </a:r>
          </a:p>
          <a:p>
            <a:r>
              <a:rPr lang="en-US" altLang="zh-CN" dirty="0"/>
              <a:t>Graph Notation Specification</a:t>
            </a:r>
          </a:p>
          <a:p>
            <a:r>
              <a:rPr lang="en-US" altLang="zh-CN" dirty="0"/>
              <a:t>Mathematical Specification</a:t>
            </a:r>
          </a:p>
          <a:p>
            <a:endParaRPr lang="zh-CN" altLang="en-US" dirty="0"/>
          </a:p>
        </p:txBody>
      </p:sp>
      <p:sp>
        <p:nvSpPr>
          <p:cNvPr id="4" name="Line 5"/>
          <p:cNvSpPr>
            <a:spLocks noChangeShapeType="1"/>
          </p:cNvSpPr>
          <p:nvPr/>
        </p:nvSpPr>
        <p:spPr bwMode="auto">
          <a:xfrm flipH="1">
            <a:off x="5278514" y="3586579"/>
            <a:ext cx="12577" cy="20152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Rectangle 6"/>
          <p:cNvSpPr>
            <a:spLocks noChangeArrowheads="1"/>
          </p:cNvSpPr>
          <p:nvPr/>
        </p:nvSpPr>
        <p:spPr bwMode="auto">
          <a:xfrm>
            <a:off x="5678565" y="4787424"/>
            <a:ext cx="1152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pc="10" dirty="0"/>
              <a:t>Formal</a:t>
            </a:r>
          </a:p>
        </p:txBody>
      </p:sp>
    </p:spTree>
    <p:extLst>
      <p:ext uri="{BB962C8B-B14F-4D97-AF65-F5344CB8AC3E}">
        <p14:creationId xmlns:p14="http://schemas.microsoft.com/office/powerpoint/2010/main" val="1494292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Glossary (</a:t>
            </a:r>
            <a:r>
              <a:rPr lang="en-US" altLang="zh-CN" dirty="0"/>
              <a:t>Conceptual Models)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Course </a:t>
            </a:r>
          </a:p>
          <a:p>
            <a:pPr lvl="1"/>
            <a:r>
              <a:rPr lang="en-US" altLang="zh-CN" dirty="0"/>
              <a:t>A class offered by the university. </a:t>
            </a:r>
          </a:p>
          <a:p>
            <a:r>
              <a:rPr lang="en-US" altLang="zh-CN" dirty="0"/>
              <a:t>Course Offering </a:t>
            </a:r>
          </a:p>
          <a:p>
            <a:pPr lvl="1"/>
            <a:r>
              <a:rPr lang="en-US" altLang="zh-CN" dirty="0"/>
              <a:t>A specific offering for a course, including days of the week and times. </a:t>
            </a:r>
          </a:p>
          <a:p>
            <a:r>
              <a:rPr lang="en-US" altLang="zh-CN" dirty="0"/>
              <a:t>Course Catalog </a:t>
            </a:r>
          </a:p>
          <a:p>
            <a:pPr lvl="1"/>
            <a:r>
              <a:rPr lang="en-US" altLang="zh-CN" dirty="0"/>
              <a:t>Unabridged catalog of all courses offered by the university. </a:t>
            </a:r>
          </a:p>
          <a:p>
            <a:r>
              <a:rPr lang="en-US" altLang="zh-CN" dirty="0"/>
              <a:t>Grade </a:t>
            </a:r>
          </a:p>
          <a:p>
            <a:pPr lvl="1"/>
            <a:r>
              <a:rPr lang="en-US" altLang="zh-CN" dirty="0"/>
              <a:t>The grade for the student in a course. </a:t>
            </a:r>
          </a:p>
          <a:p>
            <a:r>
              <a:rPr lang="en-US" altLang="zh-CN" dirty="0"/>
              <a:t>Report Card </a:t>
            </a:r>
          </a:p>
          <a:p>
            <a:pPr lvl="1"/>
            <a:r>
              <a:rPr lang="en-US" altLang="zh-CN" dirty="0"/>
              <a:t>All the grades for all courses taken by a student in a given semester. </a:t>
            </a:r>
          </a:p>
          <a:p>
            <a:r>
              <a:rPr lang="en-US" altLang="zh-CN" dirty="0"/>
              <a:t>Roster </a:t>
            </a:r>
          </a:p>
          <a:p>
            <a:pPr lvl="1"/>
            <a:r>
              <a:rPr lang="en-US" altLang="zh-CN" dirty="0"/>
              <a:t>All the students enrolled in a particular course offering. </a:t>
            </a:r>
          </a:p>
          <a:p>
            <a:r>
              <a:rPr lang="en-US" altLang="zh-CN" dirty="0"/>
              <a:t>Transcript </a:t>
            </a:r>
          </a:p>
          <a:p>
            <a:pPr lvl="1"/>
            <a:r>
              <a:rPr lang="en-US" altLang="zh-CN" dirty="0"/>
              <a:t>The history of the grades for all courses for a particular student. </a:t>
            </a:r>
          </a:p>
          <a:p>
            <a:endParaRPr lang="zh-CN" altLang="en-US" dirty="0"/>
          </a:p>
        </p:txBody>
      </p:sp>
    </p:spTree>
    <p:extLst>
      <p:ext uri="{BB962C8B-B14F-4D97-AF65-F5344CB8AC3E}">
        <p14:creationId xmlns:p14="http://schemas.microsoft.com/office/powerpoint/2010/main" val="698150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Natural language specification</a:t>
            </a:r>
            <a:endParaRPr lang="zh-CN" altLang="en-US" dirty="0"/>
          </a:p>
        </p:txBody>
      </p:sp>
      <p:sp>
        <p:nvSpPr>
          <p:cNvPr id="3" name="内容占位符 2"/>
          <p:cNvSpPr>
            <a:spLocks noGrp="1"/>
          </p:cNvSpPr>
          <p:nvPr>
            <p:ph idx="1"/>
          </p:nvPr>
        </p:nvSpPr>
        <p:spPr/>
        <p:txBody>
          <a:bodyPr/>
          <a:lstStyle/>
          <a:p>
            <a:r>
              <a:rPr lang="en-US" altLang="zh-CN" dirty="0"/>
              <a:t>The requirements are written using numbered sentences in natural language. </a:t>
            </a:r>
          </a:p>
          <a:p>
            <a:endParaRPr lang="en-US" altLang="zh-CN" dirty="0"/>
          </a:p>
          <a:p>
            <a:r>
              <a:rPr lang="en-US" altLang="zh-CN" dirty="0"/>
              <a:t>Each sentence should express one requirement.</a:t>
            </a:r>
          </a:p>
          <a:p>
            <a:endParaRPr lang="en-US" altLang="zh-CN" dirty="0"/>
          </a:p>
          <a:p>
            <a:r>
              <a:rPr lang="en-US" altLang="zh-CN" dirty="0"/>
              <a:t>Diagrams and tables can be used for better understanding of the specification</a:t>
            </a:r>
          </a:p>
          <a:p>
            <a:endParaRPr lang="zh-CN" altLang="en-US" dirty="0"/>
          </a:p>
        </p:txBody>
      </p:sp>
    </p:spTree>
    <p:extLst>
      <p:ext uri="{BB962C8B-B14F-4D97-AF65-F5344CB8AC3E}">
        <p14:creationId xmlns:p14="http://schemas.microsoft.com/office/powerpoint/2010/main" val="1344310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Natural language specification</a:t>
            </a:r>
            <a:endParaRPr lang="zh-CN" altLang="en-US" dirty="0"/>
          </a:p>
        </p:txBody>
      </p:sp>
      <p:sp>
        <p:nvSpPr>
          <p:cNvPr id="3" name="内容占位符 2"/>
          <p:cNvSpPr>
            <a:spLocks noGrp="1"/>
          </p:cNvSpPr>
          <p:nvPr>
            <p:ph idx="1"/>
          </p:nvPr>
        </p:nvSpPr>
        <p:spPr/>
        <p:txBody>
          <a:bodyPr/>
          <a:lstStyle/>
          <a:p>
            <a:r>
              <a:rPr lang="en-US" altLang="zh-CN" dirty="0"/>
              <a:t>Formatting</a:t>
            </a:r>
          </a:p>
          <a:p>
            <a:pPr lvl="1"/>
            <a:r>
              <a:rPr lang="en-US" altLang="zh-CN" dirty="0"/>
              <a:t>Invent a standard format and use it for all requirements</a:t>
            </a:r>
          </a:p>
          <a:p>
            <a:pPr lvl="1"/>
            <a:r>
              <a:rPr lang="en-US" altLang="zh-CN" dirty="0"/>
              <a:t>Font, size, indentation, …</a:t>
            </a:r>
          </a:p>
          <a:p>
            <a:pPr lvl="1"/>
            <a:r>
              <a:rPr lang="en-US" altLang="zh-CN" dirty="0"/>
              <a:t>Use text highlighting to identify key parts of the requirement.</a:t>
            </a:r>
          </a:p>
          <a:p>
            <a:r>
              <a:rPr lang="en-US" altLang="zh-CN" dirty="0"/>
              <a:t>Wording</a:t>
            </a:r>
          </a:p>
          <a:p>
            <a:pPr lvl="1"/>
            <a:r>
              <a:rPr lang="en-US" altLang="zh-CN" dirty="0"/>
              <a:t>Use language in a consistent way. </a:t>
            </a:r>
          </a:p>
          <a:p>
            <a:pPr lvl="2"/>
            <a:r>
              <a:rPr lang="en-US" altLang="zh-CN" dirty="0"/>
              <a:t>E.g. always use shall for mandatory requirements, should for desirable requirements</a:t>
            </a:r>
          </a:p>
          <a:p>
            <a:pPr lvl="1"/>
            <a:r>
              <a:rPr lang="en-US" altLang="zh-CN" dirty="0"/>
              <a:t>Avoid the use of computer jargon</a:t>
            </a:r>
          </a:p>
          <a:p>
            <a:pPr lvl="1"/>
            <a:r>
              <a:rPr lang="en-US" altLang="zh-CN" dirty="0"/>
              <a:t>Including a list of term </a:t>
            </a:r>
            <a:r>
              <a:rPr lang="en-US" altLang="zh-CN" dirty="0" smtClean="0"/>
              <a:t>definitions</a:t>
            </a:r>
          </a:p>
          <a:p>
            <a:r>
              <a:rPr lang="en-US" altLang="zh-CN" dirty="0"/>
              <a:t>Contents</a:t>
            </a:r>
          </a:p>
          <a:p>
            <a:pPr lvl="1"/>
            <a:r>
              <a:rPr lang="en-US" altLang="zh-CN" dirty="0"/>
              <a:t>Avoid ambiguity in expression</a:t>
            </a:r>
          </a:p>
          <a:p>
            <a:pPr lvl="1"/>
            <a:r>
              <a:rPr lang="en-US" altLang="zh-CN" dirty="0"/>
              <a:t>Add as much details as you can (think as a developer)</a:t>
            </a:r>
          </a:p>
          <a:p>
            <a:pPr lvl="1"/>
            <a:endParaRPr lang="en-US" altLang="zh-CN" dirty="0"/>
          </a:p>
          <a:p>
            <a:endParaRPr lang="zh-CN" altLang="en-US" dirty="0"/>
          </a:p>
        </p:txBody>
      </p:sp>
    </p:spTree>
    <p:extLst>
      <p:ext uri="{BB962C8B-B14F-4D97-AF65-F5344CB8AC3E}">
        <p14:creationId xmlns:p14="http://schemas.microsoft.com/office/powerpoint/2010/main" val="4195446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Last class</a:t>
            </a:r>
            <a:endParaRPr lang="zh-CN" altLang="en-US" dirty="0"/>
          </a:p>
        </p:txBody>
      </p:sp>
      <p:sp>
        <p:nvSpPr>
          <p:cNvPr id="3" name="内容占位符 2"/>
          <p:cNvSpPr>
            <a:spLocks noGrp="1"/>
          </p:cNvSpPr>
          <p:nvPr>
            <p:ph idx="1"/>
          </p:nvPr>
        </p:nvSpPr>
        <p:spPr/>
        <p:txBody>
          <a:bodyPr>
            <a:normAutofit/>
          </a:bodyPr>
          <a:lstStyle/>
          <a:p>
            <a:r>
              <a:rPr lang="en-US" altLang="zh-CN" sz="2400" dirty="0"/>
              <a:t>Introduction</a:t>
            </a:r>
          </a:p>
          <a:p>
            <a:r>
              <a:rPr lang="en-US" altLang="zh-CN" sz="2400" dirty="0"/>
              <a:t>Science and research</a:t>
            </a:r>
          </a:p>
          <a:p>
            <a:r>
              <a:rPr lang="en-US" altLang="zh-CN" sz="2400" dirty="0"/>
              <a:t>Open source</a:t>
            </a:r>
          </a:p>
          <a:p>
            <a:pPr lvl="1"/>
            <a:r>
              <a:rPr lang="en-US" altLang="zh-CN" sz="2000" spc="10" dirty="0">
                <a:solidFill>
                  <a:schemeClr val="tx1"/>
                </a:solidFill>
              </a:rPr>
              <a:t>Software engineering data</a:t>
            </a:r>
          </a:p>
          <a:p>
            <a:r>
              <a:rPr lang="en-US" altLang="zh-CN" sz="2400" dirty="0"/>
              <a:t>Code analysis</a:t>
            </a:r>
          </a:p>
          <a:p>
            <a:pPr lvl="1"/>
            <a:r>
              <a:rPr lang="en-US" altLang="zh-CN" sz="2000" spc="10" dirty="0">
                <a:solidFill>
                  <a:schemeClr val="tx1"/>
                </a:solidFill>
              </a:rPr>
              <a:t>Compiler</a:t>
            </a:r>
          </a:p>
          <a:p>
            <a:pPr lvl="1"/>
            <a:r>
              <a:rPr lang="en-US" altLang="zh-CN" sz="2000" spc="10" dirty="0">
                <a:solidFill>
                  <a:schemeClr val="tx1"/>
                </a:solidFill>
              </a:rPr>
              <a:t>Partial program analysis</a:t>
            </a:r>
          </a:p>
          <a:p>
            <a:pPr lvl="1"/>
            <a:r>
              <a:rPr lang="en-US" altLang="zh-CN" sz="2000" spc="10" dirty="0">
                <a:solidFill>
                  <a:schemeClr val="tx1"/>
                </a:solidFill>
              </a:rPr>
              <a:t>WALA, SOOT</a:t>
            </a:r>
          </a:p>
          <a:p>
            <a:endParaRPr lang="zh-CN" altLang="en-US" sz="2400" dirty="0"/>
          </a:p>
        </p:txBody>
      </p:sp>
    </p:spTree>
    <p:extLst>
      <p:ext uri="{BB962C8B-B14F-4D97-AF65-F5344CB8AC3E}">
        <p14:creationId xmlns:p14="http://schemas.microsoft.com/office/powerpoint/2010/main" val="16054240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of natural language specification</a:t>
            </a:r>
            <a:endParaRPr lang="zh-CN" altLang="en-US" dirty="0"/>
          </a:p>
        </p:txBody>
      </p:sp>
      <p:sp>
        <p:nvSpPr>
          <p:cNvPr id="3" name="内容占位符 2"/>
          <p:cNvSpPr>
            <a:spLocks noGrp="1"/>
          </p:cNvSpPr>
          <p:nvPr>
            <p:ph idx="1"/>
          </p:nvPr>
        </p:nvSpPr>
        <p:spPr/>
        <p:txBody>
          <a:bodyPr/>
          <a:lstStyle/>
          <a:p>
            <a:r>
              <a:rPr lang="en-US" altLang="zh-CN" dirty="0"/>
              <a:t>1.1 If sales for current month are below target sales, then report is to be printed, unless </a:t>
            </a:r>
            <a:r>
              <a:rPr lang="en-US" altLang="zh-CN" dirty="0" smtClean="0"/>
              <a:t>the difference </a:t>
            </a:r>
            <a:r>
              <a:rPr lang="en-US" altLang="zh-CN" dirty="0"/>
              <a:t>between target sales and actual sales for the current month is under 5</a:t>
            </a:r>
            <a:r>
              <a:rPr lang="en-US" altLang="zh-CN" dirty="0" smtClean="0"/>
              <a:t>%.</a:t>
            </a:r>
            <a:endParaRPr lang="en-US" altLang="zh-CN" dirty="0"/>
          </a:p>
          <a:p>
            <a:endParaRPr lang="zh-CN" altLang="en-US" dirty="0"/>
          </a:p>
        </p:txBody>
      </p:sp>
      <p:sp>
        <p:nvSpPr>
          <p:cNvPr id="4" name="Rectangle 4"/>
          <p:cNvSpPr>
            <a:spLocks noChangeArrowheads="1"/>
          </p:cNvSpPr>
          <p:nvPr/>
        </p:nvSpPr>
        <p:spPr bwMode="auto">
          <a:xfrm>
            <a:off x="1621655" y="2908175"/>
            <a:ext cx="5522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Comic Sans MS" panose="030F0702030302020204" pitchFamily="66" charset="0"/>
              </a:rPr>
              <a:t>Any problems with this specification?</a:t>
            </a:r>
          </a:p>
        </p:txBody>
      </p:sp>
      <p:sp>
        <p:nvSpPr>
          <p:cNvPr id="5" name="Rectangle 5"/>
          <p:cNvSpPr>
            <a:spLocks noChangeArrowheads="1"/>
          </p:cNvSpPr>
          <p:nvPr/>
        </p:nvSpPr>
        <p:spPr bwMode="auto">
          <a:xfrm>
            <a:off x="1774055" y="3693988"/>
            <a:ext cx="673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3300"/>
                </a:solidFill>
                <a:latin typeface="Comic Sans MS" panose="030F0702030302020204" pitchFamily="66" charset="0"/>
              </a:rPr>
              <a:t>Ambiguity: 5% of actual sales or target sales?</a:t>
            </a:r>
          </a:p>
        </p:txBody>
      </p:sp>
      <p:sp>
        <p:nvSpPr>
          <p:cNvPr id="6" name="Rectangle 5"/>
          <p:cNvSpPr>
            <a:spLocks noChangeArrowheads="1"/>
          </p:cNvSpPr>
          <p:nvPr/>
        </p:nvSpPr>
        <p:spPr bwMode="auto">
          <a:xfrm>
            <a:off x="2093651" y="4479801"/>
            <a:ext cx="7115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3300"/>
                </a:solidFill>
                <a:latin typeface="Comic Sans MS" panose="030F0702030302020204" pitchFamily="66" charset="0"/>
              </a:rPr>
              <a:t>Potential term inconsistency: sales &amp; actual sales</a:t>
            </a:r>
          </a:p>
        </p:txBody>
      </p:sp>
      <p:sp>
        <p:nvSpPr>
          <p:cNvPr id="7" name="Rectangle 6"/>
          <p:cNvSpPr>
            <a:spLocks noChangeArrowheads="1"/>
          </p:cNvSpPr>
          <p:nvPr/>
        </p:nvSpPr>
        <p:spPr bwMode="auto">
          <a:xfrm>
            <a:off x="2452456" y="5220286"/>
            <a:ext cx="49692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solidFill>
                  <a:srgbClr val="FF3300"/>
                </a:solidFill>
                <a:latin typeface="Comic Sans MS" panose="030F0702030302020204" pitchFamily="66" charset="0"/>
              </a:rPr>
              <a:t>What are contents in the report</a:t>
            </a:r>
            <a:r>
              <a:rPr lang="en-US" altLang="zh-CN" sz="2400" dirty="0" smtClean="0">
                <a:solidFill>
                  <a:srgbClr val="FF3300"/>
                </a:solidFill>
                <a:latin typeface="Comic Sans MS" panose="030F0702030302020204" pitchFamily="66" charset="0"/>
              </a:rPr>
              <a:t>?</a:t>
            </a:r>
            <a:endParaRPr lang="en-US" altLang="zh-CN" sz="2400" dirty="0">
              <a:solidFill>
                <a:srgbClr val="FF3300"/>
              </a:solidFill>
              <a:latin typeface="Comic Sans MS" panose="030F0702030302020204" pitchFamily="66" charset="0"/>
            </a:endParaRPr>
          </a:p>
          <a:p>
            <a:r>
              <a:rPr lang="en-US" altLang="zh-CN" sz="2400" dirty="0">
                <a:solidFill>
                  <a:srgbClr val="FF3300"/>
                </a:solidFill>
                <a:latin typeface="Comic Sans MS" panose="030F0702030302020204" pitchFamily="66" charset="0"/>
              </a:rPr>
              <a:t>When and how to print?</a:t>
            </a:r>
          </a:p>
        </p:txBody>
      </p:sp>
    </p:spTree>
    <p:extLst>
      <p:ext uri="{BB962C8B-B14F-4D97-AF65-F5344CB8AC3E}">
        <p14:creationId xmlns:p14="http://schemas.microsoft.com/office/powerpoint/2010/main" val="299777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Natural </a:t>
            </a:r>
            <a:r>
              <a:rPr lang="en-US" altLang="zh-CN" dirty="0"/>
              <a:t>language specification</a:t>
            </a:r>
            <a:endParaRPr lang="zh-CN" altLang="en-US" dirty="0"/>
          </a:p>
        </p:txBody>
      </p:sp>
      <p:sp>
        <p:nvSpPr>
          <p:cNvPr id="3" name="内容占位符 2"/>
          <p:cNvSpPr>
            <a:spLocks noGrp="1"/>
          </p:cNvSpPr>
          <p:nvPr>
            <p:ph idx="1"/>
          </p:nvPr>
        </p:nvSpPr>
        <p:spPr/>
        <p:txBody>
          <a:bodyPr/>
          <a:lstStyle/>
          <a:p>
            <a:r>
              <a:rPr lang="en-US" altLang="zh-CN" dirty="0" smtClean="0"/>
              <a:t>Pros</a:t>
            </a:r>
          </a:p>
          <a:p>
            <a:pPr lvl="1"/>
            <a:r>
              <a:rPr lang="en-US" altLang="zh-CN" dirty="0"/>
              <a:t>Expressive, can express almost any concepts, although not </a:t>
            </a:r>
            <a:r>
              <a:rPr lang="en-US" altLang="zh-CN" dirty="0" smtClean="0"/>
              <a:t>precisely</a:t>
            </a:r>
            <a:endParaRPr lang="en-US" altLang="zh-CN" dirty="0"/>
          </a:p>
          <a:p>
            <a:pPr lvl="1"/>
            <a:r>
              <a:rPr lang="en-US" altLang="zh-CN" dirty="0"/>
              <a:t>Can be understood by users, customers, developers, etc</a:t>
            </a:r>
            <a:r>
              <a:rPr lang="en-US" altLang="zh-CN" dirty="0" smtClean="0"/>
              <a:t>.</a:t>
            </a:r>
            <a:endParaRPr lang="en-US" altLang="zh-CN" dirty="0"/>
          </a:p>
          <a:p>
            <a:pPr lvl="1"/>
            <a:r>
              <a:rPr lang="en-US" altLang="zh-CN" dirty="0"/>
              <a:t>Easy to </a:t>
            </a:r>
            <a:r>
              <a:rPr lang="en-US" altLang="zh-CN" dirty="0" smtClean="0"/>
              <a:t>write</a:t>
            </a:r>
          </a:p>
          <a:p>
            <a:r>
              <a:rPr lang="en-US" altLang="zh-CN" dirty="0" smtClean="0"/>
              <a:t>Cons</a:t>
            </a:r>
            <a:endParaRPr lang="en-US" altLang="zh-CN" dirty="0"/>
          </a:p>
          <a:p>
            <a:pPr lvl="1"/>
            <a:r>
              <a:rPr lang="en-US" altLang="zh-CN" dirty="0"/>
              <a:t>Ambiguity, </a:t>
            </a:r>
            <a:r>
              <a:rPr lang="en-US" altLang="zh-CN" dirty="0" smtClean="0"/>
              <a:t>imprecision</a:t>
            </a:r>
            <a:endParaRPr lang="en-US" altLang="zh-CN" dirty="0"/>
          </a:p>
          <a:p>
            <a:pPr lvl="1"/>
            <a:r>
              <a:rPr lang="en-US" altLang="zh-CN" dirty="0"/>
              <a:t>Contradictions can </a:t>
            </a:r>
            <a:r>
              <a:rPr lang="en-US" altLang="zh-CN" dirty="0" smtClean="0"/>
              <a:t>happen</a:t>
            </a:r>
            <a:endParaRPr lang="en-US" altLang="zh-CN" dirty="0"/>
          </a:p>
          <a:p>
            <a:pPr lvl="1"/>
            <a:r>
              <a:rPr lang="en-US" altLang="zh-CN" dirty="0"/>
              <a:t>Functional and non-functional requirements tend to be </a:t>
            </a:r>
            <a:r>
              <a:rPr lang="en-US" altLang="zh-CN" dirty="0" smtClean="0"/>
              <a:t>mixed-up</a:t>
            </a:r>
            <a:endParaRPr lang="en-US" altLang="zh-CN" dirty="0"/>
          </a:p>
          <a:p>
            <a:pPr lvl="1"/>
            <a:r>
              <a:rPr lang="en-US" altLang="zh-CN" dirty="0"/>
              <a:t>Several different requirements may be expressed together</a:t>
            </a:r>
          </a:p>
          <a:p>
            <a:pPr lvl="1"/>
            <a:endParaRPr lang="zh-CN" altLang="en-US" dirty="0"/>
          </a:p>
        </p:txBody>
      </p:sp>
    </p:spTree>
    <p:extLst>
      <p:ext uri="{BB962C8B-B14F-4D97-AF65-F5344CB8AC3E}">
        <p14:creationId xmlns:p14="http://schemas.microsoft.com/office/powerpoint/2010/main" val="7909481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Structured specifications</a:t>
            </a:r>
            <a:endParaRPr lang="zh-CN" altLang="en-US" dirty="0"/>
          </a:p>
        </p:txBody>
      </p:sp>
      <p:sp>
        <p:nvSpPr>
          <p:cNvPr id="3" name="内容占位符 2"/>
          <p:cNvSpPr>
            <a:spLocks noGrp="1"/>
          </p:cNvSpPr>
          <p:nvPr>
            <p:ph idx="1"/>
          </p:nvPr>
        </p:nvSpPr>
        <p:spPr/>
        <p:txBody>
          <a:bodyPr/>
          <a:lstStyle/>
          <a:p>
            <a:r>
              <a:rPr lang="en-US" altLang="zh-CN" dirty="0"/>
              <a:t>The structure of a requirement is predefined</a:t>
            </a:r>
          </a:p>
          <a:p>
            <a:r>
              <a:rPr lang="en-US" altLang="zh-CN" dirty="0"/>
              <a:t>The freedom of the requirements writer is limited</a:t>
            </a:r>
          </a:p>
          <a:p>
            <a:r>
              <a:rPr lang="en-US" altLang="zh-CN" dirty="0"/>
              <a:t> Some common structures:</a:t>
            </a:r>
          </a:p>
          <a:p>
            <a:pPr lvl="1"/>
            <a:r>
              <a:rPr lang="en-US" altLang="zh-CN" dirty="0"/>
              <a:t>Forms</a:t>
            </a:r>
          </a:p>
          <a:p>
            <a:pPr lvl="1"/>
            <a:r>
              <a:rPr lang="en-US" altLang="zh-CN" dirty="0"/>
              <a:t>Tables</a:t>
            </a:r>
          </a:p>
          <a:p>
            <a:endParaRPr lang="zh-CN" altLang="en-US" dirty="0"/>
          </a:p>
        </p:txBody>
      </p:sp>
    </p:spTree>
    <p:extLst>
      <p:ext uri="{BB962C8B-B14F-4D97-AF65-F5344CB8AC3E}">
        <p14:creationId xmlns:p14="http://schemas.microsoft.com/office/powerpoint/2010/main" val="29025823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Form-based specifications</a:t>
            </a:r>
            <a:endParaRPr lang="zh-CN" altLang="en-US" dirty="0"/>
          </a:p>
        </p:txBody>
      </p:sp>
      <p:sp>
        <p:nvSpPr>
          <p:cNvPr id="3" name="内容占位符 2"/>
          <p:cNvSpPr>
            <a:spLocks noGrp="1"/>
          </p:cNvSpPr>
          <p:nvPr>
            <p:ph idx="1"/>
          </p:nvPr>
        </p:nvSpPr>
        <p:spPr/>
        <p:txBody>
          <a:bodyPr>
            <a:normAutofit/>
          </a:bodyPr>
          <a:lstStyle/>
          <a:p>
            <a:r>
              <a:rPr lang="en-US" altLang="zh-CN" dirty="0"/>
              <a:t>Definition</a:t>
            </a:r>
          </a:p>
          <a:p>
            <a:pPr lvl="1"/>
            <a:r>
              <a:rPr lang="en-US" altLang="zh-CN" dirty="0"/>
              <a:t>Definition of the function or entity</a:t>
            </a:r>
          </a:p>
          <a:p>
            <a:pPr lvl="1"/>
            <a:r>
              <a:rPr lang="en-US" altLang="zh-CN" dirty="0"/>
              <a:t>Description of the action to be taken</a:t>
            </a:r>
          </a:p>
          <a:p>
            <a:r>
              <a:rPr lang="en-US" altLang="zh-CN" dirty="0"/>
              <a:t>Input &amp; Output</a:t>
            </a:r>
          </a:p>
          <a:p>
            <a:pPr lvl="1"/>
            <a:r>
              <a:rPr lang="en-US" altLang="zh-CN" dirty="0"/>
              <a:t>Description of inputs and where they come from.</a:t>
            </a:r>
          </a:p>
          <a:p>
            <a:pPr lvl="1"/>
            <a:r>
              <a:rPr lang="en-US" altLang="zh-CN" dirty="0"/>
              <a:t>Description of outputs and where they go to</a:t>
            </a:r>
          </a:p>
          <a:p>
            <a:pPr lvl="1"/>
            <a:r>
              <a:rPr lang="en-US" altLang="zh-CN" dirty="0"/>
              <a:t>Pre and post conditions (if any)</a:t>
            </a:r>
          </a:p>
          <a:p>
            <a:r>
              <a:rPr lang="en-US" altLang="zh-CN" dirty="0"/>
              <a:t>Dependencies</a:t>
            </a:r>
          </a:p>
          <a:p>
            <a:pPr lvl="1"/>
            <a:r>
              <a:rPr lang="en-US" altLang="zh-CN" dirty="0"/>
              <a:t>Information needed &amp; other entities used</a:t>
            </a:r>
          </a:p>
          <a:p>
            <a:pPr lvl="1"/>
            <a:r>
              <a:rPr lang="en-US" altLang="zh-CN" dirty="0"/>
              <a:t>The side effects (if any) of the function</a:t>
            </a:r>
          </a:p>
          <a:p>
            <a:pPr lvl="1"/>
            <a:r>
              <a:rPr lang="en-US" altLang="zh-CN" dirty="0"/>
              <a:t>E.g., reduced credit score when you query it</a:t>
            </a:r>
          </a:p>
          <a:p>
            <a:endParaRPr lang="zh-CN" altLang="en-US" dirty="0"/>
          </a:p>
        </p:txBody>
      </p:sp>
    </p:spTree>
    <p:extLst>
      <p:ext uri="{BB962C8B-B14F-4D97-AF65-F5344CB8AC3E}">
        <p14:creationId xmlns:p14="http://schemas.microsoft.com/office/powerpoint/2010/main" val="41702151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Insulin pump for blood sugar control</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Insulin Pump/Control Software/SRS/3.3.2</a:t>
            </a:r>
          </a:p>
          <a:p>
            <a:r>
              <a:rPr lang="en-US" altLang="zh-CN" dirty="0"/>
              <a:t>Function	</a:t>
            </a:r>
            <a:endParaRPr lang="en-US" altLang="zh-CN" dirty="0" smtClean="0"/>
          </a:p>
          <a:p>
            <a:pPr lvl="1"/>
            <a:r>
              <a:rPr lang="en-US" altLang="zh-CN" dirty="0" smtClean="0"/>
              <a:t>Compute </a:t>
            </a:r>
            <a:r>
              <a:rPr lang="en-US" altLang="zh-CN" dirty="0"/>
              <a:t>insulin dose: safe sugar level.</a:t>
            </a:r>
          </a:p>
          <a:p>
            <a:r>
              <a:rPr lang="en-US" altLang="zh-CN" dirty="0"/>
              <a:t>Description	</a:t>
            </a:r>
          </a:p>
          <a:p>
            <a:pPr lvl="1"/>
            <a:r>
              <a:rPr lang="en-US" altLang="zh-CN" dirty="0"/>
              <a:t>Computes the dose of insulin to be delivered when the current measured sugar level is in the safe zone between 3 and 7 units.</a:t>
            </a:r>
          </a:p>
          <a:p>
            <a:r>
              <a:rPr lang="en-US" altLang="zh-CN" dirty="0"/>
              <a:t>Inputs	</a:t>
            </a:r>
            <a:endParaRPr lang="en-US" altLang="zh-CN" dirty="0" smtClean="0"/>
          </a:p>
          <a:p>
            <a:pPr lvl="1"/>
            <a:r>
              <a:rPr lang="en-US" altLang="zh-CN" dirty="0" smtClean="0"/>
              <a:t>Current </a:t>
            </a:r>
            <a:r>
              <a:rPr lang="en-US" altLang="zh-CN" dirty="0"/>
              <a:t>sugar reading (r2); the previous two readings (r0 and r1).</a:t>
            </a:r>
          </a:p>
          <a:p>
            <a:r>
              <a:rPr lang="en-US" altLang="zh-CN" dirty="0" smtClean="0"/>
              <a:t>Source</a:t>
            </a:r>
          </a:p>
          <a:p>
            <a:pPr lvl="1"/>
            <a:r>
              <a:rPr lang="en-US" altLang="zh-CN" dirty="0" smtClean="0"/>
              <a:t>Current </a:t>
            </a:r>
            <a:r>
              <a:rPr lang="en-US" altLang="zh-CN" dirty="0"/>
              <a:t>sugar reading from sensor. Other readings from memory.</a:t>
            </a:r>
          </a:p>
          <a:p>
            <a:r>
              <a:rPr lang="en-US" altLang="zh-CN" dirty="0"/>
              <a:t>Outputs	</a:t>
            </a:r>
            <a:endParaRPr lang="en-US" altLang="zh-CN" dirty="0" smtClean="0"/>
          </a:p>
          <a:p>
            <a:pPr lvl="1"/>
            <a:r>
              <a:rPr lang="en-US" altLang="zh-CN" dirty="0" err="1" smtClean="0"/>
              <a:t>CompDose</a:t>
            </a:r>
            <a:r>
              <a:rPr lang="en-US" altLang="zh-CN" dirty="0" smtClean="0"/>
              <a:t>—the </a:t>
            </a:r>
            <a:r>
              <a:rPr lang="en-US" altLang="zh-CN" dirty="0"/>
              <a:t>dose in insulin to be delivered.</a:t>
            </a:r>
          </a:p>
          <a:p>
            <a:r>
              <a:rPr lang="en-US" altLang="zh-CN" dirty="0"/>
              <a:t>Destination 	 </a:t>
            </a:r>
            <a:endParaRPr lang="en-US" altLang="zh-CN" dirty="0" smtClean="0"/>
          </a:p>
          <a:p>
            <a:pPr lvl="1"/>
            <a:r>
              <a:rPr lang="en-US" altLang="zh-CN" dirty="0" smtClean="0"/>
              <a:t>Main </a:t>
            </a:r>
            <a:r>
              <a:rPr lang="en-US" altLang="zh-CN" dirty="0"/>
              <a:t>control loop.</a:t>
            </a:r>
          </a:p>
          <a:p>
            <a:endParaRPr lang="en-US" altLang="zh-CN" dirty="0"/>
          </a:p>
          <a:p>
            <a:endParaRPr lang="zh-CN" altLang="en-US" dirty="0"/>
          </a:p>
        </p:txBody>
      </p:sp>
    </p:spTree>
    <p:extLst>
      <p:ext uri="{BB962C8B-B14F-4D97-AF65-F5344CB8AC3E}">
        <p14:creationId xmlns:p14="http://schemas.microsoft.com/office/powerpoint/2010/main" val="563167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Insulin Pump</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Action </a:t>
            </a:r>
          </a:p>
          <a:p>
            <a:pPr lvl="1"/>
            <a:r>
              <a:rPr lang="en-US" altLang="zh-CN" dirty="0" err="1"/>
              <a:t>CompDose</a:t>
            </a:r>
            <a:r>
              <a:rPr lang="en-US" altLang="zh-CN" dirty="0"/>
              <a:t> is zero if the sugar level is stable or falling or if the level is increasing but the rate of increase is decreasing. If the level is increasing and the rate of increase is increasing, then </a:t>
            </a:r>
            <a:r>
              <a:rPr lang="en-US" altLang="zh-CN" dirty="0" err="1"/>
              <a:t>CompDose</a:t>
            </a:r>
            <a:r>
              <a:rPr lang="en-US" altLang="zh-CN" dirty="0"/>
              <a:t> is computed by dividing the difference between the current sugar level and the previous level by 4 and rounding the result. If the result, is rounded to zero then </a:t>
            </a:r>
            <a:r>
              <a:rPr lang="en-US" altLang="zh-CN" dirty="0" err="1"/>
              <a:t>CompDose</a:t>
            </a:r>
            <a:r>
              <a:rPr lang="en-US" altLang="zh-CN" dirty="0"/>
              <a:t> is set to the minimum dose that can be delivered. </a:t>
            </a:r>
          </a:p>
          <a:p>
            <a:r>
              <a:rPr lang="en-US" altLang="zh-CN" dirty="0"/>
              <a:t>Requirements	</a:t>
            </a:r>
          </a:p>
          <a:p>
            <a:pPr lvl="1"/>
            <a:r>
              <a:rPr lang="en-US" altLang="zh-CN" dirty="0"/>
              <a:t>Two previous readings so that the rate of change of sugar level can be computed.</a:t>
            </a:r>
          </a:p>
          <a:p>
            <a:r>
              <a:rPr lang="en-US" altLang="zh-CN" dirty="0"/>
              <a:t>Pre-condition 	</a:t>
            </a:r>
          </a:p>
          <a:p>
            <a:pPr lvl="1"/>
            <a:r>
              <a:rPr lang="en-US" altLang="zh-CN" dirty="0"/>
              <a:t>The insulin reservoir contains at least the maximum allowed single dose of insulin.</a:t>
            </a:r>
          </a:p>
          <a:p>
            <a:r>
              <a:rPr lang="en-US" altLang="zh-CN" dirty="0"/>
              <a:t>Post-condition 	</a:t>
            </a:r>
            <a:endParaRPr lang="en-US" altLang="zh-CN" dirty="0" smtClean="0"/>
          </a:p>
          <a:p>
            <a:pPr lvl="1"/>
            <a:r>
              <a:rPr lang="en-US" altLang="zh-CN" dirty="0" smtClean="0"/>
              <a:t>r0 </a:t>
            </a:r>
            <a:r>
              <a:rPr lang="en-US" altLang="zh-CN" dirty="0"/>
              <a:t>is replaced by r1 then r1 is replaced by r2.</a:t>
            </a:r>
          </a:p>
          <a:p>
            <a:r>
              <a:rPr lang="en-US" altLang="zh-CN" dirty="0"/>
              <a:t>Side effects	 </a:t>
            </a:r>
            <a:endParaRPr lang="en-US" altLang="zh-CN" dirty="0" smtClean="0"/>
          </a:p>
          <a:p>
            <a:pPr lvl="1"/>
            <a:r>
              <a:rPr lang="en-US" altLang="zh-CN" dirty="0" smtClean="0"/>
              <a:t>None</a:t>
            </a:r>
            <a:r>
              <a:rPr lang="en-US" altLang="zh-CN" dirty="0"/>
              <a:t>.</a:t>
            </a:r>
          </a:p>
          <a:p>
            <a:endParaRPr lang="en-US" altLang="zh-CN" dirty="0"/>
          </a:p>
          <a:p>
            <a:endParaRPr lang="zh-CN" altLang="en-US" dirty="0"/>
          </a:p>
        </p:txBody>
      </p:sp>
    </p:spTree>
    <p:extLst>
      <p:ext uri="{BB962C8B-B14F-4D97-AF65-F5344CB8AC3E}">
        <p14:creationId xmlns:p14="http://schemas.microsoft.com/office/powerpoint/2010/main" val="2696821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Table </a:t>
            </a:r>
            <a:r>
              <a:rPr lang="en-US" altLang="zh-CN" dirty="0"/>
              <a:t>specification</a:t>
            </a:r>
            <a:endParaRPr lang="zh-CN" altLang="en-US" dirty="0"/>
          </a:p>
        </p:txBody>
      </p:sp>
      <p:sp>
        <p:nvSpPr>
          <p:cNvPr id="3" name="内容占位符 2"/>
          <p:cNvSpPr>
            <a:spLocks noGrp="1"/>
          </p:cNvSpPr>
          <p:nvPr>
            <p:ph idx="1"/>
          </p:nvPr>
        </p:nvSpPr>
        <p:spPr/>
        <p:txBody>
          <a:bodyPr/>
          <a:lstStyle/>
          <a:p>
            <a:r>
              <a:rPr lang="en-US" altLang="zh-CN" dirty="0"/>
              <a:t>A map from inputs to outputs in the form of a table</a:t>
            </a:r>
          </a:p>
          <a:p>
            <a:pPr lvl="1"/>
            <a:r>
              <a:rPr lang="en-US" altLang="zh-CN" dirty="0"/>
              <a:t>Each line corresponds to a case in inputs</a:t>
            </a:r>
          </a:p>
          <a:p>
            <a:pPr lvl="1"/>
            <a:r>
              <a:rPr lang="en-US" altLang="zh-CN" dirty="0"/>
              <a:t>The corresponding action is filled in</a:t>
            </a:r>
          </a:p>
          <a:p>
            <a:r>
              <a:rPr lang="en-US" altLang="zh-CN" dirty="0"/>
              <a:t>Particularly useful when you have to define a number of possible alternative courses of action.</a:t>
            </a:r>
          </a:p>
          <a:p>
            <a:endParaRPr lang="zh-CN" altLang="en-US" dirty="0"/>
          </a:p>
        </p:txBody>
      </p:sp>
    </p:spTree>
    <p:extLst>
      <p:ext uri="{BB962C8B-B14F-4D97-AF65-F5344CB8AC3E}">
        <p14:creationId xmlns:p14="http://schemas.microsoft.com/office/powerpoint/2010/main" val="18485199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Insulin Pump</a:t>
            </a:r>
            <a:endParaRPr lang="zh-CN" altLang="en-US" dirty="0"/>
          </a:p>
        </p:txBody>
      </p:sp>
      <p:sp>
        <p:nvSpPr>
          <p:cNvPr id="3" name="内容占位符 2"/>
          <p:cNvSpPr>
            <a:spLocks noGrp="1"/>
          </p:cNvSpPr>
          <p:nvPr>
            <p:ph idx="1"/>
          </p:nvPr>
        </p:nvSpPr>
        <p:spPr/>
        <p:txBody>
          <a:bodyPr/>
          <a:lstStyle/>
          <a:p>
            <a:endParaRPr lang="zh-CN" altLang="en-US" dirty="0"/>
          </a:p>
        </p:txBody>
      </p:sp>
      <p:graphicFrame>
        <p:nvGraphicFramePr>
          <p:cNvPr id="4" name="Group 3"/>
          <p:cNvGraphicFramePr>
            <a:graphicFrameLocks noGrp="1"/>
          </p:cNvGraphicFramePr>
          <p:nvPr>
            <p:extLst>
              <p:ext uri="{D42A27DB-BD31-4B8C-83A1-F6EECF244321}">
                <p14:modId xmlns:p14="http://schemas.microsoft.com/office/powerpoint/2010/main" val="2850191659"/>
              </p:ext>
            </p:extLst>
          </p:nvPr>
        </p:nvGraphicFramePr>
        <p:xfrm>
          <a:off x="512005" y="1854278"/>
          <a:ext cx="9830480" cy="4401458"/>
        </p:xfrm>
        <a:graphic>
          <a:graphicData uri="http://schemas.openxmlformats.org/drawingml/2006/table">
            <a:tbl>
              <a:tblPr/>
              <a:tblGrid>
                <a:gridCol w="4681711">
                  <a:extLst>
                    <a:ext uri="{9D8B030D-6E8A-4147-A177-3AD203B41FA5}">
                      <a16:colId xmlns="" xmlns:a16="http://schemas.microsoft.com/office/drawing/2014/main" val="1875925718"/>
                    </a:ext>
                  </a:extLst>
                </a:gridCol>
                <a:gridCol w="5148769">
                  <a:extLst>
                    <a:ext uri="{9D8B030D-6E8A-4147-A177-3AD203B41FA5}">
                      <a16:colId xmlns="" xmlns:a16="http://schemas.microsoft.com/office/drawing/2014/main" val="2836792299"/>
                    </a:ext>
                  </a:extLst>
                </a:gridCol>
              </a:tblGrid>
              <a:tr h="613530">
                <a:tc>
                  <a:txBody>
                    <a:bodyPr/>
                    <a:lstStyle>
                      <a:lvl1pPr defTabSz="45720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000" b="1"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000" b="1"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2352048292"/>
                  </a:ext>
                </a:extLst>
              </a:tr>
              <a:tr h="613530">
                <a:tc>
                  <a:txBody>
                    <a:bodyPr/>
                    <a:lstStyle>
                      <a:lvl1pPr defTabSz="45720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4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4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CompDose</a:t>
                      </a:r>
                      <a:r>
                        <a:rPr kumimoji="0" lang="en-GB" altLang="zh-CN" sz="24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833683299"/>
                  </a:ext>
                </a:extLst>
              </a:tr>
              <a:tr h="613530">
                <a:tc>
                  <a:txBody>
                    <a:bodyPr/>
                    <a:lstStyle>
                      <a:lvl1pPr defTabSz="45720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CompDose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882121846"/>
                  </a:ext>
                </a:extLst>
              </a:tr>
              <a:tr h="1059855">
                <a:tc>
                  <a:txBody>
                    <a:bodyPr/>
                    <a:lstStyle>
                      <a:lvl1pPr defTabSz="45720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Sugar level increasing and rate of increase decreasing </a:t>
                      </a:r>
                      <a:br>
                        <a:rPr kumimoji="0" lang="en-GB" altLang="zh-CN"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GB" altLang="zh-CN"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CompDose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780968831"/>
                  </a:ext>
                </a:extLst>
              </a:tr>
              <a:tr h="1372148">
                <a:tc>
                  <a:txBody>
                    <a:bodyPr/>
                    <a:lstStyle>
                      <a:lvl1pPr defTabSz="45720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Sugar level increasing and rate of increase stable or increasing </a:t>
                      </a:r>
                      <a:br>
                        <a:rPr kumimoji="0" lang="en-GB" altLang="zh-CN"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GB" altLang="zh-CN" sz="24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4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CompDose</a:t>
                      </a:r>
                      <a:r>
                        <a:rPr kumimoji="0" lang="en-GB" altLang="zh-CN" sz="24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  round ((r2 – r1)/4)</a:t>
                      </a:r>
                    </a:p>
                    <a:p>
                      <a:pPr marL="0" marR="0" lvl="0" indent="0" algn="l"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4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If rounded result = 0 then </a:t>
                      </a:r>
                    </a:p>
                    <a:p>
                      <a:pPr marL="0" marR="0" lvl="0" indent="0" algn="l"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4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CompDose</a:t>
                      </a:r>
                      <a:r>
                        <a:rPr kumimoji="0" lang="en-GB" altLang="zh-CN" sz="24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 </a:t>
                      </a:r>
                      <a:r>
                        <a:rPr kumimoji="0" lang="en-GB" altLang="zh-CN" sz="24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MinimumDose</a:t>
                      </a:r>
                      <a:endParaRPr kumimoji="0" lang="en-GB" altLang="zh-CN" sz="24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4030202957"/>
                  </a:ext>
                </a:extLst>
              </a:tr>
            </a:tbl>
          </a:graphicData>
        </a:graphic>
      </p:graphicFrame>
    </p:spTree>
    <p:extLst>
      <p:ext uri="{BB962C8B-B14F-4D97-AF65-F5344CB8AC3E}">
        <p14:creationId xmlns:p14="http://schemas.microsoft.com/office/powerpoint/2010/main" val="8162490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Structured specifications</a:t>
            </a:r>
            <a:endParaRPr lang="zh-CN" altLang="en-US" dirty="0"/>
          </a:p>
        </p:txBody>
      </p:sp>
      <p:sp>
        <p:nvSpPr>
          <p:cNvPr id="3" name="内容占位符 2"/>
          <p:cNvSpPr>
            <a:spLocks noGrp="1"/>
          </p:cNvSpPr>
          <p:nvPr>
            <p:ph idx="1"/>
          </p:nvPr>
        </p:nvSpPr>
        <p:spPr/>
        <p:txBody>
          <a:bodyPr/>
          <a:lstStyle/>
          <a:p>
            <a:r>
              <a:rPr lang="en-US" altLang="zh-CN" dirty="0"/>
              <a:t>Pros</a:t>
            </a:r>
          </a:p>
          <a:p>
            <a:pPr lvl="1"/>
            <a:r>
              <a:rPr lang="en-US" altLang="zh-CN" dirty="0"/>
              <a:t>Easier to control quality compared with pure natural language</a:t>
            </a:r>
          </a:p>
          <a:p>
            <a:pPr lvl="1"/>
            <a:r>
              <a:rPr lang="en-US" altLang="zh-CN" dirty="0"/>
              <a:t>Still easy to write and understand</a:t>
            </a:r>
          </a:p>
          <a:p>
            <a:pPr lvl="1"/>
            <a:r>
              <a:rPr lang="en-US" altLang="zh-CN" dirty="0"/>
              <a:t>Reduce imprecision and missing of details</a:t>
            </a:r>
          </a:p>
          <a:p>
            <a:r>
              <a:rPr lang="en-US" altLang="zh-CN" dirty="0"/>
              <a:t>Cons</a:t>
            </a:r>
          </a:p>
          <a:p>
            <a:pPr lvl="1"/>
            <a:r>
              <a:rPr lang="en-US" altLang="zh-CN" dirty="0"/>
              <a:t>The form of structure has strong impact on the quality of specification, and is not easy to design</a:t>
            </a:r>
          </a:p>
          <a:p>
            <a:pPr lvl="1"/>
            <a:r>
              <a:rPr lang="en-US" altLang="zh-CN" dirty="0"/>
              <a:t>Less expressiveness due to the rigid structures</a:t>
            </a:r>
          </a:p>
          <a:p>
            <a:pPr lvl="1"/>
            <a:r>
              <a:rPr lang="en-US" altLang="zh-CN" dirty="0"/>
              <a:t>Still has the problem of natural language expression, such as ambiguity, missing term definitions, etc.</a:t>
            </a:r>
          </a:p>
          <a:p>
            <a:endParaRPr lang="zh-CN" altLang="en-US" dirty="0"/>
          </a:p>
        </p:txBody>
      </p:sp>
    </p:spTree>
    <p:extLst>
      <p:ext uri="{BB962C8B-B14F-4D97-AF65-F5344CB8AC3E}">
        <p14:creationId xmlns:p14="http://schemas.microsoft.com/office/powerpoint/2010/main" val="7524363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Graph Notation Specification</a:t>
            </a:r>
            <a:endParaRPr lang="zh-CN" altLang="en-US" dirty="0"/>
          </a:p>
        </p:txBody>
      </p:sp>
      <p:sp>
        <p:nvSpPr>
          <p:cNvPr id="3" name="内容占位符 2"/>
          <p:cNvSpPr>
            <a:spLocks noGrp="1"/>
          </p:cNvSpPr>
          <p:nvPr>
            <p:ph idx="1"/>
          </p:nvPr>
        </p:nvSpPr>
        <p:spPr/>
        <p:txBody>
          <a:bodyPr/>
          <a:lstStyle/>
          <a:p>
            <a:r>
              <a:rPr lang="en-US" altLang="zh-CN" dirty="0"/>
              <a:t>Predefined Graphical models</a:t>
            </a:r>
          </a:p>
          <a:p>
            <a:r>
              <a:rPr lang="en-US" altLang="zh-CN" dirty="0"/>
              <a:t>Supplemented by text annotations</a:t>
            </a:r>
          </a:p>
          <a:p>
            <a:r>
              <a:rPr lang="en-US" altLang="zh-CN" dirty="0"/>
              <a:t>Existing techniques:</a:t>
            </a:r>
          </a:p>
          <a:p>
            <a:pPr lvl="1"/>
            <a:r>
              <a:rPr lang="en-US" altLang="zh-CN" dirty="0"/>
              <a:t>UML: Use case diagram</a:t>
            </a:r>
          </a:p>
          <a:p>
            <a:endParaRPr lang="zh-CN" altLang="en-US" dirty="0"/>
          </a:p>
        </p:txBody>
      </p:sp>
    </p:spTree>
    <p:extLst>
      <p:ext uri="{BB962C8B-B14F-4D97-AF65-F5344CB8AC3E}">
        <p14:creationId xmlns:p14="http://schemas.microsoft.com/office/powerpoint/2010/main" val="2380018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Role</a:t>
            </a:r>
            <a:endParaRPr lang="zh-CN" altLang="en-US" dirty="0"/>
          </a:p>
        </p:txBody>
      </p:sp>
      <p:sp>
        <p:nvSpPr>
          <p:cNvPr id="3" name="内容占位符 2"/>
          <p:cNvSpPr>
            <a:spLocks noGrp="1"/>
          </p:cNvSpPr>
          <p:nvPr>
            <p:ph idx="1"/>
          </p:nvPr>
        </p:nvSpPr>
        <p:spPr/>
        <p:txBody>
          <a:bodyPr/>
          <a:lstStyle/>
          <a:p>
            <a:pPr algn="just"/>
            <a:r>
              <a:rPr lang="en-US" altLang="zh-CN" dirty="0" smtClean="0"/>
              <a:t>The </a:t>
            </a:r>
            <a:r>
              <a:rPr lang="en-US" altLang="zh-CN" dirty="0"/>
              <a:t>term </a:t>
            </a:r>
            <a:r>
              <a:rPr lang="en-US" altLang="zh-CN" i="1" dirty="0"/>
              <a:t>domain expert</a:t>
            </a:r>
            <a:r>
              <a:rPr lang="en-US" altLang="zh-CN" dirty="0"/>
              <a:t> is frequently used in expert systems software development, and there the term always refers to the domain other than the software domain. A domain expert is a person with special knowledge or skills in a particular area of endeavor. (An accountant is an expert in the domain of accountancy, for example.) </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260" y="3460115"/>
            <a:ext cx="2305050" cy="2857500"/>
          </a:xfrm>
          <a:prstGeom prst="rect">
            <a:avLst/>
          </a:prstGeom>
        </p:spPr>
      </p:pic>
    </p:spTree>
    <p:extLst>
      <p:ext uri="{BB962C8B-B14F-4D97-AF65-F5344CB8AC3E}">
        <p14:creationId xmlns:p14="http://schemas.microsoft.com/office/powerpoint/2010/main" val="9781444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 case </a:t>
            </a:r>
            <a:r>
              <a:rPr lang="en-US" altLang="zh-CN" dirty="0" smtClean="0"/>
              <a:t>diagram</a:t>
            </a:r>
            <a:endParaRPr lang="zh-CN" altLang="en-US" dirty="0"/>
          </a:p>
        </p:txBody>
      </p:sp>
      <p:sp>
        <p:nvSpPr>
          <p:cNvPr id="3" name="内容占位符 2"/>
          <p:cNvSpPr>
            <a:spLocks noGrp="1"/>
          </p:cNvSpPr>
          <p:nvPr>
            <p:ph idx="1"/>
          </p:nvPr>
        </p:nvSpPr>
        <p:spPr/>
        <p:txBody>
          <a:bodyPr/>
          <a:lstStyle/>
          <a:p>
            <a:r>
              <a:rPr lang="en-US" altLang="zh-CN" dirty="0"/>
              <a:t>Used as a graphics notation for requirement engineering</a:t>
            </a:r>
          </a:p>
          <a:p>
            <a:r>
              <a:rPr lang="en-US" altLang="zh-CN" dirty="0"/>
              <a:t>System: drawn as a box </a:t>
            </a:r>
          </a:p>
          <a:p>
            <a:r>
              <a:rPr lang="en-US" altLang="zh-CN" dirty="0"/>
              <a:t>Actors: outside the system</a:t>
            </a:r>
          </a:p>
          <a:p>
            <a:r>
              <a:rPr lang="en-US" altLang="zh-CN" dirty="0"/>
              <a:t>Use cases: inside the system</a:t>
            </a:r>
          </a:p>
          <a:p>
            <a:r>
              <a:rPr lang="en-US" altLang="zh-CN" dirty="0"/>
              <a:t>Relations among use cases </a:t>
            </a:r>
            <a:endParaRPr lang="zh-CN" altLang="en-US" dirty="0"/>
          </a:p>
        </p:txBody>
      </p:sp>
    </p:spTree>
    <p:extLst>
      <p:ext uri="{BB962C8B-B14F-4D97-AF65-F5344CB8AC3E}">
        <p14:creationId xmlns:p14="http://schemas.microsoft.com/office/powerpoint/2010/main" val="439201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Actors</a:t>
            </a:r>
            <a:endParaRPr lang="zh-CN" altLang="en-US" dirty="0"/>
          </a:p>
        </p:txBody>
      </p:sp>
      <p:sp>
        <p:nvSpPr>
          <p:cNvPr id="3" name="内容占位符 2"/>
          <p:cNvSpPr>
            <a:spLocks noGrp="1"/>
          </p:cNvSpPr>
          <p:nvPr>
            <p:ph idx="1"/>
          </p:nvPr>
        </p:nvSpPr>
        <p:spPr/>
        <p:txBody>
          <a:bodyPr/>
          <a:lstStyle/>
          <a:p>
            <a:r>
              <a:rPr lang="en-US" altLang="zh-CN" dirty="0"/>
              <a:t>Actors are external to the system</a:t>
            </a:r>
          </a:p>
          <a:p>
            <a:r>
              <a:rPr lang="en-US" altLang="zh-CN" dirty="0"/>
              <a:t>An actor specifies a role </a:t>
            </a:r>
          </a:p>
          <a:p>
            <a:pPr lvl="1"/>
            <a:r>
              <a:rPr lang="en-US" altLang="zh-CN" dirty="0"/>
              <a:t>Users that operate the system directly</a:t>
            </a:r>
          </a:p>
          <a:p>
            <a:pPr lvl="1"/>
            <a:r>
              <a:rPr lang="en-US" altLang="zh-CN" dirty="0"/>
              <a:t>Other software systems or hardware pieces that interact with the system</a:t>
            </a:r>
          </a:p>
          <a:p>
            <a:r>
              <a:rPr lang="en-US" altLang="zh-CN" dirty="0"/>
              <a:t>One person or thing may play many roles in relation to the system simultaneously or over time</a:t>
            </a:r>
          </a:p>
          <a:p>
            <a:endParaRPr lang="zh-CN" altLang="en-US" dirty="0"/>
          </a:p>
        </p:txBody>
      </p:sp>
    </p:spTree>
    <p:extLst>
      <p:ext uri="{BB962C8B-B14F-4D97-AF65-F5344CB8AC3E}">
        <p14:creationId xmlns:p14="http://schemas.microsoft.com/office/powerpoint/2010/main" val="407758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 </a:t>
            </a:r>
            <a:r>
              <a:rPr lang="en-US" altLang="zh-CN" dirty="0" smtClean="0"/>
              <a:t>case</a:t>
            </a:r>
            <a:endParaRPr lang="zh-CN" altLang="en-US" dirty="0"/>
          </a:p>
        </p:txBody>
      </p:sp>
      <p:sp>
        <p:nvSpPr>
          <p:cNvPr id="3" name="内容占位符 2"/>
          <p:cNvSpPr>
            <a:spLocks noGrp="1"/>
          </p:cNvSpPr>
          <p:nvPr>
            <p:ph idx="1"/>
          </p:nvPr>
        </p:nvSpPr>
        <p:spPr/>
        <p:txBody>
          <a:bodyPr/>
          <a:lstStyle/>
          <a:p>
            <a:r>
              <a:rPr lang="en-US" altLang="zh-CN" dirty="0"/>
              <a:t>Use cases are usages of the system</a:t>
            </a:r>
          </a:p>
          <a:p>
            <a:r>
              <a:rPr lang="en-US" altLang="zh-CN" dirty="0"/>
              <a:t>Use cases capture the functional requirements</a:t>
            </a:r>
          </a:p>
          <a:p>
            <a:pPr lvl="1"/>
            <a:r>
              <a:rPr lang="en-US" altLang="zh-CN" dirty="0"/>
              <a:t>Use cases provide the high-level descriptions of the system’s functionality in terms of interactions </a:t>
            </a:r>
          </a:p>
          <a:p>
            <a:pPr lvl="1"/>
            <a:r>
              <a:rPr lang="en-US" altLang="zh-CN" dirty="0"/>
              <a:t>Use cases show inputs and outputs between the system and the environment</a:t>
            </a:r>
          </a:p>
          <a:p>
            <a:pPr lvl="1"/>
            <a:r>
              <a:rPr lang="en-US" altLang="zh-CN" dirty="0"/>
              <a:t>Use cases are from the user’s point of view</a:t>
            </a:r>
          </a:p>
          <a:p>
            <a:endParaRPr lang="zh-CN" altLang="en-US" dirty="0"/>
          </a:p>
        </p:txBody>
      </p:sp>
    </p:spTree>
    <p:extLst>
      <p:ext uri="{BB962C8B-B14F-4D97-AF65-F5344CB8AC3E}">
        <p14:creationId xmlns:p14="http://schemas.microsoft.com/office/powerpoint/2010/main" val="12371001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 Case – An Example</a:t>
            </a:r>
            <a:endParaRPr lang="zh-CN" altLang="en-US" dirty="0"/>
          </a:p>
        </p:txBody>
      </p:sp>
      <p:sp>
        <p:nvSpPr>
          <p:cNvPr id="3" name="内容占位符 2"/>
          <p:cNvSpPr>
            <a:spLocks noGrp="1"/>
          </p:cNvSpPr>
          <p:nvPr>
            <p:ph idx="1"/>
          </p:nvPr>
        </p:nvSpPr>
        <p:spPr/>
        <p:txBody>
          <a:bodyPr/>
          <a:lstStyle/>
          <a:p>
            <a:r>
              <a:rPr lang="en-US" altLang="zh-CN" dirty="0"/>
              <a:t>ATM system</a:t>
            </a:r>
          </a:p>
          <a:p>
            <a:pPr lvl="1"/>
            <a:r>
              <a:rPr lang="en-US" altLang="zh-CN" dirty="0"/>
              <a:t>Withdraw cash</a:t>
            </a:r>
          </a:p>
          <a:p>
            <a:pPr lvl="1"/>
            <a:r>
              <a:rPr lang="en-US" altLang="zh-CN" dirty="0"/>
              <a:t>Check account balance</a:t>
            </a:r>
          </a:p>
          <a:p>
            <a:pPr lvl="1"/>
            <a:r>
              <a:rPr lang="en-US" altLang="zh-CN" dirty="0"/>
              <a:t>Maintain usage statistics</a:t>
            </a:r>
          </a:p>
          <a:p>
            <a:pPr lvl="1"/>
            <a:r>
              <a:rPr lang="en-US" altLang="zh-CN" dirty="0"/>
              <a:t>…</a:t>
            </a:r>
          </a:p>
          <a:p>
            <a:endParaRPr lang="zh-CN" altLang="en-US" dirty="0"/>
          </a:p>
        </p:txBody>
      </p:sp>
      <p:grpSp>
        <p:nvGrpSpPr>
          <p:cNvPr id="16" name="组合 15"/>
          <p:cNvGrpSpPr/>
          <p:nvPr/>
        </p:nvGrpSpPr>
        <p:grpSpPr>
          <a:xfrm>
            <a:off x="1848316" y="3287201"/>
            <a:ext cx="7422471" cy="3066802"/>
            <a:chOff x="1382697" y="2706949"/>
            <a:chExt cx="7620000" cy="4243253"/>
          </a:xfrm>
        </p:grpSpPr>
        <p:sp>
          <p:nvSpPr>
            <p:cNvPr id="4" name="Oval 3"/>
            <p:cNvSpPr>
              <a:spLocks noChangeArrowheads="1"/>
            </p:cNvSpPr>
            <p:nvPr/>
          </p:nvSpPr>
          <p:spPr bwMode="auto">
            <a:xfrm>
              <a:off x="1687497" y="2910149"/>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Line 4"/>
            <p:cNvSpPr>
              <a:spLocks noChangeShapeType="1"/>
            </p:cNvSpPr>
            <p:nvPr/>
          </p:nvSpPr>
          <p:spPr bwMode="auto">
            <a:xfrm>
              <a:off x="1611297" y="3461012"/>
              <a:ext cx="427038"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p:cNvSpPr>
              <a:spLocks noChangeShapeType="1"/>
            </p:cNvSpPr>
            <p:nvPr/>
          </p:nvSpPr>
          <p:spPr bwMode="auto">
            <a:xfrm flipH="1">
              <a:off x="1825610" y="3214949"/>
              <a:ext cx="1587" cy="487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6"/>
            <p:cNvSpPr>
              <a:spLocks noChangeShapeType="1"/>
            </p:cNvSpPr>
            <p:nvPr/>
          </p:nvSpPr>
          <p:spPr bwMode="auto">
            <a:xfrm flipH="1">
              <a:off x="1641460" y="3686437"/>
              <a:ext cx="195262" cy="231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7"/>
            <p:cNvSpPr>
              <a:spLocks noChangeShapeType="1"/>
            </p:cNvSpPr>
            <p:nvPr/>
          </p:nvSpPr>
          <p:spPr bwMode="auto">
            <a:xfrm>
              <a:off x="1839897" y="3672149"/>
              <a:ext cx="212725" cy="244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Oval 8"/>
            <p:cNvSpPr>
              <a:spLocks noChangeArrowheads="1"/>
            </p:cNvSpPr>
            <p:nvPr/>
          </p:nvSpPr>
          <p:spPr bwMode="auto">
            <a:xfrm>
              <a:off x="1458897" y="4299212"/>
              <a:ext cx="9144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9"/>
            <p:cNvSpPr>
              <a:spLocks noChangeShapeType="1"/>
            </p:cNvSpPr>
            <p:nvPr/>
          </p:nvSpPr>
          <p:spPr bwMode="auto">
            <a:xfrm>
              <a:off x="1458897" y="5442212"/>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0"/>
            <p:cNvSpPr>
              <a:spLocks noChangeShapeType="1"/>
            </p:cNvSpPr>
            <p:nvPr/>
          </p:nvSpPr>
          <p:spPr bwMode="auto">
            <a:xfrm>
              <a:off x="1458897" y="6059749"/>
              <a:ext cx="990600" cy="0"/>
            </a:xfrm>
            <a:prstGeom prst="line">
              <a:avLst/>
            </a:prstGeom>
            <a:noFill/>
            <a:ln w="9525">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11"/>
            <p:cNvSpPr txBox="1">
              <a:spLocks noChangeArrowheads="1"/>
            </p:cNvSpPr>
            <p:nvPr/>
          </p:nvSpPr>
          <p:spPr bwMode="auto">
            <a:xfrm>
              <a:off x="2830496" y="2706949"/>
              <a:ext cx="6172201" cy="4243253"/>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latin typeface="Tahoma" panose="020B0604030504040204" pitchFamily="34" charset="0"/>
                  <a:cs typeface="Times New Roman" panose="02020603050405020304" pitchFamily="18" charset="0"/>
                </a:rPr>
                <a:t>Actor:  an entity in the environment that initiates    </a:t>
              </a:r>
            </a:p>
            <a:p>
              <a:pPr>
                <a:spcBef>
                  <a:spcPct val="50000"/>
                </a:spcBef>
              </a:pPr>
              <a:r>
                <a:rPr lang="en-US" altLang="zh-CN" sz="1400" dirty="0">
                  <a:latin typeface="Tahoma" panose="020B0604030504040204" pitchFamily="34" charset="0"/>
                  <a:cs typeface="Times New Roman" panose="02020603050405020304" pitchFamily="18" charset="0"/>
                </a:rPr>
                <a:t>          and interacts with the system</a:t>
              </a:r>
            </a:p>
            <a:p>
              <a:pPr>
                <a:spcBef>
                  <a:spcPct val="50000"/>
                </a:spcBef>
              </a:pPr>
              <a:endParaRPr lang="en-US" altLang="zh-CN" sz="1400" dirty="0">
                <a:latin typeface="Tahoma" panose="020B0604030504040204" pitchFamily="34" charset="0"/>
                <a:cs typeface="Times New Roman" panose="02020603050405020304" pitchFamily="18" charset="0"/>
              </a:endParaRPr>
            </a:p>
            <a:p>
              <a:pPr>
                <a:lnSpc>
                  <a:spcPct val="210000"/>
                </a:lnSpc>
                <a:spcBef>
                  <a:spcPct val="50000"/>
                </a:spcBef>
              </a:pPr>
              <a:r>
                <a:rPr lang="en-US" altLang="zh-CN" sz="1400" dirty="0">
                  <a:latin typeface="Tahoma" panose="020B0604030504040204" pitchFamily="34" charset="0"/>
                  <a:cs typeface="Times New Roman" panose="02020603050405020304" pitchFamily="18" charset="0"/>
                </a:rPr>
                <a:t>Use case: usage of system</a:t>
              </a:r>
            </a:p>
            <a:p>
              <a:pPr>
                <a:spcBef>
                  <a:spcPct val="50000"/>
                </a:spcBef>
              </a:pPr>
              <a:r>
                <a:rPr lang="en-US" altLang="zh-CN" sz="1400" dirty="0">
                  <a:latin typeface="Tahoma" panose="020B0604030504040204" pitchFamily="34" charset="0"/>
                  <a:cs typeface="Times New Roman" panose="02020603050405020304" pitchFamily="18" charset="0"/>
                </a:rPr>
                <a:t>	  a set of sequences of actions </a:t>
              </a:r>
            </a:p>
            <a:p>
              <a:pPr>
                <a:spcBef>
                  <a:spcPct val="50000"/>
                </a:spcBef>
              </a:pPr>
              <a:r>
                <a:rPr lang="en-US" altLang="zh-CN" sz="1400" dirty="0">
                  <a:latin typeface="Tahoma" panose="020B0604030504040204" pitchFamily="34" charset="0"/>
                  <a:cs typeface="Times New Roman" panose="02020603050405020304" pitchFamily="18" charset="0"/>
                </a:rPr>
                <a:t>Association: relation between actor and use cases</a:t>
              </a:r>
            </a:p>
            <a:p>
              <a:pPr>
                <a:lnSpc>
                  <a:spcPct val="0"/>
                </a:lnSpc>
                <a:spcBef>
                  <a:spcPct val="50000"/>
                </a:spcBef>
              </a:pPr>
              <a:endParaRPr lang="en-US" altLang="zh-CN" sz="1400" dirty="0">
                <a:latin typeface="Tahoma" panose="020B0604030504040204" pitchFamily="34" charset="0"/>
                <a:cs typeface="Times New Roman" panose="02020603050405020304" pitchFamily="18" charset="0"/>
              </a:endParaRPr>
            </a:p>
            <a:p>
              <a:pPr>
                <a:lnSpc>
                  <a:spcPct val="110000"/>
                </a:lnSpc>
                <a:spcBef>
                  <a:spcPct val="50000"/>
                </a:spcBef>
              </a:pPr>
              <a:r>
                <a:rPr lang="en-US" altLang="zh-CN" sz="1400" dirty="0">
                  <a:latin typeface="Tahoma" panose="020B0604030504040204" pitchFamily="34" charset="0"/>
                  <a:cs typeface="Times New Roman" panose="02020603050405020304" pitchFamily="18" charset="0"/>
                </a:rPr>
                <a:t>Includes dependency: a sub use case</a:t>
              </a:r>
            </a:p>
            <a:p>
              <a:pPr>
                <a:lnSpc>
                  <a:spcPct val="190000"/>
                </a:lnSpc>
                <a:spcBef>
                  <a:spcPct val="50000"/>
                </a:spcBef>
              </a:pPr>
              <a:r>
                <a:rPr lang="en-US" altLang="zh-CN" sz="1400" dirty="0">
                  <a:latin typeface="Tahoma" panose="020B0604030504040204" pitchFamily="34" charset="0"/>
                  <a:cs typeface="Times New Roman" panose="02020603050405020304" pitchFamily="18" charset="0"/>
                </a:rPr>
                <a:t>Extends dependency: a subtype of use cases</a:t>
              </a:r>
              <a:endParaRPr lang="en-CA" altLang="zh-CN" sz="1400" dirty="0">
                <a:latin typeface="Tahoma" panose="020B0604030504040204" pitchFamily="34" charset="0"/>
                <a:cs typeface="Times New Roman" panose="02020603050405020304" pitchFamily="18" charset="0"/>
              </a:endParaRPr>
            </a:p>
          </p:txBody>
        </p:sp>
        <p:sp>
          <p:nvSpPr>
            <p:cNvPr id="13" name="Line 12"/>
            <p:cNvSpPr>
              <a:spLocks noChangeShapeType="1"/>
            </p:cNvSpPr>
            <p:nvPr/>
          </p:nvSpPr>
          <p:spPr bwMode="auto">
            <a:xfrm>
              <a:off x="1458897" y="6669349"/>
              <a:ext cx="990600" cy="0"/>
            </a:xfrm>
            <a:prstGeom prst="line">
              <a:avLst/>
            </a:prstGeom>
            <a:noFill/>
            <a:ln w="9525">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 Box 13"/>
            <p:cNvSpPr txBox="1">
              <a:spLocks noChangeArrowheads="1"/>
            </p:cNvSpPr>
            <p:nvPr/>
          </p:nvSpPr>
          <p:spPr bwMode="auto">
            <a:xfrm>
              <a:off x="1382697" y="5754949"/>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00">
                  <a:cs typeface="Times New Roman" panose="02020603050405020304" pitchFamily="18" charset="0"/>
                </a:rPr>
                <a:t>&lt;&lt;include&gt;&gt;</a:t>
              </a:r>
            </a:p>
          </p:txBody>
        </p:sp>
        <p:sp>
          <p:nvSpPr>
            <p:cNvPr id="15" name="Text Box 14"/>
            <p:cNvSpPr txBox="1">
              <a:spLocks noChangeArrowheads="1"/>
            </p:cNvSpPr>
            <p:nvPr/>
          </p:nvSpPr>
          <p:spPr bwMode="auto">
            <a:xfrm>
              <a:off x="1382697" y="6364549"/>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00">
                  <a:cs typeface="Times New Roman" panose="02020603050405020304" pitchFamily="18" charset="0"/>
                </a:rPr>
                <a:t>&lt;&lt;extend&gt;&gt;</a:t>
              </a:r>
            </a:p>
          </p:txBody>
        </p:sp>
      </p:grpSp>
    </p:spTree>
    <p:extLst>
      <p:ext uri="{BB962C8B-B14F-4D97-AF65-F5344CB8AC3E}">
        <p14:creationId xmlns:p14="http://schemas.microsoft.com/office/powerpoint/2010/main" val="7704475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Initial Use Case Diagram for ATM </a:t>
            </a:r>
            <a:endParaRPr lang="zh-CN" alt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050294051"/>
              </p:ext>
            </p:extLst>
          </p:nvPr>
        </p:nvGraphicFramePr>
        <p:xfrm>
          <a:off x="1473693" y="2026328"/>
          <a:ext cx="6096000" cy="5292725"/>
        </p:xfrm>
        <a:graphic>
          <a:graphicData uri="http://schemas.openxmlformats.org/presentationml/2006/ole">
            <mc:AlternateContent xmlns:mc="http://schemas.openxmlformats.org/markup-compatibility/2006">
              <mc:Choice xmlns:v="urn:schemas-microsoft-com:vml" Requires="v">
                <p:oleObj spid="_x0000_s1088" name="Visio" r:id="rId3" imgW="7362972" imgH="6264679" progId="Visio.Drawing.11">
                  <p:embed/>
                </p:oleObj>
              </mc:Choice>
              <mc:Fallback>
                <p:oleObj name="Visio" r:id="rId3" imgW="7362972" imgH="6264679" progId="Visio.Drawing.11">
                  <p:embed/>
                  <p:pic>
                    <p:nvPicPr>
                      <p:cNvPr id="143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3693" y="2026328"/>
                        <a:ext cx="6096000" cy="529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56137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Elaborated Use Case Diagram for ATM </a:t>
            </a:r>
            <a:endParaRPr lang="zh-CN" altLang="en-US" dirty="0"/>
          </a:p>
        </p:txBody>
      </p:sp>
      <p:graphicFrame>
        <p:nvGraphicFramePr>
          <p:cNvPr id="4" name="Object 3"/>
          <p:cNvGraphicFramePr>
            <a:graphicFrameLocks noGrp="1" noChangeAspect="1"/>
          </p:cNvGraphicFramePr>
          <p:nvPr>
            <p:ph idx="1"/>
            <p:extLst>
              <p:ext uri="{D42A27DB-BD31-4B8C-83A1-F6EECF244321}">
                <p14:modId xmlns:p14="http://schemas.microsoft.com/office/powerpoint/2010/main" val="3394100674"/>
              </p:ext>
            </p:extLst>
          </p:nvPr>
        </p:nvGraphicFramePr>
        <p:xfrm>
          <a:off x="1616476" y="1618793"/>
          <a:ext cx="7758343" cy="5541002"/>
        </p:xfrm>
        <a:graphic>
          <a:graphicData uri="http://schemas.openxmlformats.org/presentationml/2006/ole">
            <mc:AlternateContent xmlns:mc="http://schemas.openxmlformats.org/markup-compatibility/2006">
              <mc:Choice xmlns:v="urn:schemas-microsoft-com:vml" Requires="v">
                <p:oleObj spid="_x0000_s2109" name="Visio" r:id="rId3" imgW="9471953" imgH="7670915" progId="Visio.Drawing.11">
                  <p:embed/>
                </p:oleObj>
              </mc:Choice>
              <mc:Fallback>
                <p:oleObj name="Visio" r:id="rId3" imgW="9471953" imgH="7670915" progId="Visio.Drawing.11">
                  <p:embed/>
                  <p:pic>
                    <p:nvPicPr>
                      <p:cNvPr id="15363" name="Object 3"/>
                      <p:cNvPicPr>
                        <a:picLocks noChangeAspect="1" noChangeArrowheads="1"/>
                      </p:cNvPicPr>
                      <p:nvPr/>
                    </p:nvPicPr>
                    <p:blipFill>
                      <a:blip r:embed="rId4">
                        <a:extLst>
                          <a:ext uri="{28A0092B-C50C-407E-A947-70E740481C1C}">
                            <a14:useLocalDpi xmlns:a14="http://schemas.microsoft.com/office/drawing/2010/main" val="0"/>
                          </a:ext>
                        </a:extLst>
                      </a:blip>
                      <a:srcRect r="16682" b="26503"/>
                      <a:stretch>
                        <a:fillRect/>
                      </a:stretch>
                    </p:blipFill>
                    <p:spPr bwMode="auto">
                      <a:xfrm>
                        <a:off x="1616476" y="1618793"/>
                        <a:ext cx="7758343" cy="5541002"/>
                      </a:xfrm>
                      <a:prstGeom prst="rect">
                        <a:avLst/>
                      </a:prstGeom>
                    </p:spPr>
                  </p:pic>
                </p:oleObj>
              </mc:Fallback>
            </mc:AlternateContent>
          </a:graphicData>
        </a:graphic>
      </p:graphicFrame>
    </p:spTree>
    <p:extLst>
      <p:ext uri="{BB962C8B-B14F-4D97-AF65-F5344CB8AC3E}">
        <p14:creationId xmlns:p14="http://schemas.microsoft.com/office/powerpoint/2010/main" val="32179230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Mathematic Specification</a:t>
            </a:r>
            <a:endParaRPr lang="zh-CN" altLang="en-US" dirty="0"/>
          </a:p>
        </p:txBody>
      </p:sp>
      <p:sp>
        <p:nvSpPr>
          <p:cNvPr id="3" name="内容占位符 2"/>
          <p:cNvSpPr>
            <a:spLocks noGrp="1"/>
          </p:cNvSpPr>
          <p:nvPr>
            <p:ph idx="1"/>
          </p:nvPr>
        </p:nvSpPr>
        <p:spPr/>
        <p:txBody>
          <a:bodyPr/>
          <a:lstStyle/>
          <a:p>
            <a:r>
              <a:rPr lang="en-US" altLang="zh-CN" dirty="0"/>
              <a:t>Write specification using predefined formal languages</a:t>
            </a:r>
          </a:p>
          <a:p>
            <a:r>
              <a:rPr lang="en-US" altLang="zh-CN" dirty="0"/>
              <a:t>Define all concepts, inputs, and corresponding outputs /actions formally</a:t>
            </a:r>
          </a:p>
          <a:p>
            <a:r>
              <a:rPr lang="en-US" altLang="zh-CN" dirty="0"/>
              <a:t>Some popular specification languages:</a:t>
            </a:r>
          </a:p>
          <a:p>
            <a:pPr lvl="1"/>
            <a:r>
              <a:rPr lang="en-US" altLang="zh-CN" dirty="0"/>
              <a:t>Z language</a:t>
            </a:r>
          </a:p>
          <a:p>
            <a:pPr lvl="1"/>
            <a:r>
              <a:rPr lang="en-US" altLang="zh-CN" dirty="0"/>
              <a:t>Alloy</a:t>
            </a:r>
          </a:p>
          <a:p>
            <a:pPr lvl="1"/>
            <a:r>
              <a:rPr lang="en-US" altLang="zh-CN" dirty="0"/>
              <a:t>…</a:t>
            </a:r>
          </a:p>
          <a:p>
            <a:endParaRPr lang="zh-CN" altLang="en-US" dirty="0"/>
          </a:p>
        </p:txBody>
      </p:sp>
    </p:spTree>
    <p:extLst>
      <p:ext uri="{BB962C8B-B14F-4D97-AF65-F5344CB8AC3E}">
        <p14:creationId xmlns:p14="http://schemas.microsoft.com/office/powerpoint/2010/main" val="33473405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word split with Z language</a:t>
            </a:r>
            <a:endParaRPr lang="zh-CN" altLang="en-US" dirty="0"/>
          </a:p>
        </p:txBody>
      </p:sp>
      <p:sp>
        <p:nvSpPr>
          <p:cNvPr id="3" name="内容占位符 2"/>
          <p:cNvSpPr>
            <a:spLocks noGrp="1"/>
          </p:cNvSpPr>
          <p:nvPr>
            <p:ph idx="1"/>
          </p:nvPr>
        </p:nvSpPr>
        <p:spPr/>
        <p:txBody>
          <a:bodyPr>
            <a:normAutofit/>
          </a:bodyPr>
          <a:lstStyle/>
          <a:p>
            <a:r>
              <a:rPr lang="en-US" altLang="zh-CN" dirty="0"/>
              <a:t>Textual Description</a:t>
            </a:r>
          </a:p>
          <a:p>
            <a:pPr lvl="1"/>
            <a:r>
              <a:rPr lang="en-US" altLang="zh-CN" dirty="0"/>
              <a:t>Purpose: Breaking a text into </a:t>
            </a:r>
            <a:r>
              <a:rPr lang="en-US" altLang="zh-CN" dirty="0" smtClean="0"/>
              <a:t>words</a:t>
            </a:r>
            <a:endParaRPr lang="en-US" altLang="zh-CN" dirty="0"/>
          </a:p>
          <a:p>
            <a:pPr lvl="1"/>
            <a:r>
              <a:rPr lang="en-US" altLang="zh-CN" dirty="0"/>
              <a:t>A text is a sequence of characters. </a:t>
            </a:r>
          </a:p>
          <a:p>
            <a:pPr lvl="1"/>
            <a:r>
              <a:rPr lang="en-US" altLang="zh-CN" dirty="0"/>
              <a:t>Certain characters are blanks: spaces, line breaks, and </a:t>
            </a:r>
            <a:r>
              <a:rPr lang="en-US" altLang="zh-CN" dirty="0" smtClean="0"/>
              <a:t>tabs</a:t>
            </a:r>
            <a:endParaRPr lang="en-US" altLang="zh-CN" dirty="0"/>
          </a:p>
          <a:p>
            <a:pPr lvl="1"/>
            <a:r>
              <a:rPr lang="en-US" altLang="zh-CN" dirty="0"/>
              <a:t>A word is a sequence of non-blank </a:t>
            </a:r>
            <a:r>
              <a:rPr lang="en-US" altLang="zh-CN" dirty="0" smtClean="0"/>
              <a:t>characters</a:t>
            </a:r>
            <a:endParaRPr lang="en-US" altLang="zh-CN" dirty="0"/>
          </a:p>
          <a:p>
            <a:pPr lvl="1"/>
            <a:r>
              <a:rPr lang="en-US" altLang="zh-CN" dirty="0"/>
              <a:t>A separator is a sequence of blank characters.</a:t>
            </a:r>
          </a:p>
          <a:p>
            <a:endParaRPr lang="zh-CN" altLang="en-US" dirty="0"/>
          </a:p>
        </p:txBody>
      </p:sp>
    </p:spTree>
    <p:extLst>
      <p:ext uri="{BB962C8B-B14F-4D97-AF65-F5344CB8AC3E}">
        <p14:creationId xmlns:p14="http://schemas.microsoft.com/office/powerpoint/2010/main" val="29612168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word split with Z language</a:t>
            </a:r>
            <a:endParaRPr lang="zh-CN" altLang="en-US" dirty="0"/>
          </a:p>
        </p:txBody>
      </p:sp>
      <p:sp>
        <p:nvSpPr>
          <p:cNvPr id="3" name="内容占位符 2"/>
          <p:cNvSpPr>
            <a:spLocks noGrp="1"/>
          </p:cNvSpPr>
          <p:nvPr>
            <p:ph idx="1"/>
          </p:nvPr>
        </p:nvSpPr>
        <p:spPr/>
        <p:txBody>
          <a:bodyPr>
            <a:normAutofit/>
          </a:bodyPr>
          <a:lstStyle/>
          <a:p>
            <a:r>
              <a:rPr lang="en-US" altLang="zh-CN" dirty="0"/>
              <a:t>Concept Definition</a:t>
            </a:r>
            <a:r>
              <a:rPr lang="en-US" altLang="zh-CN" dirty="0" smtClean="0"/>
              <a:t>:</a:t>
            </a:r>
            <a:endParaRPr lang="en-US" altLang="zh-CN" dirty="0"/>
          </a:p>
          <a:p>
            <a:pPr lvl="1"/>
            <a:r>
              <a:rPr lang="en-US" altLang="zh-CN" dirty="0"/>
              <a:t>char == [CHAR] (CHAR is defined as all characters)</a:t>
            </a:r>
          </a:p>
          <a:p>
            <a:pPr lvl="1"/>
            <a:r>
              <a:rPr lang="en-US" altLang="zh-CN" dirty="0"/>
              <a:t>blank == [space, line break, tab</a:t>
            </a:r>
            <a:r>
              <a:rPr lang="en-US" altLang="zh-CN" dirty="0" smtClean="0"/>
              <a:t>]</a:t>
            </a:r>
            <a:endParaRPr lang="en-US" altLang="zh-CN" dirty="0"/>
          </a:p>
          <a:p>
            <a:pPr lvl="1"/>
            <a:r>
              <a:rPr lang="en-US" altLang="zh-CN" dirty="0"/>
              <a:t>TEXT == </a:t>
            </a:r>
            <a:r>
              <a:rPr lang="en-US" altLang="zh-CN" dirty="0" err="1"/>
              <a:t>seq</a:t>
            </a:r>
            <a:r>
              <a:rPr lang="en-US" altLang="zh-CN" dirty="0"/>
              <a:t> char </a:t>
            </a:r>
            <a:r>
              <a:rPr lang="en-US" altLang="zh-CN" dirty="0" smtClean="0"/>
              <a:t>(</a:t>
            </a:r>
            <a:r>
              <a:rPr lang="en-US" altLang="zh-CN" dirty="0" err="1"/>
              <a:t>seq</a:t>
            </a:r>
            <a:r>
              <a:rPr lang="en-US" altLang="zh-CN" dirty="0"/>
              <a:t> is a predefined function, meaning a sequence of elements from its set-type argument) </a:t>
            </a:r>
          </a:p>
          <a:p>
            <a:pPr lvl="1"/>
            <a:r>
              <a:rPr lang="en-US" altLang="zh-CN" dirty="0"/>
              <a:t>SEPARATOR == seq1 blank </a:t>
            </a:r>
          </a:p>
          <a:p>
            <a:pPr lvl="1"/>
            <a:r>
              <a:rPr lang="en-US" altLang="zh-CN" dirty="0"/>
              <a:t>WORD == seq1 (char \ blank</a:t>
            </a:r>
            <a:r>
              <a:rPr lang="en-US" altLang="zh-CN" dirty="0" smtClean="0"/>
              <a:t>)</a:t>
            </a:r>
            <a:endParaRPr lang="en-US" altLang="zh-CN" dirty="0"/>
          </a:p>
          <a:p>
            <a:pPr lvl="1"/>
            <a:r>
              <a:rPr lang="en-US" altLang="zh-CN" dirty="0"/>
              <a:t>Note: TEXT includes the empty sequence, but SPACE and WORD must have at least one character, so we declare them to be seq1 (non-empty sequences).</a:t>
            </a:r>
          </a:p>
          <a:p>
            <a:endParaRPr lang="zh-CN" altLang="en-US" dirty="0"/>
          </a:p>
        </p:txBody>
      </p:sp>
    </p:spTree>
    <p:extLst>
      <p:ext uri="{BB962C8B-B14F-4D97-AF65-F5344CB8AC3E}">
        <p14:creationId xmlns:p14="http://schemas.microsoft.com/office/powerpoint/2010/main" val="12331208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word split with Z language</a:t>
            </a:r>
            <a:endParaRPr lang="zh-CN" altLang="en-US" dirty="0"/>
          </a:p>
        </p:txBody>
      </p:sp>
      <p:sp>
        <p:nvSpPr>
          <p:cNvPr id="3" name="内容占位符 2"/>
          <p:cNvSpPr>
            <a:spLocks noGrp="1"/>
          </p:cNvSpPr>
          <p:nvPr>
            <p:ph idx="1"/>
          </p:nvPr>
        </p:nvSpPr>
        <p:spPr/>
        <p:txBody>
          <a:bodyPr>
            <a:normAutofit/>
          </a:bodyPr>
          <a:lstStyle/>
          <a:p>
            <a:r>
              <a:rPr lang="en-US" altLang="zh-CN" dirty="0"/>
              <a:t>Requirement of function </a:t>
            </a:r>
            <a:r>
              <a:rPr lang="en-US" altLang="zh-CN" dirty="0" smtClean="0"/>
              <a:t>words</a:t>
            </a:r>
            <a:endParaRPr lang="en-US" altLang="zh-CN" dirty="0"/>
          </a:p>
          <a:p>
            <a:r>
              <a:rPr lang="en-US" altLang="zh-CN" dirty="0"/>
              <a:t>words: TEXT -&gt; </a:t>
            </a:r>
            <a:r>
              <a:rPr lang="en-US" altLang="zh-CN" dirty="0" err="1"/>
              <a:t>seq</a:t>
            </a:r>
            <a:r>
              <a:rPr lang="en-US" altLang="zh-CN" dirty="0"/>
              <a:t> WORD 	 	 </a:t>
            </a:r>
          </a:p>
          <a:p>
            <a:pPr lvl="1"/>
            <a:r>
              <a:rPr lang="en-US" altLang="zh-CN" dirty="0"/>
              <a:t>\</a:t>
            </a:r>
            <a:r>
              <a:rPr lang="en-US" altLang="zh-CN" dirty="0" err="1"/>
              <a:t>forall</a:t>
            </a:r>
            <a:r>
              <a:rPr lang="en-US" altLang="zh-CN" dirty="0"/>
              <a:t> s: SPACE; w: WORD; </a:t>
            </a:r>
            <a:r>
              <a:rPr lang="en-US" altLang="zh-CN" dirty="0" err="1"/>
              <a:t>l,r</a:t>
            </a:r>
            <a:r>
              <a:rPr lang="en-US" altLang="zh-CN" dirty="0"/>
              <a:t>: TEXT </a:t>
            </a:r>
          </a:p>
          <a:p>
            <a:pPr lvl="1"/>
            <a:r>
              <a:rPr lang="en-US" altLang="zh-CN" dirty="0"/>
              <a:t>    words  &lt;&gt; = &lt;&gt; &amp;</a:t>
            </a:r>
          </a:p>
          <a:p>
            <a:pPr lvl="1"/>
            <a:r>
              <a:rPr lang="en-US" altLang="zh-CN" dirty="0"/>
              <a:t>    words  s = &lt;&gt; &amp;</a:t>
            </a:r>
          </a:p>
          <a:p>
            <a:pPr lvl="1"/>
            <a:r>
              <a:rPr lang="en-US" altLang="zh-CN" dirty="0"/>
              <a:t>    words  w = &lt; w &gt; &amp;</a:t>
            </a:r>
          </a:p>
          <a:p>
            <a:pPr lvl="1"/>
            <a:r>
              <a:rPr lang="en-US" altLang="zh-CN" dirty="0"/>
              <a:t>    words (</a:t>
            </a:r>
            <a:r>
              <a:rPr lang="en-US" altLang="zh-CN" dirty="0" err="1"/>
              <a:t>sr</a:t>
            </a:r>
            <a:r>
              <a:rPr lang="en-US" altLang="zh-CN" dirty="0"/>
              <a:t>) = words r &amp;</a:t>
            </a:r>
          </a:p>
          <a:p>
            <a:pPr lvl="1"/>
            <a:r>
              <a:rPr lang="en-US" altLang="zh-CN" dirty="0"/>
              <a:t>    words (ls) = words l &amp;</a:t>
            </a:r>
          </a:p>
          <a:p>
            <a:pPr lvl="1"/>
            <a:r>
              <a:rPr lang="en-US" altLang="zh-CN" dirty="0"/>
              <a:t>    words (</a:t>
            </a:r>
            <a:r>
              <a:rPr lang="en-US" altLang="zh-CN" dirty="0" err="1"/>
              <a:t>lsr</a:t>
            </a:r>
            <a:r>
              <a:rPr lang="en-US" altLang="zh-CN" dirty="0"/>
              <a:t>) = words l + words r</a:t>
            </a:r>
          </a:p>
          <a:p>
            <a:endParaRPr lang="zh-CN" altLang="en-US" dirty="0"/>
          </a:p>
        </p:txBody>
      </p:sp>
    </p:spTree>
    <p:extLst>
      <p:ext uri="{BB962C8B-B14F-4D97-AF65-F5344CB8AC3E}">
        <p14:creationId xmlns:p14="http://schemas.microsoft.com/office/powerpoint/2010/main" val="4137745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a:t>
            </a:r>
            <a:endParaRPr lang="zh-CN" altLang="en-US" dirty="0"/>
          </a:p>
        </p:txBody>
      </p:sp>
      <p:sp>
        <p:nvSpPr>
          <p:cNvPr id="3" name="内容占位符 2"/>
          <p:cNvSpPr>
            <a:spLocks noGrp="1"/>
          </p:cNvSpPr>
          <p:nvPr>
            <p:ph idx="1"/>
          </p:nvPr>
        </p:nvSpPr>
        <p:spPr/>
        <p:txBody>
          <a:bodyPr/>
          <a:lstStyle/>
          <a:p>
            <a:r>
              <a:rPr lang="en-US" altLang="zh-CN" dirty="0"/>
              <a:t>RUP: A requirement describes a condition or capability to which a system must conform; either derived directly from user needs, or stated in a contract, standard, specification, or other formally imposed document. </a:t>
            </a:r>
          </a:p>
          <a:p>
            <a:r>
              <a:rPr lang="en-US" altLang="zh-CN" dirty="0"/>
              <a:t>UML: A desired feature, property or behavior of the system</a:t>
            </a:r>
            <a:r>
              <a:rPr lang="en-US" altLang="zh-CN" dirty="0" smtClean="0"/>
              <a:t>.</a:t>
            </a:r>
          </a:p>
          <a:p>
            <a:r>
              <a:rPr lang="en-US" altLang="zh-CN" dirty="0"/>
              <a:t>Rational Unified </a:t>
            </a:r>
            <a:r>
              <a:rPr lang="en-US" altLang="zh-CN" dirty="0" smtClean="0"/>
              <a:t>Process (</a:t>
            </a:r>
            <a:r>
              <a:rPr lang="zh-CN" altLang="en-US" dirty="0" smtClean="0"/>
              <a:t>统一开发过程</a:t>
            </a:r>
            <a:r>
              <a:rPr lang="en-US" altLang="zh-CN" dirty="0" smtClean="0"/>
              <a:t>)</a:t>
            </a:r>
          </a:p>
          <a:p>
            <a:r>
              <a:rPr lang="en-US" altLang="zh-CN" dirty="0" smtClean="0"/>
              <a:t>UML (</a:t>
            </a:r>
            <a:r>
              <a:rPr lang="zh-CN" altLang="en-US" dirty="0" smtClean="0"/>
              <a:t>统一建模语言</a:t>
            </a:r>
            <a:r>
              <a:rPr lang="en-US" altLang="zh-CN" dirty="0" smtClean="0"/>
              <a:t>) </a:t>
            </a:r>
            <a:endParaRPr lang="en-US" altLang="zh-CN" dirty="0"/>
          </a:p>
        </p:txBody>
      </p:sp>
      <p:graphicFrame>
        <p:nvGraphicFramePr>
          <p:cNvPr id="4" name="对象 1"/>
          <p:cNvGraphicFramePr>
            <a:graphicFrameLocks noChangeAspect="1"/>
          </p:cNvGraphicFramePr>
          <p:nvPr>
            <p:extLst>
              <p:ext uri="{D42A27DB-BD31-4B8C-83A1-F6EECF244321}">
                <p14:modId xmlns:p14="http://schemas.microsoft.com/office/powerpoint/2010/main" val="471531815"/>
              </p:ext>
            </p:extLst>
          </p:nvPr>
        </p:nvGraphicFramePr>
        <p:xfrm>
          <a:off x="4752728" y="3666281"/>
          <a:ext cx="4855509" cy="3120002"/>
        </p:xfrm>
        <a:graphic>
          <a:graphicData uri="http://schemas.openxmlformats.org/presentationml/2006/ole">
            <mc:AlternateContent xmlns:mc="http://schemas.openxmlformats.org/markup-compatibility/2006">
              <mc:Choice xmlns:v="urn:schemas-microsoft-com:vml" Requires="v">
                <p:oleObj spid="_x0000_s3106" name="CorelDRAW" r:id="rId3" imgW="7229856" imgH="4572000" progId="">
                  <p:embed/>
                </p:oleObj>
              </mc:Choice>
              <mc:Fallback>
                <p:oleObj name="CorelDRAW" r:id="rId3" imgW="7229856" imgH="45720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488" r="3488" b="5513"/>
                      <a:stretch>
                        <a:fillRect/>
                      </a:stretch>
                    </p:blipFill>
                    <p:spPr bwMode="auto">
                      <a:xfrm>
                        <a:off x="4752728" y="3666281"/>
                        <a:ext cx="4855509" cy="312000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1846125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Mathematic Specification</a:t>
            </a:r>
            <a:endParaRPr lang="zh-CN" altLang="en-US" dirty="0"/>
          </a:p>
        </p:txBody>
      </p:sp>
      <p:sp>
        <p:nvSpPr>
          <p:cNvPr id="3" name="内容占位符 2"/>
          <p:cNvSpPr>
            <a:spLocks noGrp="1"/>
          </p:cNvSpPr>
          <p:nvPr>
            <p:ph idx="1"/>
          </p:nvPr>
        </p:nvSpPr>
        <p:spPr/>
        <p:txBody>
          <a:bodyPr/>
          <a:lstStyle/>
          <a:p>
            <a:r>
              <a:rPr lang="en-US" altLang="zh-CN" dirty="0"/>
              <a:t>Pros</a:t>
            </a:r>
          </a:p>
          <a:p>
            <a:pPr lvl="1"/>
            <a:r>
              <a:rPr lang="en-US" altLang="zh-CN" dirty="0"/>
              <a:t>Precise, little ambiguity (almost pseudo code)</a:t>
            </a:r>
          </a:p>
          <a:p>
            <a:pPr lvl="1"/>
            <a:r>
              <a:rPr lang="en-US" altLang="zh-CN" dirty="0"/>
              <a:t>Computer readable, so correctness can be checked with automatic tools (e.g. model checker)</a:t>
            </a:r>
          </a:p>
          <a:p>
            <a:pPr lvl="1"/>
            <a:r>
              <a:rPr lang="en-US" altLang="zh-CN" dirty="0"/>
              <a:t>Easy to write test case based on the specification (providing oracles)</a:t>
            </a:r>
          </a:p>
          <a:p>
            <a:r>
              <a:rPr lang="en-US" altLang="zh-CN" dirty="0"/>
              <a:t>Cons</a:t>
            </a:r>
          </a:p>
          <a:p>
            <a:pPr lvl="1"/>
            <a:r>
              <a:rPr lang="en-US" altLang="zh-CN" dirty="0"/>
              <a:t>Hard to understand</a:t>
            </a:r>
          </a:p>
          <a:p>
            <a:pPr lvl="1"/>
            <a:r>
              <a:rPr lang="en-US" altLang="zh-CN" dirty="0"/>
              <a:t>Hard to write, costly to find people writing it and using it</a:t>
            </a:r>
          </a:p>
          <a:p>
            <a:pPr lvl="1"/>
            <a:r>
              <a:rPr lang="en-US" altLang="zh-CN" dirty="0"/>
              <a:t>Expressiveness depending on the specification language (often not expressive enough)</a:t>
            </a:r>
          </a:p>
          <a:p>
            <a:endParaRPr lang="zh-CN" altLang="en-US" dirty="0"/>
          </a:p>
        </p:txBody>
      </p:sp>
    </p:spTree>
    <p:extLst>
      <p:ext uri="{BB962C8B-B14F-4D97-AF65-F5344CB8AC3E}">
        <p14:creationId xmlns:p14="http://schemas.microsoft.com/office/powerpoint/2010/main" val="13031310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 practice</a:t>
            </a:r>
            <a:endParaRPr lang="zh-CN" altLang="en-US" dirty="0"/>
          </a:p>
        </p:txBody>
      </p:sp>
      <p:sp>
        <p:nvSpPr>
          <p:cNvPr id="3" name="内容占位符 2"/>
          <p:cNvSpPr>
            <a:spLocks noGrp="1"/>
          </p:cNvSpPr>
          <p:nvPr>
            <p:ph idx="1"/>
          </p:nvPr>
        </p:nvSpPr>
        <p:spPr/>
        <p:txBody>
          <a:bodyPr>
            <a:normAutofit/>
          </a:bodyPr>
          <a:lstStyle/>
          <a:p>
            <a:r>
              <a:rPr lang="en-US" altLang="zh-CN" dirty="0"/>
              <a:t>Natural language</a:t>
            </a:r>
          </a:p>
          <a:p>
            <a:pPr lvl="1"/>
            <a:r>
              <a:rPr lang="en-US" altLang="zh-CN" dirty="0"/>
              <a:t>Widely used, especially for small projects</a:t>
            </a:r>
          </a:p>
          <a:p>
            <a:r>
              <a:rPr lang="en-US" altLang="zh-CN" dirty="0"/>
              <a:t>Structure</a:t>
            </a:r>
          </a:p>
          <a:p>
            <a:pPr lvl="1"/>
            <a:r>
              <a:rPr lang="en-US" altLang="zh-CN" dirty="0"/>
              <a:t>Often used as a supplement to natural language</a:t>
            </a:r>
          </a:p>
          <a:p>
            <a:r>
              <a:rPr lang="en-US" altLang="zh-CN" dirty="0"/>
              <a:t>Graph Notation</a:t>
            </a:r>
          </a:p>
          <a:p>
            <a:pPr lvl="1"/>
            <a:r>
              <a:rPr lang="en-US" altLang="zh-CN" dirty="0"/>
              <a:t>Widely used in </a:t>
            </a:r>
            <a:r>
              <a:rPr lang="en-US" altLang="zh-CN" dirty="0" smtClean="0"/>
              <a:t>industry</a:t>
            </a:r>
            <a:r>
              <a:rPr lang="en-US" altLang="zh-CN" smtClean="0"/>
              <a:t>, outsourcing</a:t>
            </a:r>
            <a:endParaRPr lang="en-US" altLang="zh-CN" dirty="0"/>
          </a:p>
          <a:p>
            <a:r>
              <a:rPr lang="en-US" altLang="zh-CN" dirty="0"/>
              <a:t>Mathematics</a:t>
            </a:r>
          </a:p>
          <a:p>
            <a:pPr lvl="1"/>
            <a:r>
              <a:rPr lang="en-US" altLang="zh-CN" dirty="0" smtClean="0"/>
              <a:t>Compilers </a:t>
            </a:r>
            <a:r>
              <a:rPr lang="en-US" altLang="zh-CN" dirty="0"/>
              <a:t>(programming language)</a:t>
            </a:r>
          </a:p>
          <a:p>
            <a:pPr lvl="1"/>
            <a:r>
              <a:rPr lang="en-US" altLang="zh-CN" dirty="0" smtClean="0"/>
              <a:t>Model checker</a:t>
            </a:r>
            <a:endParaRPr lang="zh-CN" altLang="en-US" dirty="0"/>
          </a:p>
        </p:txBody>
      </p:sp>
    </p:spTree>
    <p:extLst>
      <p:ext uri="{BB962C8B-B14F-4D97-AF65-F5344CB8AC3E}">
        <p14:creationId xmlns:p14="http://schemas.microsoft.com/office/powerpoint/2010/main" val="35371715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validation</a:t>
            </a:r>
            <a:endParaRPr lang="zh-CN" altLang="en-US" dirty="0"/>
          </a:p>
        </p:txBody>
      </p:sp>
      <p:sp>
        <p:nvSpPr>
          <p:cNvPr id="3" name="内容占位符 2"/>
          <p:cNvSpPr>
            <a:spLocks noGrp="1"/>
          </p:cNvSpPr>
          <p:nvPr>
            <p:ph idx="1"/>
          </p:nvPr>
        </p:nvSpPr>
        <p:spPr/>
        <p:txBody>
          <a:bodyPr>
            <a:normAutofit/>
          </a:bodyPr>
          <a:lstStyle/>
          <a:p>
            <a:r>
              <a:rPr lang="en-US" altLang="zh-CN" dirty="0" smtClean="0"/>
              <a:t>Review</a:t>
            </a:r>
          </a:p>
          <a:p>
            <a:pPr lvl="1"/>
            <a:r>
              <a:rPr lang="en-US" altLang="zh-CN" dirty="0" smtClean="0"/>
              <a:t>Systematic </a:t>
            </a:r>
            <a:r>
              <a:rPr lang="en-US" altLang="zh-CN" dirty="0"/>
              <a:t>manual analysis of the requirements</a:t>
            </a:r>
          </a:p>
          <a:p>
            <a:pPr lvl="1"/>
            <a:r>
              <a:rPr lang="en-US" altLang="zh-CN" dirty="0"/>
              <a:t>Regular reviews should be held while the requirements definition is being formulated</a:t>
            </a:r>
          </a:p>
          <a:p>
            <a:pPr lvl="1"/>
            <a:r>
              <a:rPr lang="en-US" altLang="zh-CN" dirty="0"/>
              <a:t>Both client and contractor staff should be involved in reviews</a:t>
            </a:r>
          </a:p>
          <a:p>
            <a:pPr lvl="1"/>
            <a:r>
              <a:rPr lang="en-US" altLang="zh-CN" dirty="0"/>
              <a:t>Reviews may be formal (with completed documents) or informal</a:t>
            </a:r>
          </a:p>
          <a:p>
            <a:r>
              <a:rPr lang="en-US" altLang="zh-CN" dirty="0"/>
              <a:t>Prototyping</a:t>
            </a:r>
          </a:p>
          <a:p>
            <a:pPr lvl="1"/>
            <a:r>
              <a:rPr lang="en-US" altLang="zh-CN" dirty="0"/>
              <a:t>Using an executable model of the system to check requirements. Covered in previous </a:t>
            </a:r>
            <a:r>
              <a:rPr lang="en-US" altLang="zh-CN" dirty="0" smtClean="0"/>
              <a:t>lectures</a:t>
            </a:r>
            <a:endParaRPr lang="en-US" altLang="zh-CN" dirty="0"/>
          </a:p>
          <a:p>
            <a:r>
              <a:rPr lang="en-US" altLang="zh-CN" dirty="0"/>
              <a:t>Test-case generation</a:t>
            </a:r>
          </a:p>
          <a:p>
            <a:pPr lvl="1"/>
            <a:r>
              <a:rPr lang="en-US" altLang="zh-CN" dirty="0"/>
              <a:t>Developing tests for requirements to check testability</a:t>
            </a:r>
          </a:p>
          <a:p>
            <a:pPr lvl="1"/>
            <a:r>
              <a:rPr lang="en-US" altLang="zh-CN" dirty="0"/>
              <a:t>Used in extreme programming, also used as a validation technique</a:t>
            </a:r>
          </a:p>
          <a:p>
            <a:endParaRPr lang="zh-CN" altLang="en-US" dirty="0"/>
          </a:p>
        </p:txBody>
      </p:sp>
    </p:spTree>
    <p:extLst>
      <p:ext uri="{BB962C8B-B14F-4D97-AF65-F5344CB8AC3E}">
        <p14:creationId xmlns:p14="http://schemas.microsoft.com/office/powerpoint/2010/main" val="19122820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validation</a:t>
            </a:r>
            <a:endParaRPr lang="zh-CN" altLang="en-US" dirty="0"/>
          </a:p>
        </p:txBody>
      </p:sp>
      <p:sp>
        <p:nvSpPr>
          <p:cNvPr id="3" name="内容占位符 2"/>
          <p:cNvSpPr>
            <a:spLocks noGrp="1"/>
          </p:cNvSpPr>
          <p:nvPr>
            <p:ph idx="1"/>
          </p:nvPr>
        </p:nvSpPr>
        <p:spPr/>
        <p:txBody>
          <a:bodyPr/>
          <a:lstStyle/>
          <a:p>
            <a:r>
              <a:rPr lang="en-US" altLang="zh-CN" dirty="0" smtClean="0"/>
              <a:t>Verification</a:t>
            </a:r>
          </a:p>
          <a:p>
            <a:pPr lvl="1"/>
            <a:r>
              <a:rPr lang="en-US" altLang="zh-CN" dirty="0"/>
              <a:t>Consistency </a:t>
            </a:r>
            <a:r>
              <a:rPr lang="en-US" altLang="zh-CN" dirty="0" smtClean="0"/>
              <a:t>checking (No contradictions)</a:t>
            </a:r>
            <a:endParaRPr lang="en-US" altLang="zh-CN" dirty="0"/>
          </a:p>
          <a:p>
            <a:pPr lvl="1"/>
            <a:r>
              <a:rPr lang="en-US" altLang="zh-CN" dirty="0"/>
              <a:t>Completeness </a:t>
            </a:r>
            <a:r>
              <a:rPr lang="en-US" altLang="zh-CN" dirty="0" smtClean="0"/>
              <a:t>checking (All </a:t>
            </a:r>
            <a:r>
              <a:rPr lang="en-US" altLang="zh-CN" dirty="0"/>
              <a:t>concepts are well </a:t>
            </a:r>
            <a:r>
              <a:rPr lang="en-US" altLang="zh-CN" dirty="0" smtClean="0"/>
              <a:t>defined)</a:t>
            </a:r>
            <a:endParaRPr lang="en-US" altLang="zh-CN" dirty="0"/>
          </a:p>
          <a:p>
            <a:pPr lvl="1"/>
            <a:r>
              <a:rPr lang="en-US" altLang="zh-CN" dirty="0" smtClean="0"/>
              <a:t>Usually </a:t>
            </a:r>
            <a:r>
              <a:rPr lang="en-US" altLang="zh-CN" dirty="0"/>
              <a:t>require mathematical specification</a:t>
            </a:r>
          </a:p>
          <a:p>
            <a:pPr lvl="1"/>
            <a:endParaRPr lang="zh-CN" altLang="en-US" dirty="0"/>
          </a:p>
        </p:txBody>
      </p:sp>
      <p:pic>
        <p:nvPicPr>
          <p:cNvPr id="5" name="图片 4"/>
          <p:cNvPicPr>
            <a:picLocks noChangeAspect="1"/>
          </p:cNvPicPr>
          <p:nvPr/>
        </p:nvPicPr>
        <p:blipFill>
          <a:blip r:embed="rId2"/>
          <a:stretch>
            <a:fillRect/>
          </a:stretch>
        </p:blipFill>
        <p:spPr>
          <a:xfrm>
            <a:off x="1545044" y="3126566"/>
            <a:ext cx="6255983" cy="3498986"/>
          </a:xfrm>
          <a:prstGeom prst="rect">
            <a:avLst/>
          </a:prstGeom>
        </p:spPr>
      </p:pic>
    </p:spTree>
    <p:extLst>
      <p:ext uri="{BB962C8B-B14F-4D97-AF65-F5344CB8AC3E}">
        <p14:creationId xmlns:p14="http://schemas.microsoft.com/office/powerpoint/2010/main" val="31379940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Academia</a:t>
            </a:r>
            <a:endParaRPr lang="zh-CN" altLang="en-US" dirty="0"/>
          </a:p>
        </p:txBody>
      </p:sp>
      <p:sp>
        <p:nvSpPr>
          <p:cNvPr id="3" name="内容占位符 2"/>
          <p:cNvSpPr>
            <a:spLocks noGrp="1"/>
          </p:cNvSpPr>
          <p:nvPr>
            <p:ph idx="1"/>
          </p:nvPr>
        </p:nvSpPr>
        <p:spPr>
          <a:xfrm>
            <a:off x="1119829" y="4740675"/>
            <a:ext cx="9293678" cy="1811045"/>
          </a:xfrm>
        </p:spPr>
        <p:txBody>
          <a:bodyPr>
            <a:normAutofit fontScale="85000" lnSpcReduction="10000"/>
          </a:bodyPr>
          <a:lstStyle/>
          <a:p>
            <a:r>
              <a:rPr lang="en-US" altLang="zh-CN" dirty="0">
                <a:hlinkClick r:id="rId2"/>
              </a:rPr>
              <a:t>Felipe Furtado</a:t>
            </a:r>
            <a:r>
              <a:rPr lang="en-US" altLang="zh-CN" dirty="0"/>
              <a:t>, </a:t>
            </a:r>
            <a:r>
              <a:rPr lang="en-US" altLang="zh-CN" dirty="0">
                <a:hlinkClick r:id="rId3"/>
              </a:rPr>
              <a:t>Andrea </a:t>
            </a:r>
            <a:r>
              <a:rPr lang="en-US" altLang="zh-CN" dirty="0" err="1">
                <a:hlinkClick r:id="rId3"/>
              </a:rPr>
              <a:t>Zisman</a:t>
            </a:r>
            <a:r>
              <a:rPr lang="en-US" altLang="zh-CN" dirty="0"/>
              <a:t>:</a:t>
            </a:r>
            <a:br>
              <a:rPr lang="en-US" altLang="zh-CN" dirty="0"/>
            </a:br>
            <a:r>
              <a:rPr lang="en-US" altLang="zh-CN" b="1" dirty="0"/>
              <a:t>Trace++: A Traceability Approach to Support Transitioning to Agile Software Engineering.</a:t>
            </a:r>
            <a:r>
              <a:rPr lang="en-US" altLang="zh-CN" dirty="0"/>
              <a:t> 66-75</a:t>
            </a:r>
          </a:p>
          <a:p>
            <a:r>
              <a:rPr lang="en-US" altLang="zh-CN" dirty="0">
                <a:hlinkClick r:id="rId4"/>
              </a:rPr>
              <a:t>Marcel </a:t>
            </a:r>
            <a:r>
              <a:rPr lang="en-US" altLang="zh-CN" dirty="0" err="1">
                <a:hlinkClick r:id="rId4"/>
              </a:rPr>
              <a:t>Robeer</a:t>
            </a:r>
            <a:r>
              <a:rPr lang="en-US" altLang="zh-CN" dirty="0"/>
              <a:t>, </a:t>
            </a:r>
            <a:r>
              <a:rPr lang="en-US" altLang="zh-CN" dirty="0" err="1">
                <a:hlinkClick r:id="rId5"/>
              </a:rPr>
              <a:t>Garm</a:t>
            </a:r>
            <a:r>
              <a:rPr lang="en-US" altLang="zh-CN" dirty="0">
                <a:hlinkClick r:id="rId5"/>
              </a:rPr>
              <a:t> </a:t>
            </a:r>
            <a:r>
              <a:rPr lang="en-US" altLang="zh-CN" dirty="0" err="1">
                <a:hlinkClick r:id="rId5"/>
              </a:rPr>
              <a:t>Lucassen</a:t>
            </a:r>
            <a:r>
              <a:rPr lang="en-US" altLang="zh-CN" dirty="0"/>
              <a:t>, </a:t>
            </a:r>
            <a:r>
              <a:rPr lang="en-US" altLang="zh-CN" dirty="0">
                <a:hlinkClick r:id="rId6"/>
              </a:rPr>
              <a:t>Jan </a:t>
            </a:r>
            <a:r>
              <a:rPr lang="en-US" altLang="zh-CN" dirty="0" err="1">
                <a:hlinkClick r:id="rId6"/>
              </a:rPr>
              <a:t>Martijn</a:t>
            </a:r>
            <a:r>
              <a:rPr lang="en-US" altLang="zh-CN" dirty="0">
                <a:hlinkClick r:id="rId6"/>
              </a:rPr>
              <a:t> E. M. van der </a:t>
            </a:r>
            <a:r>
              <a:rPr lang="en-US" altLang="zh-CN" dirty="0" err="1">
                <a:hlinkClick r:id="rId6"/>
              </a:rPr>
              <a:t>Werf</a:t>
            </a:r>
            <a:r>
              <a:rPr lang="en-US" altLang="zh-CN" dirty="0"/>
              <a:t>, </a:t>
            </a:r>
            <a:r>
              <a:rPr lang="en-US" altLang="zh-CN" dirty="0">
                <a:hlinkClick r:id="rId7"/>
              </a:rPr>
              <a:t>Fabiano </a:t>
            </a:r>
            <a:r>
              <a:rPr lang="en-US" altLang="zh-CN" dirty="0" err="1">
                <a:hlinkClick r:id="rId7"/>
              </a:rPr>
              <a:t>Dalpiaz</a:t>
            </a:r>
            <a:r>
              <a:rPr lang="en-US" altLang="zh-CN" dirty="0"/>
              <a:t>, </a:t>
            </a:r>
            <a:r>
              <a:rPr lang="en-US" altLang="zh-CN" dirty="0" err="1">
                <a:hlinkClick r:id="rId8"/>
              </a:rPr>
              <a:t>Sjaak</a:t>
            </a:r>
            <a:r>
              <a:rPr lang="en-US" altLang="zh-CN" dirty="0">
                <a:hlinkClick r:id="rId8"/>
              </a:rPr>
              <a:t> </a:t>
            </a:r>
            <a:r>
              <a:rPr lang="en-US" altLang="zh-CN" dirty="0" err="1">
                <a:hlinkClick r:id="rId8"/>
              </a:rPr>
              <a:t>Brinkkemper</a:t>
            </a:r>
            <a:r>
              <a:rPr lang="en-US" altLang="zh-CN" dirty="0"/>
              <a:t>:</a:t>
            </a:r>
            <a:br>
              <a:rPr lang="en-US" altLang="zh-CN" dirty="0"/>
            </a:br>
            <a:r>
              <a:rPr lang="en-US" altLang="zh-CN" b="1" dirty="0"/>
              <a:t>Automated Extraction of Conceptual Models from User Stories via NLP.</a:t>
            </a:r>
            <a:r>
              <a:rPr lang="en-US" altLang="zh-CN" dirty="0"/>
              <a:t> 196-205</a:t>
            </a:r>
            <a:br>
              <a:rPr lang="en-US" altLang="zh-CN" dirty="0"/>
            </a:br>
            <a:endParaRPr lang="zh-CN" altLang="en-US" dirty="0"/>
          </a:p>
        </p:txBody>
      </p:sp>
      <p:pic>
        <p:nvPicPr>
          <p:cNvPr id="4" name="图片 3"/>
          <p:cNvPicPr>
            <a:picLocks noChangeAspect="1"/>
          </p:cNvPicPr>
          <p:nvPr/>
        </p:nvPicPr>
        <p:blipFill>
          <a:blip r:embed="rId9"/>
          <a:stretch>
            <a:fillRect/>
          </a:stretch>
        </p:blipFill>
        <p:spPr>
          <a:xfrm>
            <a:off x="1189727" y="1576264"/>
            <a:ext cx="8739650" cy="3050280"/>
          </a:xfrm>
          <a:prstGeom prst="rect">
            <a:avLst/>
          </a:prstGeom>
        </p:spPr>
      </p:pic>
    </p:spTree>
    <p:extLst>
      <p:ext uri="{BB962C8B-B14F-4D97-AF65-F5344CB8AC3E}">
        <p14:creationId xmlns:p14="http://schemas.microsoft.com/office/powerpoint/2010/main" val="36468109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This </a:t>
            </a:r>
            <a:r>
              <a:rPr lang="en-US" altLang="zh-CN" dirty="0"/>
              <a:t>class</a:t>
            </a:r>
            <a:endParaRPr lang="zh-CN" altLang="en-US" dirty="0"/>
          </a:p>
        </p:txBody>
      </p:sp>
      <p:sp>
        <p:nvSpPr>
          <p:cNvPr id="3" name="内容占位符 2"/>
          <p:cNvSpPr>
            <a:spLocks noGrp="1"/>
          </p:cNvSpPr>
          <p:nvPr>
            <p:ph idx="1"/>
          </p:nvPr>
        </p:nvSpPr>
        <p:spPr/>
        <p:txBody>
          <a:bodyPr>
            <a:normAutofit/>
          </a:bodyPr>
          <a:lstStyle/>
          <a:p>
            <a:r>
              <a:rPr lang="en-US" altLang="zh-CN" sz="2400" dirty="0"/>
              <a:t>Requirement Engineering</a:t>
            </a:r>
          </a:p>
          <a:p>
            <a:pPr lvl="1"/>
            <a:r>
              <a:rPr lang="en-US" altLang="zh-CN" sz="2000" dirty="0"/>
              <a:t>Concepts</a:t>
            </a:r>
          </a:p>
          <a:p>
            <a:pPr lvl="2"/>
            <a:r>
              <a:rPr lang="en-US" altLang="zh-CN" sz="1800" dirty="0"/>
              <a:t>Definition</a:t>
            </a:r>
          </a:p>
          <a:p>
            <a:pPr lvl="2"/>
            <a:r>
              <a:rPr lang="en-US" altLang="zh-CN" sz="1800" dirty="0"/>
              <a:t>Stakeholders</a:t>
            </a:r>
          </a:p>
          <a:p>
            <a:pPr lvl="2"/>
            <a:r>
              <a:rPr lang="en-US" altLang="zh-CN" sz="1800" dirty="0"/>
              <a:t>Types of requirements</a:t>
            </a:r>
          </a:p>
          <a:p>
            <a:pPr lvl="1"/>
            <a:r>
              <a:rPr lang="en-US" altLang="zh-CN" sz="2000" dirty="0"/>
              <a:t>Process</a:t>
            </a:r>
          </a:p>
          <a:p>
            <a:pPr lvl="2"/>
            <a:r>
              <a:rPr lang="en-US" altLang="zh-CN" sz="1800" dirty="0"/>
              <a:t>Elicitation</a:t>
            </a:r>
          </a:p>
          <a:p>
            <a:pPr lvl="2"/>
            <a:r>
              <a:rPr lang="en-US" altLang="zh-CN" sz="1800" dirty="0"/>
              <a:t>Analysis</a:t>
            </a:r>
          </a:p>
          <a:p>
            <a:pPr lvl="2"/>
            <a:r>
              <a:rPr lang="en-US" altLang="zh-CN" sz="1800" dirty="0"/>
              <a:t>Specification</a:t>
            </a:r>
          </a:p>
          <a:p>
            <a:pPr lvl="2"/>
            <a:r>
              <a:rPr lang="en-US" altLang="zh-CN" sz="1800" dirty="0"/>
              <a:t>Validation</a:t>
            </a:r>
          </a:p>
          <a:p>
            <a:endParaRPr lang="zh-CN" altLang="en-US" dirty="0"/>
          </a:p>
        </p:txBody>
      </p:sp>
    </p:spTree>
    <p:extLst>
      <p:ext uri="{BB962C8B-B14F-4D97-AF65-F5344CB8AC3E}">
        <p14:creationId xmlns:p14="http://schemas.microsoft.com/office/powerpoint/2010/main" val="12134936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Next class</a:t>
            </a:r>
            <a:endParaRPr lang="zh-CN" altLang="en-US" dirty="0"/>
          </a:p>
        </p:txBody>
      </p:sp>
      <p:sp>
        <p:nvSpPr>
          <p:cNvPr id="3" name="内容占位符 2"/>
          <p:cNvSpPr>
            <a:spLocks noGrp="1"/>
          </p:cNvSpPr>
          <p:nvPr>
            <p:ph idx="1"/>
          </p:nvPr>
        </p:nvSpPr>
        <p:spPr/>
        <p:txBody>
          <a:bodyPr/>
          <a:lstStyle/>
          <a:p>
            <a:r>
              <a:rPr lang="en-US" altLang="zh-CN" dirty="0" smtClean="0"/>
              <a:t>Software </a:t>
            </a:r>
            <a:r>
              <a:rPr lang="en-US" altLang="zh-CN" dirty="0"/>
              <a:t>architect</a:t>
            </a:r>
            <a:endParaRPr lang="zh-CN" altLang="en-US" dirty="0"/>
          </a:p>
        </p:txBody>
      </p:sp>
      <p:pic>
        <p:nvPicPr>
          <p:cNvPr id="4"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3511" y="2316194"/>
            <a:ext cx="7429367" cy="413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5173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Types of Requirements</a:t>
            </a:r>
            <a:endParaRPr lang="zh-CN" altLang="en-US" dirty="0"/>
          </a:p>
        </p:txBody>
      </p:sp>
      <p:sp>
        <p:nvSpPr>
          <p:cNvPr id="3" name="内容占位符 2"/>
          <p:cNvSpPr>
            <a:spLocks noGrp="1"/>
          </p:cNvSpPr>
          <p:nvPr>
            <p:ph idx="1"/>
          </p:nvPr>
        </p:nvSpPr>
        <p:spPr/>
        <p:txBody>
          <a:bodyPr>
            <a:normAutofit/>
          </a:bodyPr>
          <a:lstStyle/>
          <a:p>
            <a:r>
              <a:rPr lang="en-US" altLang="zh-CN" dirty="0"/>
              <a:t>Functional</a:t>
            </a:r>
          </a:p>
          <a:p>
            <a:pPr lvl="1"/>
            <a:r>
              <a:rPr lang="en-US" altLang="zh-CN" dirty="0"/>
              <a:t>What is the system supposed to do</a:t>
            </a:r>
          </a:p>
          <a:p>
            <a:pPr lvl="1"/>
            <a:r>
              <a:rPr lang="en-US" altLang="zh-CN" dirty="0"/>
              <a:t>Mapping from input to output</a:t>
            </a:r>
          </a:p>
          <a:p>
            <a:r>
              <a:rPr lang="en-US" altLang="zh-CN" dirty="0"/>
              <a:t>Non-functional (quality)</a:t>
            </a:r>
          </a:p>
          <a:p>
            <a:pPr lvl="1"/>
            <a:r>
              <a:rPr lang="en-US" altLang="zh-CN" dirty="0"/>
              <a:t>Performance</a:t>
            </a:r>
          </a:p>
          <a:p>
            <a:pPr lvl="1"/>
            <a:r>
              <a:rPr lang="en-US" altLang="zh-CN" dirty="0"/>
              <a:t>Resource Consumption</a:t>
            </a:r>
          </a:p>
          <a:p>
            <a:pPr lvl="1"/>
            <a:r>
              <a:rPr lang="en-US" altLang="zh-CN" dirty="0"/>
              <a:t>Usability</a:t>
            </a:r>
          </a:p>
          <a:p>
            <a:pPr lvl="1"/>
            <a:r>
              <a:rPr lang="en-US" altLang="zh-CN" dirty="0"/>
              <a:t>Reliability</a:t>
            </a:r>
          </a:p>
          <a:p>
            <a:pPr lvl="1"/>
            <a:r>
              <a:rPr lang="en-US" altLang="zh-CN" dirty="0"/>
              <a:t>Robustness</a:t>
            </a:r>
          </a:p>
          <a:p>
            <a:pPr lvl="1"/>
            <a:r>
              <a:rPr lang="en-US" altLang="zh-CN" dirty="0"/>
              <a:t>Portability</a:t>
            </a:r>
          </a:p>
          <a:p>
            <a:pPr lvl="1"/>
            <a:r>
              <a:rPr lang="en-US" altLang="zh-CN" dirty="0"/>
              <a:t>…</a:t>
            </a:r>
          </a:p>
          <a:p>
            <a:endParaRPr lang="zh-CN" altLang="en-US" dirty="0"/>
          </a:p>
        </p:txBody>
      </p:sp>
    </p:spTree>
    <p:extLst>
      <p:ext uri="{BB962C8B-B14F-4D97-AF65-F5344CB8AC3E}">
        <p14:creationId xmlns:p14="http://schemas.microsoft.com/office/powerpoint/2010/main" val="1504879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Engineering</a:t>
            </a:r>
            <a:endParaRPr lang="zh-CN" altLang="en-US" dirty="0"/>
          </a:p>
        </p:txBody>
      </p:sp>
      <p:sp>
        <p:nvSpPr>
          <p:cNvPr id="3" name="内容占位符 2"/>
          <p:cNvSpPr>
            <a:spLocks noGrp="1"/>
          </p:cNvSpPr>
          <p:nvPr>
            <p:ph idx="1"/>
          </p:nvPr>
        </p:nvSpPr>
        <p:spPr/>
        <p:txBody>
          <a:bodyPr>
            <a:normAutofit/>
          </a:bodyPr>
          <a:lstStyle/>
          <a:p>
            <a:r>
              <a:rPr lang="en-US" altLang="zh-CN" dirty="0"/>
              <a:t>First stage of software life </a:t>
            </a:r>
            <a:r>
              <a:rPr lang="en-US" altLang="zh-CN" dirty="0" smtClean="0"/>
              <a:t>cycle</a:t>
            </a:r>
          </a:p>
          <a:p>
            <a:r>
              <a:rPr lang="en-US" altLang="zh-CN" dirty="0" smtClean="0"/>
              <a:t>Produces </a:t>
            </a:r>
            <a:r>
              <a:rPr lang="en-US" altLang="zh-CN" dirty="0"/>
              <a:t>a document, software requirements specification (SRS)  </a:t>
            </a:r>
          </a:p>
          <a:p>
            <a:r>
              <a:rPr lang="en-US" altLang="zh-CN" dirty="0"/>
              <a:t>Customers provide a high level ideas</a:t>
            </a:r>
          </a:p>
          <a:p>
            <a:r>
              <a:rPr lang="en-US" altLang="zh-CN" dirty="0"/>
              <a:t>Software developers need a more detailed </a:t>
            </a:r>
            <a:r>
              <a:rPr lang="en-US" altLang="zh-CN" dirty="0" smtClean="0"/>
              <a:t>specification</a:t>
            </a:r>
          </a:p>
          <a:p>
            <a:r>
              <a:rPr lang="en-US" altLang="zh-CN" dirty="0"/>
              <a:t>Requirements are bridging the gap between the minds of customers and developers </a:t>
            </a:r>
          </a:p>
          <a:p>
            <a:pPr lvl="1"/>
            <a:r>
              <a:rPr lang="en-US" altLang="zh-CN" dirty="0"/>
              <a:t>Customers “know” what the system shall do</a:t>
            </a:r>
          </a:p>
          <a:p>
            <a:pPr lvl="1"/>
            <a:r>
              <a:rPr lang="en-US" altLang="zh-CN" dirty="0"/>
              <a:t>Developers “know” what they are going to build</a:t>
            </a:r>
          </a:p>
          <a:p>
            <a:r>
              <a:rPr lang="en-US" altLang="zh-CN" dirty="0"/>
              <a:t>“Requirements are means of communication with customer and many other stakeholders”</a:t>
            </a:r>
          </a:p>
          <a:p>
            <a:r>
              <a:rPr lang="en-US" altLang="zh-CN" dirty="0"/>
              <a:t>		-- by Helene Wong, PhD thesis, 1994</a:t>
            </a:r>
          </a:p>
          <a:p>
            <a:endParaRPr lang="en-US" altLang="zh-CN" dirty="0"/>
          </a:p>
          <a:p>
            <a:endParaRPr lang="zh-CN" altLang="en-US" dirty="0"/>
          </a:p>
        </p:txBody>
      </p:sp>
    </p:spTree>
    <p:extLst>
      <p:ext uri="{BB962C8B-B14F-4D97-AF65-F5344CB8AC3E}">
        <p14:creationId xmlns:p14="http://schemas.microsoft.com/office/powerpoint/2010/main" val="2673472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Stakeholders</a:t>
            </a:r>
            <a:endParaRPr lang="zh-CN" altLang="en-US" dirty="0"/>
          </a:p>
        </p:txBody>
      </p:sp>
      <p:sp>
        <p:nvSpPr>
          <p:cNvPr id="3" name="内容占位符 2"/>
          <p:cNvSpPr>
            <a:spLocks noGrp="1"/>
          </p:cNvSpPr>
          <p:nvPr>
            <p:ph idx="1"/>
          </p:nvPr>
        </p:nvSpPr>
        <p:spPr/>
        <p:txBody>
          <a:bodyPr/>
          <a:lstStyle/>
          <a:p>
            <a:r>
              <a:rPr lang="en-US" altLang="zh-CN" dirty="0"/>
              <a:t>People who support, benefit from, or affected by a software project</a:t>
            </a:r>
          </a:p>
          <a:p>
            <a:r>
              <a:rPr lang="en-US" altLang="zh-CN" dirty="0"/>
              <a:t>Stakeholders may include</a:t>
            </a:r>
          </a:p>
          <a:p>
            <a:pPr lvl="1"/>
            <a:r>
              <a:rPr lang="en-US" altLang="zh-CN" dirty="0"/>
              <a:t>Customers</a:t>
            </a:r>
          </a:p>
          <a:p>
            <a:pPr lvl="1"/>
            <a:r>
              <a:rPr lang="en-US" altLang="zh-CN" dirty="0"/>
              <a:t>Users</a:t>
            </a:r>
          </a:p>
          <a:p>
            <a:pPr lvl="1"/>
            <a:r>
              <a:rPr lang="en-US" altLang="zh-CN" dirty="0"/>
              <a:t>Final beneficiaries</a:t>
            </a:r>
          </a:p>
          <a:p>
            <a:pPr lvl="1"/>
            <a:r>
              <a:rPr lang="en-US" altLang="zh-CN" dirty="0"/>
              <a:t>System administrators</a:t>
            </a:r>
          </a:p>
          <a:p>
            <a:pPr lvl="1"/>
            <a:r>
              <a:rPr lang="en-US" altLang="zh-CN" dirty="0"/>
              <a:t>Supervisors</a:t>
            </a:r>
          </a:p>
          <a:p>
            <a:endParaRPr lang="zh-CN" altLang="en-US" dirty="0"/>
          </a:p>
        </p:txBody>
      </p:sp>
    </p:spTree>
    <p:extLst>
      <p:ext uri="{BB962C8B-B14F-4D97-AF65-F5344CB8AC3E}">
        <p14:creationId xmlns:p14="http://schemas.microsoft.com/office/powerpoint/2010/main" val="2817223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en-US" altLang="zh-CN" dirty="0" smtClean="0"/>
              <a:t>takeholders (Example)</a:t>
            </a:r>
            <a:endParaRPr lang="zh-CN" altLang="en-US" dirty="0"/>
          </a:p>
        </p:txBody>
      </p:sp>
      <p:graphicFrame>
        <p:nvGraphicFramePr>
          <p:cNvPr id="4" name="Group 115"/>
          <p:cNvGraphicFramePr>
            <a:graphicFrameLocks/>
          </p:cNvGraphicFramePr>
          <p:nvPr>
            <p:extLst>
              <p:ext uri="{D42A27DB-BD31-4B8C-83A1-F6EECF244321}">
                <p14:modId xmlns:p14="http://schemas.microsoft.com/office/powerpoint/2010/main" val="3794322448"/>
              </p:ext>
            </p:extLst>
          </p:nvPr>
        </p:nvGraphicFramePr>
        <p:xfrm>
          <a:off x="361950" y="2151532"/>
          <a:ext cx="10592562" cy="3953435"/>
        </p:xfrm>
        <a:graphic>
          <a:graphicData uri="http://schemas.openxmlformats.org/drawingml/2006/table">
            <a:tbl>
              <a:tblPr/>
              <a:tblGrid>
                <a:gridCol w="1870262"/>
                <a:gridCol w="3523129"/>
                <a:gridCol w="5199171"/>
              </a:tblGrid>
              <a:tr h="412376">
                <a:tc>
                  <a:txBody>
                    <a:bodyPr/>
                    <a:lstStyle/>
                    <a:p>
                      <a:pPr marL="339725" marR="0" lvl="0" indent="-339725"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bg2"/>
                          </a:solidFill>
                          <a:effectLst/>
                          <a:latin typeface="Times New Roman" pitchFamily="18" charset="0"/>
                          <a:ea typeface="宋体" pitchFamily="2" charset="-122"/>
                          <a:cs typeface="Times New Roman" pitchFamily="18" charset="0"/>
                        </a:rPr>
                        <a:t>Name</a:t>
                      </a:r>
                      <a:endParaRPr kumimoji="0" lang="en-US" altLang="zh-CN" sz="2400" b="0" i="0" u="none" strike="noStrike" cap="none" normalizeH="0" baseline="0" dirty="0" smtClean="0">
                        <a:ln>
                          <a:noFill/>
                        </a:ln>
                        <a:solidFill>
                          <a:schemeClr val="bg2"/>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BFBFBF"/>
                    </a:solidFill>
                  </a:tcPr>
                </a:tc>
                <a:tc>
                  <a:txBody>
                    <a:bodyPr/>
                    <a:lstStyle/>
                    <a:p>
                      <a:pPr marL="339725" marR="0" lvl="0" indent="-339725"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Represents</a:t>
                      </a:r>
                      <a:endParaRPr kumimoji="0" lang="en-US" altLang="zh-CN" sz="2400" b="0" i="0" u="none" strike="noStrike" cap="none" normalizeH="0" baseline="0" smtClean="0">
                        <a:ln>
                          <a:noFill/>
                        </a:ln>
                        <a:solidFill>
                          <a:schemeClr val="bg2"/>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BFBFBF"/>
                    </a:solidFill>
                  </a:tcPr>
                </a:tc>
                <a:tc>
                  <a:txBody>
                    <a:bodyPr/>
                    <a:lstStyle/>
                    <a:p>
                      <a:pPr marL="339725" marR="0" lvl="0" indent="-339725"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Role</a:t>
                      </a:r>
                      <a:endParaRPr kumimoji="0" lang="en-US" altLang="zh-CN" sz="2400" b="0" i="0" u="none" strike="noStrike" cap="none" normalizeH="0" baseline="0" smtClean="0">
                        <a:ln>
                          <a:noFill/>
                        </a:ln>
                        <a:solidFill>
                          <a:schemeClr val="bg2"/>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BFBFBF"/>
                    </a:solidFill>
                  </a:tcPr>
                </a:tc>
              </a:tr>
              <a:tr h="942701">
                <a:tc>
                  <a:txBody>
                    <a:bodyPr/>
                    <a:lstStyle/>
                    <a:p>
                      <a:pPr marL="339725" marR="0" lvl="0" indent="-3397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IT Executive </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IT Department and Wylie College as whole. </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Responsible for project funding approval. Monitors project progress.</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tr>
              <a:tr h="1246094">
                <a:tc>
                  <a:txBody>
                    <a:bodyPr/>
                    <a:lstStyle/>
                    <a:p>
                      <a:pPr marL="339725" marR="0" lvl="0" indent="-3397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Registrar </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The office of the registrar, administrative and data entry personnel. </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Ensures that the system will meet the needs of the registrar, who has to manage the course registration data, including professor and student databases.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tr>
              <a:tr h="672353">
                <a:tc>
                  <a:txBody>
                    <a:bodyPr/>
                    <a:lstStyle/>
                    <a:p>
                      <a:pPr marL="339725" marR="0" lvl="0" indent="-3397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Student </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tc>
                  <a:txBody>
                    <a:bodyPr/>
                    <a:lstStyle/>
                    <a:p>
                      <a:pPr marL="339725" marR="0" lvl="0" indent="-3397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Students </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Ensures that the system will meet the needs of students.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tr>
              <a:tr h="618565">
                <a:tc>
                  <a:txBody>
                    <a:bodyPr/>
                    <a:lstStyle/>
                    <a:p>
                      <a:pPr marL="339725" marR="0" lvl="0" indent="-3397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Professor </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tc>
                  <a:txBody>
                    <a:bodyPr/>
                    <a:lstStyle/>
                    <a:p>
                      <a:pPr marL="339725" marR="0" lvl="0" indent="-3397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Professors </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Represents the interests of the faculty (professors).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63249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Analysis Is Hard</a:t>
            </a:r>
            <a:endParaRPr lang="zh-CN" altLang="en-US" dirty="0"/>
          </a:p>
        </p:txBody>
      </p:sp>
      <p:sp>
        <p:nvSpPr>
          <p:cNvPr id="3" name="内容占位符 2"/>
          <p:cNvSpPr>
            <a:spLocks noGrp="1"/>
          </p:cNvSpPr>
          <p:nvPr>
            <p:ph idx="1"/>
          </p:nvPr>
        </p:nvSpPr>
        <p:spPr/>
        <p:txBody>
          <a:bodyPr/>
          <a:lstStyle/>
          <a:p>
            <a:r>
              <a:rPr lang="en-US" altLang="zh-CN" dirty="0"/>
              <a:t>Major causes of project failures</a:t>
            </a:r>
          </a:p>
          <a:p>
            <a:pPr lvl="1"/>
            <a:r>
              <a:rPr lang="en-US" altLang="zh-CN" dirty="0" smtClean="0"/>
              <a:t> </a:t>
            </a:r>
            <a:r>
              <a:rPr lang="en-US" altLang="zh-CN" dirty="0"/>
              <a:t>Incomplete requirements</a:t>
            </a:r>
          </a:p>
          <a:p>
            <a:pPr lvl="1"/>
            <a:r>
              <a:rPr lang="en-US" altLang="zh-CN" dirty="0" smtClean="0"/>
              <a:t> </a:t>
            </a:r>
            <a:r>
              <a:rPr lang="en-US" altLang="zh-CN" dirty="0"/>
              <a:t>Changing requirements</a:t>
            </a:r>
          </a:p>
          <a:p>
            <a:pPr lvl="1"/>
            <a:r>
              <a:rPr lang="en-US" altLang="zh-CN" dirty="0" smtClean="0"/>
              <a:t> </a:t>
            </a:r>
            <a:r>
              <a:rPr lang="en-US" altLang="zh-CN" dirty="0"/>
              <a:t>Poor user </a:t>
            </a:r>
            <a:r>
              <a:rPr lang="en-US" altLang="zh-CN" dirty="0" smtClean="0"/>
              <a:t>input</a:t>
            </a:r>
            <a:endParaRPr lang="en-US" altLang="zh-CN"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247" y="4058477"/>
            <a:ext cx="2597859" cy="1730174"/>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443" y="3733929"/>
            <a:ext cx="2594430" cy="1875491"/>
          </a:xfrm>
          <a:prstGeom prst="rect">
            <a:avLst/>
          </a:prstGeom>
        </p:spPr>
      </p:pic>
    </p:spTree>
    <p:extLst>
      <p:ext uri="{BB962C8B-B14F-4D97-AF65-F5344CB8AC3E}">
        <p14:creationId xmlns:p14="http://schemas.microsoft.com/office/powerpoint/2010/main" val="799661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TM03457515[[fn=视图]]</Template>
  <TotalTime>2870</TotalTime>
  <Words>1929</Words>
  <Application>Microsoft Office PowerPoint</Application>
  <PresentationFormat>宽屏</PresentationFormat>
  <Paragraphs>394</Paragraphs>
  <Slides>46</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46</vt:i4>
      </vt:variant>
    </vt:vector>
  </HeadingPairs>
  <TitlesOfParts>
    <vt:vector size="59" baseType="lpstr">
      <vt:lpstr>等线</vt:lpstr>
      <vt:lpstr>宋体</vt:lpstr>
      <vt:lpstr>Arial</vt:lpstr>
      <vt:lpstr>Century Schoolbook</vt:lpstr>
      <vt:lpstr>Comic Sans MS</vt:lpstr>
      <vt:lpstr>Tahoma</vt:lpstr>
      <vt:lpstr>Times New Roman</vt:lpstr>
      <vt:lpstr>Wingdings</vt:lpstr>
      <vt:lpstr>Wingdings 2</vt:lpstr>
      <vt:lpstr>View</vt:lpstr>
      <vt:lpstr>CorelDRAW</vt:lpstr>
      <vt:lpstr>Clip</vt:lpstr>
      <vt:lpstr>Visio</vt:lpstr>
      <vt:lpstr>Domain Expert</vt:lpstr>
      <vt:lpstr>Last class</vt:lpstr>
      <vt:lpstr>Role</vt:lpstr>
      <vt:lpstr>Requirement</vt:lpstr>
      <vt:lpstr>Types of Requirements</vt:lpstr>
      <vt:lpstr>Requirements Engineering</vt:lpstr>
      <vt:lpstr>Stakeholders</vt:lpstr>
      <vt:lpstr>Stakeholders (Example)</vt:lpstr>
      <vt:lpstr>Requirements Analysis Is Hard</vt:lpstr>
      <vt:lpstr>The cost to fix a problem</vt:lpstr>
      <vt:lpstr>Requirements Engineering Process</vt:lpstr>
      <vt:lpstr>Requirements Elicitation</vt:lpstr>
      <vt:lpstr>Elicitation Approaches</vt:lpstr>
      <vt:lpstr>Requirements Analysis, Why?</vt:lpstr>
      <vt:lpstr>Requirements Analysis</vt:lpstr>
      <vt:lpstr>Requirements Specification</vt:lpstr>
      <vt:lpstr>Glossary (Conceptual Models)</vt:lpstr>
      <vt:lpstr>Natural language specification</vt:lpstr>
      <vt:lpstr>Natural language specification</vt:lpstr>
      <vt:lpstr>An example of natural language specification</vt:lpstr>
      <vt:lpstr>Natural language specification</vt:lpstr>
      <vt:lpstr>Structured specifications</vt:lpstr>
      <vt:lpstr>Form-based specifications</vt:lpstr>
      <vt:lpstr>Example: Insulin pump for blood sugar control</vt:lpstr>
      <vt:lpstr>Example: Insulin Pump</vt:lpstr>
      <vt:lpstr>Table specification</vt:lpstr>
      <vt:lpstr>Example: Insulin Pump</vt:lpstr>
      <vt:lpstr>Structured specifications</vt:lpstr>
      <vt:lpstr>Graph Notation Specification</vt:lpstr>
      <vt:lpstr>Use case diagram</vt:lpstr>
      <vt:lpstr>Actors</vt:lpstr>
      <vt:lpstr>Use case</vt:lpstr>
      <vt:lpstr>Use Case – An Example</vt:lpstr>
      <vt:lpstr>Initial Use Case Diagram for ATM </vt:lpstr>
      <vt:lpstr>Elaborated Use Case Diagram for ATM </vt:lpstr>
      <vt:lpstr>Mathematic Specification</vt:lpstr>
      <vt:lpstr>Example: word split with Z language</vt:lpstr>
      <vt:lpstr>Example: word split with Z language</vt:lpstr>
      <vt:lpstr>Example: word split with Z language</vt:lpstr>
      <vt:lpstr>Mathematic Specification</vt:lpstr>
      <vt:lpstr>In practice</vt:lpstr>
      <vt:lpstr>Requirements validation</vt:lpstr>
      <vt:lpstr>Requirements validation</vt:lpstr>
      <vt:lpstr>Academia</vt:lpstr>
      <vt:lpstr>This class</vt:lpstr>
      <vt:lpstr>Next class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Hao Zhong</dc:creator>
  <cp:lastModifiedBy>Hao Zhong</cp:lastModifiedBy>
  <cp:revision>474</cp:revision>
  <dcterms:created xsi:type="dcterms:W3CDTF">2017-07-31T06:57:29Z</dcterms:created>
  <dcterms:modified xsi:type="dcterms:W3CDTF">2017-09-18T06:54:23Z</dcterms:modified>
</cp:coreProperties>
</file>