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52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300" r:id="rId38"/>
    <p:sldId id="301" r:id="rId39"/>
    <p:sldId id="302" r:id="rId40"/>
    <p:sldId id="303" r:id="rId41"/>
    <p:sldId id="306" r:id="rId42"/>
    <p:sldId id="307" r:id="rId43"/>
    <p:sldId id="308" r:id="rId44"/>
    <p:sldId id="297" r:id="rId45"/>
    <p:sldId id="296" r:id="rId46"/>
    <p:sldId id="298" r:id="rId47"/>
    <p:sldId id="299" r:id="rId48"/>
    <p:sldId id="293" r:id="rId49"/>
    <p:sldId id="292" r:id="rId50"/>
    <p:sldId id="295" r:id="rId5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258"/>
            <p14:sldId id="257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300"/>
            <p14:sldId id="301"/>
            <p14:sldId id="302"/>
            <p14:sldId id="303"/>
            <p14:sldId id="306"/>
            <p14:sldId id="307"/>
            <p14:sldId id="308"/>
            <p14:sldId id="297"/>
            <p14:sldId id="296"/>
            <p14:sldId id="298"/>
            <p14:sldId id="299"/>
            <p14:sldId id="293"/>
            <p14:sldId id="292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E8810-6EE0-4615-A973-BA7DAAC3C93C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F0BB7-BFC9-4531-8CB7-DFCDC53899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3049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2017/10/9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Software designer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Hao Zhong</a:t>
            </a:r>
          </a:p>
          <a:p>
            <a:r>
              <a:rPr lang="en-US" altLang="zh-CN" dirty="0" smtClean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Class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diagram to describe classes and relations</a:t>
            </a:r>
          </a:p>
          <a:p>
            <a:pPr lvl="1"/>
            <a:r>
              <a:rPr lang="en-US" altLang="zh-CN" dirty="0"/>
              <a:t>Core part in UML and OO </a:t>
            </a:r>
            <a:r>
              <a:rPr lang="en-US" altLang="zh-CN" dirty="0" smtClean="0"/>
              <a:t>approach</a:t>
            </a:r>
            <a:endParaRPr lang="en-US" altLang="zh-CN" dirty="0"/>
          </a:p>
          <a:p>
            <a:pPr lvl="1"/>
            <a:r>
              <a:rPr lang="en-US" altLang="zh-CN" dirty="0"/>
              <a:t>Used as a general design </a:t>
            </a:r>
            <a:r>
              <a:rPr lang="en-US" altLang="zh-CN" dirty="0" smtClean="0"/>
              <a:t>document</a:t>
            </a:r>
            <a:endParaRPr lang="en-US" altLang="zh-CN" dirty="0"/>
          </a:p>
          <a:p>
            <a:pPr lvl="1"/>
            <a:r>
              <a:rPr lang="en-US" altLang="zh-CN" dirty="0"/>
              <a:t>Maps to code directly in OO programming </a:t>
            </a:r>
            <a:r>
              <a:rPr lang="en-US" altLang="zh-CN" dirty="0" smtClean="0"/>
              <a:t>languages</a:t>
            </a:r>
            <a:endParaRPr lang="en-US" altLang="zh-CN" dirty="0"/>
          </a:p>
          <a:p>
            <a:pPr lvl="1"/>
            <a:r>
              <a:rPr lang="en-US" altLang="zh-CN" dirty="0"/>
              <a:t>Modeling the system in a more visualized way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934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UML Class Diagram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Elements of class diagram:</a:t>
            </a:r>
          </a:p>
          <a:p>
            <a:r>
              <a:rPr lang="en-US" altLang="zh-CN" dirty="0"/>
              <a:t>Class represented as a box containing three compartments</a:t>
            </a:r>
          </a:p>
          <a:p>
            <a:pPr lvl="1"/>
            <a:r>
              <a:rPr lang="en-US" altLang="zh-CN" dirty="0"/>
              <a:t>Name</a:t>
            </a:r>
          </a:p>
          <a:p>
            <a:pPr lvl="1"/>
            <a:r>
              <a:rPr lang="en-US" altLang="zh-CN" dirty="0"/>
              <a:t>Attributes</a:t>
            </a:r>
          </a:p>
          <a:p>
            <a:pPr lvl="1"/>
            <a:r>
              <a:rPr lang="en-US" altLang="zh-CN" dirty="0"/>
              <a:t>Operations</a:t>
            </a:r>
          </a:p>
          <a:p>
            <a:r>
              <a:rPr lang="en-US" altLang="zh-CN" dirty="0"/>
              <a:t>Relation represented as a line between two classes</a:t>
            </a:r>
          </a:p>
          <a:p>
            <a:pPr lvl="1"/>
            <a:r>
              <a:rPr lang="en-US" altLang="zh-CN" dirty="0"/>
              <a:t>Association</a:t>
            </a:r>
          </a:p>
          <a:p>
            <a:pPr lvl="1"/>
            <a:r>
              <a:rPr lang="en-US" altLang="zh-CN" dirty="0"/>
              <a:t>Generalization</a:t>
            </a:r>
          </a:p>
          <a:p>
            <a:pPr lvl="1"/>
            <a:r>
              <a:rPr lang="en-US" altLang="zh-CN" dirty="0"/>
              <a:t>Aggregation and composition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9857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Diagram –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8" descr="classdiagram_ex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039" y="1691322"/>
            <a:ext cx="7865615" cy="5180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90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Classes are named, usually, by short singular nouns</a:t>
            </a:r>
          </a:p>
          <a:p>
            <a:r>
              <a:rPr lang="en-US" altLang="zh-CN" dirty="0"/>
              <a:t>Names start with capitalized letter</a:t>
            </a:r>
          </a:p>
          <a:p>
            <a:r>
              <a:rPr lang="en-US" altLang="zh-CN" dirty="0"/>
              <a:t>Legend: A box with three compartments for names, attributes, and operations respectively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306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Attributes</a:t>
            </a:r>
          </a:p>
          <a:p>
            <a:pPr lvl="1"/>
            <a:r>
              <a:rPr lang="en-US" altLang="zh-CN" dirty="0"/>
              <a:t>Visibility (+: public, -: private)</a:t>
            </a:r>
          </a:p>
          <a:p>
            <a:pPr lvl="1"/>
            <a:r>
              <a:rPr lang="en-US" altLang="zh-CN" dirty="0"/>
              <a:t>Name (lowercase start)</a:t>
            </a:r>
          </a:p>
          <a:p>
            <a:pPr lvl="1"/>
            <a:r>
              <a:rPr lang="en-US" altLang="zh-CN" dirty="0"/>
              <a:t>Type </a:t>
            </a:r>
          </a:p>
          <a:p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Visibility (+: public, -: private)</a:t>
            </a:r>
          </a:p>
          <a:p>
            <a:pPr lvl="1"/>
            <a:r>
              <a:rPr lang="en-US" altLang="zh-CN" dirty="0"/>
              <a:t>Name (lowercase start)</a:t>
            </a:r>
          </a:p>
          <a:p>
            <a:pPr lvl="1"/>
            <a:r>
              <a:rPr lang="en-US" altLang="zh-CN" dirty="0"/>
              <a:t>Parameters (name, type)</a:t>
            </a:r>
          </a:p>
          <a:p>
            <a:pPr lvl="1"/>
            <a:r>
              <a:rPr lang="en-US" altLang="zh-CN" dirty="0"/>
              <a:t>Return Type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45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Diagram –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8670115"/>
              </p:ext>
            </p:extLst>
          </p:nvPr>
        </p:nvGraphicFramePr>
        <p:xfrm>
          <a:off x="2826798" y="2100494"/>
          <a:ext cx="5105400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Visio" r:id="rId3" imgW="1597498" imgH="1125747" progId="Visio.Drawing.11">
                  <p:embed/>
                </p:oleObj>
              </mc:Choice>
              <mc:Fallback>
                <p:oleObj name="Visio" r:id="rId3" imgW="1597498" imgH="1125747" progId="Visio.Drawing.11">
                  <p:embed/>
                  <p:pic>
                    <p:nvPicPr>
                      <p:cNvPr id="8192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6798" y="2100494"/>
                        <a:ext cx="5105400" cy="359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5596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Classes are entities from the problem domain</a:t>
            </a:r>
          </a:p>
          <a:p>
            <a:pPr lvl="1"/>
            <a:r>
              <a:rPr lang="en-US" altLang="zh-CN" dirty="0"/>
              <a:t>Actors that interact with </a:t>
            </a:r>
            <a:r>
              <a:rPr lang="en-US" altLang="zh-CN" dirty="0" smtClean="0"/>
              <a:t>system. </a:t>
            </a:r>
          </a:p>
          <a:p>
            <a:pPr lvl="1"/>
            <a:r>
              <a:rPr lang="en-US" altLang="zh-CN" dirty="0" smtClean="0"/>
              <a:t>Concrete </a:t>
            </a:r>
            <a:r>
              <a:rPr lang="en-US" altLang="zh-CN" dirty="0"/>
              <a:t>objects with some </a:t>
            </a:r>
            <a:r>
              <a:rPr lang="en-US" altLang="zh-CN" dirty="0" smtClean="0"/>
              <a:t>information. e.g</a:t>
            </a:r>
            <a:r>
              <a:rPr lang="en-US" altLang="zh-CN" dirty="0"/>
              <a:t>., Books, shelves</a:t>
            </a:r>
          </a:p>
          <a:p>
            <a:pPr lvl="1"/>
            <a:r>
              <a:rPr lang="en-US" altLang="zh-CN" dirty="0"/>
              <a:t>Abstract </a:t>
            </a:r>
            <a:r>
              <a:rPr lang="en-US" altLang="zh-CN" dirty="0" smtClean="0"/>
              <a:t>objects.  e.g</a:t>
            </a:r>
            <a:r>
              <a:rPr lang="en-US" altLang="zh-CN" dirty="0"/>
              <a:t>., transactions, orders, etc.</a:t>
            </a:r>
          </a:p>
          <a:p>
            <a:pPr lvl="1"/>
            <a:r>
              <a:rPr lang="en-US" altLang="zh-CN" dirty="0"/>
              <a:t>Structured </a:t>
            </a:r>
            <a:r>
              <a:rPr lang="en-US" altLang="zh-CN" dirty="0" smtClean="0"/>
              <a:t>Outputs. e.g</a:t>
            </a:r>
            <a:r>
              <a:rPr lang="en-US" altLang="zh-CN" dirty="0"/>
              <a:t>., forms, reports</a:t>
            </a:r>
          </a:p>
          <a:p>
            <a:pPr lvl="1"/>
            <a:r>
              <a:rPr lang="en-US" altLang="zh-CN" dirty="0"/>
              <a:t>Helper </a:t>
            </a:r>
            <a:r>
              <a:rPr lang="en-US" altLang="zh-CN" dirty="0" smtClean="0"/>
              <a:t>Classes. e.g</a:t>
            </a:r>
            <a:r>
              <a:rPr lang="en-US" altLang="zh-CN" dirty="0"/>
              <a:t>., utility, logger, order manager, etc.</a:t>
            </a:r>
          </a:p>
          <a:p>
            <a:r>
              <a:rPr lang="en-US" altLang="zh-CN" dirty="0"/>
              <a:t>Classes are usually derived from the use cases for the scenarios currently under development</a:t>
            </a:r>
          </a:p>
          <a:p>
            <a:r>
              <a:rPr lang="en-US" altLang="zh-CN" dirty="0"/>
              <a:t>Brainstorm about all the entities that are relevant to the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217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Identifying</a:t>
            </a:r>
            <a:r>
              <a:rPr lang="en-US" altLang="zh-CN" dirty="0" smtClean="0">
                <a:latin typeface="Comic Sans MS" panose="030F0702030302020204" pitchFamily="66" charset="0"/>
              </a:rPr>
              <a:t> </a:t>
            </a:r>
            <a:r>
              <a:rPr lang="en-US" altLang="zh-CN" dirty="0"/>
              <a:t>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Noun Phrases</a:t>
            </a:r>
          </a:p>
          <a:p>
            <a:pPr lvl="1"/>
            <a:r>
              <a:rPr lang="en-US" altLang="zh-CN" dirty="0"/>
              <a:t>Go through the use cases and find all the noun phrases</a:t>
            </a:r>
          </a:p>
          <a:p>
            <a:pPr lvl="1"/>
            <a:r>
              <a:rPr lang="en-US" altLang="zh-CN" dirty="0"/>
              <a:t>Watch out for ambiguities and redundant concepts</a:t>
            </a:r>
          </a:p>
          <a:p>
            <a:pPr lvl="1"/>
            <a:r>
              <a:rPr lang="en-US" altLang="zh-CN" dirty="0"/>
              <a:t>Subtypes of a class may also be a class. </a:t>
            </a:r>
            <a:r>
              <a:rPr lang="en-US" altLang="zh-CN" dirty="0" smtClean="0"/>
              <a:t>e.g</a:t>
            </a:r>
            <a:r>
              <a:rPr lang="en-US" altLang="zh-CN" dirty="0"/>
              <a:t>., customer-&gt;member</a:t>
            </a:r>
          </a:p>
          <a:p>
            <a:r>
              <a:rPr lang="en-US" altLang="zh-CN" dirty="0"/>
              <a:t>Not too many</a:t>
            </a:r>
          </a:p>
          <a:p>
            <a:pPr lvl="1"/>
            <a:r>
              <a:rPr lang="en-US" altLang="zh-CN" dirty="0"/>
              <a:t>Poor performance</a:t>
            </a:r>
          </a:p>
          <a:p>
            <a:pPr lvl="1"/>
            <a:r>
              <a:rPr lang="en-US" altLang="zh-CN" dirty="0"/>
              <a:t>Complexity</a:t>
            </a:r>
          </a:p>
          <a:p>
            <a:pPr lvl="1"/>
            <a:r>
              <a:rPr lang="en-US" altLang="zh-CN" dirty="0"/>
              <a:t>Maintenance efforts</a:t>
            </a:r>
          </a:p>
          <a:p>
            <a:r>
              <a:rPr lang="en-US" altLang="zh-CN" dirty="0"/>
              <a:t>Not too few</a:t>
            </a:r>
          </a:p>
          <a:p>
            <a:pPr lvl="1"/>
            <a:r>
              <a:rPr lang="en-US" altLang="zh-CN" dirty="0"/>
              <a:t>Class too large</a:t>
            </a:r>
          </a:p>
          <a:p>
            <a:pPr lvl="1"/>
            <a:r>
              <a:rPr lang="en-US" altLang="zh-CN" dirty="0"/>
              <a:t>Have a class </a:t>
            </a:r>
            <a:r>
              <a:rPr lang="en-US" altLang="zh-CN" dirty="0" err="1"/>
              <a:t>BookStoreManager</a:t>
            </a:r>
            <a:r>
              <a:rPr lang="en-US" altLang="zh-CN" dirty="0"/>
              <a:t> and do everything</a:t>
            </a:r>
          </a:p>
          <a:p>
            <a:pPr lvl="1"/>
            <a:r>
              <a:rPr lang="en-US" altLang="zh-CN" dirty="0"/>
              <a:t>Uneasy to reuse</a:t>
            </a:r>
          </a:p>
          <a:p>
            <a:pPr lvl="1"/>
            <a:r>
              <a:rPr lang="en-US" altLang="zh-CN" dirty="0"/>
              <a:t>Class Publisher : may be used in both book information, and order, if no such class, may have to implement twice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2063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Relationships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</a:p>
          <a:p>
            <a:r>
              <a:rPr lang="en-US" altLang="zh-CN" dirty="0"/>
              <a:t>Aggregation &amp; Composition</a:t>
            </a:r>
          </a:p>
          <a:p>
            <a:r>
              <a:rPr lang="en-US" altLang="zh-CN" dirty="0"/>
              <a:t>Association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8523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Indicates an “is-a” relationship</a:t>
            </a:r>
          </a:p>
          <a:p>
            <a:r>
              <a:rPr lang="en-US" altLang="zh-CN" dirty="0"/>
              <a:t>All instances of the subclass are instances of the super class</a:t>
            </a:r>
          </a:p>
          <a:p>
            <a:r>
              <a:rPr lang="en-US" altLang="zh-CN" dirty="0"/>
              <a:t>A subclass inherits all attributes, operations and associations of the parent : enabling reuse</a:t>
            </a:r>
          </a:p>
          <a:p>
            <a:r>
              <a:rPr lang="en-US" altLang="zh-CN" dirty="0"/>
              <a:t>Example:</a:t>
            </a:r>
          </a:p>
          <a:p>
            <a:pPr lvl="1"/>
            <a:r>
              <a:rPr lang="en-US" altLang="zh-CN" dirty="0"/>
              <a:t>Member is a customer</a:t>
            </a:r>
          </a:p>
          <a:p>
            <a:pPr lvl="1"/>
            <a:r>
              <a:rPr lang="en-US" altLang="zh-CN" dirty="0"/>
              <a:t>Fruit is a Food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619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Last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architect</a:t>
            </a:r>
          </a:p>
          <a:p>
            <a:pPr lvl="1"/>
            <a:r>
              <a:rPr lang="en-US" altLang="zh-CN" dirty="0" smtClean="0"/>
              <a:t>Definition</a:t>
            </a:r>
          </a:p>
          <a:p>
            <a:pPr lvl="1"/>
            <a:r>
              <a:rPr lang="en-US" altLang="zh-CN" dirty="0" smtClean="0"/>
              <a:t>Typical architect styles</a:t>
            </a:r>
          </a:p>
          <a:p>
            <a:pPr lvl="1"/>
            <a:r>
              <a:rPr lang="en-US" altLang="en-US" dirty="0" smtClean="0"/>
              <a:t>Modularity</a:t>
            </a:r>
          </a:p>
          <a:p>
            <a:pPr lvl="1"/>
            <a:r>
              <a:rPr lang="en-US" altLang="en-US" dirty="0"/>
              <a:t>Design </a:t>
            </a:r>
            <a:r>
              <a:rPr lang="en-US" altLang="en-US" dirty="0" smtClean="0"/>
              <a:t>decisions</a:t>
            </a:r>
          </a:p>
          <a:p>
            <a:pPr lvl="1"/>
            <a:r>
              <a:rPr lang="en-US" altLang="zh-CN" dirty="0" smtClean="0"/>
              <a:t>Tool support</a:t>
            </a:r>
          </a:p>
          <a:p>
            <a:r>
              <a:rPr lang="en-US" altLang="zh-CN" dirty="0"/>
              <a:t>Software market model</a:t>
            </a:r>
          </a:p>
          <a:p>
            <a:r>
              <a:rPr lang="en-US" altLang="zh-CN" dirty="0"/>
              <a:t>License</a:t>
            </a:r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15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Generalization: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Open triangle at the super class end of the association</a:t>
            </a:r>
          </a:p>
          <a:p>
            <a:r>
              <a:rPr lang="en-US" altLang="zh-CN" dirty="0"/>
              <a:t>The common attributes and operations are placed in the super class; </a:t>
            </a:r>
          </a:p>
          <a:p>
            <a:r>
              <a:rPr lang="en-US" altLang="zh-CN" dirty="0"/>
              <a:t>Subclasses extend the attributes, operations, and relations as they need them</a:t>
            </a:r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661764"/>
              </p:ext>
            </p:extLst>
          </p:nvPr>
        </p:nvGraphicFramePr>
        <p:xfrm>
          <a:off x="3187082" y="3394010"/>
          <a:ext cx="5033639" cy="337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5" name="Visio" r:id="rId3" imgW="3007738" imgH="2017772" progId="Visio.Drawing.11">
                  <p:embed/>
                </p:oleObj>
              </mc:Choice>
              <mc:Fallback>
                <p:oleObj name="Visio" r:id="rId3" imgW="3007738" imgH="2017772" progId="Visio.Drawing.11">
                  <p:embed/>
                  <p:pic>
                    <p:nvPicPr>
                      <p:cNvPr id="1085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082" y="3394010"/>
                        <a:ext cx="5033639" cy="3375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741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Indicates a loose “has-a” relationship </a:t>
            </a:r>
          </a:p>
          <a:p>
            <a:r>
              <a:rPr lang="en-US" altLang="zh-CN" dirty="0"/>
              <a:t>The compound class is made up of its component classes</a:t>
            </a:r>
          </a:p>
          <a:p>
            <a:r>
              <a:rPr lang="en-US" altLang="zh-CN" dirty="0"/>
              <a:t>Represents the “whole-part” relationship, in which one object consists of the associated objects</a:t>
            </a:r>
          </a:p>
          <a:p>
            <a:r>
              <a:rPr lang="en-US" altLang="zh-CN" dirty="0"/>
              <a:t>Syntax: hollow diamond at the compound class end of the association </a:t>
            </a:r>
          </a:p>
          <a:p>
            <a:r>
              <a:rPr lang="en-US" altLang="zh-CN" dirty="0"/>
              <a:t>Example: </a:t>
            </a:r>
          </a:p>
          <a:p>
            <a:pPr lvl="1"/>
            <a:r>
              <a:rPr lang="en-US" altLang="zh-CN" dirty="0"/>
              <a:t>Committee : person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79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Aggregation Semantics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Whole can exist independently of the parts </a:t>
            </a:r>
          </a:p>
          <a:p>
            <a:r>
              <a:rPr lang="en-US" altLang="zh-CN" dirty="0"/>
              <a:t>Part can exist independently of the whole</a:t>
            </a:r>
          </a:p>
          <a:p>
            <a:r>
              <a:rPr lang="en-US" altLang="zh-CN" dirty="0"/>
              <a:t>It is possible to have shared ownership of the parts by several wholes </a:t>
            </a:r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3686495"/>
              </p:ext>
            </p:extLst>
          </p:nvPr>
        </p:nvGraphicFramePr>
        <p:xfrm>
          <a:off x="3042821" y="3143156"/>
          <a:ext cx="4405544" cy="3653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Visio" r:id="rId3" imgW="2603770" imgH="2158760" progId="Visio.Drawing.11">
                  <p:embed/>
                </p:oleObj>
              </mc:Choice>
              <mc:Fallback>
                <p:oleObj name="Visio" r:id="rId3" imgW="2603770" imgH="2158760" progId="Visio.Drawing.11">
                  <p:embed/>
                  <p:pic>
                    <p:nvPicPr>
                      <p:cNvPr id="110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2821" y="3143156"/>
                        <a:ext cx="4405544" cy="36536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4745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Composition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Composition also describe “has a” relationship</a:t>
            </a:r>
          </a:p>
          <a:p>
            <a:r>
              <a:rPr lang="en-US" altLang="zh-CN" dirty="0"/>
              <a:t>Component classes are physically part of the compound class	</a:t>
            </a:r>
          </a:p>
          <a:p>
            <a:r>
              <a:rPr lang="en-US" altLang="zh-CN" dirty="0"/>
              <a:t>The component class dies if the compound class dies</a:t>
            </a:r>
          </a:p>
          <a:p>
            <a:r>
              <a:rPr lang="en-US" altLang="zh-CN" dirty="0"/>
              <a:t>Syntax: filled diamond at the compound class end of the association </a:t>
            </a:r>
          </a:p>
          <a:p>
            <a:r>
              <a:rPr lang="en-US" altLang="zh-CN" dirty="0"/>
              <a:t>Example: </a:t>
            </a:r>
          </a:p>
          <a:p>
            <a:pPr lvl="1"/>
            <a:r>
              <a:rPr lang="en-US" altLang="zh-CN" dirty="0"/>
              <a:t>Car : Engine</a:t>
            </a:r>
          </a:p>
          <a:p>
            <a:endParaRPr lang="zh-CN" altLang="en-US" dirty="0"/>
          </a:p>
        </p:txBody>
      </p:sp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0905632"/>
              </p:ext>
            </p:extLst>
          </p:nvPr>
        </p:nvGraphicFramePr>
        <p:xfrm>
          <a:off x="7308465" y="1477392"/>
          <a:ext cx="2722562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34" name="Visio" r:id="rId3" imgW="1295130" imgH="2284652" progId="Visio.Drawing.11">
                  <p:embed/>
                </p:oleObj>
              </mc:Choice>
              <mc:Fallback>
                <p:oleObj name="Visio" r:id="rId3" imgW="1295130" imgH="2284652" progId="Visio.Drawing.11">
                  <p:embed/>
                  <p:pic>
                    <p:nvPicPr>
                      <p:cNvPr id="96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465" y="1477392"/>
                        <a:ext cx="2722562" cy="480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0240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Composition vs</a:t>
            </a:r>
            <a:r>
              <a:rPr lang="en-US" altLang="zh-CN" dirty="0"/>
              <a:t>. </a:t>
            </a:r>
            <a:r>
              <a:rPr lang="en-US" altLang="zh-CN" dirty="0" smtClean="0"/>
              <a:t>Aggregation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main difference is that: in composition, the lifecycle of components is controlled by the </a:t>
            </a:r>
            <a:r>
              <a:rPr lang="en-US" altLang="zh-CN" dirty="0" smtClean="0"/>
              <a:t>compounds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3427982" y="2655252"/>
            <a:ext cx="5867400" cy="3662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dirty="0"/>
              <a:t>public class Compound{</a:t>
            </a:r>
          </a:p>
          <a:p>
            <a:r>
              <a:rPr lang="en-US" altLang="zh-CN" dirty="0"/>
              <a:t>    Component c;</a:t>
            </a:r>
          </a:p>
          <a:p>
            <a:r>
              <a:rPr lang="en-US" altLang="zh-CN" dirty="0"/>
              <a:t>    public Compound (){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</a:t>
            </a:r>
            <a:r>
              <a:rPr lang="en-US" altLang="zh-CN" dirty="0"/>
              <a:t> = new Component();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public class Aggregation{</a:t>
            </a:r>
          </a:p>
          <a:p>
            <a:r>
              <a:rPr lang="en-US" altLang="zh-CN" dirty="0"/>
              <a:t> </a:t>
            </a:r>
            <a:r>
              <a:rPr lang="en-US" altLang="zh-CN" dirty="0" smtClean="0"/>
              <a:t>   Component c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public Aggregation(Component comp){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this.c</a:t>
            </a:r>
            <a:r>
              <a:rPr lang="en-US" altLang="zh-CN" dirty="0"/>
              <a:t> = comp;</a:t>
            </a:r>
          </a:p>
          <a:p>
            <a:r>
              <a:rPr lang="en-US" altLang="zh-CN" dirty="0"/>
              <a:t>    }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7989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association is a relationship between classes </a:t>
            </a:r>
          </a:p>
          <a:p>
            <a:r>
              <a:rPr lang="en-US" altLang="zh-CN" dirty="0"/>
              <a:t>An association is a name, usually short verb  </a:t>
            </a:r>
          </a:p>
          <a:p>
            <a:pPr lvl="1"/>
            <a:r>
              <a:rPr lang="en-US" altLang="zh-CN" dirty="0"/>
              <a:t>Some people name every association</a:t>
            </a:r>
          </a:p>
          <a:p>
            <a:pPr lvl="1"/>
            <a:r>
              <a:rPr lang="en-US" altLang="zh-CN" dirty="0"/>
              <a:t>Others name associations only when such names will improve understanding</a:t>
            </a:r>
          </a:p>
          <a:p>
            <a:pPr lvl="1"/>
            <a:r>
              <a:rPr lang="en-US" altLang="zh-CN" dirty="0"/>
              <a:t>e.g., avoid names like “is related to”, and “has”</a:t>
            </a:r>
          </a:p>
          <a:p>
            <a:r>
              <a:rPr lang="en-US" altLang="zh-CN" dirty="0"/>
              <a:t>An association represents different types of relationships</a:t>
            </a:r>
          </a:p>
          <a:p>
            <a:pPr lvl="1"/>
            <a:r>
              <a:rPr lang="en-US" altLang="zh-CN" dirty="0"/>
              <a:t>e.g., student take course, book on the shelf, etc.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3763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Association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An association may have</a:t>
            </a:r>
          </a:p>
          <a:p>
            <a:pPr lvl="1"/>
            <a:r>
              <a:rPr lang="en-US" altLang="zh-CN" dirty="0"/>
              <a:t>An association name</a:t>
            </a:r>
          </a:p>
          <a:p>
            <a:pPr lvl="1"/>
            <a:r>
              <a:rPr lang="en-US" altLang="zh-CN" dirty="0" smtClean="0"/>
              <a:t>Multiplicity,</a:t>
            </a:r>
          </a:p>
          <a:p>
            <a:pPr lvl="1"/>
            <a:r>
              <a:rPr lang="en-US" altLang="zh-CN" dirty="0" smtClean="0"/>
              <a:t>Role </a:t>
            </a:r>
            <a:r>
              <a:rPr lang="en-US" altLang="zh-CN" dirty="0"/>
              <a:t>names 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6272706"/>
              </p:ext>
            </p:extLst>
          </p:nvPr>
        </p:nvGraphicFramePr>
        <p:xfrm>
          <a:off x="1063089" y="3538330"/>
          <a:ext cx="9565154" cy="2039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41" name="Visio" r:id="rId3" imgW="3625445" imgH="772603" progId="Visio.Drawing.11">
                  <p:embed/>
                </p:oleObj>
              </mc:Choice>
              <mc:Fallback>
                <p:oleObj name="Visio" r:id="rId3" imgW="3625445" imgH="772603" progId="Visio.Drawing.11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089" y="3538330"/>
                        <a:ext cx="9565154" cy="2039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9952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Multiplicity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Multiplicities on classes indicate how many instances of the class can be associated at run time </a:t>
            </a:r>
          </a:p>
          <a:p>
            <a:r>
              <a:rPr lang="en-US" altLang="zh-CN" dirty="0"/>
              <a:t>Syntax: 1, *, etc. at the association end. Examples:</a:t>
            </a:r>
          </a:p>
          <a:p>
            <a:pPr lvl="1"/>
            <a:r>
              <a:rPr lang="en-US" altLang="zh-CN" dirty="0"/>
              <a:t>* (zero or more)</a:t>
            </a:r>
          </a:p>
          <a:p>
            <a:pPr lvl="2"/>
            <a:r>
              <a:rPr lang="en-US" altLang="zh-CN" dirty="0"/>
              <a:t>Person : car</a:t>
            </a:r>
          </a:p>
          <a:p>
            <a:pPr lvl="1"/>
            <a:r>
              <a:rPr lang="en-US" altLang="zh-CN" dirty="0"/>
              <a:t>1 .. * (one or more)</a:t>
            </a:r>
          </a:p>
          <a:p>
            <a:pPr lvl="2"/>
            <a:r>
              <a:rPr lang="en-US" altLang="zh-CN" dirty="0"/>
              <a:t>Person : address</a:t>
            </a:r>
          </a:p>
          <a:p>
            <a:pPr lvl="1"/>
            <a:r>
              <a:rPr lang="en-US" altLang="zh-CN" dirty="0"/>
              <a:t>5 .. 40 (5 to 40)</a:t>
            </a:r>
          </a:p>
          <a:p>
            <a:pPr lvl="2"/>
            <a:r>
              <a:rPr lang="en-US" altLang="zh-CN" dirty="0"/>
              <a:t>Students : course</a:t>
            </a:r>
          </a:p>
          <a:p>
            <a:pPr lvl="1"/>
            <a:r>
              <a:rPr lang="en-US" altLang="zh-CN" dirty="0"/>
              <a:t>5 (exactly 5)</a:t>
            </a:r>
          </a:p>
          <a:p>
            <a:pPr lvl="2"/>
            <a:r>
              <a:rPr lang="en-US" altLang="zh-CN" dirty="0"/>
              <a:t>Athlete : </a:t>
            </a:r>
            <a:r>
              <a:rPr lang="en-US" altLang="zh-CN" dirty="0" smtClean="0"/>
              <a:t>basketball team</a:t>
            </a:r>
            <a:endParaRPr lang="en-US" altLang="zh-CN" dirty="0"/>
          </a:p>
          <a:p>
            <a:pPr lvl="1"/>
            <a:r>
              <a:rPr lang="en-US" altLang="zh-CN" dirty="0"/>
              <a:t>If no multiplicity is specified, the default is 1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76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Role Name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a part of association</a:t>
            </a:r>
          </a:p>
          <a:p>
            <a:r>
              <a:rPr lang="en-US" altLang="zh-CN" dirty="0"/>
              <a:t>Describes how the object at the association end is viewed by the associated object </a:t>
            </a:r>
          </a:p>
          <a:p>
            <a:r>
              <a:rPr lang="en-US" altLang="zh-CN" dirty="0"/>
              <a:t>Is useful for specifying the context of the class  </a:t>
            </a:r>
          </a:p>
          <a:p>
            <a:r>
              <a:rPr lang="en-US" altLang="zh-CN" dirty="0"/>
              <a:t>Syntax: name at the association end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073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Class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 class defines a </a:t>
            </a:r>
            <a:r>
              <a:rPr lang="en-US" altLang="zh-CN" dirty="0"/>
              <a:t>group of objects with same features within the context of the system</a:t>
            </a:r>
          </a:p>
          <a:p>
            <a:r>
              <a:rPr lang="en-US" altLang="zh-CN" dirty="0" smtClean="0"/>
              <a:t>A class </a:t>
            </a:r>
            <a:r>
              <a:rPr lang="en-US" altLang="zh-CN" dirty="0"/>
              <a:t>diagram describes classes and their relations</a:t>
            </a:r>
          </a:p>
          <a:p>
            <a:r>
              <a:rPr lang="en-US" altLang="zh-CN" dirty="0"/>
              <a:t>Identify classes</a:t>
            </a:r>
          </a:p>
          <a:p>
            <a:pPr lvl="1"/>
            <a:r>
              <a:rPr lang="en-US" altLang="zh-CN" dirty="0"/>
              <a:t>Actors</a:t>
            </a:r>
          </a:p>
          <a:p>
            <a:pPr lvl="1"/>
            <a:r>
              <a:rPr lang="en-US" altLang="zh-CN" dirty="0"/>
              <a:t>Concrete / Abstract objects</a:t>
            </a:r>
          </a:p>
          <a:p>
            <a:pPr lvl="1"/>
            <a:r>
              <a:rPr lang="en-US" altLang="zh-CN" dirty="0"/>
              <a:t>Structured </a:t>
            </a:r>
            <a:r>
              <a:rPr lang="en-US" altLang="zh-CN" dirty="0" smtClean="0"/>
              <a:t>Inputs/ Outputs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72107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Role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Software design is the process by which </a:t>
            </a:r>
            <a:r>
              <a:rPr lang="en-US" altLang="zh-CN" dirty="0" smtClean="0"/>
              <a:t>a designer creates </a:t>
            </a:r>
            <a:r>
              <a:rPr lang="en-US" altLang="zh-CN" dirty="0"/>
              <a:t>a specification of a software artifact, intended to accomplish goals, using a set of primitive components and subject to </a:t>
            </a:r>
            <a:r>
              <a:rPr lang="en-US" altLang="zh-CN" dirty="0" smtClean="0"/>
              <a:t>constraints.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254" y="2993441"/>
            <a:ext cx="4841079" cy="319586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65" y="2984268"/>
            <a:ext cx="4273388" cy="3205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14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Class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</a:t>
            </a:r>
          </a:p>
          <a:p>
            <a:pPr lvl="1"/>
            <a:r>
              <a:rPr lang="en-US" altLang="zh-CN" dirty="0"/>
              <a:t>Name, Attributes, Operators</a:t>
            </a:r>
          </a:p>
          <a:p>
            <a:r>
              <a:rPr lang="en-US" altLang="zh-CN" dirty="0"/>
              <a:t>Relations</a:t>
            </a:r>
          </a:p>
          <a:p>
            <a:pPr lvl="1"/>
            <a:r>
              <a:rPr lang="en-US" altLang="zh-CN" dirty="0"/>
              <a:t>Generalization</a:t>
            </a:r>
          </a:p>
          <a:p>
            <a:pPr lvl="1"/>
            <a:r>
              <a:rPr lang="en-US" altLang="zh-CN" dirty="0"/>
              <a:t>Aggregation</a:t>
            </a:r>
          </a:p>
          <a:p>
            <a:pPr lvl="1"/>
            <a:r>
              <a:rPr lang="en-US" altLang="zh-CN" dirty="0"/>
              <a:t>Composition</a:t>
            </a:r>
          </a:p>
          <a:p>
            <a:pPr lvl="1"/>
            <a:r>
              <a:rPr lang="en-US" altLang="zh-CN" dirty="0"/>
              <a:t>Aggregation vs. Composition</a:t>
            </a:r>
          </a:p>
          <a:p>
            <a:pPr lvl="1"/>
            <a:r>
              <a:rPr lang="en-US" altLang="zh-CN" dirty="0"/>
              <a:t>Association</a:t>
            </a:r>
          </a:p>
          <a:p>
            <a:pPr lvl="1"/>
            <a:r>
              <a:rPr lang="en-US" altLang="zh-CN" dirty="0"/>
              <a:t>Name, multiplicity, role 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1735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 Diagram describe the static structure of a software</a:t>
            </a:r>
          </a:p>
          <a:p>
            <a:r>
              <a:rPr lang="en-US" altLang="zh-CN" dirty="0"/>
              <a:t>Need to know how objects will interact with each other</a:t>
            </a:r>
          </a:p>
          <a:p>
            <a:r>
              <a:rPr lang="en-US" altLang="zh-CN" dirty="0"/>
              <a:t>Sequence Diagram describes how objects talk with each other</a:t>
            </a:r>
          </a:p>
          <a:p>
            <a:r>
              <a:rPr lang="en-US" altLang="zh-CN" dirty="0"/>
              <a:t>Sequence diagram emphasizes the time-ordered sequence of messages sent and received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408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 -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Column is an instance of the class</a:t>
            </a:r>
          </a:p>
          <a:p>
            <a:pPr lvl="1"/>
            <a:r>
              <a:rPr lang="en-US" altLang="zh-CN" dirty="0"/>
              <a:t>Name of the instance</a:t>
            </a:r>
          </a:p>
          <a:p>
            <a:pPr lvl="1"/>
            <a:r>
              <a:rPr lang="en-US" altLang="zh-CN" dirty="0"/>
              <a:t>Name of the class that the instance belongs to</a:t>
            </a:r>
          </a:p>
          <a:p>
            <a:r>
              <a:rPr lang="en-US" altLang="zh-CN" dirty="0"/>
              <a:t>Vertical dashed line is lifeline of the instance</a:t>
            </a:r>
          </a:p>
          <a:p>
            <a:r>
              <a:rPr lang="en-US" altLang="zh-CN" dirty="0"/>
              <a:t>Rectangle on life line is the focus of control (or execution), i.e., the period during which the instance is involved in the activity initiated at the top of the focus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281922"/>
              </p:ext>
            </p:extLst>
          </p:nvPr>
        </p:nvGraphicFramePr>
        <p:xfrm>
          <a:off x="3084991" y="3988981"/>
          <a:ext cx="3422342" cy="286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9" name="Visio" r:id="rId3" imgW="2118198" imgH="2385204" progId="Visio.Drawing.11">
                  <p:embed/>
                </p:oleObj>
              </mc:Choice>
              <mc:Fallback>
                <p:oleObj name="Visio" r:id="rId3" imgW="2118198" imgH="2385204" progId="Visio.Drawing.11">
                  <p:embed/>
                  <p:pic>
                    <p:nvPicPr>
                      <p:cNvPr id="12698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4991" y="3988981"/>
                        <a:ext cx="3422342" cy="2869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1888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 - 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Horizontal arrow expresses messages conveyed by source instance to target instance</a:t>
            </a:r>
          </a:p>
          <a:p>
            <a:r>
              <a:rPr lang="en-US" altLang="zh-CN" dirty="0"/>
              <a:t>Messages may carry parameters: </a:t>
            </a:r>
            <a:r>
              <a:rPr lang="en-US" altLang="zh-CN" dirty="0" err="1"/>
              <a:t>msg</a:t>
            </a:r>
            <a:r>
              <a:rPr lang="en-US" altLang="zh-CN" dirty="0"/>
              <a:t> (par1, …)</a:t>
            </a:r>
          </a:p>
          <a:p>
            <a:r>
              <a:rPr lang="en-US" altLang="zh-CN" dirty="0"/>
              <a:t>Looping arrow shows self-delegation: a lifeline sends a message to itself</a:t>
            </a:r>
          </a:p>
          <a:p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5880012"/>
              </p:ext>
            </p:extLst>
          </p:nvPr>
        </p:nvGraphicFramePr>
        <p:xfrm>
          <a:off x="2945167" y="3506678"/>
          <a:ext cx="3083907" cy="319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59" name="Visio" r:id="rId3" imgW="2313021" imgH="2392752" progId="Visio.Drawing.11">
                  <p:embed/>
                </p:oleObj>
              </mc:Choice>
              <mc:Fallback>
                <p:oleObj name="Visio" r:id="rId3" imgW="2313021" imgH="2392752" progId="Visio.Drawing.11">
                  <p:embed/>
                  <p:pic>
                    <p:nvPicPr>
                      <p:cNvPr id="1280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5167" y="3506678"/>
                        <a:ext cx="3083907" cy="3190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06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Why use objects instead of classes?</a:t>
            </a:r>
          </a:p>
          <a:p>
            <a:pPr lvl="1"/>
            <a:r>
              <a:rPr lang="en-US" altLang="zh-CN" dirty="0"/>
              <a:t>Class is a static concept</a:t>
            </a:r>
          </a:p>
          <a:p>
            <a:pPr lvl="1"/>
            <a:r>
              <a:rPr lang="en-US" altLang="zh-CN" dirty="0"/>
              <a:t>Only objects have life cycles</a:t>
            </a:r>
          </a:p>
          <a:p>
            <a:pPr lvl="1"/>
            <a:r>
              <a:rPr lang="en-US" altLang="zh-CN" dirty="0"/>
              <a:t>Objects of same class may interact</a:t>
            </a:r>
          </a:p>
          <a:p>
            <a:endParaRPr lang="zh-CN" altLang="en-US" dirty="0"/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360018"/>
              </p:ext>
            </p:extLst>
          </p:nvPr>
        </p:nvGraphicFramePr>
        <p:xfrm>
          <a:off x="2486487" y="3430926"/>
          <a:ext cx="3886200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79" name="Visio" r:id="rId3" imgW="1690721" imgH="1288301" progId="Visio.Drawing.11">
                  <p:embed/>
                </p:oleObj>
              </mc:Choice>
              <mc:Fallback>
                <p:oleObj name="Visio" r:id="rId3" imgW="1690721" imgH="1288301" progId="Visio.Drawing.11">
                  <p:embed/>
                  <p:pic>
                    <p:nvPicPr>
                      <p:cNvPr id="1310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487" y="3430926"/>
                        <a:ext cx="3886200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585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 – An Example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28547" y="1828800"/>
            <a:ext cx="7426171" cy="465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176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Sequence Diagram – Advanced Features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 Combined Fragments, which consists of a region of a sequence diagram, to represent </a:t>
            </a:r>
          </a:p>
          <a:p>
            <a:pPr lvl="1"/>
            <a:r>
              <a:rPr lang="en-US" altLang="zh-CN" dirty="0"/>
              <a:t>Branching: operator “alt”</a:t>
            </a:r>
          </a:p>
          <a:p>
            <a:pPr lvl="1"/>
            <a:r>
              <a:rPr lang="en-US" altLang="zh-CN" dirty="0"/>
              <a:t>Loop: operator “loop”</a:t>
            </a:r>
          </a:p>
          <a:p>
            <a:pPr lvl="1"/>
            <a:r>
              <a:rPr lang="en-US" altLang="zh-CN" dirty="0"/>
              <a:t>Assertion: operator </a:t>
            </a:r>
            <a:r>
              <a:rPr lang="zh-CN" altLang="en-US" dirty="0"/>
              <a:t>“</a:t>
            </a:r>
            <a:r>
              <a:rPr lang="en-US" altLang="zh-CN" dirty="0" smtClean="0"/>
              <a:t>assert</a:t>
            </a:r>
            <a:r>
              <a:rPr lang="en-US" altLang="zh-CN" dirty="0"/>
              <a:t>’’</a:t>
            </a:r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05" y="3674414"/>
            <a:ext cx="3331408" cy="2729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68807" y="4081012"/>
            <a:ext cx="3366613" cy="1861109"/>
          </a:xfrm>
          <a:prstGeom prst="rect">
            <a:avLst/>
          </a:prstGeom>
          <a:noFill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02424" y="3938787"/>
            <a:ext cx="2534876" cy="200333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6218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Principles of Object-Oriented Design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SRP</a:t>
            </a:r>
            <a:r>
              <a:rPr lang="zh-CN" altLang="en-US" dirty="0"/>
              <a:t>，</a:t>
            </a:r>
            <a:r>
              <a:rPr lang="en-US" altLang="zh-CN" dirty="0"/>
              <a:t>Single Responsibility Principle</a:t>
            </a:r>
          </a:p>
          <a:p>
            <a:r>
              <a:rPr lang="en-US" altLang="zh-CN" dirty="0" smtClean="0"/>
              <a:t>LSP</a:t>
            </a:r>
            <a:r>
              <a:rPr lang="zh-CN" altLang="en-US" dirty="0"/>
              <a:t>， 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</a:p>
          <a:p>
            <a:r>
              <a:rPr lang="en-US" altLang="zh-CN" smtClean="0"/>
              <a:t>ISP</a:t>
            </a:r>
            <a:r>
              <a:rPr lang="zh-CN" altLang="en-US" dirty="0"/>
              <a:t>，</a:t>
            </a:r>
            <a:r>
              <a:rPr lang="en-US" altLang="zh-CN" dirty="0"/>
              <a:t>The Interface Segregation Principle</a:t>
            </a:r>
          </a:p>
          <a:p>
            <a:r>
              <a:rPr lang="en-US" altLang="zh-CN" dirty="0" smtClean="0"/>
              <a:t>OCP</a:t>
            </a:r>
            <a:r>
              <a:rPr lang="zh-CN" altLang="en-US" dirty="0"/>
              <a:t>，</a:t>
            </a:r>
            <a:r>
              <a:rPr lang="en-US" altLang="zh-CN" dirty="0"/>
              <a:t>Open-Closed Principle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2998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SRP: The Single – Responsibility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Class should have only </a:t>
            </a:r>
            <a:r>
              <a:rPr lang="en-US" altLang="zh-CN" dirty="0" smtClean="0"/>
              <a:t>single responsibility</a:t>
            </a:r>
            <a:endParaRPr lang="en-US" altLang="zh-CN" dirty="0"/>
          </a:p>
          <a:p>
            <a:r>
              <a:rPr lang="en-US" altLang="zh-CN" dirty="0"/>
              <a:t>Example: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rectangle class has two responsibilities</a:t>
            </a:r>
          </a:p>
          <a:p>
            <a:r>
              <a:rPr lang="en-US" altLang="zh-CN" dirty="0"/>
              <a:t>This design violates the SRP.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163" y="2622550"/>
            <a:ext cx="6553200" cy="229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27073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SRP: The Single – Responsibility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Separating Coupled Responsibilities</a:t>
            </a:r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2672555"/>
            <a:ext cx="5942013" cy="266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420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Use </a:t>
            </a:r>
            <a:r>
              <a:rPr lang="en-US" altLang="zh-CN" dirty="0"/>
              <a:t>Case Diagram for ATM </a:t>
            </a:r>
            <a:endParaRPr lang="zh-CN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555363"/>
              </p:ext>
            </p:extLst>
          </p:nvPr>
        </p:nvGraphicFramePr>
        <p:xfrm>
          <a:off x="2193524" y="1828800"/>
          <a:ext cx="6417816" cy="4583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Visio" r:id="rId3" imgW="9472038" imgH="7671040" progId="Visio.Drawing.11">
                  <p:embed/>
                </p:oleObj>
              </mc:Choice>
              <mc:Fallback>
                <p:oleObj name="Visio" r:id="rId3" imgW="9472038" imgH="7671040" progId="Visio.Drawing.11">
                  <p:embed/>
                  <p:pic>
                    <p:nvPicPr>
                      <p:cNvPr id="6963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16682" b="26503"/>
                      <a:stretch>
                        <a:fillRect/>
                      </a:stretch>
                    </p:blipFill>
                    <p:spPr bwMode="auto">
                      <a:xfrm>
                        <a:off x="2193524" y="1828800"/>
                        <a:ext cx="6417816" cy="4583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6525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LSP: The </a:t>
            </a:r>
            <a:r>
              <a:rPr lang="en-US" altLang="zh-CN" dirty="0" err="1"/>
              <a:t>Liskov</a:t>
            </a:r>
            <a:r>
              <a:rPr lang="en-US" altLang="zh-CN" dirty="0"/>
              <a:t> Substitution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Subtypes </a:t>
            </a:r>
            <a:r>
              <a:rPr lang="en-US" altLang="zh-CN" dirty="0"/>
              <a:t>must be substitutable for their base types</a:t>
            </a:r>
          </a:p>
          <a:p>
            <a:r>
              <a:rPr lang="en-US" altLang="zh-CN" dirty="0" smtClean="0"/>
              <a:t>If </a:t>
            </a:r>
            <a:r>
              <a:rPr lang="en-US" altLang="zh-CN" dirty="0"/>
              <a:t>for each object o1 of type S there is an object o2 of type T such that for all programs P defined in terms of T, the behavior of P is unchanged when o1 is substituted for o2 then S is a subtype of T [Liskov88].</a:t>
            </a:r>
          </a:p>
          <a:p>
            <a:r>
              <a:rPr lang="en-US" altLang="zh-CN" dirty="0"/>
              <a:t>If using implementation of T or subclass of T to instead of T, Software P which is associated with type T(interface or abstract class) can work well.</a:t>
            </a:r>
          </a:p>
          <a:p>
            <a:r>
              <a:rPr lang="en-US" altLang="zh-CN" dirty="0" smtClean="0"/>
              <a:t>Example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In real world , penguin and bird is a “is-a” relationship. If we design penguin is a subclass of bird class ,we violate LSP principle .because bird can fly( ) while penguin can not fly. So how to change this design?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0870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ISP: The Interface Segregation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It is not suggested to extend interfaces.</a:t>
            </a:r>
          </a:p>
          <a:p>
            <a:r>
              <a:rPr lang="en-US" altLang="zh-CN" dirty="0" smtClean="0"/>
              <a:t>Example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563" y="2655888"/>
            <a:ext cx="3457575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38615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ISP: The Interface Segregation Principle</a:t>
            </a:r>
            <a:endParaRPr lang="zh-CN" alt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3" y="2457449"/>
            <a:ext cx="5495539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642" y="2382836"/>
            <a:ext cx="5329237" cy="320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741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OCP: The Open-Closed Principle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Modules should be both open (for extension; adaptable) and closed (the module is closed to modification in ways that affect clients).</a:t>
            </a:r>
          </a:p>
          <a:p>
            <a:r>
              <a:rPr lang="en-US" altLang="zh-CN" dirty="0"/>
              <a:t>In OCP, "module" includes all discrete software elements, including methods, classes, subsystems, applications, and so forth</a:t>
            </a:r>
          </a:p>
          <a:p>
            <a:r>
              <a:rPr lang="en-US" altLang="zh-CN" dirty="0" smtClean="0"/>
              <a:t>Example 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187825"/>
            <a:ext cx="4211638" cy="141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4" y="3479800"/>
            <a:ext cx="4244679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4043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Designing a software is not easy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Some companies only design software, but outsourcing its implementations to other companies.</a:t>
            </a:r>
          </a:p>
          <a:p>
            <a:r>
              <a:rPr lang="en-US" altLang="zh-CN" dirty="0" smtClean="0"/>
              <a:t>It needs much experience to write a </a:t>
            </a:r>
            <a:r>
              <a:rPr lang="en-US" altLang="zh-CN" b="1" dirty="0" smtClean="0"/>
              <a:t>feasible </a:t>
            </a:r>
            <a:r>
              <a:rPr lang="en-US" altLang="zh-CN" dirty="0" smtClean="0"/>
              <a:t>software design.</a:t>
            </a:r>
          </a:p>
          <a:p>
            <a:r>
              <a:rPr lang="en-US" altLang="zh-CN" dirty="0" smtClean="0"/>
              <a:t>Many programmers do not implement code strictly according to designs, since it is impractical to respect some design details.</a:t>
            </a:r>
          </a:p>
          <a:p>
            <a:r>
              <a:rPr lang="en-US" altLang="zh-CN" dirty="0" smtClean="0"/>
              <a:t>Some programmers read designs as detailed requirements.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913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Architecture </a:t>
            </a:r>
            <a:r>
              <a:rPr lang="en-US" altLang="zh-CN" dirty="0"/>
              <a:t>vs </a:t>
            </a:r>
            <a:r>
              <a:rPr lang="en-US" altLang="zh-CN" dirty="0" smtClean="0"/>
              <a:t>software engineering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826" y="2285999"/>
            <a:ext cx="4652021" cy="3629025"/>
          </a:xfrm>
        </p:spPr>
      </p:pic>
      <p:pic>
        <p:nvPicPr>
          <p:cNvPr id="5" name="Picture 8" descr="classdiagram_ex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715" y="2531286"/>
            <a:ext cx="4764752" cy="31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52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Architecture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900" y="2266949"/>
            <a:ext cx="4307069" cy="3152775"/>
          </a:xfr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314574"/>
            <a:ext cx="4144204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5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Software </a:t>
            </a:r>
            <a:r>
              <a:rPr lang="en-US" altLang="zh-CN" dirty="0"/>
              <a:t>engineering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technical decisions of choosing a specific framework, language, or library can have significant impacts on your designs.</a:t>
            </a:r>
          </a:p>
          <a:p>
            <a:r>
              <a:rPr lang="en-US" altLang="zh-CN" dirty="0" smtClean="0"/>
              <a:t>Even the changes in a specific </a:t>
            </a:r>
            <a:r>
              <a:rPr lang="en-US" altLang="zh-CN" dirty="0"/>
              <a:t>framework, language, or </a:t>
            </a:r>
            <a:r>
              <a:rPr lang="en-US" altLang="zh-CN" dirty="0" smtClean="0"/>
              <a:t>library can have nontrivial impacts on your designs.</a:t>
            </a:r>
          </a:p>
          <a:p>
            <a:r>
              <a:rPr lang="en-US" altLang="zh-CN" dirty="0" smtClean="0"/>
              <a:t>However, most books teach that you shall ignore such issues.</a:t>
            </a:r>
          </a:p>
          <a:p>
            <a:r>
              <a:rPr lang="en-US" altLang="zh-CN" dirty="0" smtClean="0"/>
              <a:t>Requirements can change after you design a software, but sometime you do not have time to update your designs.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310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State of the art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36" y="2038289"/>
            <a:ext cx="2793651" cy="647619"/>
          </a:xfrm>
        </p:spPr>
      </p:pic>
      <p:sp>
        <p:nvSpPr>
          <p:cNvPr id="5" name="文本框 4"/>
          <p:cNvSpPr txBox="1"/>
          <p:nvPr/>
        </p:nvSpPr>
        <p:spPr>
          <a:xfrm>
            <a:off x="423181" y="292963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JBOO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274" y="1895934"/>
            <a:ext cx="7683710" cy="47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289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This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Software designer</a:t>
            </a:r>
          </a:p>
          <a:p>
            <a:r>
              <a:rPr lang="en-US" altLang="zh-CN" dirty="0"/>
              <a:t>UML</a:t>
            </a:r>
          </a:p>
          <a:p>
            <a:pPr lvl="1"/>
            <a:r>
              <a:rPr lang="en-US" altLang="zh-CN" dirty="0"/>
              <a:t>Use case diagram</a:t>
            </a:r>
          </a:p>
          <a:p>
            <a:pPr lvl="2"/>
            <a:r>
              <a:rPr lang="en-US" altLang="zh-CN" dirty="0"/>
              <a:t>Identification of use cases</a:t>
            </a:r>
          </a:p>
          <a:p>
            <a:pPr lvl="2"/>
            <a:r>
              <a:rPr lang="en-US" altLang="zh-CN" dirty="0"/>
              <a:t>Object oriented approach for design</a:t>
            </a:r>
          </a:p>
          <a:p>
            <a:pPr lvl="1"/>
            <a:r>
              <a:rPr lang="en-US" altLang="zh-CN" dirty="0"/>
              <a:t>Class diagram</a:t>
            </a:r>
          </a:p>
          <a:p>
            <a:pPr lvl="2"/>
            <a:r>
              <a:rPr lang="en-US" altLang="zh-CN" dirty="0"/>
              <a:t>Legend</a:t>
            </a:r>
          </a:p>
          <a:p>
            <a:pPr lvl="2"/>
            <a:r>
              <a:rPr lang="en-US" altLang="zh-CN" dirty="0"/>
              <a:t>Class Relationships</a:t>
            </a:r>
          </a:p>
          <a:p>
            <a:pPr lvl="1"/>
            <a:r>
              <a:rPr lang="en-US" altLang="zh-CN" dirty="0"/>
              <a:t>Sequence </a:t>
            </a:r>
            <a:r>
              <a:rPr lang="en-US" altLang="zh-CN" dirty="0" smtClean="0"/>
              <a:t>diagram</a:t>
            </a:r>
          </a:p>
          <a:p>
            <a:r>
              <a:rPr lang="en-US" altLang="zh-CN" dirty="0"/>
              <a:t>The Principles of Object-Oriented </a:t>
            </a:r>
            <a:r>
              <a:rPr lang="en-US" altLang="zh-CN" dirty="0" smtClean="0"/>
              <a:t>Design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18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 for Identifying Use </a:t>
            </a:r>
            <a:r>
              <a:rPr lang="en-US" altLang="zh-CN" dirty="0" smtClean="0"/>
              <a:t>Cases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Choose your system boundary</a:t>
            </a:r>
          </a:p>
          <a:p>
            <a:r>
              <a:rPr lang="en-US" altLang="zh-CN" dirty="0"/>
              <a:t>Identify primary actors</a:t>
            </a:r>
          </a:p>
          <a:p>
            <a:r>
              <a:rPr lang="en-US" altLang="zh-CN" dirty="0"/>
              <a:t>For each actor, find their goals</a:t>
            </a:r>
          </a:p>
          <a:p>
            <a:r>
              <a:rPr lang="en-US" altLang="zh-CN" dirty="0"/>
              <a:t>Define a use case for each goal</a:t>
            </a:r>
          </a:p>
          <a:p>
            <a:r>
              <a:rPr lang="en-US" altLang="zh-CN" dirty="0"/>
              <a:t>Decompose complex use cases into sub-use cases</a:t>
            </a:r>
          </a:p>
          <a:p>
            <a:r>
              <a:rPr lang="en-US" altLang="zh-CN" dirty="0" smtClean="0"/>
              <a:t>Define the relations among use </a:t>
            </a:r>
            <a:r>
              <a:rPr lang="en-US" altLang="zh-CN" dirty="0"/>
              <a:t>cases 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30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Next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Programmer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86" y="2324930"/>
            <a:ext cx="6098358" cy="400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3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Object-Oriented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runtime of software </a:t>
            </a:r>
            <a:r>
              <a:rPr lang="en-US" altLang="zh-CN" dirty="0"/>
              <a:t>is viewed as an set of objects interacting with each other</a:t>
            </a:r>
          </a:p>
          <a:p>
            <a:pPr lvl="1"/>
            <a:r>
              <a:rPr lang="en-US" altLang="zh-CN" dirty="0" smtClean="0"/>
              <a:t>Bookstore system: books, shelves, sales clerk, client, …</a:t>
            </a:r>
          </a:p>
          <a:p>
            <a:r>
              <a:rPr lang="en-US" altLang="zh-CN" dirty="0" smtClean="0"/>
              <a:t>Objects </a:t>
            </a:r>
            <a:r>
              <a:rPr lang="en-US" altLang="zh-CN" dirty="0"/>
              <a:t>have data and operations</a:t>
            </a:r>
          </a:p>
          <a:p>
            <a:pPr lvl="1"/>
            <a:r>
              <a:rPr lang="en-US" altLang="zh-CN" dirty="0"/>
              <a:t>Shelves: id, size, load books; clerk: name, field, sell books</a:t>
            </a:r>
          </a:p>
          <a:p>
            <a:r>
              <a:rPr lang="en-US" altLang="zh-CN" dirty="0"/>
              <a:t>A user ask an object (providing inputs) to get the information he/she wants (getting output)</a:t>
            </a:r>
          </a:p>
          <a:p>
            <a:pPr lvl="1"/>
            <a:r>
              <a:rPr lang="en-US" altLang="zh-CN" dirty="0"/>
              <a:t>Ask shelves: how many books on shelves</a:t>
            </a:r>
          </a:p>
          <a:p>
            <a:r>
              <a:rPr lang="en-US" altLang="zh-CN" dirty="0"/>
              <a:t>No pre-assumed steps or sequences of execution (compared to procedure-oriented approach)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43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steps in OOA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Define </a:t>
            </a:r>
            <a:r>
              <a:rPr lang="en-US" altLang="zh-CN" dirty="0"/>
              <a:t>the domain model</a:t>
            </a:r>
          </a:p>
          <a:p>
            <a:pPr lvl="1"/>
            <a:r>
              <a:rPr lang="en-US" altLang="zh-CN" dirty="0"/>
              <a:t>Find the objects, classes</a:t>
            </a:r>
          </a:p>
          <a:p>
            <a:r>
              <a:rPr lang="en-US" altLang="zh-CN" dirty="0"/>
              <a:t>Define design class diagram</a:t>
            </a:r>
          </a:p>
          <a:p>
            <a:pPr lvl="1"/>
            <a:r>
              <a:rPr lang="en-US" altLang="zh-CN" dirty="0"/>
              <a:t>Find relationships between classes</a:t>
            </a:r>
          </a:p>
          <a:p>
            <a:r>
              <a:rPr lang="en-US" altLang="zh-CN" dirty="0"/>
              <a:t>Define the interaction diagrams</a:t>
            </a:r>
          </a:p>
          <a:p>
            <a:pPr lvl="1"/>
            <a:r>
              <a:rPr lang="en-US" altLang="zh-CN" dirty="0"/>
              <a:t>Describe the interaction between the objects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76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</a:p>
          <a:p>
            <a:pPr lvl="1"/>
            <a:r>
              <a:rPr lang="en-US" altLang="zh-CN" dirty="0"/>
              <a:t>Discrete entities with </a:t>
            </a:r>
            <a:r>
              <a:rPr lang="en-US" altLang="zh-CN" dirty="0" smtClean="0"/>
              <a:t>well-defined </a:t>
            </a:r>
            <a:r>
              <a:rPr lang="en-US" altLang="zh-CN" dirty="0"/>
              <a:t>boundaries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Operations</a:t>
            </a:r>
          </a:p>
          <a:p>
            <a:r>
              <a:rPr lang="en-US" altLang="zh-CN" dirty="0"/>
              <a:t>Life Cycle</a:t>
            </a:r>
          </a:p>
          <a:p>
            <a:pPr lvl="1"/>
            <a:r>
              <a:rPr lang="en-US" altLang="zh-CN" dirty="0"/>
              <a:t>Construction (new shelf bought)</a:t>
            </a:r>
          </a:p>
          <a:p>
            <a:pPr lvl="1"/>
            <a:r>
              <a:rPr lang="en-US" altLang="zh-CN" dirty="0"/>
              <a:t>Running (loading books, removing books, move)</a:t>
            </a:r>
          </a:p>
          <a:p>
            <a:pPr lvl="1"/>
            <a:r>
              <a:rPr lang="en-US" altLang="zh-CN" dirty="0"/>
              <a:t>Runtime state: value of mutable data in the object</a:t>
            </a:r>
          </a:p>
          <a:p>
            <a:pPr lvl="1"/>
            <a:r>
              <a:rPr lang="en-US" altLang="zh-CN" dirty="0"/>
              <a:t>Destruction (shelf broken or removed)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31417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Too many objects</a:t>
            </a:r>
          </a:p>
          <a:p>
            <a:pPr lvl="1"/>
            <a:r>
              <a:rPr lang="en-US" altLang="zh-CN" dirty="0"/>
              <a:t>Cannot define one by one in the system</a:t>
            </a:r>
          </a:p>
          <a:p>
            <a:pPr lvl="1"/>
            <a:r>
              <a:rPr lang="en-US" altLang="zh-CN" dirty="0"/>
              <a:t>Not general enough</a:t>
            </a:r>
          </a:p>
          <a:p>
            <a:pPr lvl="1"/>
            <a:r>
              <a:rPr lang="en-US" altLang="zh-CN" dirty="0"/>
              <a:t>Consider three clerks in the bookstore (John, Mike, Nancy)</a:t>
            </a:r>
          </a:p>
          <a:p>
            <a:r>
              <a:rPr lang="en-US" altLang="zh-CN" dirty="0"/>
              <a:t>Objects share similar features can be grouped as a Class</a:t>
            </a:r>
          </a:p>
          <a:p>
            <a:pPr lvl="1"/>
            <a:r>
              <a:rPr lang="en-US" altLang="zh-CN" dirty="0"/>
              <a:t>John, Mike, Nancy - &gt; Sales Clerk</a:t>
            </a:r>
          </a:p>
          <a:p>
            <a:pPr lvl="1"/>
            <a:r>
              <a:rPr lang="en-US" altLang="zh-CN" dirty="0"/>
              <a:t>Thousands of different books - &gt; Book</a:t>
            </a:r>
          </a:p>
          <a:p>
            <a:r>
              <a:rPr lang="en-US" altLang="zh-CN" dirty="0" smtClean="0"/>
              <a:t>Too few</a:t>
            </a:r>
            <a:r>
              <a:rPr lang="en-US" altLang="zh-CN" dirty="0"/>
              <a:t>, complex classes means that each class</a:t>
            </a:r>
          </a:p>
          <a:p>
            <a:pPr lvl="1"/>
            <a:r>
              <a:rPr lang="en-US" altLang="zh-CN" dirty="0"/>
              <a:t>Encapsulates a large portion of the overall system intelligence</a:t>
            </a:r>
          </a:p>
          <a:p>
            <a:pPr lvl="1"/>
            <a:r>
              <a:rPr lang="en-US" altLang="zh-CN" dirty="0"/>
              <a:t>Is less likely to be reusable</a:t>
            </a:r>
          </a:p>
          <a:p>
            <a:pPr lvl="1"/>
            <a:r>
              <a:rPr lang="en-US" altLang="zh-CN" dirty="0"/>
              <a:t>Is more difficult to implement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098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3282</TotalTime>
  <Words>1856</Words>
  <Application>Microsoft Office PowerPoint</Application>
  <PresentationFormat>宽屏</PresentationFormat>
  <Paragraphs>297</Paragraphs>
  <Slides>50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8" baseType="lpstr">
      <vt:lpstr>等线</vt:lpstr>
      <vt:lpstr>宋体</vt:lpstr>
      <vt:lpstr>Arial</vt:lpstr>
      <vt:lpstr>Century Schoolbook</vt:lpstr>
      <vt:lpstr>Comic Sans MS</vt:lpstr>
      <vt:lpstr>Wingdings 2</vt:lpstr>
      <vt:lpstr>View</vt:lpstr>
      <vt:lpstr>Visio</vt:lpstr>
      <vt:lpstr>Software designer</vt:lpstr>
      <vt:lpstr>Last class</vt:lpstr>
      <vt:lpstr>Role</vt:lpstr>
      <vt:lpstr>Use Case Diagram for ATM </vt:lpstr>
      <vt:lpstr>Process for Identifying Use Cases</vt:lpstr>
      <vt:lpstr>Object-Oriented Approach</vt:lpstr>
      <vt:lpstr>Key steps in OOA</vt:lpstr>
      <vt:lpstr>Objects</vt:lpstr>
      <vt:lpstr>Classes</vt:lpstr>
      <vt:lpstr>UML Class Diagram</vt:lpstr>
      <vt:lpstr>UML Class Diagram Syntax</vt:lpstr>
      <vt:lpstr>Class Diagram – Example</vt:lpstr>
      <vt:lpstr>Class</vt:lpstr>
      <vt:lpstr>Class</vt:lpstr>
      <vt:lpstr>Class Diagram – Class</vt:lpstr>
      <vt:lpstr>Identifying Class</vt:lpstr>
      <vt:lpstr>Identifying Class</vt:lpstr>
      <vt:lpstr>Class Relationships</vt:lpstr>
      <vt:lpstr>Generalization</vt:lpstr>
      <vt:lpstr>Generalization: syntax</vt:lpstr>
      <vt:lpstr>Aggregation</vt:lpstr>
      <vt:lpstr>Aggregation Semantics</vt:lpstr>
      <vt:lpstr>Composition</vt:lpstr>
      <vt:lpstr>Composition vs. Aggregation</vt:lpstr>
      <vt:lpstr>Association</vt:lpstr>
      <vt:lpstr>Association Syntax</vt:lpstr>
      <vt:lpstr>Multiplicity</vt:lpstr>
      <vt:lpstr> Role Name</vt:lpstr>
      <vt:lpstr>Review of Class Diagram</vt:lpstr>
      <vt:lpstr>Review of Class Diagram</vt:lpstr>
      <vt:lpstr>Sequence Diagram</vt:lpstr>
      <vt:lpstr>Sequence Diagram - Syntax</vt:lpstr>
      <vt:lpstr>Sequence Diagram - Syntax</vt:lpstr>
      <vt:lpstr>Sequence Diagram</vt:lpstr>
      <vt:lpstr>Sequence Diagram – An Example</vt:lpstr>
      <vt:lpstr>Sequence Diagram – Advanced Features</vt:lpstr>
      <vt:lpstr>The Principles of Object-Oriented Design</vt:lpstr>
      <vt:lpstr>SRP: The Single – Responsibility Principle</vt:lpstr>
      <vt:lpstr>SRP: The Single – Responsibility Principle</vt:lpstr>
      <vt:lpstr>LSP: The Liskov Substitution Principle</vt:lpstr>
      <vt:lpstr>ISP: The Interface Segregation Principle</vt:lpstr>
      <vt:lpstr>ISP: The Interface Segregation Principle</vt:lpstr>
      <vt:lpstr>OCP: The Open-Closed Principle</vt:lpstr>
      <vt:lpstr>Designing a software is not easy</vt:lpstr>
      <vt:lpstr>Architecture vs software engineering</vt:lpstr>
      <vt:lpstr>Architecture</vt:lpstr>
      <vt:lpstr>Software engineering</vt:lpstr>
      <vt:lpstr>State of the art</vt:lpstr>
      <vt:lpstr>This class</vt:lpstr>
      <vt:lpstr>Next class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Hao Zhong</cp:lastModifiedBy>
  <cp:revision>603</cp:revision>
  <dcterms:created xsi:type="dcterms:W3CDTF">2017-07-31T06:57:29Z</dcterms:created>
  <dcterms:modified xsi:type="dcterms:W3CDTF">2017-10-09T08:36:48Z</dcterms:modified>
</cp:coreProperties>
</file>