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50"/>
  </p:notesMasterIdLst>
  <p:sldIdLst>
    <p:sldId id="256" r:id="rId2"/>
    <p:sldId id="318" r:id="rId3"/>
    <p:sldId id="296" r:id="rId4"/>
    <p:sldId id="319" r:id="rId5"/>
    <p:sldId id="358" r:id="rId6"/>
    <p:sldId id="360" r:id="rId7"/>
    <p:sldId id="35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61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  <p:sldId id="357" r:id="rId47"/>
    <p:sldId id="316" r:id="rId48"/>
    <p:sldId id="31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8"/>
            <p14:sldId id="296"/>
            <p14:sldId id="319"/>
            <p14:sldId id="358"/>
            <p14:sldId id="360"/>
            <p14:sldId id="35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61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7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2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67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vstudio/ff926074.aspx" TargetMode="External"/><Relationship Id="rId2" Type="http://schemas.openxmlformats.org/officeDocument/2006/relationships/hyperlink" Target="http://www.oracle.com/technetwork/java/javase/documentation/codeconvtoc-13605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 and Constants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 (function, method) Naming</a:t>
            </a:r>
          </a:p>
          <a:p>
            <a:pPr lvl="1"/>
            <a:r>
              <a:rPr lang="en-US" altLang="zh-CN" dirty="0"/>
              <a:t>Do not use names with no meanings (e.g., a, b, ac, xyz)</a:t>
            </a:r>
          </a:p>
          <a:p>
            <a:pPr lvl="1"/>
            <a:r>
              <a:rPr lang="en-US" altLang="zh-CN" dirty="0"/>
              <a:t>Do not use names with general meanings (e.g., do, run, it, value, temp)</a:t>
            </a:r>
          </a:p>
          <a:p>
            <a:pPr lvl="1"/>
            <a:r>
              <a:rPr lang="en-US" altLang="zh-CN" dirty="0"/>
              <a:t>Do not differentiate variables with simple number indexes (e.g., name_1, name_2, name_3)</a:t>
            </a:r>
          </a:p>
          <a:p>
            <a:pPr lvl="1"/>
            <a:r>
              <a:rPr lang="en-US" altLang="zh-CN" dirty="0"/>
              <a:t>Full words is better than abbreviations (e.g., use </a:t>
            </a:r>
            <a:r>
              <a:rPr lang="en-US" altLang="zh-CN" dirty="0" err="1"/>
              <a:t>phone_number</a:t>
            </a:r>
            <a:r>
              <a:rPr lang="en-US" altLang="zh-CN" dirty="0"/>
              <a:t> instead of </a:t>
            </a:r>
            <a:r>
              <a:rPr lang="en-US" altLang="zh-CN" dirty="0" err="1"/>
              <a:t>tel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Use underscore or Capitalized letter to separate words (e.g., </a:t>
            </a:r>
            <a:r>
              <a:rPr lang="en-US" altLang="zh-CN" dirty="0" err="1"/>
              <a:t>phone_number</a:t>
            </a:r>
            <a:r>
              <a:rPr lang="en-US" altLang="zh-CN" dirty="0"/>
              <a:t> or </a:t>
            </a:r>
            <a:r>
              <a:rPr lang="en-US" altLang="zh-CN" dirty="0" err="1"/>
              <a:t>phoneNumber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 and Constants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Hungarian Notations</a:t>
            </a:r>
          </a:p>
          <a:p>
            <a:pPr lvl="1"/>
            <a:r>
              <a:rPr lang="en-US" altLang="zh-CN" dirty="0"/>
              <a:t>Each variable has a prefix to indicate its type</a:t>
            </a:r>
          </a:p>
          <a:p>
            <a:pPr lvl="2"/>
            <a:r>
              <a:rPr lang="en-US" altLang="zh-CN" dirty="0" err="1"/>
              <a:t>lAccountNum</a:t>
            </a:r>
            <a:r>
              <a:rPr lang="en-US" altLang="zh-CN" dirty="0"/>
              <a:t> (long)</a:t>
            </a:r>
          </a:p>
          <a:p>
            <a:pPr lvl="2"/>
            <a:r>
              <a:rPr lang="en-US" altLang="zh-CN" dirty="0"/>
              <a:t>arru8NumberList (array, unsigned 8 bit)</a:t>
            </a:r>
          </a:p>
          <a:p>
            <a:pPr lvl="1"/>
            <a:r>
              <a:rPr lang="en-US" altLang="zh-CN" dirty="0"/>
              <a:t>Quite useful in C, and is used widely in C++ and C#</a:t>
            </a:r>
          </a:p>
          <a:p>
            <a:pPr lvl="1"/>
            <a:r>
              <a:rPr lang="en-US" altLang="zh-CN" dirty="0"/>
              <a:t>MS code and Windows APIs use Hungarian Notations a lot</a:t>
            </a:r>
          </a:p>
          <a:p>
            <a:pPr lvl="1"/>
            <a:r>
              <a:rPr lang="en-US" altLang="zh-CN" dirty="0"/>
              <a:t>Not very necessary in OO languages with modern IDEs, because the type of a variable is complex in itself, and easy to know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9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 and Constants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Constants 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global, collect all constants somewhere (</a:t>
            </a:r>
            <a:r>
              <a:rPr lang="en-US" altLang="zh-CN" dirty="0" err="1"/>
              <a:t>e.g</a:t>
            </a:r>
            <a:r>
              <a:rPr lang="en-US" altLang="zh-CN" dirty="0"/>
              <a:t>, </a:t>
            </a:r>
            <a:r>
              <a:rPr lang="en-US" altLang="zh-CN" dirty="0" err="1"/>
              <a:t>Config</a:t>
            </a:r>
            <a:r>
              <a:rPr lang="en-US" altLang="zh-CN" dirty="0"/>
              <a:t> class, or a configuration file)</a:t>
            </a:r>
          </a:p>
          <a:p>
            <a:pPr lvl="1"/>
            <a:r>
              <a:rPr lang="en-US" altLang="zh-CN" dirty="0"/>
              <a:t>Conventionally, the name for a class/file-wide constant is all Capitalized words, concatenated by underscore (e.g., MAX_DAY_LIMIT), be careful of case-insensitive </a:t>
            </a:r>
            <a:r>
              <a:rPr lang="en-US" altLang="zh-CN" dirty="0" smtClean="0"/>
              <a:t>languages</a:t>
            </a:r>
          </a:p>
          <a:p>
            <a:pPr lvl="3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9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 and Constants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/>
              <a:t>Constants</a:t>
            </a:r>
          </a:p>
          <a:p>
            <a:pPr lvl="1"/>
            <a:r>
              <a:rPr lang="en-US" altLang="zh-CN" dirty="0"/>
              <a:t>Try to avoid string constants in your code</a:t>
            </a:r>
          </a:p>
          <a:p>
            <a:pPr lvl="1"/>
            <a:r>
              <a:rPr lang="en-US" altLang="zh-CN" dirty="0"/>
              <a:t>Especially if they are related to UI (visible strings), system (paths), database (</a:t>
            </a:r>
            <a:r>
              <a:rPr lang="en-US" altLang="zh-CN" dirty="0" err="1"/>
              <a:t>sql</a:t>
            </a:r>
            <a:r>
              <a:rPr lang="en-US" altLang="zh-CN" dirty="0"/>
              <a:t> statements), or any environments</a:t>
            </a:r>
          </a:p>
          <a:p>
            <a:pPr lvl="1"/>
            <a:r>
              <a:rPr lang="en-US" altLang="zh-CN" dirty="0"/>
              <a:t>Put them in different  configuration files according to their usage</a:t>
            </a:r>
          </a:p>
          <a:p>
            <a:pPr lvl="1"/>
            <a:r>
              <a:rPr lang="en-US" altLang="zh-CN" dirty="0"/>
              <a:t>So that you can change them later to generate different releases (different OS, regions, etc.) </a:t>
            </a:r>
            <a:endParaRPr lang="en-US" altLang="zh-CN" dirty="0" smtClean="0"/>
          </a:p>
          <a:p>
            <a:r>
              <a:rPr lang="en-US" altLang="zh-CN" dirty="0"/>
              <a:t>Wang, Xiaoyin, Lu Zhang, Tao Xie, Hong Mei, and </a:t>
            </a:r>
            <a:r>
              <a:rPr lang="en-US" altLang="zh-CN" dirty="0" err="1"/>
              <a:t>Jiasu</a:t>
            </a:r>
            <a:r>
              <a:rPr lang="en-US" altLang="zh-CN" dirty="0"/>
              <a:t> Sun. "Locating need-to-externalize constant strings for software internationalization with generalized string-taint analysis." </a:t>
            </a:r>
            <a:r>
              <a:rPr lang="en-US" altLang="zh-CN" i="1" dirty="0"/>
              <a:t>IEEE Transactions on Software Engineering</a:t>
            </a:r>
            <a:r>
              <a:rPr lang="en-US" altLang="zh-CN" dirty="0"/>
              <a:t> 39, no. 4 (2013): 516-536.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3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 Complex expressions</a:t>
            </a:r>
          </a:p>
          <a:p>
            <a:pPr lvl="1"/>
            <a:r>
              <a:rPr lang="en-US" altLang="zh-CN" dirty="0"/>
              <a:t>Give names to intermediate results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249" y="2777437"/>
            <a:ext cx="8886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totalAmount</a:t>
            </a:r>
            <a:r>
              <a:rPr lang="en-US" altLang="zh-CN" dirty="0"/>
              <a:t> = (</a:t>
            </a:r>
            <a:r>
              <a:rPr lang="en-US" altLang="zh-CN" dirty="0" err="1"/>
              <a:t>hasDiscount</a:t>
            </a:r>
            <a:r>
              <a:rPr lang="en-US" altLang="zh-CN" dirty="0"/>
              <a:t>() &amp;&amp; </a:t>
            </a:r>
            <a:r>
              <a:rPr lang="en-US" altLang="zh-CN" dirty="0" err="1"/>
              <a:t>validForDiscount</a:t>
            </a:r>
            <a:r>
              <a:rPr lang="en-US" altLang="zh-CN" dirty="0"/>
              <a:t>(user)) ? </a:t>
            </a:r>
            <a:r>
              <a:rPr lang="en-US" altLang="zh-CN" dirty="0" err="1"/>
              <a:t>discountRate</a:t>
            </a:r>
            <a:r>
              <a:rPr lang="en-US" altLang="zh-CN" dirty="0"/>
              <a:t>() * </a:t>
            </a:r>
            <a:r>
              <a:rPr lang="en-US" altLang="zh-CN" dirty="0" err="1"/>
              <a:t>getPrice</a:t>
            </a:r>
            <a:r>
              <a:rPr lang="en-US" altLang="zh-CN" dirty="0"/>
              <a:t>() * </a:t>
            </a:r>
            <a:r>
              <a:rPr lang="en-US" altLang="zh-CN" dirty="0" err="1"/>
              <a:t>getNum</a:t>
            </a:r>
            <a:r>
              <a:rPr lang="en-US" altLang="zh-CN" dirty="0"/>
              <a:t>() : </a:t>
            </a:r>
            <a:r>
              <a:rPr lang="en-US" altLang="zh-CN" dirty="0" err="1"/>
              <a:t>getPrice</a:t>
            </a:r>
            <a:r>
              <a:rPr lang="en-US" altLang="zh-CN" dirty="0"/>
              <a:t>() * </a:t>
            </a:r>
            <a:r>
              <a:rPr lang="en-US" altLang="zh-CN" dirty="0" err="1"/>
              <a:t>getNum</a:t>
            </a:r>
            <a:r>
              <a:rPr lang="en-US" altLang="zh-CN" dirty="0"/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95249" y="4088011"/>
            <a:ext cx="10401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validDiscount</a:t>
            </a:r>
            <a:r>
              <a:rPr lang="en-US" altLang="zh-CN" dirty="0"/>
              <a:t> = </a:t>
            </a:r>
            <a:r>
              <a:rPr lang="en-US" altLang="zh-CN" dirty="0" err="1"/>
              <a:t>hasDiscount</a:t>
            </a:r>
            <a:r>
              <a:rPr lang="en-US" altLang="zh-CN" dirty="0"/>
              <a:t>() &amp;&amp; </a:t>
            </a:r>
            <a:r>
              <a:rPr lang="en-US" altLang="zh-CN" dirty="0" err="1"/>
              <a:t>validForDiscount</a:t>
            </a:r>
            <a:r>
              <a:rPr lang="en-US" altLang="zh-CN" dirty="0"/>
              <a:t>(user); 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price = </a:t>
            </a:r>
            <a:r>
              <a:rPr lang="en-US" altLang="zh-CN" dirty="0" err="1"/>
              <a:t>validDiscount</a:t>
            </a:r>
            <a:r>
              <a:rPr lang="en-US" altLang="zh-CN" dirty="0"/>
              <a:t> ? </a:t>
            </a:r>
            <a:r>
              <a:rPr lang="en-US" altLang="zh-CN" dirty="0" err="1"/>
              <a:t>getPrice</a:t>
            </a:r>
            <a:r>
              <a:rPr lang="en-US" altLang="zh-CN" dirty="0"/>
              <a:t>() * </a:t>
            </a:r>
            <a:r>
              <a:rPr lang="en-US" altLang="zh-CN" dirty="0" err="1"/>
              <a:t>discountRate</a:t>
            </a:r>
            <a:r>
              <a:rPr lang="en-US" altLang="zh-CN" dirty="0"/>
              <a:t>() : </a:t>
            </a:r>
            <a:r>
              <a:rPr lang="en-US" altLang="zh-CN" dirty="0" err="1"/>
              <a:t>getPrice</a:t>
            </a:r>
            <a:r>
              <a:rPr lang="en-US" altLang="zh-CN" dirty="0"/>
              <a:t>();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totalAmount</a:t>
            </a:r>
            <a:r>
              <a:rPr lang="en-US" altLang="zh-CN" dirty="0"/>
              <a:t> = price * </a:t>
            </a:r>
            <a:r>
              <a:rPr lang="en-US" altLang="zh-CN" dirty="0" err="1"/>
              <a:t>getNum</a:t>
            </a:r>
            <a:r>
              <a:rPr lang="en-US" altLang="zh-CN" dirty="0"/>
              <a:t>();</a:t>
            </a:r>
          </a:p>
        </p:txBody>
      </p:sp>
      <p:sp>
        <p:nvSpPr>
          <p:cNvPr id="6" name="下箭头 5"/>
          <p:cNvSpPr/>
          <p:nvPr/>
        </p:nvSpPr>
        <p:spPr>
          <a:xfrm>
            <a:off x="4438650" y="3561246"/>
            <a:ext cx="484632" cy="443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 corner cases (uncommon operators)</a:t>
            </a:r>
          </a:p>
          <a:p>
            <a:r>
              <a:rPr lang="en-US" altLang="zh-CN" dirty="0"/>
              <a:t>Rules are complex, maybe changed (careful of updates!!)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a[] = </a:t>
            </a:r>
            <a:r>
              <a:rPr lang="en-US" altLang="zh-CN" dirty="0" smtClean="0"/>
              <a:t>{0, </a:t>
            </a:r>
            <a:r>
              <a:rPr lang="en-US" altLang="zh-CN" dirty="0"/>
              <a:t>5};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++] </a:t>
            </a:r>
            <a:r>
              <a:rPr lang="en-US" altLang="zh-CN" dirty="0"/>
              <a:t>= </a:t>
            </a:r>
            <a:r>
              <a:rPr lang="en-US" altLang="zh-CN" dirty="0" err="1"/>
              <a:t>i</a:t>
            </a:r>
            <a:r>
              <a:rPr lang="en-US" altLang="zh-CN" dirty="0"/>
              <a:t>++; print (a[0</a:t>
            </a:r>
            <a:r>
              <a:rPr lang="en-US" altLang="zh-CN" dirty="0" smtClean="0"/>
              <a:t>]+"," </a:t>
            </a:r>
            <a:r>
              <a:rPr lang="en-US" altLang="zh-CN" dirty="0"/>
              <a:t>+ a[1</a:t>
            </a:r>
            <a:r>
              <a:rPr lang="en-US" altLang="zh-CN" dirty="0" smtClean="0"/>
              <a:t>]+","+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lvl="1"/>
            <a:r>
              <a:rPr lang="en-US" altLang="zh-CN" dirty="0"/>
              <a:t>	What will be printed?</a:t>
            </a:r>
          </a:p>
          <a:p>
            <a:r>
              <a:rPr lang="en-US" altLang="zh-CN" dirty="0"/>
              <a:t>Add brackets even when you think it is unnecessary (except for + and * which is so well known)</a:t>
            </a:r>
          </a:p>
          <a:p>
            <a:r>
              <a:rPr lang="en-US" altLang="zh-CN" dirty="0"/>
              <a:t>Conditional Expressions</a:t>
            </a:r>
          </a:p>
          <a:p>
            <a:pPr lvl="1"/>
            <a:r>
              <a:rPr lang="en-US" altLang="zh-CN" dirty="0"/>
              <a:t>Avoid abbreviation in some languages</a:t>
            </a:r>
          </a:p>
          <a:p>
            <a:pPr lvl="1"/>
            <a:r>
              <a:rPr lang="en-US" altLang="zh-CN" dirty="0"/>
              <a:t>e.g., use if (x!=0) instead of if (x)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1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Statements/Lines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 statement per line</a:t>
            </a:r>
          </a:p>
          <a:p>
            <a:r>
              <a:rPr lang="en-US" altLang="zh-CN" dirty="0"/>
              <a:t>Line breaks</a:t>
            </a:r>
          </a:p>
          <a:p>
            <a:pPr lvl="1"/>
            <a:r>
              <a:rPr lang="en-US" altLang="zh-CN" dirty="0"/>
              <a:t>Set a maximum length for lines</a:t>
            </a:r>
          </a:p>
          <a:p>
            <a:pPr lvl="1"/>
            <a:r>
              <a:rPr lang="en-US" altLang="zh-CN" dirty="0"/>
              <a:t>Break lines at binary operators, commas, etc.</a:t>
            </a:r>
          </a:p>
          <a:p>
            <a:pPr lvl="1"/>
            <a:r>
              <a:rPr lang="en-US" altLang="zh-CN" dirty="0"/>
              <a:t>Put the binary operator at the beginning of the following line, why?</a:t>
            </a:r>
          </a:p>
          <a:p>
            <a:pPr lvl="1"/>
            <a:r>
              <a:rPr lang="en-US" altLang="zh-CN" dirty="0"/>
              <a:t>Indent the following sub-lines to differentiate with other code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2268" y="4128116"/>
            <a:ext cx="3443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dirty="0"/>
              <a:t>if(long condition 1 </a:t>
            </a:r>
          </a:p>
          <a:p>
            <a:pPr lvl="1"/>
            <a:r>
              <a:rPr lang="en-US" altLang="zh-CN" dirty="0"/>
              <a:t>        &amp;&amp; long condition 2){</a:t>
            </a:r>
          </a:p>
          <a:p>
            <a:pPr lvl="1"/>
            <a:r>
              <a:rPr lang="en-US" altLang="zh-CN" dirty="0"/>
              <a:t>    do something;</a:t>
            </a:r>
          </a:p>
          <a:p>
            <a:pPr lvl="1"/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03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Indentation</a:t>
            </a:r>
          </a:p>
          <a:p>
            <a:pPr lvl="1"/>
            <a:r>
              <a:rPr lang="en-US" altLang="zh-CN" dirty="0"/>
              <a:t>Do indentation for blocks (in method, loop, if-else conditions)</a:t>
            </a:r>
          </a:p>
          <a:p>
            <a:pPr lvl="1"/>
            <a:r>
              <a:rPr lang="en-US" altLang="zh-CN" dirty="0"/>
              <a:t>Pay more intention to indentation in Python and Haskell, it is a right or wrong thing!!</a:t>
            </a:r>
          </a:p>
          <a:p>
            <a:pPr lvl="1"/>
            <a:r>
              <a:rPr lang="en-US" altLang="zh-CN" dirty="0"/>
              <a:t>Try to avoid using tab, why?</a:t>
            </a:r>
          </a:p>
          <a:p>
            <a:pPr lvl="2"/>
            <a:r>
              <a:rPr lang="en-US" altLang="zh-CN" dirty="0"/>
              <a:t>Tabs are translated to 2 or 4 spaces in different editors or settings, resulting in global coding style problems, and the case is even worse for Python</a:t>
            </a:r>
          </a:p>
          <a:p>
            <a:pPr lvl="1"/>
            <a:r>
              <a:rPr lang="en-US" altLang="zh-CN" dirty="0"/>
              <a:t>2 (</a:t>
            </a:r>
            <a:r>
              <a:rPr lang="en-US" altLang="zh-CN" dirty="0" err="1"/>
              <a:t>Lua</a:t>
            </a:r>
            <a:r>
              <a:rPr lang="en-US" altLang="zh-CN" dirty="0"/>
              <a:t>, </a:t>
            </a:r>
            <a:r>
              <a:rPr lang="en-US" altLang="zh-CN" dirty="0" err="1"/>
              <a:t>scala</a:t>
            </a:r>
            <a:r>
              <a:rPr lang="en-US" altLang="zh-CN" dirty="0"/>
              <a:t>, ruby, …) or 4 spaces (others), usually depending on the language you use and the team convention you decided 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28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Single statement blocks for loop and conditions</a:t>
            </a:r>
          </a:p>
          <a:p>
            <a:pPr lvl="1"/>
            <a:r>
              <a:rPr lang="en-US" altLang="zh-CN" dirty="0"/>
              <a:t>Add curly brackets around, why?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Logic </a:t>
            </a:r>
            <a:r>
              <a:rPr lang="en-US" altLang="zh-CN" dirty="0"/>
              <a:t>blocks</a:t>
            </a:r>
          </a:p>
          <a:p>
            <a:pPr lvl="1"/>
            <a:r>
              <a:rPr lang="en-US" altLang="zh-CN" dirty="0"/>
              <a:t>Divide a basic block to several logic blocks, add an empty line between them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3188" y="2503503"/>
            <a:ext cx="2977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if(a &gt; 1)</a:t>
            </a:r>
          </a:p>
          <a:p>
            <a:r>
              <a:rPr lang="en-US" altLang="zh-CN" dirty="0"/>
              <a:t>//      do something; Error!!</a:t>
            </a:r>
          </a:p>
          <a:p>
            <a:r>
              <a:rPr lang="en-US" altLang="zh-CN" dirty="0"/>
              <a:t>     another statement;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42513" y="4148812"/>
            <a:ext cx="61991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validDiscountRate</a:t>
            </a:r>
            <a:r>
              <a:rPr lang="en-US" altLang="zh-CN" dirty="0"/>
              <a:t> = …;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finalAmount</a:t>
            </a:r>
            <a:r>
              <a:rPr lang="en-US" altLang="zh-CN" dirty="0"/>
              <a:t> = </a:t>
            </a:r>
            <a:r>
              <a:rPr lang="en-US" altLang="zh-CN" dirty="0" err="1"/>
              <a:t>validDiscountRate</a:t>
            </a:r>
            <a:r>
              <a:rPr lang="en-US" altLang="zh-CN" dirty="0"/>
              <a:t> * amount;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print </a:t>
            </a:r>
            <a:r>
              <a:rPr lang="en-US" altLang="zh-CN" dirty="0" err="1"/>
              <a:t>getReceiptHeader</a:t>
            </a:r>
            <a:r>
              <a:rPr lang="en-US" altLang="zh-CN" dirty="0"/>
              <a:t>();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print </a:t>
            </a:r>
            <a:r>
              <a:rPr lang="en-US" altLang="zh-CN" dirty="0" err="1"/>
              <a:t>finalAmount</a:t>
            </a:r>
            <a:r>
              <a:rPr lang="en-US" altLang="zh-CN" dirty="0"/>
              <a:t>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7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Size</a:t>
            </a:r>
          </a:p>
          <a:p>
            <a:pPr lvl="1"/>
            <a:r>
              <a:rPr lang="en-US" altLang="zh-CN" dirty="0"/>
              <a:t>Smaller, and smaller, and even smaller …</a:t>
            </a:r>
          </a:p>
          <a:p>
            <a:pPr lvl="1"/>
            <a:r>
              <a:rPr lang="en-US" altLang="zh-CN" dirty="0"/>
              <a:t>Usually less than 20 lines, and never exceed 100 lines</a:t>
            </a:r>
          </a:p>
          <a:p>
            <a:pPr lvl="1"/>
            <a:r>
              <a:rPr lang="en-US" altLang="zh-CN" dirty="0"/>
              <a:t>Why?</a:t>
            </a:r>
          </a:p>
          <a:p>
            <a:pPr lvl="2"/>
            <a:r>
              <a:rPr lang="en-US" altLang="zh-CN" dirty="0"/>
              <a:t>easier to understand</a:t>
            </a:r>
          </a:p>
          <a:p>
            <a:pPr lvl="2"/>
            <a:r>
              <a:rPr lang="en-US" altLang="zh-CN" dirty="0"/>
              <a:t>easier to reuse: less code clones</a:t>
            </a:r>
          </a:p>
          <a:p>
            <a:r>
              <a:rPr lang="en-US" altLang="zh-CN" dirty="0"/>
              <a:t>Signatures</a:t>
            </a:r>
          </a:p>
          <a:p>
            <a:pPr lvl="1"/>
            <a:r>
              <a:rPr lang="en-US" altLang="zh-CN" dirty="0"/>
              <a:t>Avoid too many parameters</a:t>
            </a:r>
          </a:p>
          <a:p>
            <a:pPr lvl="1"/>
            <a:r>
              <a:rPr lang="en-US" altLang="zh-CN" dirty="0" smtClean="0"/>
              <a:t>Group </a:t>
            </a:r>
            <a:r>
              <a:rPr lang="en-US" altLang="zh-CN" dirty="0"/>
              <a:t>parameters to a new class</a:t>
            </a:r>
          </a:p>
          <a:p>
            <a:r>
              <a:rPr lang="en-US" altLang="zh-CN" dirty="0"/>
              <a:t>Contents</a:t>
            </a:r>
          </a:p>
          <a:p>
            <a:pPr lvl="1"/>
            <a:r>
              <a:rPr lang="en-US" altLang="zh-CN" dirty="0"/>
              <a:t>Try to avoid side effect</a:t>
            </a:r>
          </a:p>
          <a:p>
            <a:pPr lvl="1"/>
            <a:r>
              <a:rPr lang="en-US" altLang="zh-CN" dirty="0"/>
              <a:t>Try to not use global variables, especially writing global variables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2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designer</a:t>
            </a:r>
          </a:p>
          <a:p>
            <a:r>
              <a:rPr lang="en-US" altLang="zh-CN" dirty="0"/>
              <a:t>UML</a:t>
            </a:r>
          </a:p>
          <a:p>
            <a:pPr lvl="1"/>
            <a:r>
              <a:rPr lang="en-US" altLang="zh-CN" dirty="0"/>
              <a:t>Use case diagram</a:t>
            </a:r>
          </a:p>
          <a:p>
            <a:pPr lvl="2"/>
            <a:r>
              <a:rPr lang="en-US" altLang="zh-CN" dirty="0"/>
              <a:t>Identification of use cases</a:t>
            </a:r>
          </a:p>
          <a:p>
            <a:pPr lvl="2"/>
            <a:r>
              <a:rPr lang="en-US" altLang="zh-CN" dirty="0"/>
              <a:t>Object oriented approach for design</a:t>
            </a:r>
          </a:p>
          <a:p>
            <a:pPr lvl="1"/>
            <a:r>
              <a:rPr lang="en-US" altLang="zh-CN" dirty="0"/>
              <a:t>Class diagram</a:t>
            </a:r>
          </a:p>
          <a:p>
            <a:pPr lvl="2"/>
            <a:r>
              <a:rPr lang="en-US" altLang="zh-CN" dirty="0"/>
              <a:t>Legend</a:t>
            </a:r>
          </a:p>
          <a:p>
            <a:pPr lvl="2"/>
            <a:r>
              <a:rPr lang="en-US" altLang="zh-CN" dirty="0"/>
              <a:t>Class Relationships</a:t>
            </a:r>
          </a:p>
          <a:p>
            <a:pPr lvl="1"/>
            <a:r>
              <a:rPr lang="en-US" altLang="zh-CN" dirty="0"/>
              <a:t>Sequence diagram</a:t>
            </a:r>
          </a:p>
          <a:p>
            <a:r>
              <a:rPr lang="en-US" altLang="zh-CN" dirty="0"/>
              <a:t>The Principles of Object-Oriented Design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66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</a:t>
            </a:r>
            <a:r>
              <a:rPr lang="en-US" altLang="zh-CN" dirty="0"/>
              <a:t>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Follows the common structure of the language (e.g., imports, class </a:t>
            </a:r>
            <a:r>
              <a:rPr lang="en-US" altLang="zh-CN" dirty="0" err="1"/>
              <a:t>decl</a:t>
            </a:r>
            <a:r>
              <a:rPr lang="en-US" altLang="zh-CN" dirty="0"/>
              <a:t>, fields, methods in Java, includes, macros, </a:t>
            </a:r>
            <a:r>
              <a:rPr lang="en-US" altLang="zh-CN" dirty="0" err="1"/>
              <a:t>structs</a:t>
            </a:r>
            <a:r>
              <a:rPr lang="en-US" altLang="zh-CN" dirty="0"/>
              <a:t>, functions in C)</a:t>
            </a:r>
          </a:p>
          <a:p>
            <a:r>
              <a:rPr lang="en-US" altLang="zh-CN" dirty="0"/>
              <a:t>Keep it small</a:t>
            </a:r>
          </a:p>
          <a:p>
            <a:pPr lvl="1"/>
            <a:r>
              <a:rPr lang="en-US" altLang="zh-CN" dirty="0"/>
              <a:t>Usually no more than 500 lines</a:t>
            </a:r>
          </a:p>
          <a:p>
            <a:pPr lvl="1"/>
            <a:r>
              <a:rPr lang="en-US" altLang="zh-CN" dirty="0"/>
              <a:t>Should break a module to multiple sub-modules (it is also a design issue)</a:t>
            </a:r>
          </a:p>
          <a:p>
            <a:r>
              <a:rPr lang="en-US" altLang="zh-CN" dirty="0"/>
              <a:t>Put public methods before private methods</a:t>
            </a:r>
          </a:p>
          <a:p>
            <a:pPr lvl="1"/>
            <a:r>
              <a:rPr lang="en-US" altLang="zh-CN" dirty="0"/>
              <a:t>Easier for other people to read public methods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4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way to help other people and yourself to better understand your code later</a:t>
            </a:r>
          </a:p>
          <a:p>
            <a:r>
              <a:rPr lang="en-US" altLang="zh-CN" dirty="0"/>
              <a:t>Common rules</a:t>
            </a:r>
          </a:p>
          <a:p>
            <a:pPr lvl="1"/>
            <a:r>
              <a:rPr lang="en-US" altLang="zh-CN" dirty="0"/>
              <a:t>No need to comment everything</a:t>
            </a:r>
          </a:p>
          <a:p>
            <a:pPr lvl="1"/>
            <a:r>
              <a:rPr lang="en-US" altLang="zh-CN" dirty="0"/>
              <a:t>More important to explain variables than statements: Other developers know what the statement does, but do not know what the variable means…</a:t>
            </a:r>
          </a:p>
          <a:p>
            <a:pPr lvl="1"/>
            <a:r>
              <a:rPr lang="en-US" altLang="zh-CN" dirty="0"/>
              <a:t>Try to write complete sentences</a:t>
            </a:r>
          </a:p>
          <a:p>
            <a:pPr lvl="1"/>
            <a:r>
              <a:rPr lang="en-US" altLang="zh-CN" dirty="0"/>
              <a:t>Avoid code in comments, it make readers harder to read </a:t>
            </a:r>
            <a:r>
              <a:rPr lang="en-US" altLang="zh-CN" dirty="0" smtClean="0"/>
              <a:t>code</a:t>
            </a:r>
          </a:p>
          <a:p>
            <a:pPr lvl="2"/>
            <a:r>
              <a:rPr lang="en-US" altLang="zh-CN" dirty="0" smtClean="0"/>
              <a:t>Exception: method/class comments of API library</a:t>
            </a:r>
            <a:endParaRPr lang="en-US" altLang="zh-CN" dirty="0"/>
          </a:p>
          <a:p>
            <a:r>
              <a:rPr lang="en-US" altLang="zh-CN" dirty="0"/>
              <a:t>Hao Zhong and </a:t>
            </a:r>
            <a:r>
              <a:rPr lang="en-US" altLang="zh-CN" dirty="0" err="1"/>
              <a:t>Zhengdong</a:t>
            </a:r>
            <a:r>
              <a:rPr lang="en-US" altLang="zh-CN" dirty="0"/>
              <a:t> </a:t>
            </a:r>
            <a:r>
              <a:rPr lang="en-US" altLang="zh-CN" dirty="0" smtClean="0"/>
              <a:t>Su. Detecting </a:t>
            </a:r>
            <a:r>
              <a:rPr lang="en-US" altLang="zh-CN" dirty="0"/>
              <a:t>API documentation </a:t>
            </a:r>
            <a:r>
              <a:rPr lang="en-US" altLang="zh-CN" dirty="0" smtClean="0"/>
              <a:t>errors. In </a:t>
            </a:r>
            <a:r>
              <a:rPr lang="en-US" altLang="zh-CN" dirty="0"/>
              <a:t>Proc. Object-Oriented Programming, Systems, Languages &amp; Applications (OOPSLA), pages 803-816, 2013.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for statements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statements especially require comments</a:t>
            </a:r>
          </a:p>
          <a:p>
            <a:pPr lvl="1"/>
            <a:r>
              <a:rPr lang="en-US" altLang="zh-CN" dirty="0"/>
              <a:t>Declaration statements</a:t>
            </a:r>
          </a:p>
          <a:p>
            <a:pPr lvl="1"/>
            <a:r>
              <a:rPr lang="en-US" altLang="zh-CN" dirty="0"/>
              <a:t>Statements with complex expressions</a:t>
            </a:r>
          </a:p>
          <a:p>
            <a:r>
              <a:rPr lang="en-US" altLang="zh-CN" dirty="0"/>
              <a:t>No meaningless comments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2471" y="3404303"/>
            <a:ext cx="5998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score = 100; // set score to 100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TERRIBLE COMMENT!</a:t>
            </a:r>
          </a:p>
          <a:p>
            <a:r>
              <a:rPr lang="en-US" altLang="zh-CN" dirty="0" err="1"/>
              <a:t>int</a:t>
            </a:r>
            <a:r>
              <a:rPr lang="en-US" altLang="zh-CN" dirty="0"/>
              <a:t> score = 100; // the full score of the final exam is 100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for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well-structured format for each public method</a:t>
            </a:r>
          </a:p>
          <a:p>
            <a:pPr lvl="1"/>
            <a:r>
              <a:rPr lang="en-US" altLang="zh-CN" dirty="0" smtClean="0"/>
              <a:t>What </a:t>
            </a:r>
            <a:r>
              <a:rPr lang="en-US" altLang="zh-CN" dirty="0"/>
              <a:t>the method does</a:t>
            </a:r>
          </a:p>
          <a:p>
            <a:pPr lvl="1"/>
            <a:r>
              <a:rPr lang="en-US" altLang="zh-CN" dirty="0"/>
              <a:t>What does the return value mean</a:t>
            </a:r>
          </a:p>
          <a:p>
            <a:pPr lvl="1"/>
            <a:r>
              <a:rPr lang="en-US" altLang="zh-CN" dirty="0"/>
              <a:t>What does the parameters represent</a:t>
            </a:r>
          </a:p>
          <a:p>
            <a:pPr lvl="1"/>
            <a:r>
              <a:rPr lang="en-US" altLang="zh-CN" dirty="0"/>
              <a:t>What are restrictions on parameters</a:t>
            </a:r>
          </a:p>
          <a:p>
            <a:pPr lvl="1"/>
            <a:r>
              <a:rPr lang="en-US" altLang="zh-CN" dirty="0"/>
              <a:t>What are the exceptions, and what input will result in exceptions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82066" y="3749457"/>
            <a:ext cx="49271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/**</a:t>
            </a:r>
          </a:p>
          <a:p>
            <a:r>
              <a:rPr lang="en-US" altLang="zh-CN" sz="1400" dirty="0"/>
              <a:t> * Fetch a sub-array from an item array. The range</a:t>
            </a:r>
          </a:p>
          <a:p>
            <a:r>
              <a:rPr lang="en-US" altLang="zh-CN" sz="1400" dirty="0"/>
              <a:t> * is specified by the index of the first item to </a:t>
            </a:r>
          </a:p>
          <a:p>
            <a:r>
              <a:rPr lang="en-US" altLang="zh-CN" sz="1400" dirty="0"/>
              <a:t> * fetch, and ranges to the last item in the array.</a:t>
            </a:r>
          </a:p>
          <a:p>
            <a:r>
              <a:rPr lang="en-US" altLang="zh-CN" sz="1400" dirty="0"/>
              <a:t> *</a:t>
            </a:r>
          </a:p>
          <a:p>
            <a:r>
              <a:rPr lang="en-US" altLang="zh-CN" sz="1400" dirty="0"/>
              <a:t> * @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list represents the item list to fetch from</a:t>
            </a:r>
          </a:p>
          <a:p>
            <a:r>
              <a:rPr lang="en-US" altLang="zh-CN" sz="1400" dirty="0"/>
              <a:t> *                      it should not be null.</a:t>
            </a:r>
          </a:p>
          <a:p>
            <a:r>
              <a:rPr lang="en-US" altLang="zh-CN" sz="1400" dirty="0"/>
              <a:t> * @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 start represents the start index of the </a:t>
            </a:r>
          </a:p>
          <a:p>
            <a:r>
              <a:rPr lang="en-US" altLang="zh-CN" sz="1400" dirty="0"/>
              <a:t> *                        fetching range it should be between </a:t>
            </a:r>
          </a:p>
          <a:p>
            <a:r>
              <a:rPr lang="en-US" altLang="zh-CN" sz="1400" dirty="0"/>
              <a:t> *                        0 and the length of list</a:t>
            </a:r>
          </a:p>
          <a:p>
            <a:r>
              <a:rPr lang="en-US" altLang="zh-CN" sz="1400" dirty="0"/>
              <a:t> * @return the fetched subarray </a:t>
            </a:r>
          </a:p>
          <a:p>
            <a:r>
              <a:rPr lang="en-US" altLang="zh-CN" sz="1400" dirty="0"/>
              <a:t> */</a:t>
            </a:r>
          </a:p>
          <a:p>
            <a:r>
              <a:rPr lang="en-US" altLang="zh-CN" sz="1400" dirty="0"/>
              <a:t>public List&lt;Item&gt; </a:t>
            </a:r>
            <a:r>
              <a:rPr lang="en-US" altLang="zh-CN" sz="1400" dirty="0" err="1"/>
              <a:t>getRange</a:t>
            </a:r>
            <a:r>
              <a:rPr lang="en-US" altLang="zh-CN" sz="1400" dirty="0"/>
              <a:t>(List&lt;Item&gt; list,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start){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62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for Classes/Files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well-structured comment for each class / file</a:t>
            </a:r>
          </a:p>
          <a:p>
            <a:pPr lvl="1"/>
            <a:r>
              <a:rPr lang="en-US" altLang="zh-CN" dirty="0" smtClean="0"/>
              <a:t>Author </a:t>
            </a:r>
            <a:r>
              <a:rPr lang="en-US" altLang="zh-CN" dirty="0"/>
              <a:t>(s)</a:t>
            </a:r>
          </a:p>
          <a:p>
            <a:pPr lvl="1"/>
            <a:r>
              <a:rPr lang="en-US" altLang="zh-CN" dirty="0"/>
              <a:t>Generating time and version</a:t>
            </a:r>
          </a:p>
          <a:p>
            <a:pPr lvl="1"/>
            <a:r>
              <a:rPr lang="en-US" altLang="zh-CN" dirty="0"/>
              <a:t>Version of the file</a:t>
            </a:r>
          </a:p>
          <a:p>
            <a:pPr lvl="1"/>
            <a:r>
              <a:rPr lang="en-US" altLang="zh-CN" dirty="0"/>
              <a:t>A description of the class/file about its main features, and usage specifications / examples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21401" y="3542670"/>
            <a:ext cx="8991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200" dirty="0"/>
              <a:t>/**</a:t>
            </a:r>
          </a:p>
          <a:p>
            <a:r>
              <a:rPr lang="en-US" altLang="zh-CN" sz="1200" dirty="0"/>
              <a:t> * A mutable sequence of characters. The principal operations on a </a:t>
            </a:r>
            <a:r>
              <a:rPr lang="en-US" altLang="zh-CN" sz="1200" dirty="0" err="1"/>
              <a:t>StringBuilder</a:t>
            </a:r>
            <a:r>
              <a:rPr lang="en-US" altLang="zh-CN" sz="1200" dirty="0"/>
              <a:t>  </a:t>
            </a:r>
          </a:p>
          <a:p>
            <a:r>
              <a:rPr lang="en-US" altLang="zh-CN" sz="1200" dirty="0"/>
              <a:t> * are the append and insert methods. The append method always adds these  </a:t>
            </a:r>
          </a:p>
          <a:p>
            <a:r>
              <a:rPr lang="en-US" altLang="zh-CN" sz="1200" dirty="0"/>
              <a:t> * characters at the end of the builder; the insert method adds the characters at  </a:t>
            </a:r>
          </a:p>
          <a:p>
            <a:r>
              <a:rPr lang="en-US" altLang="zh-CN" sz="1200" dirty="0"/>
              <a:t> * a specified point.</a:t>
            </a:r>
          </a:p>
          <a:p>
            <a:r>
              <a:rPr lang="en-US" altLang="zh-CN" sz="1200" dirty="0"/>
              <a:t> * </a:t>
            </a:r>
          </a:p>
          <a:p>
            <a:r>
              <a:rPr lang="en-US" altLang="zh-CN" sz="1200" dirty="0"/>
              <a:t> * For example, if z refers to a string builder object whose current contents are  </a:t>
            </a:r>
          </a:p>
          <a:p>
            <a:r>
              <a:rPr lang="en-US" altLang="zh-CN" sz="1200" dirty="0"/>
              <a:t> * "start", then the method call </a:t>
            </a:r>
            <a:r>
              <a:rPr lang="en-US" altLang="zh-CN" sz="1200" dirty="0" err="1"/>
              <a:t>z.append</a:t>
            </a:r>
            <a:r>
              <a:rPr lang="en-US" altLang="zh-CN" sz="1200" dirty="0"/>
              <a:t>("le") would cause the string builder to  </a:t>
            </a:r>
          </a:p>
          <a:p>
            <a:r>
              <a:rPr lang="en-US" altLang="zh-CN" sz="1200" dirty="0"/>
              <a:t> * contain "startle", whereas </a:t>
            </a:r>
            <a:r>
              <a:rPr lang="en-US" altLang="zh-CN" sz="1200" dirty="0" err="1"/>
              <a:t>z.insert</a:t>
            </a:r>
            <a:r>
              <a:rPr lang="en-US" altLang="zh-CN" sz="1200" dirty="0"/>
              <a:t>(4, "le") would alter the string builder to  </a:t>
            </a:r>
          </a:p>
          <a:p>
            <a:r>
              <a:rPr lang="en-US" altLang="zh-CN" sz="1200" dirty="0"/>
              <a:t> * contain "starlet".</a:t>
            </a:r>
          </a:p>
          <a:p>
            <a:r>
              <a:rPr lang="en-US" altLang="zh-CN" sz="1200" dirty="0"/>
              <a:t> *</a:t>
            </a:r>
          </a:p>
          <a:p>
            <a:r>
              <a:rPr lang="en-US" altLang="zh-CN" sz="1200" dirty="0"/>
              <a:t> * author    :   John Smith</a:t>
            </a:r>
          </a:p>
          <a:p>
            <a:r>
              <a:rPr lang="en-US" altLang="zh-CN" sz="1200" dirty="0"/>
              <a:t> * generate:   Oct.1st.2013</a:t>
            </a:r>
          </a:p>
          <a:p>
            <a:r>
              <a:rPr lang="en-US" altLang="zh-CN" sz="1200" dirty="0"/>
              <a:t> * version   :  1.0 </a:t>
            </a:r>
          </a:p>
          <a:p>
            <a:r>
              <a:rPr lang="en-US" altLang="zh-CN" sz="1200" dirty="0"/>
              <a:t> * @since  :   2.2</a:t>
            </a:r>
          </a:p>
          <a:p>
            <a:r>
              <a:rPr lang="en-US" altLang="zh-CN" sz="1200" dirty="0"/>
              <a:t> */</a:t>
            </a:r>
          </a:p>
          <a:p>
            <a:r>
              <a:rPr lang="en-US" altLang="zh-CN" sz="1200" dirty="0"/>
              <a:t>public class </a:t>
            </a:r>
            <a:r>
              <a:rPr lang="en-US" altLang="zh-CN" sz="1200" dirty="0" err="1"/>
              <a:t>StringBuilder</a:t>
            </a:r>
            <a:r>
              <a:rPr lang="en-US" altLang="zh-CN" sz="12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9382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convention for companies / organizations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companies / organizations have their code conventions</a:t>
            </a:r>
          </a:p>
          <a:p>
            <a:pPr lvl="1"/>
            <a:r>
              <a:rPr lang="en-US" altLang="zh-CN" dirty="0"/>
              <a:t>Usually following the general rules of coding style</a:t>
            </a:r>
          </a:p>
          <a:p>
            <a:pPr lvl="1"/>
            <a:r>
              <a:rPr lang="en-US" altLang="zh-CN" dirty="0"/>
              <a:t>May set different line-length limits, 2 or 4 spaces, different ways to place braces, or whether to put spaces around operators or brackets, …</a:t>
            </a:r>
          </a:p>
          <a:p>
            <a:r>
              <a:rPr lang="en-US" altLang="zh-CN" dirty="0"/>
              <a:t>Some code convention examples: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www.oracle.com/technetwork/java/javase/documentation/codeconvtoc-136057.html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msdn.microsoft.com/en-us/library/vstudio/ff926074.aspx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64" y="4004468"/>
            <a:ext cx="6214039" cy="12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Best practice</a:t>
            </a:r>
            <a:endParaRPr lang="en-US" altLang="zh-CN" dirty="0"/>
          </a:p>
          <a:p>
            <a:pPr lvl="1"/>
            <a:r>
              <a:rPr lang="en-US" altLang="zh-CN" dirty="0"/>
              <a:t>Design Patterns: Elements of Reusable Object-Oriented </a:t>
            </a:r>
            <a:r>
              <a:rPr lang="en-US" altLang="zh-CN" dirty="0" smtClean="0"/>
              <a:t>Software. Gang </a:t>
            </a:r>
            <a:r>
              <a:rPr lang="en-US" altLang="zh-CN" dirty="0"/>
              <a:t>of Four: Gamma, Erich; Richard Helm, Ralph Johnson, and John </a:t>
            </a:r>
            <a:r>
              <a:rPr lang="en-US" altLang="zh-CN" dirty="0" err="1" smtClean="0"/>
              <a:t>Vlissides</a:t>
            </a:r>
            <a:endParaRPr lang="en-US" altLang="zh-CN" dirty="0" smtClean="0"/>
          </a:p>
          <a:p>
            <a:r>
              <a:rPr lang="en-US" altLang="zh-CN" dirty="0" smtClean="0"/>
              <a:t>Provide </a:t>
            </a:r>
            <a:r>
              <a:rPr lang="en-US" altLang="zh-CN" dirty="0"/>
              <a:t>solutions for common problems in </a:t>
            </a:r>
            <a:r>
              <a:rPr lang="en-US" altLang="zh-CN" dirty="0" smtClean="0"/>
              <a:t>micro-design</a:t>
            </a:r>
          </a:p>
          <a:p>
            <a:r>
              <a:rPr lang="en-US" altLang="zh-CN" dirty="0" err="1"/>
              <a:t>Prechelt</a:t>
            </a:r>
            <a:r>
              <a:rPr lang="en-US" altLang="zh-CN" dirty="0"/>
              <a:t>, Lutz, Barbara Unger-</a:t>
            </a:r>
            <a:r>
              <a:rPr lang="en-US" altLang="zh-CN" dirty="0" err="1"/>
              <a:t>Lamprecht</a:t>
            </a:r>
            <a:r>
              <a:rPr lang="en-US" altLang="zh-CN" dirty="0"/>
              <a:t>, Michael </a:t>
            </a:r>
            <a:r>
              <a:rPr lang="en-US" altLang="zh-CN" dirty="0" err="1"/>
              <a:t>Philippsen</a:t>
            </a:r>
            <a:r>
              <a:rPr lang="en-US" altLang="zh-CN" dirty="0"/>
              <a:t>, and Walter F. </a:t>
            </a:r>
            <a:r>
              <a:rPr lang="en-US" altLang="zh-CN" dirty="0" err="1"/>
              <a:t>Tichy</a:t>
            </a:r>
            <a:r>
              <a:rPr lang="en-US" altLang="zh-CN" dirty="0"/>
              <a:t>. "Two controlled experiments assessing the usefulness of design pattern documentation in program maintenance." </a:t>
            </a:r>
            <a:r>
              <a:rPr lang="en-US" altLang="zh-CN" i="1" dirty="0"/>
              <a:t>IEEE Transactions on Software Engineering</a:t>
            </a:r>
            <a:r>
              <a:rPr lang="en-US" altLang="zh-CN" dirty="0"/>
              <a:t> 28, no. 6 (2002): 595-606. 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16" y="4232415"/>
            <a:ext cx="1831390" cy="24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Patterns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Name</a:t>
            </a:r>
          </a:p>
          <a:p>
            <a:pPr lvl="1"/>
            <a:r>
              <a:rPr lang="en-US" altLang="zh-CN" dirty="0"/>
              <a:t>Important to know for easier communication between designers</a:t>
            </a:r>
          </a:p>
          <a:p>
            <a:r>
              <a:rPr lang="en-US" altLang="zh-CN" dirty="0"/>
              <a:t>Problem solved</a:t>
            </a:r>
          </a:p>
          <a:p>
            <a:pPr lvl="1"/>
            <a:r>
              <a:rPr lang="en-US" altLang="zh-CN" dirty="0"/>
              <a:t>When to apply the pattern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Usually a class diagram segment (sometimes attributes and operations)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09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Patterns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Structure Patterns</a:t>
            </a:r>
          </a:p>
          <a:p>
            <a:pPr lvl="1"/>
            <a:r>
              <a:rPr lang="en-US" altLang="zh-CN" dirty="0"/>
              <a:t>Composite</a:t>
            </a:r>
          </a:p>
          <a:p>
            <a:r>
              <a:rPr lang="en-US" altLang="zh-CN" dirty="0"/>
              <a:t>Creation Patterns</a:t>
            </a:r>
          </a:p>
          <a:p>
            <a:pPr lvl="1"/>
            <a:r>
              <a:rPr lang="en-US" altLang="zh-CN" dirty="0"/>
              <a:t>Factory</a:t>
            </a:r>
          </a:p>
          <a:p>
            <a:r>
              <a:rPr lang="en-US" altLang="zh-CN" dirty="0"/>
              <a:t>Behavioral Patterns</a:t>
            </a:r>
          </a:p>
          <a:p>
            <a:pPr lvl="1"/>
            <a:r>
              <a:rPr lang="en-US" altLang="zh-CN" dirty="0"/>
              <a:t>Visitor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09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Document Editor</a:t>
            </a:r>
          </a:p>
          <a:p>
            <a:pPr lvl="1"/>
            <a:r>
              <a:rPr lang="en-US" altLang="zh-CN" dirty="0"/>
              <a:t>Text and graphics can be freely mixed</a:t>
            </a:r>
          </a:p>
          <a:p>
            <a:pPr lvl="1"/>
            <a:r>
              <a:rPr lang="en-US" altLang="zh-CN" dirty="0"/>
              <a:t>Graphical user interface</a:t>
            </a:r>
          </a:p>
          <a:p>
            <a:pPr lvl="1"/>
            <a:r>
              <a:rPr lang="en-US" altLang="zh-CN" dirty="0"/>
              <a:t>Support different look-and-feel GUI styles</a:t>
            </a:r>
          </a:p>
          <a:p>
            <a:pPr lvl="1"/>
            <a:r>
              <a:rPr lang="en-US" altLang="zh-CN" dirty="0"/>
              <a:t>Traversal operations: spell checking</a:t>
            </a:r>
          </a:p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4" r="21819" b="57036"/>
          <a:stretch>
            <a:fillRect/>
          </a:stretch>
        </p:blipFill>
        <p:spPr bwMode="auto">
          <a:xfrm>
            <a:off x="1568388" y="3434178"/>
            <a:ext cx="5257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7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A </a:t>
            </a:r>
            <a:r>
              <a:rPr lang="en-US" altLang="zh-CN" b="1" dirty="0"/>
              <a:t>programmer</a:t>
            </a:r>
            <a:r>
              <a:rPr lang="en-US" altLang="zh-CN" dirty="0"/>
              <a:t>, </a:t>
            </a:r>
            <a:r>
              <a:rPr lang="en-US" altLang="zh-CN" b="1" dirty="0"/>
              <a:t>computer programmer</a:t>
            </a:r>
            <a:r>
              <a:rPr lang="en-US" altLang="zh-CN" dirty="0"/>
              <a:t>, </a:t>
            </a:r>
            <a:r>
              <a:rPr lang="en-US" altLang="zh-CN" b="1" dirty="0"/>
              <a:t>developer</a:t>
            </a:r>
            <a:r>
              <a:rPr lang="en-US" altLang="zh-CN" dirty="0"/>
              <a:t>, </a:t>
            </a:r>
            <a:r>
              <a:rPr lang="en-US" altLang="zh-CN" b="1" dirty="0" smtClean="0"/>
              <a:t>coder</a:t>
            </a:r>
            <a:r>
              <a:rPr lang="en-US" altLang="zh-CN" dirty="0"/>
              <a:t>, or </a:t>
            </a:r>
            <a:r>
              <a:rPr lang="en-US" altLang="zh-CN" b="1" dirty="0"/>
              <a:t>software engineer</a:t>
            </a:r>
            <a:r>
              <a:rPr lang="en-US" altLang="zh-CN" dirty="0"/>
              <a:t> is a person who creates computer software. </a:t>
            </a:r>
            <a:r>
              <a:rPr lang="en-US" altLang="zh-CN" dirty="0" smtClean="0"/>
              <a:t>The </a:t>
            </a:r>
            <a:r>
              <a:rPr lang="en-US" altLang="zh-CN" dirty="0"/>
              <a:t>term </a:t>
            </a:r>
            <a:r>
              <a:rPr lang="en-US" altLang="zh-CN" i="1" dirty="0" smtClean="0"/>
              <a:t>computer programmer</a:t>
            </a:r>
            <a:r>
              <a:rPr lang="en-US" altLang="zh-CN" dirty="0"/>
              <a:t> can refer to a specialist in one area of computer programming or to a generalist who writes code for many kinds of software</a:t>
            </a:r>
            <a:r>
              <a:rPr lang="en-US" altLang="zh-CN" dirty="0" smtClean="0"/>
              <a:t>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79" y="3250303"/>
            <a:ext cx="2451902" cy="245190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90368" y="5702205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da </a:t>
            </a:r>
            <a:r>
              <a:rPr lang="en-US" altLang="zh-CN" dirty="0" smtClean="0"/>
              <a:t>L</a:t>
            </a:r>
            <a:r>
              <a:rPr lang="zh-CN" altLang="en-US" dirty="0" smtClean="0"/>
              <a:t>ovelace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14039" y="5716493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George Gordon Byron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85" y="3250303"/>
            <a:ext cx="1986915" cy="2416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350" y="3144285"/>
            <a:ext cx="2045300" cy="25225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886350" y="5685433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Charles Babbage</a:t>
            </a:r>
          </a:p>
        </p:txBody>
      </p:sp>
    </p:spTree>
    <p:extLst>
      <p:ext uri="{BB962C8B-B14F-4D97-AF65-F5344CB8AC3E}">
        <p14:creationId xmlns:p14="http://schemas.microsoft.com/office/powerpoint/2010/main" val="737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Pattern: </a:t>
            </a:r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document is represented by structure</a:t>
            </a:r>
          </a:p>
          <a:p>
            <a:pPr lvl="1"/>
            <a:r>
              <a:rPr lang="en-US" altLang="zh-CN" dirty="0"/>
              <a:t>Primitive glyphs</a:t>
            </a:r>
          </a:p>
          <a:p>
            <a:pPr lvl="2"/>
            <a:r>
              <a:rPr lang="en-US" altLang="zh-CN" dirty="0"/>
              <a:t>Characters, circles, pictures</a:t>
            </a:r>
          </a:p>
          <a:p>
            <a:pPr lvl="1"/>
            <a:r>
              <a:rPr lang="en-US" altLang="zh-CN" dirty="0"/>
              <a:t>Lines: A sequence of glyphs</a:t>
            </a:r>
          </a:p>
          <a:p>
            <a:pPr lvl="1"/>
            <a:r>
              <a:rPr lang="en-US" altLang="zh-CN" dirty="0"/>
              <a:t>Columns: A sequence of Lines</a:t>
            </a:r>
          </a:p>
          <a:p>
            <a:pPr lvl="1"/>
            <a:r>
              <a:rPr lang="en-US" altLang="zh-CN" dirty="0"/>
              <a:t>Pages: A sequence of Columns</a:t>
            </a:r>
          </a:p>
          <a:p>
            <a:pPr lvl="1"/>
            <a:r>
              <a:rPr lang="en-US" altLang="zh-CN" dirty="0"/>
              <a:t>Documents: A sequence of Pages</a:t>
            </a:r>
          </a:p>
          <a:p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124" y="2619203"/>
            <a:ext cx="6276182" cy="331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4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Designs?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Classes of Character, Circle, Pictures, lines, Columns, pages, document</a:t>
            </a:r>
          </a:p>
          <a:p>
            <a:pPr lvl="1"/>
            <a:r>
              <a:rPr lang="en-US" altLang="zh-CN" dirty="0"/>
              <a:t>Composition relationship between classes</a:t>
            </a:r>
          </a:p>
          <a:p>
            <a:pPr lvl="1"/>
            <a:r>
              <a:rPr lang="en-US" altLang="zh-CN" dirty="0"/>
              <a:t>Not so good, why?</a:t>
            </a:r>
          </a:p>
          <a:p>
            <a:pPr lvl="1"/>
            <a:r>
              <a:rPr lang="en-US" altLang="zh-CN" dirty="0"/>
              <a:t>A lot of duplication: </a:t>
            </a:r>
          </a:p>
          <a:p>
            <a:pPr lvl="2"/>
            <a:r>
              <a:rPr lang="en-US" altLang="zh-CN" dirty="0"/>
              <a:t>all classes has </a:t>
            </a:r>
            <a:r>
              <a:rPr lang="en-US" altLang="zh-CN" dirty="0" err="1"/>
              <a:t>onClick</a:t>
            </a:r>
            <a:r>
              <a:rPr lang="en-US" altLang="zh-CN" dirty="0"/>
              <a:t>, draw behavior</a:t>
            </a:r>
          </a:p>
          <a:p>
            <a:pPr lvl="2"/>
            <a:r>
              <a:rPr lang="en-US" altLang="zh-CN" dirty="0"/>
              <a:t>Difficult to add or remove levels in hierarchy</a:t>
            </a:r>
          </a:p>
          <a:p>
            <a:pPr lvl="2"/>
            <a:r>
              <a:rPr lang="en-US" altLang="zh-CN" dirty="0"/>
              <a:t>Traverse/display operations need to change for any change of the hierarchy</a:t>
            </a: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160623"/>
              </p:ext>
            </p:extLst>
          </p:nvPr>
        </p:nvGraphicFramePr>
        <p:xfrm>
          <a:off x="8735627" y="1608338"/>
          <a:ext cx="1744663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Visio" r:id="rId3" imgW="2456234" imgH="6316423" progId="Visio.Drawing.11">
                  <p:embed/>
                </p:oleObj>
              </mc:Choice>
              <mc:Fallback>
                <p:oleObj name="Visio" r:id="rId3" imgW="2456234" imgH="6316423" progId="Visio.Drawing.11">
                  <p:embed/>
                  <p:pic>
                    <p:nvPicPr>
                      <p:cNvPr id="376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5627" y="1608338"/>
                        <a:ext cx="1744663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30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Alternate Designs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class of Glyph</a:t>
            </a:r>
          </a:p>
          <a:p>
            <a:pPr lvl="1"/>
            <a:r>
              <a:rPr lang="en-US" altLang="zh-CN" dirty="0"/>
              <a:t>All elements are subclasses of Glyph</a:t>
            </a:r>
          </a:p>
          <a:p>
            <a:pPr lvl="1"/>
            <a:r>
              <a:rPr lang="en-US" altLang="zh-CN" dirty="0"/>
              <a:t>All elements uniformly present the same interface</a:t>
            </a:r>
          </a:p>
          <a:p>
            <a:pPr lvl="2"/>
            <a:r>
              <a:rPr lang="en-US" altLang="zh-CN" dirty="0"/>
              <a:t>How to draw</a:t>
            </a:r>
          </a:p>
          <a:p>
            <a:pPr lvl="2"/>
            <a:r>
              <a:rPr lang="en-US" altLang="zh-CN" dirty="0"/>
              <a:t>Computing bounds</a:t>
            </a:r>
          </a:p>
          <a:p>
            <a:pPr lvl="2"/>
            <a:r>
              <a:rPr lang="en-US" altLang="zh-CN" dirty="0"/>
              <a:t>Mouse hit detection</a:t>
            </a:r>
          </a:p>
          <a:p>
            <a:pPr lvl="2"/>
            <a:r>
              <a:rPr lang="en-US" altLang="zh-CN" dirty="0"/>
              <a:t>…</a:t>
            </a:r>
          </a:p>
          <a:p>
            <a:r>
              <a:rPr lang="en-US" altLang="zh-CN" dirty="0"/>
              <a:t>Make extending the class easier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71" y="2681056"/>
            <a:ext cx="5841641" cy="3867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2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Alternate Designs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1600" y="1952625"/>
            <a:ext cx="67826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</a:t>
            </a:r>
            <a:r>
              <a:rPr lang="en-US" altLang="zh-CN" dirty="0"/>
              <a:t>  Glyph  {</a:t>
            </a:r>
          </a:p>
          <a:p>
            <a:r>
              <a:rPr lang="en-US" altLang="zh-CN" dirty="0"/>
              <a:t>    private List&lt; Glyph &gt; children = new </a:t>
            </a:r>
            <a:r>
              <a:rPr lang="en-US" altLang="zh-CN" dirty="0" err="1"/>
              <a:t>ArrayList</a:t>
            </a:r>
            <a:r>
              <a:rPr lang="en-US" altLang="zh-CN" dirty="0"/>
              <a:t>&lt; Glyph &gt;();</a:t>
            </a:r>
            <a:br>
              <a:rPr lang="en-US" altLang="zh-CN" dirty="0"/>
            </a:br>
            <a:r>
              <a:rPr lang="en-US" altLang="zh-CN" dirty="0"/>
              <a:t>    public void Draw(Window w){…;}</a:t>
            </a:r>
            <a:br>
              <a:rPr lang="en-US" altLang="zh-CN" dirty="0"/>
            </a:br>
            <a:r>
              <a:rPr lang="en-US" altLang="zh-CN" dirty="0"/>
              <a:t>    public void Intersect(Point p){…;}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r>
              <a:rPr lang="en-US" altLang="zh-CN" dirty="0" smtClean="0"/>
              <a:t>Class Character extends Glyph{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</a:t>
            </a:r>
          </a:p>
          <a:p>
            <a:r>
              <a:rPr lang="en-US" altLang="zh-CN" dirty="0"/>
              <a:t>Class </a:t>
            </a:r>
            <a:r>
              <a:rPr lang="en-US" altLang="zh-CN" dirty="0" smtClean="0"/>
              <a:t>Picture extends </a:t>
            </a:r>
            <a:r>
              <a:rPr lang="en-US" altLang="zh-CN" dirty="0"/>
              <a:t>Glyph{</a:t>
            </a:r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Class Picture extends </a:t>
            </a:r>
            <a:r>
              <a:rPr lang="en-US" altLang="zh-CN" dirty="0" smtClean="0"/>
              <a:t>Line{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660705"/>
              </p:ext>
            </p:extLst>
          </p:nvPr>
        </p:nvGraphicFramePr>
        <p:xfrm>
          <a:off x="8735627" y="1608338"/>
          <a:ext cx="1744663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2456234" imgH="6316423" progId="Visio.Drawing.11">
                  <p:embed/>
                </p:oleObj>
              </mc:Choice>
              <mc:Fallback>
                <p:oleObj name="Visio" r:id="rId3" imgW="2456234" imgH="631642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5627" y="1608338"/>
                        <a:ext cx="1744663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10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Applies to any hierarchy structure</a:t>
            </a:r>
          </a:p>
          <a:p>
            <a:pPr lvl="1"/>
            <a:r>
              <a:rPr lang="en-US" altLang="zh-CN" dirty="0"/>
              <a:t>Leaves and internal nodes have similar functionality</a:t>
            </a:r>
          </a:p>
          <a:p>
            <a:r>
              <a:rPr lang="en-US" altLang="zh-CN" dirty="0"/>
              <a:t>Pros:</a:t>
            </a:r>
          </a:p>
          <a:p>
            <a:pPr lvl="1"/>
            <a:r>
              <a:rPr lang="en-US" altLang="zh-CN" dirty="0"/>
              <a:t>Easy to add, remove new types</a:t>
            </a:r>
          </a:p>
          <a:p>
            <a:pPr lvl="1"/>
            <a:r>
              <a:rPr lang="en-US" altLang="zh-CN" dirty="0"/>
              <a:t>Clean interface</a:t>
            </a:r>
          </a:p>
          <a:p>
            <a:r>
              <a:rPr lang="en-US" altLang="zh-CN" dirty="0"/>
              <a:t>Cons:</a:t>
            </a:r>
          </a:p>
          <a:p>
            <a:pPr lvl="1"/>
            <a:r>
              <a:rPr lang="en-US" altLang="zh-CN" dirty="0"/>
              <a:t>Enforce certain type of elements only have certain types of children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Factory</a:t>
            </a:r>
            <a:r>
              <a:rPr lang="en-US" altLang="zh-CN" dirty="0"/>
              <a:t>:</a:t>
            </a:r>
            <a:r>
              <a:rPr lang="en-US" altLang="zh-CN" dirty="0" smtClean="0"/>
              <a:t> </a:t>
            </a:r>
            <a:r>
              <a:rPr lang="en-US" altLang="zh-CN" dirty="0"/>
              <a:t>Supporting look-and-feel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Different look-and-feel standards</a:t>
            </a:r>
          </a:p>
          <a:p>
            <a:pPr lvl="1"/>
            <a:r>
              <a:rPr lang="en-US" altLang="zh-CN" dirty="0"/>
              <a:t>Appearance of scrollbars, menus, windows, etc., set by the user</a:t>
            </a:r>
          </a:p>
          <a:p>
            <a:pPr lvl="1"/>
            <a:r>
              <a:rPr lang="en-US" altLang="zh-CN" dirty="0"/>
              <a:t>We want to support them all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example: having classes </a:t>
            </a:r>
            <a:r>
              <a:rPr lang="en-US" altLang="zh-CN" dirty="0" err="1"/>
              <a:t>MotifScrollBar</a:t>
            </a:r>
            <a:r>
              <a:rPr lang="en-US" altLang="zh-CN" dirty="0"/>
              <a:t> and  </a:t>
            </a:r>
            <a:r>
              <a:rPr lang="en-US" altLang="zh-CN" dirty="0" err="1"/>
              <a:t>WindowsScrollBar</a:t>
            </a:r>
            <a:endParaRPr lang="en-US" altLang="zh-CN" dirty="0"/>
          </a:p>
          <a:p>
            <a:pPr lvl="2"/>
            <a:r>
              <a:rPr lang="en-US" altLang="zh-CN" dirty="0"/>
              <a:t> Both are subclasses of </a:t>
            </a:r>
            <a:r>
              <a:rPr lang="en-US" altLang="zh-CN" dirty="0" err="1"/>
              <a:t>ScrollBars</a:t>
            </a:r>
            <a:endParaRPr lang="en-US" altLang="zh-CN" dirty="0"/>
          </a:p>
          <a:p>
            <a:pPr lvl="2"/>
            <a:r>
              <a:rPr lang="en-US" altLang="zh-CN" dirty="0"/>
              <a:t> How should we create a new scrollbar in a window?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827593"/>
            <a:ext cx="2507143" cy="255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49" y="3724388"/>
            <a:ext cx="2764979" cy="27649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62" y="3794516"/>
            <a:ext cx="2387933" cy="252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 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method to create a look-and-feel dependent object</a:t>
            </a:r>
          </a:p>
          <a:p>
            <a:r>
              <a:rPr lang="en-US" altLang="zh-CN" dirty="0"/>
              <a:t>Define a </a:t>
            </a:r>
            <a:r>
              <a:rPr lang="en-US" altLang="zh-CN" dirty="0" err="1"/>
              <a:t>GUIFactory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One </a:t>
            </a:r>
            <a:r>
              <a:rPr lang="en-US" altLang="zh-CN" dirty="0" err="1"/>
              <a:t>GUIFactory</a:t>
            </a:r>
            <a:r>
              <a:rPr lang="en-US" altLang="zh-CN" dirty="0"/>
              <a:t> object for each look and feel</a:t>
            </a:r>
          </a:p>
          <a:p>
            <a:pPr lvl="1"/>
            <a:r>
              <a:rPr lang="en-US" altLang="zh-CN" dirty="0"/>
              <a:t>Create itself using conditions set by the user</a:t>
            </a:r>
          </a:p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042" y="3506680"/>
            <a:ext cx="5376775" cy="291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1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  </a:t>
            </a:r>
            <a:r>
              <a:rPr lang="en-US" altLang="zh-CN" dirty="0" smtClean="0"/>
              <a:t>Pattern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7380" y="1859132"/>
            <a:ext cx="408890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 class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abstract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abstract Menu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...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extends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return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Menu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createMenu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return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}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...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76529" y="1859132"/>
            <a:ext cx="478136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GuiFactory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factory;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if(style==MOTIF){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factory =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MotifFactory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}else if(style==WINDOW){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factory = new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WindowFactory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}else{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...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}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bar =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factory.createScrollBar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mn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factory.createMenu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9194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 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Applies to the object creation of a family of classes</a:t>
            </a:r>
          </a:p>
          <a:p>
            <a:r>
              <a:rPr lang="en-US" altLang="zh-CN" dirty="0"/>
              <a:t>The factory can be changed at runtime</a:t>
            </a:r>
          </a:p>
          <a:p>
            <a:r>
              <a:rPr lang="en-US" altLang="zh-CN" dirty="0"/>
              <a:t>Pros &amp; Cons</a:t>
            </a:r>
          </a:p>
          <a:p>
            <a:pPr lvl="1"/>
            <a:r>
              <a:rPr lang="en-US" altLang="zh-CN" dirty="0"/>
              <a:t>Lift the conditional creation of objects to the creation of factories</a:t>
            </a:r>
          </a:p>
          <a:p>
            <a:pPr lvl="1"/>
            <a:r>
              <a:rPr lang="en-US" altLang="zh-CN" dirty="0"/>
              <a:t>Flexible for add new type of objects</a:t>
            </a:r>
          </a:p>
          <a:p>
            <a:pPr lvl="1"/>
            <a:r>
              <a:rPr lang="en-US" altLang="zh-CN" dirty="0"/>
              <a:t>Sometimes make the code more difficult to understand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711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Visitor: Spell </a:t>
            </a:r>
            <a:r>
              <a:rPr lang="en-US" altLang="zh-CN" dirty="0"/>
              <a:t>Checking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Considerations</a:t>
            </a:r>
          </a:p>
          <a:p>
            <a:pPr lvl="1"/>
            <a:r>
              <a:rPr lang="en-US" altLang="zh-CN" dirty="0"/>
              <a:t>Requires to traverse the document</a:t>
            </a:r>
          </a:p>
          <a:p>
            <a:pPr lvl="1"/>
            <a:r>
              <a:rPr lang="en-US" altLang="zh-CN" dirty="0"/>
              <a:t>Need to see every glyph in order</a:t>
            </a:r>
          </a:p>
          <a:p>
            <a:pPr lvl="1"/>
            <a:r>
              <a:rPr lang="en-US" altLang="zh-CN" dirty="0"/>
              <a:t>There </a:t>
            </a:r>
            <a:r>
              <a:rPr lang="en-US" altLang="zh-CN" dirty="0" smtClean="0"/>
              <a:t>may be </a:t>
            </a:r>
            <a:r>
              <a:rPr lang="en-US" altLang="zh-CN" dirty="0"/>
              <a:t>other analyses that require traverse the document</a:t>
            </a:r>
          </a:p>
          <a:p>
            <a:pPr lvl="1"/>
            <a:r>
              <a:rPr lang="en-US" altLang="zh-CN" dirty="0"/>
              <a:t>Counting words, Grammar checking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31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program</a:t>
            </a:r>
          </a:p>
          <a:p>
            <a:pPr lvl="1"/>
            <a:r>
              <a:rPr lang="en-US" altLang="zh-CN" dirty="0" smtClean="0"/>
              <a:t>Java, C++, …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67" y="2818147"/>
            <a:ext cx="3854208" cy="29049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02" y="2818148"/>
            <a:ext cx="4316703" cy="28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design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60142" y="1795508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class Glyph{…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void </a:t>
            </a:r>
            <a:r>
              <a:rPr lang="en-US" altLang="zh-CN" sz="2200" dirty="0" err="1" smtClean="0"/>
              <a:t>spellCheck</a:t>
            </a:r>
            <a:r>
              <a:rPr lang="en-US" altLang="zh-CN" sz="2200" dirty="0" smtClean="0"/>
              <a:t>(char[] </a:t>
            </a:r>
            <a:r>
              <a:rPr lang="en-US" altLang="zh-CN" sz="2200" dirty="0" err="1" smtClean="0"/>
              <a:t>curWord</a:t>
            </a:r>
            <a:r>
              <a:rPr lang="en-US" altLang="zh-CN" sz="2200" dirty="0" smtClean="0"/>
              <a:t>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for(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= 0;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&lt;</a:t>
            </a:r>
            <a:r>
              <a:rPr lang="en-US" altLang="zh-CN" sz="2200" dirty="0" err="1" smtClean="0"/>
              <a:t>this.children.length</a:t>
            </a:r>
            <a:r>
              <a:rPr lang="en-US" altLang="zh-CN" sz="2200" dirty="0" smtClean="0"/>
              <a:t>;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++):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</a:t>
            </a:r>
            <a:r>
              <a:rPr lang="en-US" altLang="zh-CN" sz="2200" dirty="0" err="1" smtClean="0"/>
              <a:t>this.children</a:t>
            </a:r>
            <a:r>
              <a:rPr lang="en-US" altLang="zh-CN" sz="2200" dirty="0" smtClean="0"/>
              <a:t>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].</a:t>
            </a:r>
            <a:r>
              <a:rPr lang="en-US" altLang="zh-CN" sz="2200" dirty="0" err="1" smtClean="0"/>
              <a:t>spellCheck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curWord</a:t>
            </a:r>
            <a:r>
              <a:rPr lang="en-US" altLang="zh-CN" sz="2200" dirty="0" smtClean="0"/>
              <a:t>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if(this </a:t>
            </a:r>
            <a:r>
              <a:rPr lang="en-US" altLang="zh-CN" sz="2200" dirty="0" err="1" smtClean="0"/>
              <a:t>isa</a:t>
            </a:r>
            <a:r>
              <a:rPr lang="en-US" altLang="zh-CN" sz="2200" dirty="0" smtClean="0"/>
              <a:t> character):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if(this == space):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    </a:t>
            </a:r>
            <a:r>
              <a:rPr lang="en-US" altLang="zh-CN" sz="2200" dirty="0" err="1" smtClean="0"/>
              <a:t>Util.SpellCheck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curWord</a:t>
            </a:r>
            <a:r>
              <a:rPr lang="en-US" altLang="zh-CN" sz="2200" dirty="0" smtClean="0"/>
              <a:t>); </a:t>
            </a:r>
            <a:r>
              <a:rPr lang="en-US" altLang="zh-CN" sz="2200" dirty="0" err="1" smtClean="0"/>
              <a:t>curWord.clear</a:t>
            </a:r>
            <a:r>
              <a:rPr lang="en-US" altLang="zh-CN" sz="2200" dirty="0" smtClean="0"/>
              <a:t>();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else: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             </a:t>
            </a:r>
            <a:r>
              <a:rPr lang="en-US" altLang="zh-CN" sz="2200" dirty="0" err="1" smtClean="0"/>
              <a:t>curWord.append</a:t>
            </a:r>
            <a:r>
              <a:rPr lang="en-US" altLang="zh-CN" sz="2200" dirty="0" smtClean="0"/>
              <a:t>(this);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sz="2200" dirty="0" smtClean="0"/>
              <a:t>…}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182333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 Stats</a:t>
            </a:r>
          </a:p>
          <a:p>
            <a:pPr lvl="1"/>
            <a:r>
              <a:rPr lang="en-US" altLang="zh-CN" dirty="0"/>
              <a:t>counting words, </a:t>
            </a:r>
          </a:p>
          <a:p>
            <a:pPr lvl="1"/>
            <a:r>
              <a:rPr lang="en-US" altLang="zh-CN" dirty="0"/>
              <a:t>counting pictures, </a:t>
            </a:r>
          </a:p>
          <a:p>
            <a:pPr lvl="1"/>
            <a:r>
              <a:rPr lang="en-US" altLang="zh-CN" dirty="0"/>
              <a:t>counting lines, columns, pages)</a:t>
            </a:r>
          </a:p>
          <a:p>
            <a:r>
              <a:rPr lang="en-US" altLang="zh-CN" dirty="0"/>
              <a:t>Find a word</a:t>
            </a:r>
          </a:p>
          <a:p>
            <a:r>
              <a:rPr lang="en-US" altLang="zh-CN" dirty="0"/>
              <a:t>Change line-break rules</a:t>
            </a:r>
          </a:p>
          <a:p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42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Now we have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large number of similar methods</a:t>
            </a:r>
          </a:p>
          <a:p>
            <a:pPr lvl="1"/>
            <a:r>
              <a:rPr lang="en-US" altLang="zh-CN" dirty="0"/>
              <a:t>All need to traverse the document</a:t>
            </a:r>
          </a:p>
          <a:p>
            <a:r>
              <a:rPr lang="en-US" altLang="zh-CN" dirty="0"/>
              <a:t>Code duplication always causes problems</a:t>
            </a:r>
          </a:p>
          <a:p>
            <a:pPr lvl="1"/>
            <a:r>
              <a:rPr lang="en-US" altLang="zh-CN" dirty="0"/>
              <a:t>change the data structure of “children” from array to list (better insertion and deletion)</a:t>
            </a:r>
          </a:p>
          <a:p>
            <a:pPr lvl="1"/>
            <a:r>
              <a:rPr lang="en-US" altLang="zh-CN" dirty="0"/>
              <a:t>Skip full-picture page to enhance performance for word-related tasks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690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Visitor pattern</a:t>
            </a:r>
          </a:p>
          <a:p>
            <a:pPr lvl="1"/>
            <a:r>
              <a:rPr lang="en-US" altLang="zh-CN" dirty="0"/>
              <a:t>Decouple traverse process and action</a:t>
            </a:r>
          </a:p>
          <a:p>
            <a:pPr lvl="1"/>
            <a:r>
              <a:rPr lang="en-US" altLang="zh-CN" dirty="0"/>
              <a:t>Write traverse code only once</a:t>
            </a:r>
          </a:p>
          <a:p>
            <a:pPr lvl="1"/>
            <a:r>
              <a:rPr lang="en-US" altLang="zh-CN" dirty="0"/>
              <a:t>Each element in the hierarchy under traverse has an “action” code</a:t>
            </a:r>
          </a:p>
          <a:p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3606553"/>
            <a:ext cx="8001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class Glyph{…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void scan(Visitor v):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this.children.length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++):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this.children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].scan(v);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…}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smtClean="0"/>
              <a:t>We have different visitors: </a:t>
            </a:r>
          </a:p>
          <a:p>
            <a:pPr marL="914400" lvl="1" indent="-457200">
              <a:buFont typeface="Wingdings" panose="05000000000000000000" pitchFamily="2" charset="2"/>
              <a:buNone/>
            </a:pPr>
            <a:r>
              <a:rPr lang="en-US" altLang="zh-CN" dirty="0" err="1" smtClean="0"/>
              <a:t>spellcheckVisitor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documentStatVisitor</a:t>
            </a:r>
            <a:r>
              <a:rPr lang="en-US" altLang="zh-CN" dirty="0" smtClean="0"/>
              <a:t>, etc.</a:t>
            </a:r>
            <a:endParaRPr lang="en-US" altLang="zh-CN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55" y="3071835"/>
            <a:ext cx="5345334" cy="366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161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A controversial pattern: </a:t>
            </a:r>
            <a:br>
              <a:rPr lang="it-IT" altLang="zh-CN" dirty="0"/>
            </a:br>
            <a:r>
              <a:rPr lang="it-IT" altLang="zh-CN" dirty="0"/>
              <a:t>singleton pattern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How to make sure a class only has one object</a:t>
            </a:r>
          </a:p>
          <a:p>
            <a:pPr lvl="1"/>
            <a:r>
              <a:rPr lang="en-US" altLang="zh-CN" dirty="0"/>
              <a:t>File system</a:t>
            </a:r>
          </a:p>
          <a:p>
            <a:pPr lvl="1"/>
            <a:r>
              <a:rPr lang="en-US" altLang="zh-CN" dirty="0"/>
              <a:t>Windows manager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The class itself is made responsible for keeping track of its instance. It can thus ensure that no more than one instance is created. This is the singleton pattern.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353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love singletons (getting weaker and weaker in the past 10 years)</a:t>
            </a:r>
          </a:p>
          <a:p>
            <a:endParaRPr lang="en-US" altLang="zh-CN" dirty="0"/>
          </a:p>
          <a:p>
            <a:r>
              <a:rPr lang="en-US" altLang="zh-CN" dirty="0"/>
              <a:t>Singletons are evil, actually an anti-pattern (many people believe this)</a:t>
            </a:r>
          </a:p>
          <a:p>
            <a:endParaRPr lang="en-US" altLang="zh-CN" dirty="0"/>
          </a:p>
          <a:p>
            <a:r>
              <a:rPr lang="en-US" altLang="zh-CN" dirty="0"/>
              <a:t>Use singletons carefully and only when no other alternatives, control the number of singleton classes in your project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14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research on programmers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2" y="2334827"/>
            <a:ext cx="3409929" cy="297952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34" y="2581553"/>
            <a:ext cx="2511110" cy="561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38" y="3343578"/>
            <a:ext cx="1347499" cy="1447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022" y="3419800"/>
            <a:ext cx="1419225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09" y="4372622"/>
            <a:ext cx="33337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5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</a:p>
          <a:p>
            <a:pPr lvl="1"/>
            <a:r>
              <a:rPr lang="en-US" altLang="zh-CN" dirty="0" smtClean="0"/>
              <a:t>How to program with others</a:t>
            </a:r>
          </a:p>
          <a:p>
            <a:r>
              <a:rPr lang="en-US" altLang="zh-CN" dirty="0" smtClean="0"/>
              <a:t>Code style</a:t>
            </a:r>
          </a:p>
          <a:p>
            <a:pPr lvl="1"/>
            <a:r>
              <a:rPr lang="en-US" altLang="zh-CN" dirty="0" smtClean="0"/>
              <a:t>variable, …, class</a:t>
            </a:r>
          </a:p>
          <a:p>
            <a:r>
              <a:rPr lang="en-US" altLang="zh-CN" dirty="0" smtClean="0"/>
              <a:t>Design pattern</a:t>
            </a:r>
          </a:p>
          <a:p>
            <a:pPr lvl="1"/>
            <a:r>
              <a:rPr lang="en-US" altLang="zh-CN" dirty="0" smtClean="0"/>
              <a:t>Good vs Evil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4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Quality engineer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36" y="2555633"/>
            <a:ext cx="6816201" cy="34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program</a:t>
            </a:r>
          </a:p>
          <a:p>
            <a:pPr lvl="1"/>
            <a:r>
              <a:rPr lang="en-US" altLang="zh-CN" dirty="0" smtClean="0"/>
              <a:t>Java, C++, …</a:t>
            </a:r>
          </a:p>
          <a:p>
            <a:r>
              <a:rPr lang="en-US" altLang="zh-CN" dirty="0" smtClean="0"/>
              <a:t>How to program with others</a:t>
            </a:r>
          </a:p>
          <a:p>
            <a:pPr lvl="1"/>
            <a:r>
              <a:rPr lang="en-US" altLang="zh-CN" dirty="0" smtClean="0"/>
              <a:t>Coding style</a:t>
            </a:r>
          </a:p>
          <a:p>
            <a:pPr lvl="1"/>
            <a:r>
              <a:rPr lang="en-US" altLang="zh-CN" dirty="0"/>
              <a:t>Design Patterns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36" y="3761005"/>
            <a:ext cx="2440678" cy="2556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16" y="3761005"/>
            <a:ext cx="5353050" cy="257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program</a:t>
            </a:r>
          </a:p>
          <a:p>
            <a:pPr lvl="1"/>
            <a:r>
              <a:rPr lang="en-US" altLang="zh-CN" dirty="0" smtClean="0"/>
              <a:t>Java, C++, …</a:t>
            </a:r>
          </a:p>
          <a:p>
            <a:r>
              <a:rPr lang="en-US" altLang="zh-CN" dirty="0" smtClean="0"/>
              <a:t>How to program with others</a:t>
            </a:r>
          </a:p>
          <a:p>
            <a:pPr lvl="1"/>
            <a:r>
              <a:rPr lang="en-US" altLang="zh-CN" dirty="0" smtClean="0"/>
              <a:t>Coding style</a:t>
            </a:r>
          </a:p>
          <a:p>
            <a:pPr lvl="1"/>
            <a:r>
              <a:rPr lang="en-US" altLang="zh-CN" dirty="0"/>
              <a:t>Design Patterns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25" y="3656012"/>
            <a:ext cx="3054350" cy="27397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67" y="3662012"/>
            <a:ext cx="4525518" cy="27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</a:t>
            </a:r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Easier to read: for others and yourself</a:t>
            </a:r>
          </a:p>
          <a:p>
            <a:pPr lvl="1"/>
            <a:r>
              <a:rPr lang="en-US" altLang="zh-CN" dirty="0"/>
              <a:t>Less mistakes and misunderstandings</a:t>
            </a:r>
          </a:p>
          <a:p>
            <a:pPr lvl="1"/>
            <a:r>
              <a:rPr lang="en-US" altLang="zh-CN" dirty="0"/>
              <a:t>Reduce the requirement for comments and documentation (self-documented)</a:t>
            </a:r>
          </a:p>
          <a:p>
            <a:r>
              <a:rPr lang="en-US" altLang="zh-CN" dirty="0" smtClean="0"/>
              <a:t>Bad names can indicate bugs</a:t>
            </a:r>
          </a:p>
          <a:p>
            <a:pPr lvl="1"/>
            <a:r>
              <a:rPr lang="en-US" altLang="zh-CN" dirty="0"/>
              <a:t>Hui Liu, </a:t>
            </a:r>
            <a:r>
              <a:rPr lang="en-US" altLang="zh-CN" dirty="0" err="1"/>
              <a:t>Qiurong</a:t>
            </a:r>
            <a:r>
              <a:rPr lang="en-US" altLang="zh-CN" dirty="0"/>
              <a:t> Liu, Cristian-</a:t>
            </a:r>
            <a:r>
              <a:rPr lang="en-US" altLang="zh-CN" dirty="0" err="1"/>
              <a:t>Alexandru</a:t>
            </a:r>
            <a:r>
              <a:rPr lang="en-US" altLang="zh-CN" dirty="0"/>
              <a:t> </a:t>
            </a:r>
            <a:r>
              <a:rPr lang="en-US" altLang="zh-CN" dirty="0" err="1"/>
              <a:t>Staicu</a:t>
            </a:r>
            <a:r>
              <a:rPr lang="en-US" altLang="zh-CN" dirty="0"/>
              <a:t>, Michael </a:t>
            </a:r>
            <a:r>
              <a:rPr lang="en-US" altLang="zh-CN" dirty="0" err="1"/>
              <a:t>Pradel</a:t>
            </a:r>
            <a:r>
              <a:rPr lang="en-US" altLang="zh-CN" dirty="0"/>
              <a:t>, Yue Luo. </a:t>
            </a:r>
            <a:r>
              <a:rPr lang="en-US" altLang="zh-CN" dirty="0" err="1"/>
              <a:t>Nomen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Omen: Exploring and Exploiting Similarities between Argument and Parameter Names. The 38th International Conference on Software Engineering (ICSE 2016),  1063-1073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</a:t>
            </a:r>
            <a:r>
              <a:rPr lang="en-US" altLang="zh-CN" dirty="0" smtClean="0"/>
              <a:t>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828800"/>
          </a:xfrm>
        </p:spPr>
        <p:txBody>
          <a:bodyPr/>
          <a:lstStyle/>
          <a:p>
            <a:r>
              <a:rPr lang="en-US" altLang="zh-CN" dirty="0" smtClean="0"/>
              <a:t>What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Coding style is not a very well organized topic</a:t>
            </a:r>
          </a:p>
          <a:p>
            <a:pPr lvl="1"/>
            <a:r>
              <a:rPr lang="en-US" altLang="zh-CN" dirty="0"/>
              <a:t>A lot of scattered and conflicting tips given by experienced developers</a:t>
            </a:r>
          </a:p>
          <a:p>
            <a:pPr lvl="1"/>
            <a:r>
              <a:rPr lang="en-US" altLang="zh-CN" dirty="0"/>
              <a:t>We organize all these tips from the smallest to the largest code elements (Identifier to File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4025" y="3756979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private static URI[] libs() {</a:t>
            </a:r>
          </a:p>
          <a:p>
            <a:r>
              <a:rPr lang="en-US" altLang="zh-CN" dirty="0"/>
              <a:t>    File f = </a:t>
            </a:r>
            <a:r>
              <a:rPr lang="en-US" altLang="zh-CN" b="1" dirty="0"/>
              <a:t>new File("libs");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29325" y="3756979"/>
            <a:ext cx="32576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private static URI[] libs() </a:t>
            </a:r>
            <a:endParaRPr lang="en-US" altLang="zh-CN" b="1" dirty="0" smtClean="0"/>
          </a:p>
          <a:p>
            <a:r>
              <a:rPr lang="en-US" altLang="zh-CN" b="1" dirty="0" smtClean="0"/>
              <a:t>{</a:t>
            </a:r>
            <a:endParaRPr lang="en-US" altLang="zh-CN" b="1" dirty="0"/>
          </a:p>
          <a:p>
            <a:r>
              <a:rPr lang="en-US" altLang="zh-CN" dirty="0"/>
              <a:t>    File f = </a:t>
            </a:r>
            <a:r>
              <a:rPr lang="en-US" altLang="zh-CN" b="1" dirty="0"/>
              <a:t>new File("libs");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8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Coding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Coding style is mostly general </a:t>
            </a:r>
          </a:p>
          <a:p>
            <a:pPr lvl="1"/>
            <a:r>
              <a:rPr lang="en-US" altLang="zh-CN" dirty="0"/>
              <a:t>E.g., should not use too simple variable names</a:t>
            </a:r>
          </a:p>
          <a:p>
            <a:r>
              <a:rPr lang="en-US" altLang="zh-CN" dirty="0"/>
              <a:t>Coding style can be specific to programming languages in some cases</a:t>
            </a:r>
          </a:p>
          <a:p>
            <a:pPr lvl="1"/>
            <a:r>
              <a:rPr lang="en-US" altLang="zh-CN" dirty="0"/>
              <a:t>Case sensitive / insensitive languages</a:t>
            </a:r>
          </a:p>
          <a:p>
            <a:pPr lvl="2"/>
            <a:r>
              <a:rPr lang="en-US" altLang="zh-CN" dirty="0"/>
              <a:t>Case sensitive: C family (including Java, python)</a:t>
            </a:r>
          </a:p>
          <a:p>
            <a:pPr lvl="2"/>
            <a:r>
              <a:rPr lang="en-US" altLang="zh-CN" dirty="0"/>
              <a:t>Case insensitive: Basic, Fortran, Pascal, Ada</a:t>
            </a:r>
          </a:p>
          <a:p>
            <a:pPr lvl="2"/>
            <a:r>
              <a:rPr lang="en-US" altLang="zh-CN" dirty="0"/>
              <a:t>Semantics for cases: Prolog (cap for </a:t>
            </a:r>
            <a:r>
              <a:rPr lang="en-US" altLang="zh-CN" dirty="0" err="1"/>
              <a:t>var</a:t>
            </a:r>
            <a:r>
              <a:rPr lang="en-US" altLang="zh-CN" dirty="0"/>
              <a:t>, low for names)</a:t>
            </a:r>
          </a:p>
          <a:p>
            <a:pPr lvl="1"/>
            <a:r>
              <a:rPr lang="en-US" altLang="zh-CN" dirty="0"/>
              <a:t>Indentation based compilation</a:t>
            </a:r>
          </a:p>
          <a:p>
            <a:pPr lvl="2"/>
            <a:r>
              <a:rPr lang="en-US" altLang="zh-CN" dirty="0"/>
              <a:t>Python, Haskell</a:t>
            </a:r>
          </a:p>
          <a:p>
            <a:pPr lvl="1"/>
            <a:r>
              <a:rPr lang="en-US" altLang="zh-CN" dirty="0"/>
              <a:t>Different code structures</a:t>
            </a:r>
          </a:p>
          <a:p>
            <a:pPr lvl="2"/>
            <a:r>
              <a:rPr lang="en-US" altLang="zh-CN" dirty="0"/>
              <a:t>Classes in OO languages, recursions in functional languages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3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4486</TotalTime>
  <Words>2514</Words>
  <Application>Microsoft Office PowerPoint</Application>
  <PresentationFormat>宽屏</PresentationFormat>
  <Paragraphs>418</Paragraphs>
  <Slides>48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等线</vt:lpstr>
      <vt:lpstr>宋体</vt:lpstr>
      <vt:lpstr>Arial</vt:lpstr>
      <vt:lpstr>Century Schoolbook</vt:lpstr>
      <vt:lpstr>Wingdings</vt:lpstr>
      <vt:lpstr>Wingdings 2</vt:lpstr>
      <vt:lpstr>View</vt:lpstr>
      <vt:lpstr>Visio</vt:lpstr>
      <vt:lpstr>Programmer</vt:lpstr>
      <vt:lpstr>Last class</vt:lpstr>
      <vt:lpstr>Programmer</vt:lpstr>
      <vt:lpstr>Programmer</vt:lpstr>
      <vt:lpstr>Programmer</vt:lpstr>
      <vt:lpstr>Programmer</vt:lpstr>
      <vt:lpstr>Coding style</vt:lpstr>
      <vt:lpstr>Coding style</vt:lpstr>
      <vt:lpstr>Coding style</vt:lpstr>
      <vt:lpstr>Variables and Constants</vt:lpstr>
      <vt:lpstr>Variables and Constants</vt:lpstr>
      <vt:lpstr>Variables and Constants</vt:lpstr>
      <vt:lpstr>Variables and Constants</vt:lpstr>
      <vt:lpstr>Expressions</vt:lpstr>
      <vt:lpstr>Expressions</vt:lpstr>
      <vt:lpstr>Statements/Lines</vt:lpstr>
      <vt:lpstr>Blocks</vt:lpstr>
      <vt:lpstr>Blocks</vt:lpstr>
      <vt:lpstr>Methods</vt:lpstr>
      <vt:lpstr>File Structure</vt:lpstr>
      <vt:lpstr>Comments</vt:lpstr>
      <vt:lpstr>Comments for statements</vt:lpstr>
      <vt:lpstr>Comments for Methods</vt:lpstr>
      <vt:lpstr>Comments for Classes/Files</vt:lpstr>
      <vt:lpstr>Code convention for companies / organizations</vt:lpstr>
      <vt:lpstr>Design Patterns</vt:lpstr>
      <vt:lpstr>Design Patterns Structure</vt:lpstr>
      <vt:lpstr>Design Patterns</vt:lpstr>
      <vt:lpstr>Running Example</vt:lpstr>
      <vt:lpstr>Composite Pattern: Problem</vt:lpstr>
      <vt:lpstr>Possible Designs?</vt:lpstr>
      <vt:lpstr>Alternate Designs</vt:lpstr>
      <vt:lpstr>Alternate Designs</vt:lpstr>
      <vt:lpstr>Composite Pattern</vt:lpstr>
      <vt:lpstr>Factory: Supporting look-and-feel settings</vt:lpstr>
      <vt:lpstr>Factory  Pattern</vt:lpstr>
      <vt:lpstr>Factory  Pattern</vt:lpstr>
      <vt:lpstr>Factory  Pattern</vt:lpstr>
      <vt:lpstr>Visitor: Spell Checking Problem</vt:lpstr>
      <vt:lpstr>Possible design</vt:lpstr>
      <vt:lpstr>Other Actions</vt:lpstr>
      <vt:lpstr>Now we have</vt:lpstr>
      <vt:lpstr>Solution</vt:lpstr>
      <vt:lpstr>A controversial pattern:  singleton pattern</vt:lpstr>
      <vt:lpstr>View points</vt:lpstr>
      <vt:lpstr>The research on programmers</vt:lpstr>
      <vt:lpstr>This class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Hao Zhong</cp:lastModifiedBy>
  <cp:revision>947</cp:revision>
  <dcterms:created xsi:type="dcterms:W3CDTF">2017-07-31T06:57:29Z</dcterms:created>
  <dcterms:modified xsi:type="dcterms:W3CDTF">2017-10-16T09:46:52Z</dcterms:modified>
</cp:coreProperties>
</file>