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16" r:id="rId1"/>
  </p:sldMasterIdLst>
  <p:notesMasterIdLst>
    <p:notesMasterId r:id="rId36"/>
  </p:notesMasterIdLst>
  <p:sldIdLst>
    <p:sldId id="256" r:id="rId2"/>
    <p:sldId id="351" r:id="rId3"/>
    <p:sldId id="297" r:id="rId4"/>
    <p:sldId id="389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90" r:id="rId13"/>
    <p:sldId id="391" r:id="rId14"/>
    <p:sldId id="386" r:id="rId15"/>
    <p:sldId id="387" r:id="rId16"/>
    <p:sldId id="388" r:id="rId17"/>
    <p:sldId id="300" r:id="rId18"/>
    <p:sldId id="301" r:id="rId19"/>
    <p:sldId id="303" r:id="rId20"/>
    <p:sldId id="360" r:id="rId21"/>
    <p:sldId id="367" r:id="rId22"/>
    <p:sldId id="368" r:id="rId23"/>
    <p:sldId id="364" r:id="rId24"/>
    <p:sldId id="365" r:id="rId25"/>
    <p:sldId id="366" r:id="rId26"/>
    <p:sldId id="305" r:id="rId27"/>
    <p:sldId id="324" r:id="rId28"/>
    <p:sldId id="338" r:id="rId29"/>
    <p:sldId id="340" r:id="rId30"/>
    <p:sldId id="337" r:id="rId31"/>
    <p:sldId id="358" r:id="rId32"/>
    <p:sldId id="363" r:id="rId33"/>
    <p:sldId id="320" r:id="rId34"/>
    <p:sldId id="35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51"/>
            <p14:sldId id="297"/>
            <p14:sldId id="389"/>
            <p14:sldId id="379"/>
            <p14:sldId id="380"/>
            <p14:sldId id="381"/>
            <p14:sldId id="382"/>
            <p14:sldId id="383"/>
            <p14:sldId id="384"/>
            <p14:sldId id="385"/>
            <p14:sldId id="390"/>
            <p14:sldId id="391"/>
            <p14:sldId id="386"/>
            <p14:sldId id="387"/>
            <p14:sldId id="388"/>
            <p14:sldId id="300"/>
            <p14:sldId id="301"/>
            <p14:sldId id="303"/>
            <p14:sldId id="360"/>
            <p14:sldId id="367"/>
            <p14:sldId id="368"/>
            <p14:sldId id="364"/>
            <p14:sldId id="365"/>
            <p14:sldId id="366"/>
            <p14:sldId id="305"/>
            <p14:sldId id="324"/>
            <p14:sldId id="338"/>
            <p14:sldId id="340"/>
            <p14:sldId id="337"/>
            <p14:sldId id="358"/>
            <p14:sldId id="363"/>
            <p14:sldId id="320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8810-6EE0-4615-A973-BA7DAAC3C93C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BB7-BFC9-4531-8CB7-DFCDC5389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8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3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3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s.ucdavis.edu/~su/publications/emi.pdf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ferences.inf.ed.ac.uk/pldi2014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.org/cra-statement-us-news-world-report-rankings-computer-science-universities/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.org/category/research/" TargetMode="External"/><Relationship Id="rId5" Type="http://schemas.openxmlformats.org/officeDocument/2006/relationships/hyperlink" Target="https://cra.org/category/for-researchers/" TargetMode="External"/><Relationship Id="rId4" Type="http://schemas.openxmlformats.org/officeDocument/2006/relationships/hyperlink" Target="https://cra.org/category/featured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1044428" cy="4041648"/>
          </a:xfrm>
        </p:spPr>
        <p:txBody>
          <a:bodyPr/>
          <a:lstStyle/>
          <a:p>
            <a:r>
              <a:rPr lang="en-US" altLang="zh-CN" dirty="0"/>
              <a:t>Quality engineer and </a:t>
            </a:r>
            <a:r>
              <a:rPr lang="en-US" altLang="zh-CN" dirty="0" smtClean="0"/>
              <a:t>programmer</a:t>
            </a:r>
            <a:br>
              <a:rPr lang="en-US" altLang="zh-CN" dirty="0" smtClean="0"/>
            </a:br>
            <a:r>
              <a:rPr lang="en-US" altLang="zh-CN" sz="6000" dirty="0" smtClean="0"/>
              <a:t>Static analysis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of </a:t>
            </a:r>
            <a:r>
              <a:rPr lang="en-US" altLang="zh-CN" dirty="0" err="1"/>
              <a:t>Findbugs</a:t>
            </a:r>
            <a:r>
              <a:rPr lang="en-US" altLang="zh-CN" dirty="0"/>
              <a:t>-like tools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Findbugs</a:t>
            </a:r>
            <a:r>
              <a:rPr lang="en-US" altLang="zh-CN" dirty="0"/>
              <a:t> is adopted by a number of large companies such as Google</a:t>
            </a:r>
          </a:p>
          <a:p>
            <a:pPr lvl="1"/>
            <a:r>
              <a:rPr lang="en-US" altLang="zh-CN" dirty="0"/>
              <a:t>Usually only the issues with highest confidence/severity are reported as issues</a:t>
            </a:r>
          </a:p>
          <a:p>
            <a:pPr lvl="1"/>
            <a:r>
              <a:rPr lang="en-US" altLang="zh-CN" dirty="0"/>
              <a:t>A statistics in Google 2009:</a:t>
            </a:r>
          </a:p>
          <a:p>
            <a:pPr lvl="1"/>
            <a:r>
              <a:rPr lang="en-US" altLang="zh-CN" dirty="0"/>
              <a:t>More than 4000 issues are identified, in which 1700 bugs are confirmed, and 1100 are fixed.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software department of USAA is using PMD, an alternative of </a:t>
            </a:r>
            <a:r>
              <a:rPr lang="en-US" altLang="zh-CN" dirty="0" err="1" smtClean="0"/>
              <a:t>Findbugs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80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Ranking detected 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Sunghun</a:t>
            </a:r>
            <a:r>
              <a:rPr lang="en-US" altLang="zh-CN" dirty="0"/>
              <a:t> Kim and Michael D Ernst. 2007. Which warnings should I fix first?. </a:t>
            </a:r>
            <a:r>
              <a:rPr lang="en-US" altLang="zh-CN" dirty="0" smtClean="0"/>
              <a:t>In Proc</a:t>
            </a:r>
            <a:r>
              <a:rPr lang="en-US" altLang="zh-CN" dirty="0"/>
              <a:t>. ESEC/FSE. 45–54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In this paper, we propose a history-based warning prioritization algorithm by mining warning fix experience that is recorded in the software change history.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underlying intuition is that if warnings from a category are eliminated by fix-changes, the warnings are important. Our prioritization algorithm improves warning precision to 17%, 25%, and 67% respectively.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9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of </a:t>
            </a:r>
            <a:r>
              <a:rPr lang="en-US" altLang="zh-CN" dirty="0" err="1" smtClean="0"/>
              <a:t>Fingbugs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Lack of </a:t>
            </a:r>
            <a:r>
              <a:rPr lang="en-US" altLang="zh-CN" dirty="0" smtClean="0"/>
              <a:t>oracles</a:t>
            </a:r>
            <a:endParaRPr lang="en-US" altLang="zh-CN" dirty="0"/>
          </a:p>
          <a:p>
            <a:pPr lvl="1"/>
            <a:r>
              <a:rPr lang="en-US" altLang="zh-CN" dirty="0"/>
              <a:t>Very rare project-specific formal specification</a:t>
            </a:r>
          </a:p>
          <a:p>
            <a:pPr lvl="1"/>
            <a:r>
              <a:rPr lang="en-US" altLang="zh-CN" dirty="0"/>
              <a:t>Solutions:</a:t>
            </a:r>
          </a:p>
          <a:p>
            <a:pPr lvl="2"/>
            <a:r>
              <a:rPr lang="en-US" altLang="zh-CN" dirty="0"/>
              <a:t>General specifications (for typical bugs)</a:t>
            </a:r>
          </a:p>
          <a:p>
            <a:pPr lvl="2"/>
            <a:r>
              <a:rPr lang="en-US" altLang="zh-CN" dirty="0"/>
              <a:t>Mining specifications (for API-specific, project-specific specifications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dirty="0" smtClean="0"/>
              <a:t>Mining bug signatures</a:t>
            </a:r>
            <a:endParaRPr lang="en-US" altLang="zh-CN" dirty="0"/>
          </a:p>
          <a:p>
            <a:r>
              <a:rPr lang="en-US" altLang="zh-CN" dirty="0"/>
              <a:t>False Positives vs. Efficiency</a:t>
            </a:r>
          </a:p>
          <a:p>
            <a:pPr lvl="1"/>
            <a:r>
              <a:rPr lang="en-US" altLang="zh-CN" dirty="0"/>
              <a:t>More sensitivities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higher cost</a:t>
            </a:r>
          </a:p>
          <a:p>
            <a:pPr lvl="1"/>
            <a:r>
              <a:rPr lang="en-US" altLang="zh-CN" dirty="0"/>
              <a:t>Path sensitivity is rarely achieved</a:t>
            </a:r>
          </a:p>
          <a:p>
            <a:pPr lvl="1"/>
            <a:r>
              <a:rPr lang="en-US" altLang="zh-CN" dirty="0"/>
              <a:t>Combination of all </a:t>
            </a:r>
            <a:r>
              <a:rPr lang="en-US" altLang="zh-CN" dirty="0" smtClean="0"/>
              <a:t>sensitivities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Incomputable problems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2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challenges of static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Johnson</a:t>
            </a:r>
            <a:r>
              <a:rPr lang="en-US" altLang="zh-CN" dirty="0"/>
              <a:t>, Brittany, </a:t>
            </a:r>
            <a:r>
              <a:rPr lang="en-US" altLang="zh-CN" dirty="0" err="1"/>
              <a:t>Yoonki</a:t>
            </a:r>
            <a:r>
              <a:rPr lang="en-US" altLang="zh-CN" dirty="0"/>
              <a:t> Song, Emerson Murphy-Hill, and Robert </a:t>
            </a:r>
            <a:r>
              <a:rPr lang="en-US" altLang="zh-CN" dirty="0" err="1"/>
              <a:t>Bowdidge</a:t>
            </a:r>
            <a:r>
              <a:rPr lang="en-US" altLang="zh-CN" dirty="0"/>
              <a:t>. "Why don't software developers use static analysis tools to find bugs?." In </a:t>
            </a:r>
            <a:r>
              <a:rPr lang="en-US" altLang="zh-CN" i="1" dirty="0"/>
              <a:t>Proc. ICSE</a:t>
            </a:r>
            <a:r>
              <a:rPr lang="en-US" altLang="zh-CN" dirty="0"/>
              <a:t>, pp. 672-681. 2013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Some programmers hate false alarms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Legunsen</a:t>
            </a:r>
            <a:r>
              <a:rPr lang="en-US" altLang="zh-CN" dirty="0"/>
              <a:t> O, Hassan </a:t>
            </a:r>
            <a:r>
              <a:rPr lang="en-US" altLang="zh-CN" dirty="0" smtClean="0"/>
              <a:t>Wu, </a:t>
            </a:r>
            <a:r>
              <a:rPr lang="en-US" altLang="zh-CN" dirty="0"/>
              <a:t>Xu X, </a:t>
            </a:r>
            <a:r>
              <a:rPr lang="en-US" altLang="zh-CN" dirty="0" err="1"/>
              <a:t>Roşu</a:t>
            </a:r>
            <a:r>
              <a:rPr lang="en-US" altLang="zh-CN" dirty="0"/>
              <a:t> G, Marinov D. How good are the specs? A study of the bug-finding effectiveness of existing Java API specifications. </a:t>
            </a:r>
            <a:r>
              <a:rPr lang="en-US" altLang="zh-CN" dirty="0" smtClean="0"/>
              <a:t>In Proc. ASE 2016 (pp</a:t>
            </a:r>
            <a:r>
              <a:rPr lang="en-US" altLang="zh-CN" dirty="0"/>
              <a:t>. 602-613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/>
              <a:t>182 manually written specs and 17 automatically mined specs</a:t>
            </a:r>
          </a:p>
          <a:p>
            <a:pPr lvl="1"/>
            <a:r>
              <a:rPr lang="en-US" altLang="zh-CN" dirty="0"/>
              <a:t>200 open source projects</a:t>
            </a:r>
          </a:p>
          <a:p>
            <a:pPr lvl="1"/>
            <a:r>
              <a:rPr lang="en-US" altLang="zh-CN" dirty="0" err="1" smtClean="0"/>
              <a:t>JavaMOP</a:t>
            </a:r>
            <a:r>
              <a:rPr lang="en-US" altLang="zh-CN" dirty="0" smtClean="0"/>
              <a:t> (dynamic)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We reported 95 bugs, out of which developers already fixed 74.</a:t>
            </a:r>
          </a:p>
          <a:p>
            <a:pPr lvl="1"/>
            <a:r>
              <a:rPr lang="en-US" altLang="zh-CN" dirty="0"/>
              <a:t>Most violations, 82.81% of 652 and 97.89% of 200, were false alarms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69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Tools such as </a:t>
            </a:r>
            <a:r>
              <a:rPr lang="en-US" altLang="zh-CN" dirty="0" err="1" smtClean="0"/>
              <a:t>Findbugs</a:t>
            </a:r>
            <a:r>
              <a:rPr lang="en-US" altLang="zh-CN" dirty="0" smtClean="0"/>
              <a:t> already defined hundreds of rules.</a:t>
            </a:r>
          </a:p>
          <a:p>
            <a:pPr lvl="1"/>
            <a:r>
              <a:rPr lang="en-US" altLang="zh-CN" dirty="0" smtClean="0"/>
              <a:t>Why insufficient?</a:t>
            </a:r>
            <a:endParaRPr lang="en-US" altLang="zh-CN" dirty="0"/>
          </a:p>
          <a:p>
            <a:r>
              <a:rPr lang="en-US" altLang="zh-CN" dirty="0" smtClean="0"/>
              <a:t>API library</a:t>
            </a:r>
          </a:p>
          <a:p>
            <a:pPr lvl="1"/>
            <a:r>
              <a:rPr lang="en-US" altLang="zh-CN" dirty="0" smtClean="0"/>
              <a:t>J2SE alone defines thousands of classes</a:t>
            </a:r>
          </a:p>
          <a:p>
            <a:pPr lvl="1"/>
            <a:r>
              <a:rPr lang="en-US" altLang="zh-CN" dirty="0" smtClean="0"/>
              <a:t>Static tools handle APIs as black boxes</a:t>
            </a:r>
          </a:p>
          <a:p>
            <a:r>
              <a:rPr lang="en-US" altLang="zh-CN" dirty="0" smtClean="0"/>
              <a:t>Project-specific rules</a:t>
            </a:r>
          </a:p>
          <a:p>
            <a:pPr lvl="1"/>
            <a:r>
              <a:rPr lang="en-US" altLang="zh-CN" dirty="0" smtClean="0"/>
              <a:t>Outsiders rarely know</a:t>
            </a:r>
          </a:p>
          <a:p>
            <a:pPr lvl="1"/>
            <a:r>
              <a:rPr lang="en-US" altLang="zh-CN" dirty="0" smtClean="0"/>
              <a:t>Static tools do not define project-specific rules</a:t>
            </a:r>
          </a:p>
          <a:p>
            <a:r>
              <a:rPr lang="en-US" altLang="zh-CN" dirty="0" smtClean="0"/>
              <a:t>It is challenging to define such rules manually </a:t>
            </a:r>
          </a:p>
          <a:p>
            <a:r>
              <a:rPr lang="en-US" altLang="zh-CN" dirty="0" smtClean="0"/>
              <a:t>Even if we fully understand a type of bugs (NPE), it is infeasible to identify them, since we have insufficient rules.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4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</a:t>
            </a:r>
            <a:r>
              <a:rPr lang="en-US" altLang="zh-CN" dirty="0" smtClean="0"/>
              <a:t>oracles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a/b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b!=0</a:t>
            </a:r>
          </a:p>
          <a:p>
            <a:r>
              <a:rPr lang="en-US" altLang="zh-CN" dirty="0" err="1"/>
              <a:t>a.field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a!=null</a:t>
            </a:r>
          </a:p>
          <a:p>
            <a:r>
              <a:rPr lang="en-US" altLang="zh-CN" dirty="0"/>
              <a:t>a[x]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x&lt;</a:t>
            </a:r>
            <a:r>
              <a:rPr lang="en-US" altLang="zh-CN" dirty="0" err="1"/>
              <a:t>a.length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p.malloc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err="1"/>
              <a:t>p.free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lock(s)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unlock(s)</a:t>
            </a:r>
          </a:p>
          <a:p>
            <a:r>
              <a:rPr lang="en-US" altLang="zh-CN" dirty="0"/>
              <a:t>while(Condition)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F(!Condition) </a:t>
            </a:r>
          </a:p>
          <a:p>
            <a:endParaRPr lang="en-US" altLang="zh-CN" dirty="0"/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219950" y="1810307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Divide by 0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72200" y="2191307"/>
            <a:ext cx="248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Null Pointer Reference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58000" y="2648507"/>
            <a:ext cx="175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Buffer Overflow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965950" y="375475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Memory Leak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467600" y="413575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deadlock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105650" y="451675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149845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</a:t>
            </a:r>
            <a:r>
              <a:rPr lang="en-US" altLang="zh-CN" dirty="0" smtClean="0"/>
              <a:t>f</a:t>
            </a:r>
            <a:r>
              <a:rPr lang="en-US" altLang="en-US" dirty="0" smtClean="0"/>
              <a:t>low </a:t>
            </a:r>
            <a:r>
              <a:rPr lang="en-US" altLang="zh-CN" dirty="0"/>
              <a:t>s</a:t>
            </a:r>
            <a:r>
              <a:rPr lang="en-US" altLang="en-US" dirty="0" smtClean="0"/>
              <a:t>pecification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from a certain source must / must not flow to a certain </a:t>
            </a:r>
            <a:r>
              <a:rPr lang="en-US" altLang="zh-CN" dirty="0" smtClean="0"/>
              <a:t>sink</a:t>
            </a:r>
          </a:p>
          <a:p>
            <a:r>
              <a:rPr lang="en-US" altLang="zh-CN" dirty="0" smtClean="0"/>
              <a:t>Android applications</a:t>
            </a:r>
            <a:endParaRPr lang="en-US" altLang="zh-CN" dirty="0"/>
          </a:p>
          <a:p>
            <a:pPr lvl="1"/>
            <a:r>
              <a:rPr lang="en-US" altLang="zh-CN" dirty="0" smtClean="0"/>
              <a:t>! </a:t>
            </a:r>
            <a:r>
              <a:rPr lang="en-US" altLang="zh-CN" dirty="0"/>
              <a:t>Contact Info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Internet</a:t>
            </a:r>
          </a:p>
          <a:p>
            <a:pPr lvl="1"/>
            <a:r>
              <a:rPr lang="en-US" altLang="zh-CN" dirty="0"/>
              <a:t>Password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encryption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Internet</a:t>
            </a:r>
          </a:p>
          <a:p>
            <a:endParaRPr lang="en-US" altLang="zh-CN" dirty="0"/>
          </a:p>
          <a:p>
            <a:r>
              <a:rPr lang="en-US" altLang="zh-CN" dirty="0"/>
              <a:t>Data Flow Specification are mainly for security usage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31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Specification</a:t>
            </a:r>
          </a:p>
          <a:p>
            <a:pPr lvl="1"/>
            <a:r>
              <a:rPr lang="en-US" altLang="zh-CN" dirty="0"/>
              <a:t>A description of the correct </a:t>
            </a:r>
            <a:r>
              <a:rPr lang="en-US" altLang="zh-CN" dirty="0" smtClean="0"/>
              <a:t>behaviors </a:t>
            </a:r>
            <a:r>
              <a:rPr lang="en-US" altLang="zh-CN" dirty="0"/>
              <a:t>of software</a:t>
            </a:r>
          </a:p>
          <a:p>
            <a:r>
              <a:rPr lang="en-US" altLang="zh-CN" dirty="0" smtClean="0"/>
              <a:t>Bug signature</a:t>
            </a:r>
          </a:p>
          <a:p>
            <a:pPr lvl="1"/>
            <a:r>
              <a:rPr lang="en-US" altLang="zh-CN" dirty="0"/>
              <a:t>A description of the </a:t>
            </a:r>
            <a:r>
              <a:rPr lang="en-US" altLang="zh-CN" dirty="0" smtClean="0"/>
              <a:t>incorrect behaviors </a:t>
            </a:r>
            <a:r>
              <a:rPr lang="en-US" altLang="zh-CN" dirty="0"/>
              <a:t>of </a:t>
            </a:r>
            <a:r>
              <a:rPr lang="en-US" altLang="zh-CN" dirty="0" smtClean="0"/>
              <a:t>software</a:t>
            </a:r>
          </a:p>
          <a:p>
            <a:r>
              <a:rPr lang="en-US" altLang="zh-CN" dirty="0"/>
              <a:t>We must have formal </a:t>
            </a:r>
            <a:r>
              <a:rPr lang="en-US" altLang="zh-CN" dirty="0" smtClean="0"/>
              <a:t>specifications/bug signatures</a:t>
            </a:r>
          </a:p>
          <a:p>
            <a:pPr lvl="1"/>
            <a:r>
              <a:rPr lang="en-US" altLang="zh-CN" dirty="0" smtClean="0"/>
              <a:t>Value</a:t>
            </a:r>
            <a:endParaRPr lang="en-US" altLang="zh-CN" dirty="0"/>
          </a:p>
          <a:p>
            <a:pPr lvl="1"/>
            <a:r>
              <a:rPr lang="en-US" altLang="zh-CN" dirty="0"/>
              <a:t>Temporal</a:t>
            </a:r>
          </a:p>
          <a:p>
            <a:pPr lvl="1"/>
            <a:r>
              <a:rPr lang="en-US" altLang="zh-CN" dirty="0"/>
              <a:t>Data </a:t>
            </a:r>
            <a:r>
              <a:rPr lang="en-US" altLang="zh-CN" dirty="0" smtClean="0"/>
              <a:t>Flow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smtClean="0"/>
              <a:t>Why does it matter in static analysis? </a:t>
            </a:r>
          </a:p>
          <a:p>
            <a:r>
              <a:rPr lang="en-US" altLang="zh-CN" dirty="0" smtClean="0"/>
              <a:t>Testing?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02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Value </a:t>
            </a:r>
            <a:r>
              <a:rPr lang="en-US" altLang="zh-CN" dirty="0" smtClean="0"/>
              <a:t>oracle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value (s) of one or several variable (s) must satisfy a certain </a:t>
            </a:r>
            <a:r>
              <a:rPr lang="en-US" altLang="zh-CN" dirty="0" smtClean="0"/>
              <a:t>constraint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Techniques</a:t>
            </a:r>
            <a:endParaRPr lang="en-US" altLang="zh-CN" dirty="0"/>
          </a:p>
          <a:p>
            <a:pPr lvl="1"/>
            <a:r>
              <a:rPr lang="en-US" altLang="zh-CN" dirty="0" smtClean="0"/>
              <a:t>Inference</a:t>
            </a:r>
          </a:p>
          <a:p>
            <a:pPr lvl="1"/>
            <a:r>
              <a:rPr lang="en-US" altLang="zh-CN" dirty="0" smtClean="0"/>
              <a:t>Mining (Daikon)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713206" y="2231347"/>
            <a:ext cx="3166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Final Exam Score &lt;= 100</a:t>
            </a:r>
          </a:p>
          <a:p>
            <a:r>
              <a:rPr lang="en-US" altLang="zh-CN" dirty="0" err="1"/>
              <a:t>sortedlist</a:t>
            </a:r>
            <a:r>
              <a:rPr lang="en-US" altLang="zh-CN" dirty="0"/>
              <a:t>(0) &gt;= </a:t>
            </a:r>
            <a:r>
              <a:rPr lang="en-US" altLang="zh-CN" dirty="0" err="1"/>
              <a:t>sortedlist</a:t>
            </a:r>
            <a:r>
              <a:rPr lang="en-US" altLang="zh-CN" dirty="0"/>
              <a:t>(1)</a:t>
            </a:r>
          </a:p>
          <a:p>
            <a:r>
              <a:rPr lang="en-US" altLang="zh-CN" dirty="0" err="1"/>
              <a:t>http_url.startsWith</a:t>
            </a:r>
            <a:r>
              <a:rPr lang="en-US" altLang="zh-CN" dirty="0"/>
              <a:t>(“http”)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02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88272"/>
          </a:xfrm>
        </p:spPr>
        <p:txBody>
          <a:bodyPr/>
          <a:lstStyle/>
          <a:p>
            <a:r>
              <a:rPr lang="en-US" altLang="zh-CN" dirty="0"/>
              <a:t>Static symbolic execution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12287" y="2454552"/>
            <a:ext cx="2286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y = read(); </a:t>
            </a:r>
          </a:p>
          <a:p>
            <a:r>
              <a:rPr lang="en-US" altLang="zh-CN" sz="2000" dirty="0"/>
              <a:t>y = 2 * y; </a:t>
            </a:r>
          </a:p>
          <a:p>
            <a:r>
              <a:rPr lang="en-US" altLang="zh-CN" sz="2000" dirty="0"/>
              <a:t>if (y &lt;= 12)</a:t>
            </a:r>
          </a:p>
          <a:p>
            <a:r>
              <a:rPr lang="en-US" altLang="zh-CN" sz="2000" dirty="0"/>
              <a:t>    y = 3;  </a:t>
            </a:r>
          </a:p>
          <a:p>
            <a:r>
              <a:rPr lang="en-US" altLang="zh-CN" sz="2000" dirty="0"/>
              <a:t>else</a:t>
            </a:r>
          </a:p>
          <a:p>
            <a:r>
              <a:rPr lang="en-US" altLang="zh-CN" sz="2000" dirty="0"/>
              <a:t>    y = y + 1;</a:t>
            </a:r>
          </a:p>
          <a:p>
            <a:r>
              <a:rPr lang="en-US" altLang="zh-CN" sz="2000" dirty="0"/>
              <a:t>print ("OK");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341703" y="2503093"/>
            <a:ext cx="45239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T (y=s), s is a symbolic variable for input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41703" y="2825238"/>
            <a:ext cx="117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T (y=2*s)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368136" y="3393270"/>
            <a:ext cx="16433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2*s&lt;=</a:t>
            </a:r>
            <a:r>
              <a:rPr lang="en-US" altLang="zh-CN" baseline="-25000" dirty="0"/>
              <a:t>12 </a:t>
            </a:r>
            <a:r>
              <a:rPr lang="en-US" altLang="zh-CN" dirty="0"/>
              <a:t>(y = 3)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68136" y="4013645"/>
            <a:ext cx="2345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!(2*s&lt;=</a:t>
            </a:r>
            <a:r>
              <a:rPr lang="en-US" altLang="zh-CN" baseline="-25000" dirty="0"/>
              <a:t>12) </a:t>
            </a:r>
            <a:r>
              <a:rPr lang="en-US" altLang="zh-CN" dirty="0"/>
              <a:t>(y= 2*s + 1)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377014" y="4347465"/>
            <a:ext cx="4071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zh-CN" dirty="0" smtClean="0"/>
              <a:t>T </a:t>
            </a:r>
            <a:r>
              <a:rPr lang="es-ES" altLang="zh-CN" baseline="-25000" dirty="0"/>
              <a:t>2*s&lt;=12 </a:t>
            </a:r>
            <a:r>
              <a:rPr lang="es-ES" altLang="zh-CN" dirty="0"/>
              <a:t>(y= 3 ) | </a:t>
            </a:r>
            <a:r>
              <a:rPr lang="es-ES" altLang="zh-CN" dirty="0" smtClean="0"/>
              <a:t>T</a:t>
            </a:r>
            <a:r>
              <a:rPr lang="es-ES" altLang="zh-CN" baseline="-25000" dirty="0" smtClean="0"/>
              <a:t>!(</a:t>
            </a:r>
            <a:r>
              <a:rPr lang="es-ES" altLang="zh-CN" baseline="-25000" dirty="0"/>
              <a:t>2*s&lt;=12) </a:t>
            </a:r>
            <a:r>
              <a:rPr lang="es-ES" altLang="zh-CN" dirty="0"/>
              <a:t>(y=2*s + 1)</a:t>
            </a:r>
            <a:endParaRPr lang="en-US" altLang="zh-CN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377014" y="4887341"/>
            <a:ext cx="27380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ES" altLang="zh-CN" dirty="0" smtClean="0"/>
              <a:t>y=3|2*s&gt;12 </a:t>
            </a:r>
            <a:r>
              <a:rPr lang="es-ES" altLang="zh-CN" dirty="0" smtClean="0">
                <a:sym typeface="Wingdings" panose="05000000000000000000" pitchFamily="2" charset="2"/>
              </a:rPr>
              <a:t></a:t>
            </a:r>
            <a:r>
              <a:rPr lang="es-ES" altLang="zh-CN" dirty="0" smtClean="0"/>
              <a:t> s&gt;6</a:t>
            </a:r>
          </a:p>
          <a:p>
            <a:r>
              <a:rPr lang="es-ES" altLang="zh-CN" dirty="0" smtClean="0"/>
              <a:t>        y=2*s+1 </a:t>
            </a:r>
            <a:r>
              <a:rPr lang="es-ES" altLang="zh-CN" dirty="0" smtClean="0">
                <a:sym typeface="Wingdings" panose="05000000000000000000" pitchFamily="2" charset="2"/>
              </a:rPr>
              <a:t></a:t>
            </a:r>
            <a:r>
              <a:rPr lang="es-ES" altLang="zh-CN" dirty="0" smtClean="0"/>
              <a:t> y&gt;13</a:t>
            </a:r>
            <a:endParaRPr lang="en-US" altLang="zh-CN" dirty="0"/>
          </a:p>
        </p:txBody>
      </p:sp>
      <p:sp>
        <p:nvSpPr>
          <p:cNvPr id="12" name="十角星 11"/>
          <p:cNvSpPr/>
          <p:nvPr/>
        </p:nvSpPr>
        <p:spPr>
          <a:xfrm>
            <a:off x="7750205" y="5349006"/>
            <a:ext cx="1387935" cy="87001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7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1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Quality engineer</a:t>
            </a:r>
          </a:p>
          <a:p>
            <a:r>
              <a:rPr lang="en-US" altLang="zh-CN" dirty="0" smtClean="0"/>
              <a:t>Faults and their detection approaches</a:t>
            </a:r>
          </a:p>
          <a:p>
            <a:r>
              <a:rPr lang="en-US" altLang="zh-CN" dirty="0" smtClean="0"/>
              <a:t>Test</a:t>
            </a:r>
          </a:p>
          <a:p>
            <a:pPr lvl="1"/>
            <a:r>
              <a:rPr lang="en-US" altLang="zh-CN" dirty="0" smtClean="0"/>
              <a:t>Unit test</a:t>
            </a:r>
          </a:p>
          <a:p>
            <a:pPr lvl="1"/>
            <a:r>
              <a:rPr lang="en-US" altLang="zh-CN" dirty="0" smtClean="0"/>
              <a:t>Integration test</a:t>
            </a:r>
          </a:p>
          <a:p>
            <a:pPr lvl="1"/>
            <a:r>
              <a:rPr lang="en-US" altLang="zh-CN" dirty="0" smtClean="0"/>
              <a:t>System test</a:t>
            </a:r>
          </a:p>
          <a:p>
            <a:r>
              <a:rPr lang="en-US" altLang="zh-CN" dirty="0" smtClean="0"/>
              <a:t>Test coverage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1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Mining</a:t>
            </a:r>
            <a:endParaRPr lang="zh-CN" altLang="en-US" dirty="0"/>
          </a:p>
        </p:txBody>
      </p:sp>
      <p:pic>
        <p:nvPicPr>
          <p:cNvPr id="4" name="Picture 6" descr="M:\research\invariants\overview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203450"/>
            <a:ext cx="7086600" cy="20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514475" y="4542562"/>
            <a:ext cx="8953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“Dynamically discovering likely program invariants to support program evolution”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by Michael D. Ernst, Jake Cockrell, William G. Griswold, and David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Notkin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IEEE Transactions on Software Engineering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vol. 27, no. 2, Feb. 2001, pp. 99-123.</a:t>
            </a:r>
            <a:endParaRPr lang="zh-CN" altLang="en-US" dirty="0"/>
          </a:p>
        </p:txBody>
      </p:sp>
      <p:sp>
        <p:nvSpPr>
          <p:cNvPr id="6" name="十角星 5"/>
          <p:cNvSpPr/>
          <p:nvPr/>
        </p:nvSpPr>
        <p:spPr>
          <a:xfrm>
            <a:off x="8521730" y="5465892"/>
            <a:ext cx="1946245" cy="87001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Accuracy?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100" y="2245214"/>
            <a:ext cx="1219200" cy="174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Temporal oracle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Two events (or a series of events) </a:t>
            </a:r>
            <a:r>
              <a:rPr lang="en-US" altLang="zh-CN" dirty="0" smtClean="0"/>
              <a:t>must (not) </a:t>
            </a:r>
            <a:r>
              <a:rPr lang="en-US" altLang="zh-CN" dirty="0"/>
              <a:t>happen in a certain order</a:t>
            </a:r>
          </a:p>
          <a:p>
            <a:pPr lvl="1" algn="just"/>
            <a:r>
              <a:rPr lang="en-US" altLang="zh-CN" dirty="0" smtClean="0"/>
              <a:t>Specification</a:t>
            </a:r>
          </a:p>
          <a:p>
            <a:pPr lvl="2" algn="just"/>
            <a:r>
              <a:rPr lang="en-US" altLang="zh-CN" dirty="0" smtClean="0"/>
              <a:t>lock</a:t>
            </a:r>
            <a:r>
              <a:rPr lang="en-US" altLang="zh-CN" dirty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unlock()</a:t>
            </a:r>
          </a:p>
          <a:p>
            <a:pPr lvl="2" algn="just"/>
            <a:r>
              <a:rPr lang="en-US" altLang="zh-CN" dirty="0" err="1"/>
              <a:t>file.open</a:t>
            </a:r>
            <a:r>
              <a:rPr lang="en-US" altLang="zh-CN" dirty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err="1"/>
              <a:t>file.close</a:t>
            </a:r>
            <a:r>
              <a:rPr lang="en-US" altLang="zh-CN" dirty="0"/>
              <a:t>() and </a:t>
            </a:r>
            <a:r>
              <a:rPr lang="en-US" altLang="zh-CN" dirty="0" err="1"/>
              <a:t>file.open</a:t>
            </a:r>
            <a:r>
              <a:rPr lang="en-US" altLang="zh-CN" dirty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err="1"/>
              <a:t>file.read</a:t>
            </a:r>
            <a:r>
              <a:rPr lang="en-US" altLang="zh-CN" dirty="0" smtClean="0"/>
              <a:t>()</a:t>
            </a:r>
          </a:p>
          <a:p>
            <a:pPr lvl="1" algn="just"/>
            <a:r>
              <a:rPr lang="en-US" altLang="zh-CN" dirty="0" smtClean="0"/>
              <a:t>Bug signature</a:t>
            </a:r>
          </a:p>
          <a:p>
            <a:pPr lvl="2" algn="just"/>
            <a:r>
              <a:rPr lang="en-US" altLang="zh-CN" dirty="0" err="1" smtClean="0"/>
              <a:t>file.close</a:t>
            </a:r>
            <a:r>
              <a:rPr lang="en-US" altLang="zh-CN" dirty="0" smtClean="0"/>
              <a:t>()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en-US" altLang="zh-CN" dirty="0" err="1" smtClean="0"/>
              <a:t>file.read</a:t>
            </a:r>
            <a:r>
              <a:rPr lang="en-US" altLang="zh-CN" dirty="0" smtClean="0"/>
              <a:t>()</a:t>
            </a:r>
          </a:p>
          <a:p>
            <a:pPr algn="just"/>
            <a:r>
              <a:rPr lang="en-US" altLang="zh-CN" dirty="0" smtClean="0"/>
              <a:t>They are different, right?</a:t>
            </a:r>
          </a:p>
          <a:p>
            <a:pPr algn="just"/>
            <a:r>
              <a:rPr lang="en-US" altLang="zh-CN" dirty="0" smtClean="0"/>
              <a:t>Temporal </a:t>
            </a:r>
            <a:r>
              <a:rPr lang="en-US" altLang="zh-CN" dirty="0"/>
              <a:t>Logic</a:t>
            </a:r>
          </a:p>
          <a:p>
            <a:pPr lvl="1" algn="just"/>
            <a:r>
              <a:rPr lang="en-US" altLang="zh-CN" dirty="0" smtClean="0"/>
              <a:t>lock()F(unlock()) (spec)</a:t>
            </a:r>
            <a:endParaRPr lang="en-US" altLang="zh-CN" dirty="0"/>
          </a:p>
          <a:p>
            <a:pPr lvl="1" algn="just"/>
            <a:r>
              <a:rPr lang="en-US" altLang="zh-CN" dirty="0" smtClean="0"/>
              <a:t>close()F(read()) (bug signature)</a:t>
            </a:r>
            <a:endParaRPr lang="en-US" altLang="zh-CN" dirty="0"/>
          </a:p>
          <a:p>
            <a:pPr algn="just"/>
            <a:endParaRPr lang="en-US" altLang="zh-CN" dirty="0" smtClean="0"/>
          </a:p>
          <a:p>
            <a:pPr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993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Temporal </a:t>
            </a:r>
            <a:r>
              <a:rPr lang="en-US" altLang="zh-CN" dirty="0" smtClean="0"/>
              <a:t>logic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U: until</a:t>
            </a:r>
          </a:p>
          <a:p>
            <a:pPr lvl="1"/>
            <a:r>
              <a:rPr lang="en-US" altLang="zh-CN" dirty="0" err="1" smtClean="0"/>
              <a:t>pUq</a:t>
            </a:r>
            <a:r>
              <a:rPr lang="en-US" altLang="zh-CN" dirty="0" smtClean="0"/>
              <a:t> </a:t>
            </a:r>
            <a:r>
              <a:rPr lang="en-US" altLang="zh-CN" dirty="0"/>
              <a:t>means that </a:t>
            </a:r>
            <a:r>
              <a:rPr lang="en-US" altLang="zh-CN" dirty="0" smtClean="0"/>
              <a:t>p </a:t>
            </a:r>
            <a:r>
              <a:rPr lang="en-US" altLang="zh-CN" dirty="0"/>
              <a:t>has to be true until </a:t>
            </a:r>
            <a:r>
              <a:rPr lang="en-US" altLang="zh-CN" dirty="0" smtClean="0"/>
              <a:t>q </a:t>
            </a:r>
            <a:r>
              <a:rPr lang="en-US" altLang="zh-CN" dirty="0"/>
              <a:t>is true</a:t>
            </a:r>
          </a:p>
          <a:p>
            <a:pPr lvl="1"/>
            <a:r>
              <a:rPr lang="en-US" altLang="zh-CN" dirty="0"/>
              <a:t>!read(f)</a:t>
            </a:r>
            <a:r>
              <a:rPr lang="en-US" altLang="zh-CN" dirty="0" err="1"/>
              <a:t>Uopen</a:t>
            </a:r>
            <a:r>
              <a:rPr lang="en-US" altLang="zh-CN" dirty="0"/>
              <a:t>(f)</a:t>
            </a:r>
          </a:p>
          <a:p>
            <a:pPr lvl="1"/>
            <a:r>
              <a:rPr lang="en-US" altLang="zh-CN" dirty="0"/>
              <a:t>!close(f)</a:t>
            </a:r>
            <a:r>
              <a:rPr lang="en-US" altLang="zh-CN" dirty="0" err="1"/>
              <a:t>Uopen</a:t>
            </a:r>
            <a:r>
              <a:rPr lang="en-US" altLang="zh-CN" dirty="0"/>
              <a:t>(f)</a:t>
            </a:r>
          </a:p>
          <a:p>
            <a:r>
              <a:rPr lang="en-US" altLang="zh-CN" dirty="0"/>
              <a:t>F: </a:t>
            </a:r>
            <a:r>
              <a:rPr lang="en-US" altLang="zh-CN" dirty="0" smtClean="0"/>
              <a:t>future</a:t>
            </a:r>
            <a:endParaRPr lang="en-US" altLang="zh-CN" dirty="0"/>
          </a:p>
          <a:p>
            <a:pPr lvl="1"/>
            <a:r>
              <a:rPr lang="en-US" altLang="zh-CN" dirty="0" err="1" smtClean="0"/>
              <a:t>Fp</a:t>
            </a:r>
            <a:r>
              <a:rPr lang="en-US" altLang="zh-CN" dirty="0" smtClean="0"/>
              <a:t> </a:t>
            </a:r>
            <a:r>
              <a:rPr lang="en-US" altLang="zh-CN" dirty="0"/>
              <a:t>means that </a:t>
            </a:r>
            <a:r>
              <a:rPr lang="en-US" altLang="zh-CN" dirty="0" smtClean="0"/>
              <a:t>p </a:t>
            </a:r>
            <a:r>
              <a:rPr lang="en-US" altLang="zh-CN" dirty="0"/>
              <a:t>will be true some time in future</a:t>
            </a:r>
          </a:p>
          <a:p>
            <a:pPr lvl="1"/>
            <a:r>
              <a:rPr lang="en-US" altLang="zh-CN" dirty="0" smtClean="0"/>
              <a:t>open(f)</a:t>
            </a:r>
            <a:r>
              <a:rPr lang="en-US" altLang="zh-CN" dirty="0" err="1" smtClean="0"/>
              <a:t>Fclose</a:t>
            </a:r>
            <a:r>
              <a:rPr lang="en-US" altLang="zh-CN" dirty="0" smtClean="0"/>
              <a:t>(f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close(f</a:t>
            </a:r>
            <a:r>
              <a:rPr lang="en-US" altLang="zh-CN" dirty="0" smtClean="0"/>
              <a:t>)!</a:t>
            </a:r>
            <a:r>
              <a:rPr lang="en-US" altLang="zh-CN" dirty="0" err="1"/>
              <a:t>Fread</a:t>
            </a:r>
            <a:r>
              <a:rPr lang="en-US" altLang="zh-CN" dirty="0"/>
              <a:t>(f)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9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Mining </a:t>
            </a:r>
            <a:r>
              <a:rPr lang="en-US" altLang="zh-CN" dirty="0" smtClean="0"/>
              <a:t>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 smtClean="0"/>
              <a:t>Robillard</a:t>
            </a:r>
            <a:r>
              <a:rPr lang="en-US" altLang="zh-CN" dirty="0"/>
              <a:t>, Martin P., Eric </a:t>
            </a:r>
            <a:r>
              <a:rPr lang="en-US" altLang="zh-CN" dirty="0" err="1"/>
              <a:t>Bodden</a:t>
            </a:r>
            <a:r>
              <a:rPr lang="en-US" altLang="zh-CN" dirty="0"/>
              <a:t>, David </a:t>
            </a:r>
            <a:r>
              <a:rPr lang="en-US" altLang="zh-CN" dirty="0" err="1"/>
              <a:t>Kawrykow</a:t>
            </a:r>
            <a:r>
              <a:rPr lang="en-US" altLang="zh-CN" dirty="0"/>
              <a:t>, Mira </a:t>
            </a:r>
            <a:r>
              <a:rPr lang="en-US" altLang="zh-CN" dirty="0" err="1"/>
              <a:t>Mezini</a:t>
            </a:r>
            <a:r>
              <a:rPr lang="en-US" altLang="zh-CN" dirty="0"/>
              <a:t>, and Tristan </a:t>
            </a:r>
            <a:r>
              <a:rPr lang="en-US" altLang="zh-CN" dirty="0" err="1"/>
              <a:t>Ratchford</a:t>
            </a:r>
            <a:r>
              <a:rPr lang="en-US" altLang="zh-CN" dirty="0"/>
              <a:t>. "Automated API property inference techniques." </a:t>
            </a:r>
            <a:r>
              <a:rPr lang="en-US" altLang="zh-CN" i="1" dirty="0"/>
              <a:t>IEEE Transactions on Software Engineering</a:t>
            </a:r>
            <a:r>
              <a:rPr lang="en-US" altLang="zh-CN" dirty="0"/>
              <a:t> 39, no. 5 (2013): 613-637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Learning from correct usages</a:t>
            </a:r>
          </a:p>
          <a:p>
            <a:r>
              <a:rPr lang="en-US" altLang="zh-CN" dirty="0" smtClean="0"/>
              <a:t>Inputs</a:t>
            </a:r>
          </a:p>
          <a:p>
            <a:pPr lvl="1"/>
            <a:r>
              <a:rPr lang="en-US" altLang="zh-CN" dirty="0" smtClean="0"/>
              <a:t>Client code</a:t>
            </a:r>
          </a:p>
          <a:p>
            <a:pPr lvl="1"/>
            <a:r>
              <a:rPr lang="en-US" altLang="zh-CN" dirty="0" smtClean="0"/>
              <a:t>Traces</a:t>
            </a:r>
          </a:p>
          <a:p>
            <a:r>
              <a:rPr lang="en-US" altLang="zh-CN" dirty="0"/>
              <a:t>Techniques:</a:t>
            </a:r>
          </a:p>
          <a:p>
            <a:pPr lvl="1"/>
            <a:r>
              <a:rPr lang="en-US" altLang="zh-CN" dirty="0"/>
              <a:t>Frequent sequential mining</a:t>
            </a:r>
          </a:p>
          <a:p>
            <a:pPr lvl="1"/>
            <a:r>
              <a:rPr lang="en-US" altLang="zh-CN" dirty="0"/>
              <a:t>Frequent subgraph mining</a:t>
            </a:r>
          </a:p>
          <a:p>
            <a:pPr lvl="1"/>
            <a:r>
              <a:rPr lang="en-US" altLang="zh-CN" dirty="0"/>
              <a:t>Grammar inference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Automata</a:t>
            </a:r>
          </a:p>
          <a:p>
            <a:pPr lvl="1"/>
            <a:r>
              <a:rPr lang="en-US" altLang="zh-CN" dirty="0" smtClean="0"/>
              <a:t>Frequent call sequences</a:t>
            </a:r>
          </a:p>
          <a:p>
            <a:pPr lvl="1"/>
            <a:r>
              <a:rPr lang="en-US" altLang="zh-CN" dirty="0" smtClean="0"/>
              <a:t>Graphs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0" y="3267074"/>
            <a:ext cx="1762596" cy="20593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08540" y="5463857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Prof. Tao </a:t>
            </a:r>
            <a:r>
              <a:rPr lang="en-US" altLang="zh-CN" dirty="0"/>
              <a:t>X</a:t>
            </a:r>
            <a:r>
              <a:rPr lang="en-US" altLang="zh-CN" dirty="0" smtClean="0"/>
              <a:t>ie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01" y="3199882"/>
            <a:ext cx="2278964" cy="20593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604401" y="5463856"/>
            <a:ext cx="23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Prof. Andreas Zeller</a:t>
            </a:r>
          </a:p>
        </p:txBody>
      </p:sp>
    </p:spTree>
    <p:extLst>
      <p:ext uri="{BB962C8B-B14F-4D97-AF65-F5344CB8AC3E}">
        <p14:creationId xmlns:p14="http://schemas.microsoft.com/office/powerpoint/2010/main" val="31830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Mining </a:t>
            </a:r>
            <a:r>
              <a:rPr lang="en-US" altLang="zh-CN" dirty="0" smtClean="0"/>
              <a:t>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Learning from documents</a:t>
            </a:r>
          </a:p>
          <a:p>
            <a:r>
              <a:rPr lang="en-US" altLang="zh-CN" dirty="0" smtClean="0"/>
              <a:t>Inputs</a:t>
            </a:r>
          </a:p>
          <a:p>
            <a:pPr lvl="1"/>
            <a:r>
              <a:rPr lang="en-US" altLang="zh-CN" dirty="0" smtClean="0"/>
              <a:t>API doc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/>
              <a:t>Techniques:</a:t>
            </a:r>
          </a:p>
          <a:p>
            <a:pPr lvl="1"/>
            <a:r>
              <a:rPr lang="en-US" altLang="zh-CN" dirty="0" smtClean="0"/>
              <a:t>NLP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Outputs: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21" y="4679037"/>
            <a:ext cx="6057691" cy="18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Mining bug signature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2526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Learning from bugs</a:t>
            </a:r>
          </a:p>
          <a:p>
            <a:r>
              <a:rPr lang="en-US" altLang="zh-CN" dirty="0" smtClean="0"/>
              <a:t>Inputs</a:t>
            </a:r>
          </a:p>
          <a:p>
            <a:pPr lvl="1"/>
            <a:r>
              <a:rPr lang="en-US" altLang="zh-CN" dirty="0" smtClean="0"/>
              <a:t>Buggy code</a:t>
            </a:r>
          </a:p>
          <a:p>
            <a:pPr lvl="1"/>
            <a:r>
              <a:rPr lang="en-US" altLang="zh-CN" dirty="0" smtClean="0"/>
              <a:t>Buggy traces</a:t>
            </a:r>
          </a:p>
          <a:p>
            <a:r>
              <a:rPr lang="en-US" altLang="zh-CN" dirty="0" smtClean="0"/>
              <a:t>Techniques</a:t>
            </a:r>
          </a:p>
          <a:p>
            <a:pPr lvl="1"/>
            <a:r>
              <a:rPr lang="en-US" altLang="zh-CN" dirty="0" smtClean="0"/>
              <a:t>Frequency-based mining</a:t>
            </a:r>
          </a:p>
          <a:p>
            <a:pPr lvl="1"/>
            <a:r>
              <a:rPr lang="en-US" altLang="zh-CN" dirty="0" smtClean="0"/>
              <a:t>Mining subgraph</a:t>
            </a:r>
          </a:p>
          <a:p>
            <a:pPr lvl="1"/>
            <a:r>
              <a:rPr lang="en-US" altLang="zh-CN" dirty="0" smtClean="0"/>
              <a:t>Discriminative </a:t>
            </a:r>
            <a:r>
              <a:rPr lang="en-US" altLang="zh-CN" dirty="0"/>
              <a:t>graph mining</a:t>
            </a:r>
            <a:endParaRPr lang="en-US" altLang="zh-CN" dirty="0" smtClean="0"/>
          </a:p>
          <a:p>
            <a:r>
              <a:rPr lang="en-US" altLang="zh-CN" dirty="0"/>
              <a:t>Outputs: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60" y="4766209"/>
            <a:ext cx="4505851" cy="18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Graph-based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Transform the program to </a:t>
            </a:r>
            <a:r>
              <a:rPr lang="en-US" altLang="en-US" dirty="0" smtClean="0"/>
              <a:t>graphs</a:t>
            </a:r>
          </a:p>
          <a:p>
            <a:pPr lvl="1"/>
            <a:r>
              <a:rPr lang="en-US" altLang="en-US" dirty="0" smtClean="0"/>
              <a:t>WALA, SOOT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Detecting violations of specifications</a:t>
            </a:r>
          </a:p>
          <a:p>
            <a:pPr lvl="1"/>
            <a:r>
              <a:rPr lang="en-US" altLang="en-US" dirty="0" smtClean="0"/>
              <a:t>traversing graphs</a:t>
            </a:r>
          </a:p>
          <a:p>
            <a:r>
              <a:rPr lang="en-US" altLang="en-US" dirty="0" smtClean="0"/>
              <a:t>Detecting instances of bug signatures</a:t>
            </a:r>
          </a:p>
          <a:p>
            <a:pPr lvl="1"/>
            <a:r>
              <a:rPr lang="en-US" altLang="en-US" dirty="0" smtClean="0"/>
              <a:t>identifying subgraphs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552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 with CFG-model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Checking whether a file is closed in all cases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90474" y="2347297"/>
            <a:ext cx="4572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err="1"/>
              <a:t>boolean</a:t>
            </a:r>
            <a:r>
              <a:rPr lang="en-US" altLang="zh-CN" dirty="0"/>
              <a:t> load(){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f.open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line = </a:t>
            </a:r>
            <a:r>
              <a:rPr lang="en-US" altLang="zh-CN" dirty="0" err="1"/>
              <a:t>f.read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while(line!=null){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line.contains</a:t>
            </a:r>
            <a:r>
              <a:rPr lang="en-US" altLang="zh-CN" dirty="0"/>
              <a:t>('key')){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return true;</a:t>
            </a:r>
          </a:p>
          <a:p>
            <a:r>
              <a:rPr lang="en-US" altLang="zh-CN" dirty="0"/>
              <a:t>        }else if(</a:t>
            </a:r>
            <a:r>
              <a:rPr lang="en-US" altLang="zh-CN" dirty="0" err="1"/>
              <a:t>line.contains</a:t>
            </a:r>
            <a:r>
              <a:rPr lang="en-US" altLang="zh-CN" dirty="0"/>
              <a:t>('value')){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line = </a:t>
            </a:r>
            <a:r>
              <a:rPr lang="en-US" altLang="zh-CN" dirty="0" err="1"/>
              <a:t>f.read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false;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753905" y="1691322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Start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677705" y="2377122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opened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7372905" y="3062922"/>
            <a:ext cx="1752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new line read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8439705" y="37487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!=null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8973105" y="43583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439705" y="49679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value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134905" y="207232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134905" y="275812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8287305" y="344392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8973105" y="4129722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8744505" y="412972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677705" y="53489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none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7982505" y="4129722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391705" y="56537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==null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8839755" y="1691322"/>
            <a:ext cx="1625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 is not </a:t>
            </a:r>
            <a:r>
              <a:rPr lang="en-US" altLang="zh-CN" dirty="0" smtClean="0"/>
              <a:t>closed</a:t>
            </a:r>
            <a:endParaRPr lang="en-US" altLang="zh-CN" dirty="0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9582705" y="51203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closed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8820705" y="58061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closed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7906305" y="3443922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848905" y="63395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ret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5696505" y="3443922"/>
            <a:ext cx="21336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848905" y="603472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8896905" y="5348922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9430305" y="473932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AutoShape 29"/>
          <p:cNvCxnSpPr>
            <a:cxnSpLocks noChangeShapeType="1"/>
            <a:endCxn id="7" idx="2"/>
          </p:cNvCxnSpPr>
          <p:nvPr/>
        </p:nvCxnSpPr>
        <p:spPr bwMode="auto">
          <a:xfrm rot="16200000" flipV="1">
            <a:off x="6725205" y="3901122"/>
            <a:ext cx="2781300" cy="1485900"/>
          </a:xfrm>
          <a:prstGeom prst="curvedConnector4">
            <a:avLst>
              <a:gd name="adj1" fmla="val -8218"/>
              <a:gd name="adj2" fmla="val 1612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176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 names</a:t>
            </a:r>
          </a:p>
          <a:p>
            <a:pPr lvl="1"/>
            <a:r>
              <a:rPr lang="en-US" altLang="zh-CN" dirty="0" err="1"/>
              <a:t>Høst</a:t>
            </a:r>
            <a:r>
              <a:rPr lang="en-US" altLang="zh-CN" dirty="0"/>
              <a:t>, </a:t>
            </a:r>
            <a:r>
              <a:rPr lang="en-US" altLang="zh-CN" dirty="0" err="1"/>
              <a:t>Einar</a:t>
            </a:r>
            <a:r>
              <a:rPr lang="en-US" altLang="zh-CN" dirty="0"/>
              <a:t> W., and </a:t>
            </a:r>
            <a:r>
              <a:rPr lang="en-US" altLang="zh-CN" dirty="0" err="1"/>
              <a:t>Bjarte</a:t>
            </a:r>
            <a:r>
              <a:rPr lang="en-US" altLang="zh-CN" dirty="0"/>
              <a:t> M. </a:t>
            </a:r>
            <a:r>
              <a:rPr lang="en-US" altLang="zh-CN" dirty="0" err="1"/>
              <a:t>Østvold</a:t>
            </a:r>
            <a:r>
              <a:rPr lang="en-US" altLang="zh-CN" dirty="0"/>
              <a:t>. "Debugging method names." </a:t>
            </a:r>
            <a:r>
              <a:rPr lang="en-US" altLang="zh-CN" dirty="0" err="1"/>
              <a:t>In</a:t>
            </a:r>
            <a:r>
              <a:rPr lang="en-US" altLang="zh-CN" i="1" dirty="0" err="1"/>
              <a:t>European</a:t>
            </a:r>
            <a:r>
              <a:rPr lang="en-US" altLang="zh-CN" i="1" dirty="0"/>
              <a:t> Conference on Object-Oriented Programming</a:t>
            </a:r>
            <a:r>
              <a:rPr lang="en-US" altLang="zh-CN" dirty="0"/>
              <a:t>, pp. 294-317. Springer, Berlin, Heidelberg, 2009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Parameter and argument names </a:t>
            </a:r>
          </a:p>
          <a:p>
            <a:pPr lvl="1"/>
            <a:r>
              <a:rPr lang="en-US" altLang="zh-CN" dirty="0"/>
              <a:t>Hui Liu, </a:t>
            </a:r>
            <a:r>
              <a:rPr lang="en-US" altLang="zh-CN" dirty="0" err="1"/>
              <a:t>Qiurong</a:t>
            </a:r>
            <a:r>
              <a:rPr lang="en-US" altLang="zh-CN" dirty="0"/>
              <a:t> Liu, Cristian-</a:t>
            </a:r>
            <a:r>
              <a:rPr lang="en-US" altLang="zh-CN" dirty="0" err="1"/>
              <a:t>Alexandru</a:t>
            </a:r>
            <a:r>
              <a:rPr lang="en-US" altLang="zh-CN" dirty="0"/>
              <a:t> </a:t>
            </a:r>
            <a:r>
              <a:rPr lang="en-US" altLang="zh-CN" dirty="0" err="1"/>
              <a:t>Staicu</a:t>
            </a:r>
            <a:r>
              <a:rPr lang="en-US" altLang="zh-CN" dirty="0"/>
              <a:t>, Michael </a:t>
            </a:r>
            <a:r>
              <a:rPr lang="en-US" altLang="zh-CN" dirty="0" err="1"/>
              <a:t>Pradel</a:t>
            </a:r>
            <a:r>
              <a:rPr lang="en-US" altLang="zh-CN" dirty="0"/>
              <a:t>, Yue Luo. </a:t>
            </a:r>
            <a:r>
              <a:rPr lang="en-US" altLang="zh-CN" dirty="0" err="1"/>
              <a:t>Nomen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Omen: Exploring and Exploiting Similarities between Argument and Parameter Names. The 38th International Conference on Software Engineering (ICSE 2016),  1063-1073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48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oracles: documentation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Zhong, </a:t>
            </a:r>
            <a:r>
              <a:rPr lang="en-US" altLang="zh-CN" dirty="0" smtClean="0"/>
              <a:t>Hao. </a:t>
            </a:r>
            <a:r>
              <a:rPr lang="en-US" altLang="zh-CN" dirty="0"/>
              <a:t>and Su, </a:t>
            </a:r>
            <a:r>
              <a:rPr lang="en-US" altLang="zh-CN" dirty="0" smtClean="0"/>
              <a:t>Zhendong., </a:t>
            </a:r>
            <a:r>
              <a:rPr lang="en-US" altLang="zh-CN" dirty="0"/>
              <a:t>2013, </a:t>
            </a:r>
            <a:r>
              <a:rPr lang="en-US" altLang="zh-CN" dirty="0" smtClean="0"/>
              <a:t>Detecting </a:t>
            </a:r>
            <a:r>
              <a:rPr lang="en-US" altLang="zh-CN" dirty="0"/>
              <a:t>API documentation errors. </a:t>
            </a:r>
            <a:r>
              <a:rPr lang="en-US" altLang="zh-CN" dirty="0" smtClean="0"/>
              <a:t>In</a:t>
            </a:r>
            <a:r>
              <a:rPr lang="en-US" altLang="zh-CN" i="1" dirty="0" smtClean="0"/>
              <a:t> Proc. OOPSLA,</a:t>
            </a:r>
            <a:r>
              <a:rPr lang="en-US" altLang="zh-CN" dirty="0"/>
              <a:t> </a:t>
            </a:r>
            <a:r>
              <a:rPr lang="en-US" altLang="zh-CN" dirty="0" smtClean="0"/>
              <a:t>pp</a:t>
            </a:r>
            <a:r>
              <a:rPr lang="en-US" altLang="zh-CN" dirty="0"/>
              <a:t>. 803-816).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82" y="2466529"/>
            <a:ext cx="72866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2(带边框和强调线) 4"/>
          <p:cNvSpPr/>
          <p:nvPr/>
        </p:nvSpPr>
        <p:spPr>
          <a:xfrm>
            <a:off x="7353794" y="5481191"/>
            <a:ext cx="1368425" cy="3079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007"/>
              <a:gd name="adj6" fmla="val -1305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Code example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线形标注 2(带边框和强调线) 5"/>
          <p:cNvSpPr/>
          <p:nvPr/>
        </p:nvSpPr>
        <p:spPr>
          <a:xfrm>
            <a:off x="2538907" y="4134991"/>
            <a:ext cx="2539120" cy="287338"/>
          </a:xfrm>
          <a:prstGeom prst="accentBorderCallout2">
            <a:avLst>
              <a:gd name="adj1" fmla="val 14831"/>
              <a:gd name="adj2" fmla="val -4793"/>
              <a:gd name="adj3" fmla="val 15810"/>
              <a:gd name="adj4" fmla="val -17457"/>
              <a:gd name="adj5" fmla="val -273848"/>
              <a:gd name="adj6" fmla="val -323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Natural language sentence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87982" y="3331716"/>
            <a:ext cx="34274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线形标注 2(带边框和强调线) 7"/>
          <p:cNvSpPr/>
          <p:nvPr/>
        </p:nvSpPr>
        <p:spPr>
          <a:xfrm>
            <a:off x="5805982" y="2971354"/>
            <a:ext cx="2539028" cy="431800"/>
          </a:xfrm>
          <a:prstGeom prst="accentBorderCallout2">
            <a:avLst>
              <a:gd name="adj1" fmla="val 14831"/>
              <a:gd name="adj2" fmla="val -4793"/>
              <a:gd name="adj3" fmla="val 15810"/>
              <a:gd name="adj4" fmla="val -17457"/>
              <a:gd name="adj5" fmla="val -81312"/>
              <a:gd name="adj6" fmla="val -67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Natural language sentence with code names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87982" y="2610991"/>
            <a:ext cx="47228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线形标注 2(带边框和强调线) 9"/>
          <p:cNvSpPr/>
          <p:nvPr/>
        </p:nvSpPr>
        <p:spPr>
          <a:xfrm>
            <a:off x="6283819" y="4071491"/>
            <a:ext cx="2490788" cy="287338"/>
          </a:xfrm>
          <a:prstGeom prst="accentBorderCallout2">
            <a:avLst>
              <a:gd name="adj1" fmla="val 14831"/>
              <a:gd name="adj2" fmla="val -4793"/>
              <a:gd name="adj3" fmla="val 15810"/>
              <a:gd name="adj4" fmla="val -17457"/>
              <a:gd name="adj5" fmla="val -106297"/>
              <a:gd name="adj6" fmla="val -39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Out-of-date code reference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70932" y="3763516"/>
            <a:ext cx="11525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94" y="6066979"/>
            <a:ext cx="2066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bug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Static bug detection is a </a:t>
            </a:r>
            <a:r>
              <a:rPr lang="en-US" altLang="zh-CN" dirty="0" smtClean="0"/>
              <a:t>less popular </a:t>
            </a:r>
            <a:r>
              <a:rPr lang="en-US" altLang="zh-CN" dirty="0"/>
              <a:t>approach for software quality assurance, compared with </a:t>
            </a:r>
            <a:r>
              <a:rPr lang="en-US" altLang="zh-CN" dirty="0" smtClean="0"/>
              <a:t>testing</a:t>
            </a:r>
          </a:p>
          <a:p>
            <a:pPr lvl="1"/>
            <a:r>
              <a:rPr lang="en-US" altLang="zh-CN" dirty="0" smtClean="0"/>
              <a:t>Research opportunity</a:t>
            </a:r>
          </a:p>
          <a:p>
            <a:r>
              <a:rPr lang="en-US" altLang="zh-CN" dirty="0" smtClean="0"/>
              <a:t>Compared </a:t>
            </a:r>
            <a:r>
              <a:rPr lang="en-US" altLang="zh-CN" dirty="0"/>
              <a:t>to testing</a:t>
            </a:r>
          </a:p>
          <a:p>
            <a:pPr lvl="1"/>
            <a:r>
              <a:rPr lang="en-US" altLang="zh-CN" dirty="0"/>
              <a:t>Work for specific kinds of bugs</a:t>
            </a:r>
          </a:p>
          <a:p>
            <a:pPr lvl="1"/>
            <a:r>
              <a:rPr lang="en-US" altLang="zh-CN" dirty="0"/>
              <a:t>Sometimes not scalable</a:t>
            </a:r>
          </a:p>
          <a:p>
            <a:pPr lvl="1"/>
            <a:r>
              <a:rPr lang="en-US" altLang="zh-CN" dirty="0"/>
              <a:t>Generate false positives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Easy to start </a:t>
            </a:r>
            <a:r>
              <a:rPr lang="en-US" altLang="zh-CN" dirty="0" smtClean="0"/>
              <a:t>( </a:t>
            </a:r>
            <a:r>
              <a:rPr lang="en-US" altLang="zh-CN" dirty="0"/>
              <a:t>no setup, no install …)</a:t>
            </a:r>
          </a:p>
          <a:p>
            <a:pPr lvl="1"/>
            <a:r>
              <a:rPr lang="en-US" altLang="zh-CN" dirty="0"/>
              <a:t>Sometimes can guarantee the software to be free of certain kinds of bugs</a:t>
            </a:r>
          </a:p>
          <a:p>
            <a:pPr lvl="1"/>
            <a:r>
              <a:rPr lang="en-US" altLang="zh-CN" dirty="0"/>
              <a:t>No need for debugging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426" y="3320248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799" y="3016884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812" y="3637748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35" y="4415774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690" y="4756824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026" y="5023524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7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oracles: differential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application has multiple implementations</a:t>
            </a:r>
          </a:p>
          <a:p>
            <a:pPr lvl="1"/>
            <a:r>
              <a:rPr lang="en-US" altLang="zh-CN" dirty="0" smtClean="0"/>
              <a:t>JVM: Sun J2SE, Open JDK, IBM J9, …</a:t>
            </a:r>
          </a:p>
          <a:p>
            <a:pPr lvl="1"/>
            <a:r>
              <a:rPr lang="en-US" altLang="zh-CN" dirty="0" smtClean="0"/>
              <a:t>Compiler: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llvm</a:t>
            </a:r>
            <a:r>
              <a:rPr lang="en-US" altLang="zh-CN" dirty="0" smtClean="0"/>
              <a:t>, …</a:t>
            </a:r>
          </a:p>
          <a:p>
            <a:pPr lvl="1"/>
            <a:r>
              <a:rPr lang="en-US" altLang="zh-CN" dirty="0" smtClean="0"/>
              <a:t>SSH servers: Apache MINA SSHD, </a:t>
            </a:r>
            <a:r>
              <a:rPr lang="en-US" altLang="zh-CN" dirty="0" err="1" smtClean="0"/>
              <a:t>Dropbear</a:t>
            </a:r>
            <a:r>
              <a:rPr lang="en-US" altLang="zh-CN" dirty="0" smtClean="0"/>
              <a:t>, …</a:t>
            </a:r>
          </a:p>
          <a:p>
            <a:pPr lvl="1"/>
            <a:r>
              <a:rPr lang="en-US" altLang="zh-CN" dirty="0" smtClean="0"/>
              <a:t>Linux: Ubuntu, 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,…</a:t>
            </a:r>
          </a:p>
          <a:p>
            <a:pPr lvl="1"/>
            <a:r>
              <a:rPr lang="en-US" altLang="zh-CN" dirty="0" smtClean="0"/>
              <a:t>Refactoring</a:t>
            </a:r>
          </a:p>
          <a:p>
            <a:r>
              <a:rPr lang="en-US" altLang="zh-CN" dirty="0" smtClean="0"/>
              <a:t>One software has different implementations</a:t>
            </a:r>
          </a:p>
          <a:p>
            <a:pPr lvl="1"/>
            <a:r>
              <a:rPr lang="en-US" altLang="zh-CN" dirty="0" smtClean="0"/>
              <a:t>Same inputs </a:t>
            </a:r>
          </a:p>
          <a:p>
            <a:pPr lvl="1"/>
            <a:r>
              <a:rPr lang="en-US" altLang="zh-CN" dirty="0" smtClean="0"/>
              <a:t>Same outputs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696" y="1924050"/>
            <a:ext cx="2942074" cy="2647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69126" y="4709478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Prof. Zhendong Su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61872" y="5216288"/>
            <a:ext cx="92376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hlinkClick r:id="rId3"/>
              </a:rPr>
              <a:t>Compiler Validation via Equivalence Modulo Inputs</a:t>
            </a:r>
            <a:r>
              <a:rPr lang="en-US" altLang="zh-CN" dirty="0"/>
              <a:t>. </a:t>
            </a:r>
            <a:br>
              <a:rPr lang="en-US" altLang="zh-CN" dirty="0"/>
            </a:br>
            <a:r>
              <a:rPr lang="en-US" altLang="zh-CN" dirty="0"/>
              <a:t>Vu Le, </a:t>
            </a:r>
            <a:r>
              <a:rPr lang="en-US" altLang="zh-CN" dirty="0" err="1"/>
              <a:t>Mehrdad</a:t>
            </a:r>
            <a:r>
              <a:rPr lang="en-US" altLang="zh-CN" dirty="0"/>
              <a:t> </a:t>
            </a:r>
            <a:r>
              <a:rPr lang="en-US" altLang="zh-CN" dirty="0" err="1"/>
              <a:t>Afshari</a:t>
            </a:r>
            <a:r>
              <a:rPr lang="en-US" altLang="zh-CN" dirty="0"/>
              <a:t>, and Zhendong Su.</a:t>
            </a:r>
            <a:br>
              <a:rPr lang="en-US" altLang="zh-CN" dirty="0"/>
            </a:br>
            <a:r>
              <a:rPr lang="en-US" altLang="zh-CN" dirty="0"/>
              <a:t>In </a:t>
            </a:r>
            <a:r>
              <a:rPr lang="en-US" altLang="zh-CN" i="1" dirty="0">
                <a:hlinkClick r:id="rId4"/>
              </a:rPr>
              <a:t>Proceedings of PLDI'14</a:t>
            </a:r>
            <a:r>
              <a:rPr lang="en-US" altLang="zh-CN" dirty="0"/>
              <a:t>, Edinburgh, UK, June 9-11, 2014. (18%) </a:t>
            </a:r>
            <a:br>
              <a:rPr lang="en-US" altLang="zh-CN" dirty="0"/>
            </a:br>
            <a:r>
              <a:rPr lang="en-US" altLang="zh-CN" b="1" dirty="0"/>
              <a:t>SIGPLAN Distinguished Paper Award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99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Your insights</a:t>
            </a:r>
            <a:endParaRPr lang="zh-CN" altLang="en-US" dirty="0"/>
          </a:p>
        </p:txBody>
      </p:sp>
      <p:pic>
        <p:nvPicPr>
          <p:cNvPr id="4" name="内容占位符 3" descr="&lt;strong&gt;group&lt;/strong&gt;_session_1600_c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19" y="2104008"/>
            <a:ext cx="6962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Computer science world ranking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90" y="1691322"/>
            <a:ext cx="2450204" cy="50387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29000" y="5357028"/>
            <a:ext cx="7943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https://cra.org/cra-statement-us-news-world-report-rankings-computer-science-universities/</a:t>
            </a:r>
          </a:p>
        </p:txBody>
      </p:sp>
      <p:sp>
        <p:nvSpPr>
          <p:cNvPr id="12" name="矩形 11"/>
          <p:cNvSpPr/>
          <p:nvPr/>
        </p:nvSpPr>
        <p:spPr>
          <a:xfrm>
            <a:off x="3429000" y="1691322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1400" b="1" dirty="0">
                <a:solidFill>
                  <a:srgbClr val="2731A1"/>
                </a:solidFill>
                <a:latin typeface="inherit"/>
                <a:hlinkClick r:id="rId3" tooltip="Permanent Link: CRA Statement on US News and World Report Rankings of Computer Science Universities"/>
              </a:rPr>
              <a:t>CRA Statement on US News and World Report Rankings of Computer Science Universities</a:t>
            </a:r>
            <a:endParaRPr lang="en-US" altLang="zh-CN" sz="1400" b="1" dirty="0">
              <a:solidFill>
                <a:srgbClr val="2731A1"/>
              </a:solidFill>
              <a:latin typeface="HelveticaNeue"/>
            </a:endParaRPr>
          </a:p>
          <a:p>
            <a:r>
              <a:rPr lang="en-US" altLang="zh-CN" sz="1400" dirty="0">
                <a:solidFill>
                  <a:srgbClr val="050505"/>
                </a:solidFill>
                <a:latin typeface="HelveticaNeue"/>
              </a:rPr>
              <a:t>November 11, 2017</a:t>
            </a:r>
            <a:r>
              <a:rPr lang="en-US" altLang="zh-CN" sz="1400" dirty="0">
                <a:solidFill>
                  <a:srgbClr val="252A25"/>
                </a:solidFill>
                <a:latin typeface="inherit"/>
              </a:rPr>
              <a:t>/</a:t>
            </a:r>
            <a:r>
              <a:rPr lang="en-US" altLang="zh-CN" sz="1400" b="1" dirty="0">
                <a:solidFill>
                  <a:srgbClr val="050505"/>
                </a:solidFill>
                <a:latin typeface="inherit"/>
              </a:rPr>
              <a:t>In: </a:t>
            </a:r>
            <a:r>
              <a:rPr lang="en-US" altLang="zh-CN" sz="1400" u="sng" dirty="0">
                <a:solidFill>
                  <a:srgbClr val="252A25"/>
                </a:solidFill>
                <a:latin typeface="inherit"/>
                <a:hlinkClick r:id="rId4"/>
              </a:rPr>
              <a:t>Featured Announcements</a:t>
            </a:r>
            <a:r>
              <a:rPr lang="en-US" altLang="zh-CN" sz="1400" dirty="0">
                <a:solidFill>
                  <a:srgbClr val="252A25"/>
                </a:solidFill>
                <a:latin typeface="inherit"/>
              </a:rPr>
              <a:t>, </a:t>
            </a:r>
            <a:r>
              <a:rPr lang="en-US" altLang="zh-CN" sz="1400" u="sng" dirty="0">
                <a:solidFill>
                  <a:srgbClr val="252A25"/>
                </a:solidFill>
                <a:latin typeface="inherit"/>
                <a:hlinkClick r:id="rId5"/>
              </a:rPr>
              <a:t>For Researchers</a:t>
            </a:r>
            <a:r>
              <a:rPr lang="en-US" altLang="zh-CN" sz="1400" dirty="0">
                <a:solidFill>
                  <a:srgbClr val="252A25"/>
                </a:solidFill>
                <a:latin typeface="inherit"/>
              </a:rPr>
              <a:t>, </a:t>
            </a:r>
            <a:r>
              <a:rPr lang="en-US" altLang="zh-CN" sz="1400" u="sng" dirty="0">
                <a:solidFill>
                  <a:srgbClr val="252A25"/>
                </a:solidFill>
                <a:latin typeface="inherit"/>
                <a:hlinkClick r:id="rId6"/>
              </a:rPr>
              <a:t>Research</a:t>
            </a:r>
            <a:r>
              <a:rPr lang="en-US" altLang="zh-CN" sz="1400" dirty="0">
                <a:solidFill>
                  <a:srgbClr val="252A25"/>
                </a:solidFill>
                <a:latin typeface="inherit"/>
              </a:rPr>
              <a:t> /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3429000" y="2214542"/>
            <a:ext cx="77533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50505"/>
                </a:solidFill>
                <a:latin typeface="HelveticaNeue"/>
              </a:rPr>
              <a:t>The methodology used — </a:t>
            </a:r>
            <a:r>
              <a:rPr lang="en-US" altLang="zh-CN" sz="1600" dirty="0">
                <a:solidFill>
                  <a:srgbClr val="FF0000"/>
                </a:solidFill>
                <a:latin typeface="HelveticaNeue"/>
              </a:rPr>
              <a:t>rankings based on journal publications collected by Web of Science — ignores conference publications and as a consequence does not accurately reflect how research is disseminated in the CS community or how faculty receive recognition or have impact.</a:t>
            </a:r>
            <a:r>
              <a:rPr lang="en-US" altLang="zh-CN" sz="1400" dirty="0">
                <a:solidFill>
                  <a:srgbClr val="050505"/>
                </a:solidFill>
                <a:latin typeface="HelveticaNeue"/>
              </a:rPr>
              <a:t> Furthermore, the list of venues is not public. So while some may debate the soundness of any bibliometric-based rankings, there will be no debate about the flaws in the rankings USN&amp;WR has published; the methodology makes inferences from the wrong data without transparency and, consequently, it arrives at an absurd </a:t>
            </a:r>
            <a:r>
              <a:rPr lang="en-US" altLang="zh-CN" sz="1400" dirty="0" smtClean="0">
                <a:solidFill>
                  <a:srgbClr val="050505"/>
                </a:solidFill>
                <a:latin typeface="HelveticaNeue"/>
              </a:rPr>
              <a:t>ranking.</a:t>
            </a:r>
            <a:endParaRPr lang="zh-CN" altLang="en-US" sz="1400" dirty="0"/>
          </a:p>
        </p:txBody>
      </p:sp>
      <p:sp>
        <p:nvSpPr>
          <p:cNvPr id="14" name="矩形 13"/>
          <p:cNvSpPr/>
          <p:nvPr/>
        </p:nvSpPr>
        <p:spPr>
          <a:xfrm>
            <a:off x="3429000" y="4558575"/>
            <a:ext cx="7753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50505"/>
                </a:solidFill>
                <a:latin typeface="HelveticaNeue"/>
              </a:rPr>
              <a:t>Anyone with knowledge of CS research will see these rankings for what they are — nonsense — and ignore them. But others may be seriously misled.</a:t>
            </a:r>
            <a:endParaRPr lang="zh-CN" altLang="en-US" sz="1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286" y="5683957"/>
            <a:ext cx="2477064" cy="11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3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Static bug detection</a:t>
            </a:r>
          </a:p>
          <a:p>
            <a:r>
              <a:rPr lang="en-US" altLang="zh-CN" dirty="0" smtClean="0"/>
              <a:t> Oracle</a:t>
            </a:r>
          </a:p>
          <a:p>
            <a:pPr lvl="1"/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smtClean="0"/>
              <a:t>Temporal</a:t>
            </a:r>
          </a:p>
          <a:p>
            <a:pPr lvl="1"/>
            <a:r>
              <a:rPr lang="en-US" altLang="zh-CN" dirty="0" smtClean="0"/>
              <a:t>Data flow</a:t>
            </a:r>
          </a:p>
          <a:p>
            <a:r>
              <a:rPr lang="en-US" altLang="zh-CN" dirty="0" smtClean="0"/>
              <a:t>Detection techniques</a:t>
            </a:r>
          </a:p>
          <a:p>
            <a:pPr lvl="1"/>
            <a:r>
              <a:rPr lang="en-US" altLang="zh-CN" dirty="0" smtClean="0"/>
              <a:t>Symbolic execution</a:t>
            </a:r>
          </a:p>
          <a:p>
            <a:pPr lvl="1"/>
            <a:r>
              <a:rPr lang="en-US" altLang="zh-CN" dirty="0" smtClean="0"/>
              <a:t>Graph-based approaches</a:t>
            </a:r>
          </a:p>
          <a:p>
            <a:r>
              <a:rPr lang="en-US" altLang="zh-CN" dirty="0" smtClean="0"/>
              <a:t>Oracle inference</a:t>
            </a:r>
          </a:p>
          <a:p>
            <a:r>
              <a:rPr lang="en-US" altLang="zh-CN" dirty="0" smtClean="0"/>
              <a:t>Mining oracles</a:t>
            </a:r>
          </a:p>
          <a:p>
            <a:pPr lvl="1"/>
            <a:r>
              <a:rPr lang="en-US" altLang="zh-CN" dirty="0" smtClean="0"/>
              <a:t>Existing client code</a:t>
            </a:r>
          </a:p>
          <a:p>
            <a:pPr lvl="1"/>
            <a:r>
              <a:rPr lang="en-US" altLang="zh-CN" dirty="0" smtClean="0"/>
              <a:t>Existing buggy code</a:t>
            </a:r>
          </a:p>
          <a:p>
            <a:pPr lvl="1"/>
            <a:r>
              <a:rPr lang="en-US" altLang="zh-CN" dirty="0" smtClean="0"/>
              <a:t>Documents</a:t>
            </a:r>
          </a:p>
          <a:p>
            <a:pPr lvl="1"/>
            <a:r>
              <a:rPr lang="en-US" altLang="zh-CN" dirty="0" smtClean="0"/>
              <a:t>Code styles</a:t>
            </a:r>
          </a:p>
          <a:p>
            <a:pPr lvl="1"/>
            <a:r>
              <a:rPr lang="en-US" altLang="zh-CN" dirty="0" smtClean="0"/>
              <a:t>Declaration before usage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3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Quality engineer &amp; programmer</a:t>
            </a:r>
            <a:r>
              <a:rPr lang="en-US" altLang="zh-CN" smtClean="0"/>
              <a:t>: Debugging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2" y="2918401"/>
            <a:ext cx="4250058" cy="21721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9" y="2848430"/>
            <a:ext cx="3412435" cy="224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State-of-art: static bug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Code-based </a:t>
            </a:r>
            <a:r>
              <a:rPr lang="en-US" altLang="zh-CN" dirty="0"/>
              <a:t>detection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Null </a:t>
            </a:r>
            <a:r>
              <a:rPr lang="en-US" altLang="zh-CN" dirty="0"/>
              <a:t>pointer, memory leak, unsafe cast, injection, buffer </a:t>
            </a:r>
            <a:r>
              <a:rPr lang="en-US" altLang="zh-CN" dirty="0" smtClean="0"/>
              <a:t>overflow, </a:t>
            </a:r>
            <a:r>
              <a:rPr lang="en-US" altLang="zh-CN" dirty="0"/>
              <a:t>dead loop, html error, UI inconsistency, i18n bugs, …</a:t>
            </a:r>
          </a:p>
          <a:p>
            <a:pPr lvl="1"/>
            <a:r>
              <a:rPr lang="en-US" altLang="zh-CN" dirty="0"/>
              <a:t>A large bunch of techniques for each kind of bugs</a:t>
            </a:r>
          </a:p>
          <a:p>
            <a:pPr lvl="1"/>
            <a:r>
              <a:rPr lang="en-US" altLang="zh-CN" dirty="0" smtClean="0"/>
              <a:t>False alarms</a:t>
            </a:r>
            <a:endParaRPr lang="en-US" altLang="zh-CN" dirty="0"/>
          </a:p>
          <a:p>
            <a:r>
              <a:rPr lang="en-US" altLang="zh-CN" dirty="0" smtClean="0"/>
              <a:t>Model-based </a:t>
            </a:r>
            <a:r>
              <a:rPr lang="en-US" altLang="zh-CN" dirty="0"/>
              <a:t>detection</a:t>
            </a:r>
          </a:p>
          <a:p>
            <a:pPr lvl="1"/>
            <a:r>
              <a:rPr lang="en-US" altLang="zh-CN" dirty="0"/>
              <a:t>Model checking, symbolic execution, theorem </a:t>
            </a:r>
            <a:r>
              <a:rPr lang="en-US" altLang="zh-CN" dirty="0" smtClean="0"/>
              <a:t>proving</a:t>
            </a:r>
          </a:p>
          <a:p>
            <a:pPr lvl="1"/>
            <a:r>
              <a:rPr lang="en-US" altLang="zh-CN" dirty="0" smtClean="0"/>
              <a:t>Translation from code to models</a:t>
            </a:r>
          </a:p>
          <a:p>
            <a:pPr lvl="1"/>
            <a:r>
              <a:rPr lang="en-US" altLang="zh-CN" dirty="0" smtClean="0"/>
              <a:t>Guarantee the correctness of models, in terms of defined specifications</a:t>
            </a:r>
          </a:p>
          <a:p>
            <a:pPr lvl="1"/>
            <a:r>
              <a:rPr lang="en-US" altLang="zh-CN" dirty="0" smtClean="0"/>
              <a:t>Translation is not guaranteed. </a:t>
            </a:r>
          </a:p>
          <a:p>
            <a:pPr lvl="1"/>
            <a:endParaRPr lang="en-US" altLang="zh-CN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0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State-of-practice: static bug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Findbugs</a:t>
            </a:r>
            <a:endParaRPr lang="en-US" altLang="zh-CN" dirty="0"/>
          </a:p>
          <a:p>
            <a:pPr lvl="1"/>
            <a:r>
              <a:rPr lang="en-US" altLang="zh-CN" dirty="0"/>
              <a:t>A tool developed by researchers from UMD</a:t>
            </a:r>
          </a:p>
          <a:p>
            <a:pPr lvl="1"/>
            <a:r>
              <a:rPr lang="en-US" altLang="zh-CN" dirty="0"/>
              <a:t>Widely used in industry for code checking before commit</a:t>
            </a:r>
          </a:p>
          <a:p>
            <a:pPr lvl="1"/>
            <a:r>
              <a:rPr lang="en-US" altLang="zh-CN" dirty="0"/>
              <a:t>The idea actually comes from Lint</a:t>
            </a:r>
          </a:p>
          <a:p>
            <a:r>
              <a:rPr lang="en-US" altLang="zh-CN" dirty="0"/>
              <a:t>Lint</a:t>
            </a:r>
          </a:p>
          <a:p>
            <a:pPr lvl="1"/>
            <a:r>
              <a:rPr lang="en-US" altLang="zh-CN" dirty="0"/>
              <a:t>A code style enforcing tool for C language</a:t>
            </a:r>
          </a:p>
          <a:p>
            <a:pPr lvl="1"/>
            <a:r>
              <a:rPr lang="en-US" altLang="zh-CN" dirty="0"/>
              <a:t>Find bad coding styles and raise warnings</a:t>
            </a:r>
          </a:p>
          <a:p>
            <a:pPr lvl="1"/>
            <a:r>
              <a:rPr lang="en-US" altLang="zh-CN" dirty="0"/>
              <a:t>Bad naming</a:t>
            </a:r>
          </a:p>
          <a:p>
            <a:pPr lvl="1"/>
            <a:r>
              <a:rPr lang="en-US" altLang="zh-CN" dirty="0"/>
              <a:t>Hard coded strings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2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Defined oracles in </a:t>
            </a:r>
            <a:r>
              <a:rPr lang="en-US" altLang="zh-CN" dirty="0" err="1" smtClean="0"/>
              <a:t>Findbugs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9560008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Bad </a:t>
            </a:r>
            <a:r>
              <a:rPr lang="en-US" altLang="zh-CN" dirty="0" smtClean="0"/>
              <a:t>practice</a:t>
            </a:r>
          </a:p>
          <a:p>
            <a:pPr lvl="1"/>
            <a:r>
              <a:rPr lang="en-US" altLang="zh-CN" dirty="0"/>
              <a:t>DMI: Don't use </a:t>
            </a:r>
            <a:r>
              <a:rPr lang="en-US" altLang="zh-CN" dirty="0" err="1"/>
              <a:t>removeAll</a:t>
            </a:r>
            <a:r>
              <a:rPr lang="en-US" altLang="zh-CN" dirty="0"/>
              <a:t> to clear a </a:t>
            </a:r>
            <a:r>
              <a:rPr lang="en-US" altLang="zh-CN" dirty="0" smtClean="0"/>
              <a:t>collection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you want to remove all elements from a collection c, use </a:t>
            </a:r>
            <a:r>
              <a:rPr lang="en-US" altLang="zh-CN" dirty="0" err="1"/>
              <a:t>c.clear</a:t>
            </a:r>
            <a:r>
              <a:rPr lang="en-US" altLang="zh-CN" dirty="0"/>
              <a:t>, not </a:t>
            </a:r>
            <a:r>
              <a:rPr lang="en-US" altLang="zh-CN" dirty="0" err="1"/>
              <a:t>c.removeAll</a:t>
            </a:r>
            <a:r>
              <a:rPr lang="en-US" altLang="zh-CN" dirty="0"/>
              <a:t>(c). Calling </a:t>
            </a:r>
            <a:r>
              <a:rPr lang="en-US" altLang="zh-CN" dirty="0" err="1"/>
              <a:t>c.removeAll</a:t>
            </a:r>
            <a:r>
              <a:rPr lang="en-US" altLang="zh-CN" dirty="0"/>
              <a:t>(c) to clear a collection is less clear, susceptible to errors from typos, less efficient and for some collections, might throw a </a:t>
            </a:r>
            <a:r>
              <a:rPr lang="en-US" altLang="zh-CN" dirty="0" err="1"/>
              <a:t>ConcurrentModificationException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Correctness</a:t>
            </a:r>
          </a:p>
          <a:p>
            <a:pPr lvl="1"/>
            <a:r>
              <a:rPr lang="en-US" altLang="zh-CN" dirty="0"/>
              <a:t>NP: Null pointer </a:t>
            </a:r>
            <a:r>
              <a:rPr lang="en-US" altLang="zh-CN" dirty="0" smtClean="0"/>
              <a:t>dereference</a:t>
            </a:r>
            <a:endParaRPr lang="en-US" altLang="zh-CN" dirty="0"/>
          </a:p>
          <a:p>
            <a:pPr lvl="1"/>
            <a:r>
              <a:rPr lang="en-US" altLang="zh-CN" dirty="0"/>
              <a:t>A null pointer is dereferenced here.  This will lead to a </a:t>
            </a:r>
            <a:r>
              <a:rPr lang="en-US" altLang="zh-CN" dirty="0" err="1"/>
              <a:t>NullPointerException</a:t>
            </a:r>
            <a:r>
              <a:rPr lang="en-US" altLang="zh-CN" dirty="0"/>
              <a:t> when the code is executed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Malicious </a:t>
            </a:r>
            <a:r>
              <a:rPr lang="en-US" altLang="zh-CN" dirty="0"/>
              <a:t>code </a:t>
            </a:r>
            <a:r>
              <a:rPr lang="en-US" altLang="zh-CN" dirty="0" smtClean="0"/>
              <a:t>vulnerability</a:t>
            </a:r>
          </a:p>
          <a:p>
            <a:pPr lvl="1"/>
            <a:r>
              <a:rPr lang="en-US" altLang="zh-CN" dirty="0"/>
              <a:t>MS: Field isn't final and can't be protected from malicious </a:t>
            </a:r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mutable static field could be changed by malicious code or by accident from another package. Unfortunately, the way the field is used doesn't allow any easy fix to this problem.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Defined oracles in </a:t>
            </a:r>
            <a:r>
              <a:rPr lang="en-US" altLang="zh-CN" dirty="0" err="1"/>
              <a:t>Findbugs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altLang="zh-CN" dirty="0" err="1"/>
              <a:t>Dm</a:t>
            </a:r>
            <a:r>
              <a:rPr lang="en-US" altLang="zh-CN" dirty="0"/>
              <a:t>: Method invokes inefficient Boolean </a:t>
            </a:r>
            <a:r>
              <a:rPr lang="en-US" altLang="zh-CN" dirty="0" smtClean="0"/>
              <a:t>constructor</a:t>
            </a:r>
            <a:endParaRPr lang="en-US" altLang="zh-CN" dirty="0"/>
          </a:p>
          <a:p>
            <a:pPr lvl="1"/>
            <a:r>
              <a:rPr lang="en-US" altLang="zh-CN" dirty="0"/>
              <a:t>Creating new instances of </a:t>
            </a:r>
            <a:r>
              <a:rPr lang="en-US" altLang="zh-CN" dirty="0" err="1"/>
              <a:t>java.lang.Boolean</a:t>
            </a:r>
            <a:r>
              <a:rPr lang="en-US" altLang="zh-CN" dirty="0"/>
              <a:t> wastes memory, since Boolean objects are immutable and there are only two useful values of this type.  Use the </a:t>
            </a:r>
            <a:r>
              <a:rPr lang="en-US" altLang="zh-CN" dirty="0" err="1"/>
              <a:t>Boolean.valueOf</a:t>
            </a:r>
            <a:r>
              <a:rPr lang="en-US" altLang="zh-CN" dirty="0"/>
              <a:t>() method (or Java 1.5 </a:t>
            </a:r>
            <a:r>
              <a:rPr lang="en-US" altLang="zh-CN" dirty="0" err="1"/>
              <a:t>autoboxing</a:t>
            </a:r>
            <a:r>
              <a:rPr lang="en-US" altLang="zh-CN" dirty="0"/>
              <a:t>) to create Boolean objects instead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Multithreaded correctness</a:t>
            </a:r>
          </a:p>
          <a:p>
            <a:pPr lvl="1"/>
            <a:r>
              <a:rPr lang="en-US" altLang="zh-CN" dirty="0"/>
              <a:t>SWL: Method calls </a:t>
            </a:r>
            <a:r>
              <a:rPr lang="en-US" altLang="zh-CN" dirty="0" err="1"/>
              <a:t>Thread.sleep</a:t>
            </a:r>
            <a:r>
              <a:rPr lang="en-US" altLang="zh-CN" dirty="0"/>
              <a:t>() with a lock </a:t>
            </a:r>
            <a:r>
              <a:rPr lang="en-US" altLang="zh-CN" dirty="0" smtClean="0"/>
              <a:t>held</a:t>
            </a:r>
            <a:endParaRPr lang="en-US" altLang="zh-CN" dirty="0"/>
          </a:p>
          <a:p>
            <a:pPr lvl="1"/>
            <a:r>
              <a:rPr lang="en-US" altLang="zh-CN" dirty="0"/>
              <a:t>This method calls </a:t>
            </a:r>
            <a:r>
              <a:rPr lang="en-US" altLang="zh-CN" dirty="0" err="1"/>
              <a:t>Thread.sleep</a:t>
            </a:r>
            <a:r>
              <a:rPr lang="en-US" altLang="zh-CN" dirty="0"/>
              <a:t>() with a lock held. This may result in very poor performance and scalability, or a deadlock, since other threads may be waiting to acquire the lock. It is a much better idea to call wait() on the lock, which releases the lock and allows other threads to run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2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Defined oracles in </a:t>
            </a:r>
            <a:r>
              <a:rPr lang="en-US" altLang="zh-CN" dirty="0" err="1"/>
              <a:t>Findbugs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9062858" cy="4351337"/>
          </a:xfrm>
        </p:spPr>
        <p:txBody>
          <a:bodyPr/>
          <a:lstStyle/>
          <a:p>
            <a:r>
              <a:rPr lang="en-US" altLang="zh-CN" dirty="0" smtClean="0"/>
              <a:t>Security</a:t>
            </a:r>
          </a:p>
          <a:p>
            <a:pPr lvl="1"/>
            <a:r>
              <a:rPr lang="en-US" altLang="zh-CN" dirty="0" err="1"/>
              <a:t>Dm</a:t>
            </a:r>
            <a:r>
              <a:rPr lang="en-US" altLang="zh-CN" dirty="0"/>
              <a:t>: Hardcoded constant database </a:t>
            </a:r>
            <a:r>
              <a:rPr lang="en-US" altLang="zh-CN" dirty="0" smtClean="0"/>
              <a:t>password</a:t>
            </a:r>
            <a:endParaRPr lang="en-US" altLang="zh-CN" dirty="0"/>
          </a:p>
          <a:p>
            <a:pPr lvl="1"/>
            <a:r>
              <a:rPr lang="en-US" altLang="zh-CN" dirty="0"/>
              <a:t>This code creates a database connect using a hardcoded, constant password. Anyone with access to either the source code or the compiled code can easily learn the password.</a:t>
            </a:r>
            <a:endParaRPr lang="zh-CN" altLang="en-US" dirty="0"/>
          </a:p>
          <a:p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65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Characters of </a:t>
            </a:r>
            <a:r>
              <a:rPr lang="en-US" altLang="zh-CN" dirty="0" err="1"/>
              <a:t>Findbugs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More than 400 </a:t>
            </a:r>
            <a:r>
              <a:rPr lang="en-US" altLang="zh-CN" dirty="0" smtClean="0"/>
              <a:t>rules</a:t>
            </a:r>
          </a:p>
          <a:p>
            <a:pPr lvl="1"/>
            <a:r>
              <a:rPr lang="en-US" altLang="zh-CN" dirty="0" smtClean="0"/>
              <a:t>Sufficient?</a:t>
            </a:r>
            <a:endParaRPr lang="en-US" altLang="zh-CN" dirty="0"/>
          </a:p>
          <a:p>
            <a:r>
              <a:rPr lang="en-US" altLang="zh-CN" dirty="0" smtClean="0"/>
              <a:t>Bug patterns include both </a:t>
            </a:r>
            <a:r>
              <a:rPr lang="en-US" altLang="zh-CN" dirty="0"/>
              <a:t>specifications and bug signatures</a:t>
            </a:r>
          </a:p>
          <a:p>
            <a:pPr lvl="1"/>
            <a:r>
              <a:rPr lang="en-US" altLang="zh-CN" dirty="0"/>
              <a:t>Most are bug signatures</a:t>
            </a:r>
          </a:p>
          <a:p>
            <a:pPr lvl="2"/>
            <a:r>
              <a:rPr lang="en-US" altLang="zh-CN" dirty="0"/>
              <a:t>Why?</a:t>
            </a:r>
            <a:endParaRPr lang="zh-CN" altLang="en-US" dirty="0"/>
          </a:p>
          <a:p>
            <a:r>
              <a:rPr lang="en-US" altLang="zh-CN" dirty="0"/>
              <a:t>Check code patterns locally: only do inner-procedure analysis</a:t>
            </a:r>
          </a:p>
          <a:p>
            <a:pPr lvl="1"/>
            <a:r>
              <a:rPr lang="en-US" altLang="zh-CN" dirty="0"/>
              <a:t>What are the advantages and disadvantages of doing so?</a:t>
            </a:r>
          </a:p>
          <a:p>
            <a:r>
              <a:rPr lang="en-US" altLang="zh-CN" dirty="0"/>
              <a:t>Perform bug ranking according to the probability and potential severity of bugs</a:t>
            </a:r>
          </a:p>
          <a:p>
            <a:pPr lvl="1"/>
            <a:r>
              <a:rPr lang="en-US" altLang="zh-CN" dirty="0"/>
              <a:t>Probability: the bug is likely to be true</a:t>
            </a:r>
          </a:p>
          <a:p>
            <a:pPr lvl="1"/>
            <a:r>
              <a:rPr lang="en-US" altLang="zh-CN" dirty="0"/>
              <a:t>Severity: the bug may cause severe consequence if not fixed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35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4256</TotalTime>
  <Words>1893</Words>
  <Application>Microsoft Office PowerPoint</Application>
  <PresentationFormat>宽屏</PresentationFormat>
  <Paragraphs>333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HelveticaNeue</vt:lpstr>
      <vt:lpstr>inherit</vt:lpstr>
      <vt:lpstr>等线</vt:lpstr>
      <vt:lpstr>宋体</vt:lpstr>
      <vt:lpstr>Arial</vt:lpstr>
      <vt:lpstr>Century Schoolbook</vt:lpstr>
      <vt:lpstr>Times New Roman</vt:lpstr>
      <vt:lpstr>Wingdings</vt:lpstr>
      <vt:lpstr>Wingdings 2</vt:lpstr>
      <vt:lpstr>View</vt:lpstr>
      <vt:lpstr>Quality engineer and programmer Static analysis</vt:lpstr>
      <vt:lpstr>Last class</vt:lpstr>
      <vt:lpstr>Static bug detection</vt:lpstr>
      <vt:lpstr>State-of-art: static bug detection</vt:lpstr>
      <vt:lpstr>State-of-practice: static bug detection</vt:lpstr>
      <vt:lpstr>Defined oracles in Findbugs</vt:lpstr>
      <vt:lpstr>Defined oracles in Findbugs</vt:lpstr>
      <vt:lpstr>Defined oracles in Findbugs</vt:lpstr>
      <vt:lpstr>Characters of Findbugs</vt:lpstr>
      <vt:lpstr>Application of Findbugs-like tools</vt:lpstr>
      <vt:lpstr>Ranking detected bugs</vt:lpstr>
      <vt:lpstr>Problems of Fingbugs</vt:lpstr>
      <vt:lpstr>The challenges of static analysis</vt:lpstr>
      <vt:lpstr>Oracle</vt:lpstr>
      <vt:lpstr>General oracles</vt:lpstr>
      <vt:lpstr>Data flow specification</vt:lpstr>
      <vt:lpstr>Oracle</vt:lpstr>
      <vt:lpstr>Value oracle</vt:lpstr>
      <vt:lpstr>Inference</vt:lpstr>
      <vt:lpstr>Mining</vt:lpstr>
      <vt:lpstr>Temporal oracle</vt:lpstr>
      <vt:lpstr>Temporal logic</vt:lpstr>
      <vt:lpstr>Mining specifications</vt:lpstr>
      <vt:lpstr>Mining specifications</vt:lpstr>
      <vt:lpstr>Mining bug signature</vt:lpstr>
      <vt:lpstr>Graph-based analysis</vt:lpstr>
      <vt:lpstr>An example with CFG-model</vt:lpstr>
      <vt:lpstr>Code style</vt:lpstr>
      <vt:lpstr>More oracles: documentation</vt:lpstr>
      <vt:lpstr>More oracles: differential testing</vt:lpstr>
      <vt:lpstr>Your insights</vt:lpstr>
      <vt:lpstr>Computer science world ranking</vt:lpstr>
      <vt:lpstr>This class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HaoZhong</cp:lastModifiedBy>
  <cp:revision>1383</cp:revision>
  <dcterms:created xsi:type="dcterms:W3CDTF">2017-07-31T06:57:29Z</dcterms:created>
  <dcterms:modified xsi:type="dcterms:W3CDTF">2017-11-16T03:02:36Z</dcterms:modified>
</cp:coreProperties>
</file>