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916" r:id="rId1"/>
  </p:sldMasterIdLst>
  <p:notesMasterIdLst>
    <p:notesMasterId r:id="rId37"/>
  </p:notesMasterIdLst>
  <p:sldIdLst>
    <p:sldId id="256" r:id="rId2"/>
    <p:sldId id="361" r:id="rId3"/>
    <p:sldId id="298" r:id="rId4"/>
    <p:sldId id="300" r:id="rId5"/>
    <p:sldId id="301" r:id="rId6"/>
    <p:sldId id="303" r:id="rId7"/>
    <p:sldId id="304" r:id="rId8"/>
    <p:sldId id="352" r:id="rId9"/>
    <p:sldId id="305" r:id="rId10"/>
    <p:sldId id="324" r:id="rId11"/>
    <p:sldId id="325" r:id="rId12"/>
    <p:sldId id="306" r:id="rId13"/>
    <p:sldId id="331" r:id="rId14"/>
    <p:sldId id="362" r:id="rId15"/>
    <p:sldId id="370" r:id="rId16"/>
    <p:sldId id="363" r:id="rId17"/>
    <p:sldId id="364" r:id="rId18"/>
    <p:sldId id="367" r:id="rId19"/>
    <p:sldId id="368" r:id="rId20"/>
    <p:sldId id="371" r:id="rId21"/>
    <p:sldId id="369" r:id="rId22"/>
    <p:sldId id="372" r:id="rId23"/>
    <p:sldId id="373" r:id="rId24"/>
    <p:sldId id="374" r:id="rId25"/>
    <p:sldId id="375" r:id="rId26"/>
    <p:sldId id="321" r:id="rId27"/>
    <p:sldId id="326" r:id="rId28"/>
    <p:sldId id="332" r:id="rId29"/>
    <p:sldId id="333" r:id="rId30"/>
    <p:sldId id="334" r:id="rId31"/>
    <p:sldId id="377" r:id="rId32"/>
    <p:sldId id="335" r:id="rId33"/>
    <p:sldId id="354" r:id="rId34"/>
    <p:sldId id="376" r:id="rId35"/>
    <p:sldId id="360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2C10A98-A395-4E9C-B53C-00C5666E0D70}">
          <p14:sldIdLst>
            <p14:sldId id="256"/>
            <p14:sldId id="361"/>
            <p14:sldId id="298"/>
            <p14:sldId id="300"/>
            <p14:sldId id="301"/>
            <p14:sldId id="303"/>
            <p14:sldId id="304"/>
            <p14:sldId id="352"/>
            <p14:sldId id="305"/>
            <p14:sldId id="324"/>
            <p14:sldId id="325"/>
            <p14:sldId id="306"/>
            <p14:sldId id="331"/>
            <p14:sldId id="362"/>
            <p14:sldId id="370"/>
            <p14:sldId id="363"/>
            <p14:sldId id="364"/>
            <p14:sldId id="367"/>
            <p14:sldId id="368"/>
            <p14:sldId id="371"/>
            <p14:sldId id="369"/>
            <p14:sldId id="372"/>
            <p14:sldId id="373"/>
            <p14:sldId id="374"/>
            <p14:sldId id="375"/>
            <p14:sldId id="321"/>
            <p14:sldId id="326"/>
            <p14:sldId id="332"/>
            <p14:sldId id="333"/>
            <p14:sldId id="334"/>
            <p14:sldId id="377"/>
            <p14:sldId id="335"/>
            <p14:sldId id="354"/>
            <p14:sldId id="376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E8810-6EE0-4615-A973-BA7DAAC3C93C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F0BB7-BFC9-4531-8CB7-DFCDC5389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049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F0BB7-BFC9-4531-8CB7-DFCDC538995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02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F0BB7-BFC9-4531-8CB7-DFCDC538995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17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7D01A3B-59DD-432E-8081-4C891C16B335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370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24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12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005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24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0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9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32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3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9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7D01A3B-59DD-432E-8081-4C891C16B335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93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Quality engineer and </a:t>
            </a:r>
            <a:r>
              <a:rPr lang="en-US" altLang="zh-CN" dirty="0" smtClean="0"/>
              <a:t>programmer</a:t>
            </a:r>
            <a:br>
              <a:rPr lang="en-US" altLang="zh-CN" dirty="0" smtClean="0"/>
            </a:br>
            <a:r>
              <a:rPr lang="en-US" altLang="zh-CN" dirty="0" smtClean="0"/>
              <a:t>Debugging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Hao Zhong</a:t>
            </a:r>
          </a:p>
          <a:p>
            <a:r>
              <a:rPr lang="en-US" altLang="zh-CN" dirty="0" smtClean="0"/>
              <a:t>Shanghai Jiao Tong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91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Delta Debugging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Throw away half of the input elements, if the rest input elements still cause the failure</a:t>
            </a:r>
          </a:p>
        </p:txBody>
      </p:sp>
      <p:pic>
        <p:nvPicPr>
          <p:cNvPr id="3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429" y="2570085"/>
            <a:ext cx="5824538" cy="82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4"/>
          <a:stretch>
            <a:fillRect/>
          </a:stretch>
        </p:blipFill>
        <p:spPr bwMode="auto">
          <a:xfrm>
            <a:off x="1946429" y="4170285"/>
            <a:ext cx="5562600" cy="87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892" y="3332085"/>
            <a:ext cx="5926137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029" y="4333798"/>
            <a:ext cx="34290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1946429" y="5237085"/>
            <a:ext cx="332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A single element: we are done!</a:t>
            </a:r>
          </a:p>
        </p:txBody>
      </p:sp>
    </p:spTree>
    <p:extLst>
      <p:ext uri="{BB962C8B-B14F-4D97-AF65-F5344CB8AC3E}">
        <p14:creationId xmlns:p14="http://schemas.microsoft.com/office/powerpoint/2010/main" val="148176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Delta Debugging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 is just binary search: easy to automate</a:t>
            </a:r>
          </a:p>
          <a:p>
            <a:r>
              <a:rPr lang="en-US" altLang="zh-CN" dirty="0"/>
              <a:t>The assumptions do not always hold</a:t>
            </a:r>
          </a:p>
          <a:p>
            <a:r>
              <a:rPr lang="en-US" altLang="zh-CN" dirty="0"/>
              <a:t>Let’s look at the assumptions: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It </a:t>
            </a:r>
            <a:r>
              <a:rPr lang="en-US" altLang="zh-CN" dirty="0"/>
              <a:t>is interesting to see if this is not the case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315" y="3258105"/>
            <a:ext cx="2413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15" y="3858269"/>
            <a:ext cx="2413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15" y="3632772"/>
            <a:ext cx="3937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2288961" y="3258105"/>
            <a:ext cx="2234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(I1 U I2) =</a:t>
            </a:r>
          </a:p>
          <a:p>
            <a:r>
              <a:rPr lang="en-US" altLang="zh-CN" dirty="0"/>
              <a:t>-&gt; I1 =      and I2 = </a:t>
            </a:r>
          </a:p>
          <a:p>
            <a:r>
              <a:rPr lang="en-US" altLang="zh-CN" dirty="0"/>
              <a:t>or I1 =      and I2 = </a:t>
            </a:r>
          </a:p>
          <a:p>
            <a:endParaRPr lang="zh-CN" altLang="en-US" dirty="0"/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001" y="3575605"/>
            <a:ext cx="2413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735" y="3943905"/>
            <a:ext cx="3937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66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 I: multiple failing branches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 happened if I1 =      and I2 =       ?</a:t>
            </a:r>
          </a:p>
          <a:p>
            <a:r>
              <a:rPr lang="en-US" altLang="zh-CN" dirty="0"/>
              <a:t>A subset of I1 fails and also a subset of I2 fails</a:t>
            </a:r>
          </a:p>
          <a:p>
            <a:r>
              <a:rPr lang="en-US" altLang="zh-CN" dirty="0"/>
              <a:t>We can simply continue to search I1 and I2</a:t>
            </a:r>
          </a:p>
          <a:p>
            <a:r>
              <a:rPr lang="en-US" altLang="zh-CN" dirty="0"/>
              <a:t>And we find two fail-causing elements</a:t>
            </a:r>
          </a:p>
          <a:p>
            <a:r>
              <a:rPr lang="en-US" altLang="zh-CN" dirty="0"/>
              <a:t>They may be due to the same bug or not</a:t>
            </a:r>
          </a:p>
          <a:p>
            <a:endParaRPr lang="en-US" altLang="zh-CN" dirty="0"/>
          </a:p>
          <a:p>
            <a:endParaRPr lang="en-US" altLang="zh-CN" b="1" dirty="0" smtClean="0"/>
          </a:p>
          <a:p>
            <a:pPr lvl="1"/>
            <a:endParaRPr lang="en-US" altLang="zh-CN" b="1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651" y="1842734"/>
            <a:ext cx="2413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989" y="1842734"/>
            <a:ext cx="2413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49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 II: Interference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 happened if I1 =      </a:t>
            </a:r>
            <a:r>
              <a:rPr lang="en-US" altLang="zh-CN" dirty="0" smtClean="0"/>
              <a:t> and </a:t>
            </a:r>
            <a:r>
              <a:rPr lang="en-US" altLang="zh-CN" dirty="0"/>
              <a:t>I2 =       ?</a:t>
            </a:r>
          </a:p>
          <a:p>
            <a:pPr lvl="1"/>
            <a:r>
              <a:rPr lang="en-US" altLang="zh-CN" dirty="0"/>
              <a:t>This means that a subset of I1 and a subset of I2 cause the failure when they combined</a:t>
            </a:r>
          </a:p>
          <a:p>
            <a:pPr lvl="1"/>
            <a:r>
              <a:rPr lang="en-US" altLang="zh-CN" dirty="0"/>
              <a:t>This is called interference</a:t>
            </a:r>
          </a:p>
          <a:p>
            <a:r>
              <a:rPr lang="en-US" altLang="zh-CN" dirty="0"/>
              <a:t>Handling </a:t>
            </a:r>
            <a:r>
              <a:rPr lang="en-US" altLang="zh-CN" dirty="0" smtClean="0"/>
              <a:t>trick</a:t>
            </a:r>
            <a:endParaRPr lang="en-US" altLang="zh-CN" dirty="0"/>
          </a:p>
          <a:p>
            <a:pPr lvl="1"/>
            <a:r>
              <a:rPr lang="en-US" altLang="zh-CN" dirty="0"/>
              <a:t>An element D1 in I1 and an element D2 in I2 cause the failure</a:t>
            </a:r>
          </a:p>
          <a:p>
            <a:pPr lvl="1"/>
            <a:r>
              <a:rPr lang="en-US" altLang="zh-CN" dirty="0"/>
              <a:t>We do binary search in I2 with I1</a:t>
            </a:r>
          </a:p>
          <a:p>
            <a:pPr lvl="1"/>
            <a:r>
              <a:rPr lang="en-US" altLang="zh-CN" dirty="0"/>
              <a:t>Split I2 to P1  and P2, try I1 U P1  and I1 U  P2</a:t>
            </a:r>
          </a:p>
          <a:p>
            <a:pPr lvl="1"/>
            <a:r>
              <a:rPr lang="en-US" altLang="zh-CN" dirty="0"/>
              <a:t>Continue until you find D2, so that I1 U D2 cause the failure</a:t>
            </a:r>
          </a:p>
          <a:p>
            <a:pPr lvl="1"/>
            <a:r>
              <a:rPr lang="en-US" altLang="zh-CN" dirty="0"/>
              <a:t>Then we do binary search in I1 with D2 until find D1</a:t>
            </a:r>
          </a:p>
          <a:p>
            <a:pPr lvl="1"/>
            <a:r>
              <a:rPr lang="en-US" altLang="zh-CN" dirty="0"/>
              <a:t>Return D1 U D2</a:t>
            </a:r>
          </a:p>
          <a:p>
            <a:endParaRPr lang="zh-CN" alt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527" y="1920166"/>
            <a:ext cx="3937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667" y="1920166"/>
            <a:ext cx="3937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66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Limitations of Delta debugging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Rely on the assumptions</a:t>
            </a:r>
          </a:p>
          <a:p>
            <a:pPr lvl="1"/>
            <a:r>
              <a:rPr lang="en-US" altLang="zh-CN" dirty="0"/>
              <a:t>Monotonicity does not always hold</a:t>
            </a:r>
          </a:p>
          <a:p>
            <a:pPr lvl="1"/>
            <a:r>
              <a:rPr lang="en-US" altLang="zh-CN" dirty="0"/>
              <a:t>Rely on good input elements, always providing valid inputs will enhance efficiency</a:t>
            </a:r>
          </a:p>
          <a:p>
            <a:pPr lvl="1"/>
            <a:r>
              <a:rPr lang="en-US" altLang="zh-CN" dirty="0"/>
              <a:t>Require automatic test oracles</a:t>
            </a:r>
          </a:p>
          <a:p>
            <a:r>
              <a:rPr lang="en-US" altLang="zh-CN" dirty="0" err="1"/>
              <a:t>Regehr</a:t>
            </a:r>
            <a:r>
              <a:rPr lang="en-US" altLang="zh-CN" dirty="0"/>
              <a:t>, John, Yang Chen, Pascal </a:t>
            </a:r>
            <a:r>
              <a:rPr lang="en-US" altLang="zh-CN" dirty="0" err="1"/>
              <a:t>Cuoq</a:t>
            </a:r>
            <a:r>
              <a:rPr lang="en-US" altLang="zh-CN" dirty="0"/>
              <a:t>, Eric </a:t>
            </a:r>
            <a:r>
              <a:rPr lang="en-US" altLang="zh-CN" dirty="0" err="1"/>
              <a:t>Eide</a:t>
            </a:r>
            <a:r>
              <a:rPr lang="en-US" altLang="zh-CN" dirty="0"/>
              <a:t>, Chucky Ellison, and </a:t>
            </a:r>
            <a:r>
              <a:rPr lang="en-US" altLang="zh-CN" dirty="0" err="1"/>
              <a:t>Xuejun</a:t>
            </a:r>
            <a:r>
              <a:rPr lang="en-US" altLang="zh-CN" dirty="0"/>
              <a:t> Yang. "Test-case reduction for C compiler bugs." In </a:t>
            </a:r>
            <a:r>
              <a:rPr lang="en-US" altLang="zh-CN" i="1" dirty="0"/>
              <a:t>Proc. PLDI</a:t>
            </a:r>
            <a:r>
              <a:rPr lang="en-US" altLang="zh-CN" dirty="0"/>
              <a:t>, pp. 335-346. 2012.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294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Debugging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Sometimes the inputs is too </a:t>
            </a:r>
            <a:r>
              <a:rPr lang="en-US" altLang="zh-CN" dirty="0" smtClean="0"/>
              <a:t>complex</a:t>
            </a:r>
            <a:endParaRPr lang="en-US" altLang="zh-CN" dirty="0"/>
          </a:p>
          <a:p>
            <a:pPr lvl="1"/>
            <a:r>
              <a:rPr lang="en-US" altLang="zh-CN" dirty="0"/>
              <a:t>Quite common in real world (compiler, office, browser, database, OS, …)</a:t>
            </a:r>
          </a:p>
          <a:p>
            <a:pPr lvl="1"/>
            <a:r>
              <a:rPr lang="en-US" altLang="zh-CN" dirty="0"/>
              <a:t>Locate the relevant </a:t>
            </a:r>
            <a:r>
              <a:rPr lang="en-US" altLang="zh-CN" dirty="0" smtClean="0"/>
              <a:t>inputs</a:t>
            </a:r>
          </a:p>
          <a:p>
            <a:r>
              <a:rPr lang="en-US" altLang="zh-CN" b="1" dirty="0"/>
              <a:t>Some bugs are expensive to </a:t>
            </a:r>
            <a:r>
              <a:rPr lang="en-US" altLang="zh-CN" b="1" dirty="0" smtClean="0"/>
              <a:t>produce</a:t>
            </a:r>
          </a:p>
          <a:p>
            <a:pPr lvl="1"/>
            <a:r>
              <a:rPr lang="en-US" altLang="zh-CN" b="1" dirty="0" smtClean="0"/>
              <a:t>Network, big data, database…</a:t>
            </a:r>
            <a:endParaRPr lang="en-US" altLang="zh-CN" b="1" dirty="0"/>
          </a:p>
          <a:p>
            <a:pPr lvl="1"/>
            <a:r>
              <a:rPr lang="en-US" altLang="zh-CN" b="1" dirty="0" smtClean="0"/>
              <a:t>Stub, Faked object</a:t>
            </a:r>
            <a:endParaRPr lang="en-US" altLang="zh-CN" b="1" dirty="0"/>
          </a:p>
          <a:p>
            <a:r>
              <a:rPr lang="en-US" altLang="zh-CN" dirty="0" smtClean="0"/>
              <a:t>Some bugs are not easy to check</a:t>
            </a:r>
          </a:p>
          <a:p>
            <a:pPr lvl="1"/>
            <a:r>
              <a:rPr lang="en-US" altLang="zh-CN" dirty="0" smtClean="0"/>
              <a:t>More than return values</a:t>
            </a:r>
          </a:p>
          <a:p>
            <a:pPr lvl="1"/>
            <a:r>
              <a:rPr lang="en-US" altLang="zh-CN" dirty="0" smtClean="0"/>
              <a:t>Mock</a:t>
            </a:r>
          </a:p>
          <a:p>
            <a:r>
              <a:rPr lang="en-US" altLang="zh-CN" dirty="0" smtClean="0"/>
              <a:t>Some bugs are not easy to trigger</a:t>
            </a:r>
          </a:p>
          <a:p>
            <a:pPr lvl="1"/>
            <a:r>
              <a:rPr lang="en-US" altLang="zh-CN" dirty="0" smtClean="0"/>
              <a:t>Occurs within loops</a:t>
            </a:r>
          </a:p>
          <a:p>
            <a:pPr lvl="1"/>
            <a:r>
              <a:rPr lang="en-US" altLang="zh-CN" dirty="0" err="1" smtClean="0"/>
              <a:t>Xcode</a:t>
            </a:r>
            <a:endParaRPr lang="en-US" altLang="zh-CN" dirty="0"/>
          </a:p>
          <a:p>
            <a:r>
              <a:rPr lang="en-US" altLang="zh-CN" dirty="0" smtClean="0"/>
              <a:t>…</a:t>
            </a:r>
            <a:endParaRPr lang="en-US" altLang="zh-CN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70598" y="6844622"/>
            <a:ext cx="2133600" cy="365125"/>
          </a:xfrm>
        </p:spPr>
        <p:txBody>
          <a:bodyPr>
            <a:normAutofit fontScale="55000" lnSpcReduction="20000"/>
          </a:bodyPr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6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Stubs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Provide </a:t>
            </a:r>
            <a:r>
              <a:rPr lang="en-US" altLang="zh-CN" dirty="0"/>
              <a:t>a fix value or fixed behavior for a certain method invocation</a:t>
            </a:r>
          </a:p>
          <a:p>
            <a:pPr lvl="1"/>
            <a:r>
              <a:rPr lang="en-US" altLang="zh-CN" dirty="0" smtClean="0"/>
              <a:t>Always </a:t>
            </a:r>
            <a:r>
              <a:rPr lang="en-US" altLang="zh-CN" dirty="0"/>
              <a:t>return 0 for a integer method</a:t>
            </a:r>
          </a:p>
          <a:p>
            <a:pPr lvl="1"/>
            <a:r>
              <a:rPr lang="en-US" altLang="zh-CN" dirty="0"/>
              <a:t>Do nothing for a void method</a:t>
            </a:r>
          </a:p>
          <a:p>
            <a:r>
              <a:rPr lang="en-US" altLang="zh-CN" dirty="0"/>
              <a:t>The value or behavior is hard coded in the Stub Class</a:t>
            </a:r>
          </a:p>
          <a:p>
            <a:endParaRPr lang="zh-CN" altLang="en-US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080117" y="3645024"/>
            <a:ext cx="4562475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public class </a:t>
            </a:r>
            <a:r>
              <a:rPr lang="en-US" altLang="zh-CN" dirty="0" err="1"/>
              <a:t>ShopStub</a:t>
            </a:r>
            <a:r>
              <a:rPr lang="en-US" altLang="zh-CN" dirty="0"/>
              <a:t> extends Shop{</a:t>
            </a:r>
          </a:p>
          <a:p>
            <a:pPr eaLnBrk="1" hangingPunct="1"/>
            <a:r>
              <a:rPr lang="en-US" altLang="zh-CN" dirty="0"/>
              <a:t>  public void save(Order o){</a:t>
            </a:r>
          </a:p>
          <a:p>
            <a:pPr eaLnBrk="1" hangingPunct="1"/>
            <a:r>
              <a:rPr lang="en-US" altLang="zh-CN" dirty="0"/>
              <a:t>   </a:t>
            </a:r>
          </a:p>
          <a:p>
            <a:pPr eaLnBrk="1" hangingPunct="1"/>
            <a:r>
              <a:rPr lang="en-US" altLang="zh-CN" dirty="0"/>
              <a:t>  }</a:t>
            </a:r>
          </a:p>
          <a:p>
            <a:pPr eaLnBrk="1" hangingPunct="1"/>
            <a:r>
              <a:rPr lang="en-US" altLang="zh-CN" dirty="0"/>
              <a:t>  public double </a:t>
            </a:r>
            <a:r>
              <a:rPr lang="en-US" altLang="zh-CN" dirty="0" err="1"/>
              <a:t>getShopDiscount</a:t>
            </a:r>
            <a:r>
              <a:rPr lang="en-US" altLang="zh-CN" dirty="0"/>
              <a:t>(){</a:t>
            </a:r>
          </a:p>
          <a:p>
            <a:pPr eaLnBrk="1" hangingPunct="1"/>
            <a:r>
              <a:rPr lang="en-US" altLang="zh-CN" dirty="0"/>
              <a:t>    return 0.9;</a:t>
            </a:r>
          </a:p>
          <a:p>
            <a:pPr eaLnBrk="1" hangingPunct="1"/>
            <a:r>
              <a:rPr lang="en-US" altLang="zh-CN" dirty="0"/>
              <a:t>  }</a:t>
            </a:r>
          </a:p>
          <a:p>
            <a:pPr eaLnBrk="1" hangingPunct="1"/>
            <a:r>
              <a:rPr lang="en-US" altLang="zh-CN" dirty="0"/>
              <a:t>}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5973014" y="3321843"/>
            <a:ext cx="4572000" cy="311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public class </a:t>
            </a:r>
            <a:r>
              <a:rPr lang="en-US" altLang="zh-CN" dirty="0" err="1"/>
              <a:t>OrderTest</a:t>
            </a:r>
            <a:r>
              <a:rPr lang="en-US" altLang="zh-CN" dirty="0"/>
              <a:t>{</a:t>
            </a:r>
          </a:p>
          <a:p>
            <a:pPr eaLnBrk="1" hangingPunct="1"/>
            <a:r>
              <a:rPr lang="en-US" altLang="zh-CN" dirty="0"/>
              <a:t>  @Test</a:t>
            </a:r>
          </a:p>
          <a:p>
            <a:pPr eaLnBrk="1" hangingPunct="1"/>
            <a:r>
              <a:rPr lang="en-US" altLang="zh-CN" dirty="0"/>
              <a:t>  public void test(){</a:t>
            </a:r>
          </a:p>
          <a:p>
            <a:pPr eaLnBrk="1" hangingPunct="1"/>
            <a:r>
              <a:rPr lang="en-US" altLang="zh-CN" dirty="0"/>
              <a:t>    Order o = new order(new </a:t>
            </a:r>
            <a:r>
              <a:rPr lang="en-US" altLang="zh-CN" dirty="0" err="1"/>
              <a:t>ShopStub</a:t>
            </a:r>
            <a:r>
              <a:rPr lang="en-US" altLang="zh-CN" dirty="0"/>
              <a:t>());</a:t>
            </a:r>
          </a:p>
          <a:p>
            <a:pPr eaLnBrk="1" hangingPunct="1"/>
            <a:r>
              <a:rPr lang="en-US" altLang="zh-CN" dirty="0"/>
              <a:t>    </a:t>
            </a:r>
            <a:r>
              <a:rPr lang="en-US" altLang="zh-CN" dirty="0" err="1"/>
              <a:t>o.add</a:t>
            </a:r>
            <a:r>
              <a:rPr lang="en-US" altLang="zh-CN" dirty="0"/>
              <a:t>(1122, 3);</a:t>
            </a:r>
          </a:p>
          <a:p>
            <a:pPr eaLnBrk="1" hangingPunct="1"/>
            <a:r>
              <a:rPr lang="en-US" altLang="zh-CN" dirty="0"/>
              <a:t>    ...</a:t>
            </a:r>
          </a:p>
          <a:p>
            <a:pPr eaLnBrk="1" hangingPunct="1"/>
            <a:r>
              <a:rPr lang="en-US" altLang="zh-CN" dirty="0"/>
              <a:t>    </a:t>
            </a:r>
            <a:r>
              <a:rPr lang="en-US" altLang="zh-CN" dirty="0" err="1"/>
              <a:t>AssertEquals</a:t>
            </a:r>
            <a:r>
              <a:rPr lang="en-US" altLang="zh-CN" dirty="0"/>
              <a:t>(expect, </a:t>
            </a:r>
            <a:r>
              <a:rPr lang="en-US" altLang="zh-CN" dirty="0" err="1"/>
              <a:t>o.getTotal</a:t>
            </a:r>
            <a:r>
              <a:rPr lang="en-US" altLang="zh-CN" dirty="0"/>
              <a:t>());</a:t>
            </a:r>
          </a:p>
          <a:p>
            <a:pPr eaLnBrk="1" hangingPunct="1"/>
            <a:r>
              <a:rPr lang="en-US" altLang="zh-CN" dirty="0"/>
              <a:t>    </a:t>
            </a:r>
            <a:r>
              <a:rPr lang="en-US" altLang="zh-CN" dirty="0" err="1"/>
              <a:t>o.save</a:t>
            </a:r>
            <a:r>
              <a:rPr lang="en-US" altLang="zh-CN" dirty="0"/>
              <a:t>();</a:t>
            </a:r>
          </a:p>
          <a:p>
            <a:pPr eaLnBrk="1" hangingPunct="1"/>
            <a:r>
              <a:rPr lang="en-US" altLang="zh-CN" dirty="0"/>
              <a:t>  }</a:t>
            </a:r>
          </a:p>
          <a:p>
            <a:pPr eaLnBrk="1" hangingPunct="1"/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102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Configurable Test Stubs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may set different values for different test cases</a:t>
            </a:r>
          </a:p>
          <a:p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15014" y="2254188"/>
            <a:ext cx="456247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public class </a:t>
            </a:r>
            <a:r>
              <a:rPr lang="en-US" altLang="zh-CN" dirty="0" err="1"/>
              <a:t>ShopStub</a:t>
            </a:r>
            <a:r>
              <a:rPr lang="en-US" altLang="zh-CN" dirty="0"/>
              <a:t> extends Shop{</a:t>
            </a:r>
          </a:p>
          <a:p>
            <a:pPr eaLnBrk="1" hangingPunct="1"/>
            <a:r>
              <a:rPr lang="en-US" altLang="zh-CN" dirty="0"/>
              <a:t>  private Exception </a:t>
            </a:r>
            <a:r>
              <a:rPr lang="en-US" altLang="zh-CN" dirty="0" err="1"/>
              <a:t>saveExc</a:t>
            </a:r>
            <a:r>
              <a:rPr lang="en-US" altLang="zh-CN" dirty="0"/>
              <a:t>;</a:t>
            </a:r>
          </a:p>
          <a:p>
            <a:pPr eaLnBrk="1" hangingPunct="1"/>
            <a:r>
              <a:rPr lang="en-US" altLang="zh-CN" dirty="0"/>
              <a:t>  private discount;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  public </a:t>
            </a:r>
            <a:r>
              <a:rPr lang="en-US" altLang="zh-CN" dirty="0" err="1">
                <a:solidFill>
                  <a:srgbClr val="FF0000"/>
                </a:solidFill>
              </a:rPr>
              <a:t>setException</a:t>
            </a:r>
            <a:r>
              <a:rPr lang="en-US" altLang="zh-CN" dirty="0">
                <a:solidFill>
                  <a:srgbClr val="FF0000"/>
                </a:solidFill>
              </a:rPr>
              <a:t>(Exception e){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this.saveExc</a:t>
            </a:r>
            <a:r>
              <a:rPr lang="en-US" altLang="zh-CN" dirty="0">
                <a:solidFill>
                  <a:srgbClr val="FF0000"/>
                </a:solidFill>
              </a:rPr>
              <a:t> = e;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  }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  public </a:t>
            </a:r>
            <a:r>
              <a:rPr lang="en-US" altLang="zh-CN" dirty="0" err="1">
                <a:solidFill>
                  <a:srgbClr val="FF0000"/>
                </a:solidFill>
              </a:rPr>
              <a:t>setDicount</a:t>
            </a:r>
            <a:r>
              <a:rPr lang="en-US" altLang="zh-CN" dirty="0">
                <a:solidFill>
                  <a:srgbClr val="FF0000"/>
                </a:solidFill>
              </a:rPr>
              <a:t>(Float f){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this.discount</a:t>
            </a:r>
            <a:r>
              <a:rPr lang="en-US" altLang="zh-CN" dirty="0">
                <a:solidFill>
                  <a:srgbClr val="FF0000"/>
                </a:solidFill>
              </a:rPr>
              <a:t> = f;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  }</a:t>
            </a:r>
          </a:p>
          <a:p>
            <a:pPr eaLnBrk="1" hangingPunct="1"/>
            <a:r>
              <a:rPr lang="en-US" altLang="zh-CN" dirty="0"/>
              <a:t>  public void save(Order o){</a:t>
            </a:r>
          </a:p>
          <a:p>
            <a:pPr eaLnBrk="1" hangingPunct="1"/>
            <a:r>
              <a:rPr lang="en-US" altLang="zh-CN" dirty="0"/>
              <a:t>      if(</a:t>
            </a:r>
            <a:r>
              <a:rPr lang="en-US" altLang="zh-CN" dirty="0" err="1"/>
              <a:t>this.saveExc</a:t>
            </a:r>
            <a:r>
              <a:rPr lang="en-US" altLang="zh-CN" dirty="0"/>
              <a:t>!=null){throw </a:t>
            </a:r>
            <a:r>
              <a:rPr lang="en-US" altLang="zh-CN" dirty="0" err="1"/>
              <a:t>saveExc</a:t>
            </a:r>
            <a:r>
              <a:rPr lang="en-US" altLang="zh-CN" dirty="0"/>
              <a:t>;} </a:t>
            </a:r>
          </a:p>
          <a:p>
            <a:pPr eaLnBrk="1" hangingPunct="1"/>
            <a:r>
              <a:rPr lang="en-US" altLang="zh-CN" dirty="0"/>
              <a:t>  }</a:t>
            </a:r>
          </a:p>
          <a:p>
            <a:pPr eaLnBrk="1" hangingPunct="1"/>
            <a:r>
              <a:rPr lang="en-US" altLang="zh-CN" dirty="0"/>
              <a:t>  public double </a:t>
            </a:r>
            <a:r>
              <a:rPr lang="en-US" altLang="zh-CN" dirty="0" err="1"/>
              <a:t>getShopDiscount</a:t>
            </a:r>
            <a:r>
              <a:rPr lang="en-US" altLang="zh-CN" dirty="0"/>
              <a:t>(){</a:t>
            </a:r>
          </a:p>
          <a:p>
            <a:pPr eaLnBrk="1" hangingPunct="1"/>
            <a:r>
              <a:rPr lang="en-US" altLang="zh-CN" dirty="0"/>
              <a:t>    return </a:t>
            </a:r>
            <a:r>
              <a:rPr lang="en-US" altLang="zh-CN" dirty="0" err="1"/>
              <a:t>this.discount</a:t>
            </a:r>
            <a:r>
              <a:rPr lang="en-US" altLang="zh-CN" dirty="0"/>
              <a:t>;</a:t>
            </a:r>
          </a:p>
          <a:p>
            <a:pPr eaLnBrk="1" hangingPunct="1"/>
            <a:r>
              <a:rPr lang="en-US" altLang="zh-CN" dirty="0"/>
              <a:t>  }</a:t>
            </a:r>
          </a:p>
          <a:p>
            <a:pPr eaLnBrk="1" hangingPunct="1"/>
            <a:r>
              <a:rPr lang="en-US" altLang="zh-CN" dirty="0"/>
              <a:t>}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434614" y="2295463"/>
            <a:ext cx="457200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public class </a:t>
            </a:r>
            <a:r>
              <a:rPr lang="en-US" altLang="zh-CN" dirty="0" err="1"/>
              <a:t>OrderTest</a:t>
            </a:r>
            <a:r>
              <a:rPr lang="en-US" altLang="zh-CN" dirty="0"/>
              <a:t>{</a:t>
            </a:r>
          </a:p>
          <a:p>
            <a:pPr eaLnBrk="1" hangingPunct="1"/>
            <a:r>
              <a:rPr lang="en-US" altLang="zh-CN" dirty="0"/>
              <a:t>  @Test</a:t>
            </a:r>
          </a:p>
          <a:p>
            <a:pPr eaLnBrk="1" hangingPunct="1"/>
            <a:r>
              <a:rPr lang="en-US" altLang="zh-CN" dirty="0"/>
              <a:t>  public void </a:t>
            </a:r>
            <a:r>
              <a:rPr lang="en-US" altLang="zh-CN" dirty="0" err="1"/>
              <a:t>testAbnormalDiscount</a:t>
            </a:r>
            <a:r>
              <a:rPr lang="en-US" altLang="zh-CN" dirty="0"/>
              <a:t>(){</a:t>
            </a:r>
          </a:p>
          <a:p>
            <a:pPr eaLnBrk="1" hangingPunct="1"/>
            <a:r>
              <a:rPr lang="en-US" altLang="zh-CN" dirty="0"/>
              <a:t>    </a:t>
            </a:r>
            <a:r>
              <a:rPr lang="en-US" altLang="zh-CN" dirty="0" err="1"/>
              <a:t>ShopStub</a:t>
            </a:r>
            <a:r>
              <a:rPr lang="en-US" altLang="zh-CN" dirty="0"/>
              <a:t> stub = new </a:t>
            </a:r>
            <a:r>
              <a:rPr lang="en-US" altLang="zh-CN" dirty="0" err="1"/>
              <a:t>ShopStub</a:t>
            </a:r>
            <a:r>
              <a:rPr lang="en-US" altLang="zh-CN" dirty="0"/>
              <a:t>();</a:t>
            </a:r>
          </a:p>
          <a:p>
            <a:pPr eaLnBrk="1" hangingPunct="1"/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stub.setDiscount</a:t>
            </a:r>
            <a:r>
              <a:rPr lang="en-US" altLang="zh-CN" dirty="0">
                <a:solidFill>
                  <a:srgbClr val="FF0000"/>
                </a:solidFill>
              </a:rPr>
              <a:t>(1.1);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/>
              <a:t>Order o = new order(stub);</a:t>
            </a:r>
          </a:p>
          <a:p>
            <a:pPr eaLnBrk="1" hangingPunct="1"/>
            <a:r>
              <a:rPr lang="en-US" altLang="zh-CN" dirty="0"/>
              <a:t>    </a:t>
            </a:r>
            <a:r>
              <a:rPr lang="en-US" altLang="zh-CN" dirty="0" err="1"/>
              <a:t>o.add</a:t>
            </a:r>
            <a:r>
              <a:rPr lang="en-US" altLang="zh-CN" dirty="0"/>
              <a:t>(1122, 3);</a:t>
            </a:r>
          </a:p>
          <a:p>
            <a:pPr eaLnBrk="1" hangingPunct="1"/>
            <a:r>
              <a:rPr lang="en-US" altLang="zh-CN" dirty="0"/>
              <a:t>    ...</a:t>
            </a:r>
          </a:p>
          <a:p>
            <a:pPr eaLnBrk="1" hangingPunct="1"/>
            <a:r>
              <a:rPr lang="en-US" altLang="zh-CN" dirty="0"/>
              <a:t>    </a:t>
            </a:r>
            <a:r>
              <a:rPr lang="en-US" altLang="zh-CN" dirty="0" err="1"/>
              <a:t>AssertEquals</a:t>
            </a:r>
            <a:r>
              <a:rPr lang="en-US" altLang="zh-CN" dirty="0"/>
              <a:t>(expect, </a:t>
            </a:r>
            <a:r>
              <a:rPr lang="en-US" altLang="zh-CN" dirty="0" err="1"/>
              <a:t>o.getTotal</a:t>
            </a:r>
            <a:r>
              <a:rPr lang="en-US" altLang="zh-CN" dirty="0"/>
              <a:t>());</a:t>
            </a:r>
          </a:p>
          <a:p>
            <a:pPr eaLnBrk="1" hangingPunct="1"/>
            <a:r>
              <a:rPr lang="en-US" altLang="zh-CN" dirty="0"/>
              <a:t>    </a:t>
            </a:r>
            <a:r>
              <a:rPr lang="en-US" altLang="zh-CN" dirty="0" err="1"/>
              <a:t>o.save</a:t>
            </a:r>
            <a:r>
              <a:rPr lang="en-US" altLang="zh-CN" dirty="0"/>
              <a:t>();</a:t>
            </a:r>
          </a:p>
          <a:p>
            <a:pPr eaLnBrk="1" hangingPunct="1"/>
            <a:r>
              <a:rPr lang="en-US" altLang="zh-CN" dirty="0"/>
              <a:t>  }</a:t>
            </a:r>
          </a:p>
          <a:p>
            <a:pPr eaLnBrk="1" hangingPunct="1"/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756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Fake Objects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More powerful than stubs</a:t>
            </a:r>
          </a:p>
          <a:p>
            <a:r>
              <a:rPr lang="en-US" altLang="zh-CN" dirty="0"/>
              <a:t>A simplified implementation of the DOC</a:t>
            </a:r>
          </a:p>
          <a:p>
            <a:pPr lvl="1"/>
            <a:r>
              <a:rPr lang="en-US" altLang="zh-CN" dirty="0"/>
              <a:t>Example: a data table to fake a database</a:t>
            </a:r>
          </a:p>
          <a:p>
            <a:pPr lvl="1"/>
            <a:r>
              <a:rPr lang="en-US" altLang="zh-CN" dirty="0"/>
              <a:t>Example: use a greed algorithm to fake a complex optimized algorithm</a:t>
            </a:r>
          </a:p>
          <a:p>
            <a:endParaRPr lang="en-US" altLang="zh-CN" dirty="0"/>
          </a:p>
          <a:p>
            <a:r>
              <a:rPr lang="en-US" altLang="zh-CN" dirty="0"/>
              <a:t>Guidelines</a:t>
            </a:r>
          </a:p>
          <a:p>
            <a:pPr lvl="1"/>
            <a:r>
              <a:rPr lang="en-US" altLang="zh-CN" dirty="0"/>
              <a:t>Slow -&gt; Fast</a:t>
            </a:r>
          </a:p>
          <a:p>
            <a:pPr lvl="1"/>
            <a:r>
              <a:rPr lang="en-US" altLang="zh-CN" dirty="0"/>
              <a:t>Complex -&gt; Simple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27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Fake Objects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Tips for fake objects</a:t>
            </a:r>
          </a:p>
          <a:p>
            <a:pPr lvl="1"/>
            <a:r>
              <a:rPr lang="en-US" altLang="zh-CN" dirty="0"/>
              <a:t>As simple as possible (as long as not too time-consuming)</a:t>
            </a:r>
          </a:p>
          <a:p>
            <a:pPr lvl="1"/>
            <a:r>
              <a:rPr lang="en-US" altLang="zh-CN" dirty="0"/>
              <a:t>Go to a higher level if some object is hard to fake</a:t>
            </a:r>
          </a:p>
          <a:p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06101" y="2845980"/>
            <a:ext cx="8153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 err="1"/>
              <a:t>URLStatus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sts</a:t>
            </a:r>
            <a:r>
              <a:rPr lang="en-US" altLang="zh-CN" sz="1400" dirty="0"/>
              <a:t> = </a:t>
            </a:r>
            <a:r>
              <a:rPr lang="en-US" altLang="zh-CN" sz="1400" dirty="0" err="1">
                <a:solidFill>
                  <a:srgbClr val="FF0000"/>
                </a:solidFill>
              </a:rPr>
              <a:t>HttpConnection.open</a:t>
            </a:r>
            <a:r>
              <a:rPr lang="en-US" altLang="zh-CN" sz="1400" dirty="0">
                <a:solidFill>
                  <a:srgbClr val="FF0000"/>
                </a:solidFill>
              </a:rPr>
              <a:t>("http://api.dropbox.com/files/</a:t>
            </a:r>
            <a:r>
              <a:rPr lang="en-US" altLang="zh-CN" sz="1400" dirty="0" err="1">
                <a:solidFill>
                  <a:srgbClr val="FF0000"/>
                </a:solidFill>
              </a:rPr>
              <a:t>myfile</a:t>
            </a:r>
            <a:r>
              <a:rPr lang="en-US" altLang="zh-CN" sz="1400" dirty="0">
                <a:solidFill>
                  <a:srgbClr val="FF0000"/>
                </a:solidFill>
              </a:rPr>
              <a:t>");</a:t>
            </a:r>
          </a:p>
          <a:p>
            <a:pPr eaLnBrk="1" hangingPunct="1"/>
            <a:r>
              <a:rPr lang="en-US" altLang="zh-CN" sz="1400" dirty="0"/>
              <a:t>if(</a:t>
            </a:r>
            <a:r>
              <a:rPr lang="en-US" altLang="zh-CN" sz="1400" dirty="0" err="1"/>
              <a:t>sts.status</a:t>
            </a:r>
            <a:r>
              <a:rPr lang="en-US" altLang="zh-CN" sz="1400" dirty="0"/>
              <a:t> == 200){</a:t>
            </a:r>
          </a:p>
          <a:p>
            <a:pPr eaLnBrk="1" hangingPunct="1"/>
            <a:r>
              <a:rPr lang="en-US" altLang="zh-CN" sz="1400" dirty="0"/>
              <a:t>   return </a:t>
            </a:r>
            <a:r>
              <a:rPr lang="en-US" altLang="zh-CN" sz="1400" dirty="0" err="1"/>
              <a:t>sts.data</a:t>
            </a:r>
            <a:r>
              <a:rPr lang="en-US" altLang="zh-CN" sz="1400" dirty="0"/>
              <a:t>;</a:t>
            </a:r>
          </a:p>
          <a:p>
            <a:pPr eaLnBrk="1" hangingPunct="1"/>
            <a:r>
              <a:rPr lang="en-US" altLang="zh-CN" sz="1400" dirty="0"/>
              <a:t>}else{</a:t>
            </a:r>
          </a:p>
          <a:p>
            <a:pPr eaLnBrk="1" hangingPunct="1"/>
            <a:r>
              <a:rPr lang="en-US" altLang="zh-CN" sz="1400" dirty="0"/>
              <a:t>   return “Error”;</a:t>
            </a:r>
          </a:p>
          <a:p>
            <a:pPr eaLnBrk="1" hangingPunct="1"/>
            <a:r>
              <a:rPr lang="en-US" altLang="zh-CN" sz="1400" dirty="0"/>
              <a:t>}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963792" y="433552"/>
            <a:ext cx="4267200" cy="2057400"/>
          </a:xfrm>
          <a:prstGeom prst="cloudCallout">
            <a:avLst>
              <a:gd name="adj1" fmla="val -36003"/>
              <a:gd name="adj2" fmla="val 63570"/>
            </a:avLst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Need to double</a:t>
            </a:r>
          </a:p>
          <a:p>
            <a:pPr eaLnBrk="1" hangingPunct="1">
              <a:buFontTx/>
              <a:buAutoNum type="arabicPeriod"/>
            </a:pPr>
            <a:r>
              <a:rPr lang="en-US" altLang="zh-CN"/>
              <a:t>Difficult to reproduce</a:t>
            </a:r>
          </a:p>
          <a:p>
            <a:pPr eaLnBrk="1" hangingPunct="1">
              <a:buFontTx/>
              <a:buAutoNum type="arabicPeriod"/>
            </a:pPr>
            <a:r>
              <a:rPr lang="en-US" altLang="zh-CN"/>
              <a:t>Maybe slow</a:t>
            </a:r>
          </a:p>
          <a:p>
            <a:pPr eaLnBrk="1" hangingPunct="1">
              <a:buFontTx/>
              <a:buAutoNum type="arabicPeriod"/>
            </a:pPr>
            <a:r>
              <a:rPr lang="en-US" altLang="zh-CN"/>
              <a:t>Affected by lots of factors</a:t>
            </a:r>
          </a:p>
          <a:p>
            <a:pPr algn="ctr" eaLnBrk="1" hangingPunct="1">
              <a:buFontTx/>
              <a:buAutoNum type="arabicPeriod"/>
            </a:pPr>
            <a:endParaRPr lang="en-US" altLang="zh-CN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33702" y="4288396"/>
            <a:ext cx="51054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/>
              <a:t>public class </a:t>
            </a:r>
            <a:r>
              <a:rPr lang="en-US" altLang="zh-CN" sz="1400" dirty="0" err="1"/>
              <a:t>FakeDropBoxApi</a:t>
            </a:r>
            <a:r>
              <a:rPr lang="en-US" altLang="zh-CN" sz="1400" dirty="0"/>
              <a:t>{</a:t>
            </a:r>
          </a:p>
          <a:p>
            <a:pPr eaLnBrk="1" hangingPunct="1"/>
            <a:r>
              <a:rPr lang="en-US" altLang="zh-CN" sz="1400" dirty="0"/>
              <a:t>  private files = { };</a:t>
            </a:r>
          </a:p>
          <a:p>
            <a:pPr eaLnBrk="1" hangingPunct="1"/>
            <a:r>
              <a:rPr lang="en-US" altLang="zh-CN" sz="1400" dirty="0"/>
              <a:t>  public </a:t>
            </a:r>
            <a:r>
              <a:rPr lang="en-US" altLang="zh-CN" sz="1400" dirty="0" err="1"/>
              <a:t>FakeUrlStatus</a:t>
            </a:r>
            <a:r>
              <a:rPr lang="en-US" altLang="zh-CN" sz="1400" dirty="0"/>
              <a:t> read(</a:t>
            </a:r>
            <a:r>
              <a:rPr lang="en-US" altLang="zh-CN" sz="1400" dirty="0" err="1"/>
              <a:t>fname</a:t>
            </a:r>
            <a:r>
              <a:rPr lang="en-US" altLang="zh-CN" sz="1400" dirty="0"/>
              <a:t>){</a:t>
            </a:r>
          </a:p>
          <a:p>
            <a:pPr eaLnBrk="1" hangingPunct="1"/>
            <a:r>
              <a:rPr lang="en-US" altLang="zh-CN" sz="1400" dirty="0"/>
              <a:t>    if(</a:t>
            </a:r>
            <a:r>
              <a:rPr lang="en-US" altLang="zh-CN" sz="1400" dirty="0" err="1"/>
              <a:t>files.contain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fname</a:t>
            </a:r>
            <a:r>
              <a:rPr lang="en-US" altLang="zh-CN" sz="1400" dirty="0"/>
              <a:t>)){</a:t>
            </a:r>
          </a:p>
          <a:p>
            <a:pPr eaLnBrk="1" hangingPunct="1"/>
            <a:r>
              <a:rPr lang="en-US" altLang="zh-CN" sz="1400" dirty="0"/>
              <a:t>        return </a:t>
            </a:r>
            <a:r>
              <a:rPr lang="en-US" altLang="zh-CN" sz="1400" dirty="0" err="1"/>
              <a:t>FakeUrlStatus</a:t>
            </a:r>
            <a:r>
              <a:rPr lang="en-US" altLang="zh-CN" sz="1400" dirty="0"/>
              <a:t>(200, files[</a:t>
            </a:r>
            <a:r>
              <a:rPr lang="en-US" altLang="zh-CN" sz="1400" dirty="0" err="1"/>
              <a:t>fname</a:t>
            </a:r>
            <a:r>
              <a:rPr lang="en-US" altLang="zh-CN" sz="1400" dirty="0"/>
              <a:t>]);</a:t>
            </a:r>
          </a:p>
          <a:p>
            <a:pPr eaLnBrk="1" hangingPunct="1"/>
            <a:r>
              <a:rPr lang="en-US" altLang="zh-CN" sz="1400" dirty="0"/>
              <a:t>    }else{</a:t>
            </a:r>
          </a:p>
          <a:p>
            <a:pPr eaLnBrk="1" hangingPunct="1"/>
            <a:r>
              <a:rPr lang="en-US" altLang="zh-CN" sz="1400" dirty="0"/>
              <a:t>        return </a:t>
            </a:r>
            <a:r>
              <a:rPr lang="en-US" altLang="zh-CN" sz="1400" dirty="0" err="1"/>
              <a:t>FakeUrlStatus</a:t>
            </a:r>
            <a:r>
              <a:rPr lang="en-US" altLang="zh-CN" sz="1400" dirty="0"/>
              <a:t>(-1, "Error");</a:t>
            </a:r>
          </a:p>
          <a:p>
            <a:pPr eaLnBrk="1" hangingPunct="1"/>
            <a:r>
              <a:rPr lang="en-US" altLang="zh-CN" sz="1400" dirty="0"/>
              <a:t>    }</a:t>
            </a:r>
          </a:p>
          <a:p>
            <a:pPr eaLnBrk="1" hangingPunct="1"/>
            <a:r>
              <a:rPr lang="en-US" altLang="zh-CN" sz="1400" dirty="0"/>
              <a:t>  }</a:t>
            </a:r>
          </a:p>
          <a:p>
            <a:pPr eaLnBrk="1" hangingPunct="1"/>
            <a:r>
              <a:rPr lang="en-US" altLang="zh-CN" sz="1400" dirty="0"/>
              <a:t>}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33976" y="4878823"/>
            <a:ext cx="445827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 err="1"/>
              <a:t>FakeURLStatus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sts</a:t>
            </a:r>
            <a:r>
              <a:rPr lang="en-US" altLang="zh-CN" sz="1400" dirty="0"/>
              <a:t> = </a:t>
            </a:r>
            <a:r>
              <a:rPr lang="en-US" altLang="zh-CN" sz="1400" dirty="0" err="1">
                <a:solidFill>
                  <a:srgbClr val="FF0000"/>
                </a:solidFill>
              </a:rPr>
              <a:t>FakeDropBoxApi.read</a:t>
            </a:r>
            <a:r>
              <a:rPr lang="en-US" altLang="zh-CN" sz="1400" dirty="0">
                <a:solidFill>
                  <a:srgbClr val="FF0000"/>
                </a:solidFill>
              </a:rPr>
              <a:t>("</a:t>
            </a:r>
            <a:r>
              <a:rPr lang="en-US" altLang="zh-CN" sz="1400" dirty="0" err="1">
                <a:solidFill>
                  <a:srgbClr val="FF0000"/>
                </a:solidFill>
              </a:rPr>
              <a:t>myfile</a:t>
            </a:r>
            <a:r>
              <a:rPr lang="en-US" altLang="zh-CN" sz="1400" dirty="0">
                <a:solidFill>
                  <a:srgbClr val="FF0000"/>
                </a:solidFill>
              </a:rPr>
              <a:t>");</a:t>
            </a:r>
          </a:p>
          <a:p>
            <a:pPr eaLnBrk="1" hangingPunct="1"/>
            <a:r>
              <a:rPr lang="en-US" altLang="zh-CN" sz="1400" dirty="0"/>
              <a:t>if(</a:t>
            </a:r>
            <a:r>
              <a:rPr lang="en-US" altLang="zh-CN" sz="1400" dirty="0" err="1"/>
              <a:t>sts.status</a:t>
            </a:r>
            <a:r>
              <a:rPr lang="en-US" altLang="zh-CN" sz="1400" dirty="0"/>
              <a:t> == 200){</a:t>
            </a:r>
          </a:p>
          <a:p>
            <a:pPr eaLnBrk="1" hangingPunct="1"/>
            <a:r>
              <a:rPr lang="en-US" altLang="zh-CN" sz="1400" dirty="0"/>
              <a:t>   …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3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Static bug detection</a:t>
            </a:r>
          </a:p>
          <a:p>
            <a:r>
              <a:rPr lang="en-US" altLang="zh-CN" dirty="0" smtClean="0"/>
              <a:t> Oracle</a:t>
            </a:r>
          </a:p>
          <a:p>
            <a:pPr lvl="1"/>
            <a:r>
              <a:rPr lang="en-US" altLang="zh-CN" dirty="0" smtClean="0"/>
              <a:t>Value</a:t>
            </a:r>
          </a:p>
          <a:p>
            <a:pPr lvl="1"/>
            <a:r>
              <a:rPr lang="en-US" altLang="zh-CN" dirty="0" smtClean="0"/>
              <a:t>Temporal</a:t>
            </a:r>
          </a:p>
          <a:p>
            <a:pPr lvl="1"/>
            <a:r>
              <a:rPr lang="en-US" altLang="zh-CN" dirty="0" smtClean="0"/>
              <a:t>Data flow</a:t>
            </a:r>
          </a:p>
          <a:p>
            <a:r>
              <a:rPr lang="en-US" altLang="zh-CN" dirty="0" smtClean="0"/>
              <a:t>Detection techniques</a:t>
            </a:r>
          </a:p>
          <a:p>
            <a:pPr lvl="1"/>
            <a:r>
              <a:rPr lang="en-US" altLang="zh-CN" dirty="0" smtClean="0"/>
              <a:t>Symbolic execution</a:t>
            </a:r>
          </a:p>
          <a:p>
            <a:pPr lvl="1"/>
            <a:r>
              <a:rPr lang="en-US" altLang="zh-CN" dirty="0" smtClean="0"/>
              <a:t>Graph-based approaches</a:t>
            </a:r>
          </a:p>
          <a:p>
            <a:r>
              <a:rPr lang="en-US" altLang="zh-CN" dirty="0" smtClean="0"/>
              <a:t>Mining oracles</a:t>
            </a:r>
          </a:p>
          <a:p>
            <a:pPr lvl="1"/>
            <a:r>
              <a:rPr lang="en-US" altLang="zh-CN" dirty="0" smtClean="0"/>
              <a:t>Existing client code</a:t>
            </a:r>
          </a:p>
          <a:p>
            <a:pPr lvl="1"/>
            <a:r>
              <a:rPr lang="en-US" altLang="zh-CN" dirty="0" smtClean="0"/>
              <a:t>Existing buggy code</a:t>
            </a:r>
          </a:p>
          <a:p>
            <a:pPr lvl="1"/>
            <a:r>
              <a:rPr lang="en-US" altLang="zh-CN" dirty="0" smtClean="0"/>
              <a:t>Documents</a:t>
            </a:r>
          </a:p>
          <a:p>
            <a:pPr lvl="1"/>
            <a:r>
              <a:rPr lang="en-US" altLang="zh-CN" dirty="0" smtClean="0"/>
              <a:t>Code styles</a:t>
            </a:r>
          </a:p>
          <a:p>
            <a:pPr lvl="1"/>
            <a:r>
              <a:rPr lang="en-US" altLang="zh-CN" dirty="0" smtClean="0"/>
              <a:t>Declaration before usage</a:t>
            </a:r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32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Debugging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Sometimes the inputs is too </a:t>
            </a:r>
            <a:r>
              <a:rPr lang="en-US" altLang="zh-CN" dirty="0" smtClean="0"/>
              <a:t>complex</a:t>
            </a:r>
            <a:endParaRPr lang="en-US" altLang="zh-CN" dirty="0"/>
          </a:p>
          <a:p>
            <a:pPr lvl="1"/>
            <a:r>
              <a:rPr lang="en-US" altLang="zh-CN" dirty="0"/>
              <a:t>Quite common in real world (compiler, office, browser, database, OS, …)</a:t>
            </a:r>
          </a:p>
          <a:p>
            <a:pPr lvl="1"/>
            <a:r>
              <a:rPr lang="en-US" altLang="zh-CN" dirty="0"/>
              <a:t>Locate the relevant </a:t>
            </a:r>
            <a:r>
              <a:rPr lang="en-US" altLang="zh-CN" dirty="0" smtClean="0"/>
              <a:t>inputs</a:t>
            </a:r>
          </a:p>
          <a:p>
            <a:r>
              <a:rPr lang="en-US" altLang="zh-CN" dirty="0"/>
              <a:t>Some bugs are expensive to </a:t>
            </a:r>
            <a:r>
              <a:rPr lang="en-US" altLang="zh-CN" dirty="0" smtClean="0"/>
              <a:t>produce</a:t>
            </a:r>
          </a:p>
          <a:p>
            <a:pPr lvl="1"/>
            <a:r>
              <a:rPr lang="en-US" altLang="zh-CN" dirty="0" smtClean="0"/>
              <a:t>Network, big data, database…</a:t>
            </a:r>
            <a:endParaRPr lang="en-US" altLang="zh-CN" dirty="0"/>
          </a:p>
          <a:p>
            <a:pPr lvl="1"/>
            <a:r>
              <a:rPr lang="en-US" altLang="zh-CN" dirty="0" smtClean="0"/>
              <a:t>Stub, Faked object</a:t>
            </a:r>
            <a:endParaRPr lang="en-US" altLang="zh-CN" dirty="0"/>
          </a:p>
          <a:p>
            <a:r>
              <a:rPr lang="en-US" altLang="zh-CN" b="1" dirty="0" smtClean="0"/>
              <a:t>Some bugs are not easy to check</a:t>
            </a:r>
          </a:p>
          <a:p>
            <a:pPr lvl="1"/>
            <a:r>
              <a:rPr lang="en-US" altLang="zh-CN" b="1" dirty="0" smtClean="0"/>
              <a:t>More than return values</a:t>
            </a:r>
          </a:p>
          <a:p>
            <a:pPr lvl="1"/>
            <a:r>
              <a:rPr lang="en-US" altLang="zh-CN" b="1" dirty="0" smtClean="0"/>
              <a:t>Mock</a:t>
            </a:r>
          </a:p>
          <a:p>
            <a:r>
              <a:rPr lang="en-US" altLang="zh-CN" dirty="0" smtClean="0"/>
              <a:t>Some bugs are not easy to trigger</a:t>
            </a:r>
          </a:p>
          <a:p>
            <a:pPr lvl="1"/>
            <a:r>
              <a:rPr lang="en-US" altLang="zh-CN" dirty="0" smtClean="0"/>
              <a:t>Occurs within loops</a:t>
            </a:r>
          </a:p>
          <a:p>
            <a:pPr lvl="1"/>
            <a:r>
              <a:rPr lang="en-US" altLang="zh-CN" dirty="0" err="1" smtClean="0"/>
              <a:t>Xcode</a:t>
            </a:r>
            <a:endParaRPr lang="en-US" altLang="zh-CN" dirty="0"/>
          </a:p>
          <a:p>
            <a:r>
              <a:rPr lang="en-US" altLang="zh-CN" dirty="0" smtClean="0"/>
              <a:t>…</a:t>
            </a:r>
            <a:endParaRPr lang="en-US" altLang="zh-CN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70598" y="6844622"/>
            <a:ext cx="2133600" cy="365125"/>
          </a:xfrm>
        </p:spPr>
        <p:txBody>
          <a:bodyPr>
            <a:normAutofit fontScale="55000" lnSpcReduction="20000"/>
          </a:bodyPr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4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Mock objects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Mock </a:t>
            </a:r>
            <a:r>
              <a:rPr lang="en-US" altLang="zh-CN" dirty="0"/>
              <a:t>objects do behavior-based testing</a:t>
            </a:r>
          </a:p>
          <a:p>
            <a:r>
              <a:rPr lang="en-US" altLang="zh-CN" dirty="0"/>
              <a:t>Usually we only check return values or status</a:t>
            </a:r>
          </a:p>
          <a:p>
            <a:pPr lvl="2"/>
            <a:r>
              <a:rPr lang="en-US" altLang="zh-CN" dirty="0" err="1"/>
              <a:t>AssertEquals</a:t>
            </a:r>
            <a:r>
              <a:rPr lang="en-US" altLang="zh-CN" dirty="0"/>
              <a:t> (expected, actual);</a:t>
            </a:r>
          </a:p>
          <a:p>
            <a:pPr lvl="2"/>
            <a:r>
              <a:rPr lang="en-US" altLang="zh-CN" dirty="0" err="1"/>
              <a:t>AssertEquals</a:t>
            </a:r>
            <a:r>
              <a:rPr lang="en-US" altLang="zh-CN" dirty="0"/>
              <a:t> (expected, </a:t>
            </a:r>
            <a:r>
              <a:rPr lang="en-US" altLang="zh-CN" dirty="0" err="1"/>
              <a:t>array.length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/>
              <a:t>Can we do something like this? Why?</a:t>
            </a:r>
          </a:p>
          <a:p>
            <a:pPr lvl="2"/>
            <a:r>
              <a:rPr lang="en-US" altLang="zh-CN" dirty="0"/>
              <a:t>Assert ( testObject.f1 calls </a:t>
            </a:r>
            <a:r>
              <a:rPr lang="en-US" altLang="zh-CN" dirty="0" err="1"/>
              <a:t>DOC.f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778275" y="4004468"/>
            <a:ext cx="4562475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public class </a:t>
            </a:r>
            <a:r>
              <a:rPr lang="en-US" altLang="zh-CN" dirty="0" err="1"/>
              <a:t>ShopStub</a:t>
            </a:r>
            <a:r>
              <a:rPr lang="en-US" altLang="zh-CN" dirty="0"/>
              <a:t> extends Shop{</a:t>
            </a:r>
          </a:p>
          <a:p>
            <a:pPr eaLnBrk="1" hangingPunct="1"/>
            <a:r>
              <a:rPr lang="en-US" altLang="zh-CN" dirty="0"/>
              <a:t>  public void save(Order o){</a:t>
            </a:r>
          </a:p>
          <a:p>
            <a:pPr eaLnBrk="1" hangingPunct="1"/>
            <a:r>
              <a:rPr lang="en-US" altLang="zh-CN" dirty="0"/>
              <a:t>   </a:t>
            </a:r>
          </a:p>
          <a:p>
            <a:pPr eaLnBrk="1" hangingPunct="1"/>
            <a:r>
              <a:rPr lang="en-US" altLang="zh-CN" dirty="0"/>
              <a:t>  }</a:t>
            </a:r>
          </a:p>
          <a:p>
            <a:pPr eaLnBrk="1" hangingPunct="1"/>
            <a:r>
              <a:rPr lang="en-US" altLang="zh-CN" dirty="0"/>
              <a:t>  public double </a:t>
            </a:r>
            <a:r>
              <a:rPr lang="en-US" altLang="zh-CN" dirty="0" err="1"/>
              <a:t>getShopDiscount</a:t>
            </a:r>
            <a:r>
              <a:rPr lang="en-US" altLang="zh-CN" dirty="0"/>
              <a:t>(){</a:t>
            </a:r>
          </a:p>
          <a:p>
            <a:pPr eaLnBrk="1" hangingPunct="1"/>
            <a:r>
              <a:rPr lang="en-US" altLang="zh-CN" dirty="0"/>
              <a:t>    return 0.9;</a:t>
            </a:r>
          </a:p>
          <a:p>
            <a:pPr eaLnBrk="1" hangingPunct="1"/>
            <a:r>
              <a:rPr lang="en-US" altLang="zh-CN" dirty="0"/>
              <a:t>  }</a:t>
            </a:r>
          </a:p>
          <a:p>
            <a:pPr eaLnBrk="1" hangingPunct="1"/>
            <a:r>
              <a:rPr lang="en-US" altLang="zh-CN" dirty="0"/>
              <a:t>}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559552" y="3518533"/>
            <a:ext cx="4572000" cy="311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public class </a:t>
            </a:r>
            <a:r>
              <a:rPr lang="en-US" altLang="zh-CN" dirty="0" err="1"/>
              <a:t>OrderTest</a:t>
            </a:r>
            <a:r>
              <a:rPr lang="en-US" altLang="zh-CN" dirty="0"/>
              <a:t>{</a:t>
            </a:r>
          </a:p>
          <a:p>
            <a:pPr eaLnBrk="1" hangingPunct="1"/>
            <a:r>
              <a:rPr lang="en-US" altLang="zh-CN" dirty="0"/>
              <a:t>  @Test</a:t>
            </a:r>
          </a:p>
          <a:p>
            <a:pPr eaLnBrk="1" hangingPunct="1"/>
            <a:r>
              <a:rPr lang="en-US" altLang="zh-CN" dirty="0"/>
              <a:t>  public void test(){</a:t>
            </a:r>
          </a:p>
          <a:p>
            <a:pPr eaLnBrk="1" hangingPunct="1"/>
            <a:r>
              <a:rPr lang="en-US" altLang="zh-CN" dirty="0"/>
              <a:t>    Order o = new order(new </a:t>
            </a:r>
            <a:r>
              <a:rPr lang="en-US" altLang="zh-CN" dirty="0" err="1"/>
              <a:t>ShopStub</a:t>
            </a:r>
            <a:r>
              <a:rPr lang="en-US" altLang="zh-CN" dirty="0"/>
              <a:t>());</a:t>
            </a:r>
          </a:p>
          <a:p>
            <a:pPr eaLnBrk="1" hangingPunct="1"/>
            <a:r>
              <a:rPr lang="en-US" altLang="zh-CN" dirty="0"/>
              <a:t>    </a:t>
            </a:r>
            <a:r>
              <a:rPr lang="en-US" altLang="zh-CN" dirty="0" err="1"/>
              <a:t>o.add</a:t>
            </a:r>
            <a:r>
              <a:rPr lang="en-US" altLang="zh-CN" dirty="0"/>
              <a:t>(1122, 3);</a:t>
            </a:r>
          </a:p>
          <a:p>
            <a:pPr eaLnBrk="1" hangingPunct="1"/>
            <a:r>
              <a:rPr lang="en-US" altLang="zh-CN" dirty="0"/>
              <a:t>    ...</a:t>
            </a:r>
          </a:p>
          <a:p>
            <a:pPr eaLnBrk="1" hangingPunct="1"/>
            <a:r>
              <a:rPr lang="en-US" altLang="zh-CN" dirty="0"/>
              <a:t>    </a:t>
            </a:r>
            <a:r>
              <a:rPr lang="en-US" altLang="zh-CN" dirty="0" err="1"/>
              <a:t>AssertEquals</a:t>
            </a:r>
            <a:r>
              <a:rPr lang="en-US" altLang="zh-CN" dirty="0"/>
              <a:t>(expect, </a:t>
            </a:r>
            <a:r>
              <a:rPr lang="en-US" altLang="zh-CN" dirty="0" err="1"/>
              <a:t>o.getTotal</a:t>
            </a:r>
            <a:r>
              <a:rPr lang="en-US" altLang="zh-CN" dirty="0"/>
              <a:t>());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o.save</a:t>
            </a:r>
            <a:r>
              <a:rPr lang="en-US" altLang="zh-CN" dirty="0">
                <a:solidFill>
                  <a:srgbClr val="FF0000"/>
                </a:solidFill>
              </a:rPr>
              <a:t>();</a:t>
            </a:r>
          </a:p>
          <a:p>
            <a:pPr eaLnBrk="1" hangingPunct="1"/>
            <a:r>
              <a:rPr lang="en-US" altLang="zh-CN" dirty="0"/>
              <a:t>  }</a:t>
            </a:r>
          </a:p>
          <a:p>
            <a:pPr eaLnBrk="1" hangingPunct="1"/>
            <a:r>
              <a:rPr lang="en-US" altLang="zh-CN" dirty="0"/>
              <a:t>}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8921393" y="5836443"/>
            <a:ext cx="1982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FF0000"/>
                </a:solidFill>
              </a:rPr>
              <a:t>Problems???</a:t>
            </a:r>
          </a:p>
        </p:txBody>
      </p:sp>
    </p:spTree>
    <p:extLst>
      <p:ext uri="{BB962C8B-B14F-4D97-AF65-F5344CB8AC3E}">
        <p14:creationId xmlns:p14="http://schemas.microsoft.com/office/powerpoint/2010/main" val="62309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Mock objects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EasyMock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456432" y="1565506"/>
            <a:ext cx="6400800" cy="535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@Test</a:t>
            </a:r>
          </a:p>
          <a:p>
            <a:pPr eaLnBrk="1" hangingPunct="1"/>
            <a:r>
              <a:rPr lang="en-US" altLang="zh-CN" dirty="0"/>
              <a:t>public void </a:t>
            </a:r>
            <a:r>
              <a:rPr lang="en-US" altLang="zh-CN" dirty="0" err="1"/>
              <a:t>testOrder</a:t>
            </a:r>
            <a:r>
              <a:rPr lang="en-US" altLang="zh-CN" dirty="0"/>
              <a:t>() { </a:t>
            </a:r>
          </a:p>
          <a:p>
            <a:pPr eaLnBrk="1" hangingPunct="1"/>
            <a:r>
              <a:rPr lang="en-US" altLang="zh-CN" dirty="0">
                <a:solidFill>
                  <a:srgbClr val="003399"/>
                </a:solidFill>
              </a:rPr>
              <a:t>  //initialize</a:t>
            </a:r>
          </a:p>
          <a:p>
            <a:pPr eaLnBrk="1" hangingPunct="1"/>
            <a:r>
              <a:rPr lang="en-US" altLang="zh-CN" dirty="0">
                <a:solidFill>
                  <a:srgbClr val="003399"/>
                </a:solidFill>
              </a:rPr>
              <a:t>  Shop </a:t>
            </a:r>
            <a:r>
              <a:rPr lang="en-US" altLang="zh-CN" dirty="0" err="1">
                <a:solidFill>
                  <a:srgbClr val="003399"/>
                </a:solidFill>
              </a:rPr>
              <a:t>sp</a:t>
            </a:r>
            <a:r>
              <a:rPr lang="en-US" altLang="zh-CN" dirty="0">
                <a:solidFill>
                  <a:srgbClr val="003399"/>
                </a:solidFill>
              </a:rPr>
              <a:t> = </a:t>
            </a:r>
            <a:r>
              <a:rPr lang="en-US" altLang="zh-CN" dirty="0" err="1">
                <a:solidFill>
                  <a:srgbClr val="003399"/>
                </a:solidFill>
              </a:rPr>
              <a:t>EasyMock.CreateMock</a:t>
            </a:r>
            <a:r>
              <a:rPr lang="en-US" altLang="zh-CN" dirty="0">
                <a:solidFill>
                  <a:srgbClr val="003399"/>
                </a:solidFill>
              </a:rPr>
              <a:t>(</a:t>
            </a:r>
            <a:r>
              <a:rPr lang="en-US" altLang="zh-CN" dirty="0" err="1">
                <a:solidFill>
                  <a:srgbClr val="003399"/>
                </a:solidFill>
              </a:rPr>
              <a:t>Shop.class</a:t>
            </a:r>
            <a:r>
              <a:rPr lang="en-US" altLang="zh-CN" dirty="0">
                <a:solidFill>
                  <a:srgbClr val="003399"/>
                </a:solidFill>
              </a:rPr>
              <a:t>); </a:t>
            </a:r>
          </a:p>
          <a:p>
            <a:pPr eaLnBrk="1" hangingPunct="1"/>
            <a:r>
              <a:rPr lang="en-US" altLang="zh-CN" dirty="0"/>
              <a:t>  Order o = new Order(</a:t>
            </a:r>
            <a:r>
              <a:rPr lang="en-US" altLang="zh-CN" dirty="0" err="1"/>
              <a:t>sp</a:t>
            </a:r>
            <a:r>
              <a:rPr lang="en-US" altLang="zh-CN" dirty="0"/>
              <a:t>); </a:t>
            </a:r>
          </a:p>
          <a:p>
            <a:pPr eaLnBrk="1" hangingPunct="1"/>
            <a:r>
              <a:rPr lang="en-US" altLang="zh-CN" dirty="0"/>
              <a:t>  </a:t>
            </a:r>
            <a:r>
              <a:rPr lang="en-US" altLang="zh-CN" dirty="0" err="1"/>
              <a:t>o.add</a:t>
            </a:r>
            <a:r>
              <a:rPr lang="en-US" altLang="zh-CN" dirty="0"/>
              <a:t>(1234, 1); </a:t>
            </a:r>
          </a:p>
          <a:p>
            <a:pPr eaLnBrk="1" hangingPunct="1"/>
            <a:r>
              <a:rPr lang="en-US" altLang="zh-CN" dirty="0"/>
              <a:t>  </a:t>
            </a:r>
            <a:r>
              <a:rPr lang="en-US" altLang="zh-CN" dirty="0" err="1"/>
              <a:t>o.add</a:t>
            </a:r>
            <a:r>
              <a:rPr lang="en-US" altLang="zh-CN" dirty="0"/>
              <a:t>(4321, 3); </a:t>
            </a:r>
          </a:p>
          <a:p>
            <a:pPr eaLnBrk="1" hangingPunct="1"/>
            <a:endParaRPr lang="en-US" altLang="zh-CN" dirty="0">
              <a:solidFill>
                <a:srgbClr val="003399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006600"/>
                </a:solidFill>
              </a:rPr>
              <a:t>  //record</a:t>
            </a:r>
          </a:p>
          <a:p>
            <a:pPr eaLnBrk="1" hangingPunct="1"/>
            <a:r>
              <a:rPr lang="en-US" altLang="zh-CN" dirty="0">
                <a:solidFill>
                  <a:srgbClr val="006600"/>
                </a:solidFill>
              </a:rPr>
              <a:t>  </a:t>
            </a:r>
            <a:r>
              <a:rPr lang="en-US" altLang="zh-CN" dirty="0" err="1">
                <a:solidFill>
                  <a:srgbClr val="006600"/>
                </a:solidFill>
              </a:rPr>
              <a:t>EasyMock.expect</a:t>
            </a:r>
            <a:r>
              <a:rPr lang="en-US" altLang="zh-CN" dirty="0">
                <a:solidFill>
                  <a:srgbClr val="006600"/>
                </a:solidFill>
              </a:rPr>
              <a:t>(</a:t>
            </a:r>
            <a:r>
              <a:rPr lang="en-US" altLang="zh-CN" dirty="0" err="1">
                <a:solidFill>
                  <a:srgbClr val="006600"/>
                </a:solidFill>
              </a:rPr>
              <a:t>sp.getDiscount</a:t>
            </a:r>
            <a:r>
              <a:rPr lang="en-US" altLang="zh-CN" dirty="0">
                <a:solidFill>
                  <a:srgbClr val="006600"/>
                </a:solidFill>
              </a:rPr>
              <a:t>()).</a:t>
            </a:r>
            <a:r>
              <a:rPr lang="en-US" altLang="zh-CN" dirty="0" err="1">
                <a:solidFill>
                  <a:srgbClr val="006600"/>
                </a:solidFill>
              </a:rPr>
              <a:t>andReturn</a:t>
            </a:r>
            <a:r>
              <a:rPr lang="en-US" altLang="zh-CN" dirty="0">
                <a:solidFill>
                  <a:srgbClr val="006600"/>
                </a:solidFill>
              </a:rPr>
              <a:t>(0.9);</a:t>
            </a:r>
          </a:p>
          <a:p>
            <a:pPr eaLnBrk="1" hangingPunct="1"/>
            <a:r>
              <a:rPr lang="en-US" altLang="zh-CN" dirty="0">
                <a:solidFill>
                  <a:srgbClr val="006600"/>
                </a:solidFill>
              </a:rPr>
              <a:t>  </a:t>
            </a:r>
            <a:r>
              <a:rPr lang="en-US" altLang="zh-CN" dirty="0" err="1">
                <a:solidFill>
                  <a:srgbClr val="006600"/>
                </a:solidFill>
              </a:rPr>
              <a:t>sp.save</a:t>
            </a:r>
            <a:r>
              <a:rPr lang="en-US" altLang="zh-CN" dirty="0">
                <a:solidFill>
                  <a:srgbClr val="006600"/>
                </a:solidFill>
              </a:rPr>
              <a:t>(o);</a:t>
            </a:r>
          </a:p>
          <a:p>
            <a:pPr eaLnBrk="1" hangingPunct="1"/>
            <a:r>
              <a:rPr lang="en-US" altLang="zh-CN" dirty="0">
                <a:solidFill>
                  <a:srgbClr val="006600"/>
                </a:solidFill>
              </a:rPr>
              <a:t>  </a:t>
            </a:r>
            <a:r>
              <a:rPr lang="en-US" altLang="zh-CN" dirty="0" err="1">
                <a:solidFill>
                  <a:srgbClr val="006600"/>
                </a:solidFill>
              </a:rPr>
              <a:t>EasyMock.expectLastCall</a:t>
            </a:r>
            <a:r>
              <a:rPr lang="en-US" altLang="zh-CN" dirty="0">
                <a:solidFill>
                  <a:srgbClr val="006600"/>
                </a:solidFill>
              </a:rPr>
              <a:t>();</a:t>
            </a:r>
          </a:p>
          <a:p>
            <a:pPr eaLnBrk="1" hangingPunct="1"/>
            <a:endParaRPr lang="en-US" altLang="zh-CN" dirty="0">
              <a:solidFill>
                <a:srgbClr val="00660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  //replay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err="1">
                <a:solidFill>
                  <a:srgbClr val="FF0000"/>
                </a:solidFill>
              </a:rPr>
              <a:t>EasyMock.replay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sp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err="1">
                <a:solidFill>
                  <a:srgbClr val="FF0000"/>
                </a:solidFill>
              </a:rPr>
              <a:t>AssertEquals</a:t>
            </a:r>
            <a:r>
              <a:rPr lang="en-US" altLang="zh-CN" dirty="0">
                <a:solidFill>
                  <a:srgbClr val="FF0000"/>
                </a:solidFill>
              </a:rPr>
              <a:t>(expect, </a:t>
            </a:r>
            <a:r>
              <a:rPr lang="en-US" altLang="zh-CN" dirty="0" err="1">
                <a:solidFill>
                  <a:srgbClr val="FF0000"/>
                </a:solidFill>
              </a:rPr>
              <a:t>o.getTotal</a:t>
            </a:r>
            <a:r>
              <a:rPr lang="en-US" altLang="zh-CN" dirty="0">
                <a:solidFill>
                  <a:srgbClr val="FF0000"/>
                </a:solidFill>
              </a:rPr>
              <a:t>());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err="1">
                <a:solidFill>
                  <a:srgbClr val="FF0000"/>
                </a:solidFill>
              </a:rPr>
              <a:t>o.Save</a:t>
            </a:r>
            <a:r>
              <a:rPr lang="en-US" altLang="zh-CN" dirty="0">
                <a:solidFill>
                  <a:srgbClr val="FF0000"/>
                </a:solidFill>
              </a:rPr>
              <a:t>(); 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err="1">
                <a:solidFill>
                  <a:srgbClr val="FF0000"/>
                </a:solidFill>
              </a:rPr>
              <a:t>EasyMock.verify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sp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eaLnBrk="1" hangingPunct="1"/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434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Mock objects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Verifies whether the expected methods are actually invoked</a:t>
            </a:r>
          </a:p>
          <a:p>
            <a:pPr lvl="1"/>
            <a:r>
              <a:rPr lang="en-US" altLang="zh-CN" dirty="0"/>
              <a:t>Exception: missing, expected save(0xaaaa)</a:t>
            </a:r>
          </a:p>
          <a:p>
            <a:r>
              <a:rPr lang="en-US" altLang="zh-CN" dirty="0"/>
              <a:t>Verifies whether the expected methods are invoked in an expected way</a:t>
            </a:r>
          </a:p>
          <a:p>
            <a:pPr lvl="1"/>
            <a:r>
              <a:rPr lang="en-US" altLang="zh-CN" dirty="0"/>
              <a:t>Exception: save(null) expected save(0xaaaa)</a:t>
            </a:r>
          </a:p>
          <a:p>
            <a:r>
              <a:rPr lang="en-US" altLang="zh-CN" dirty="0" smtClean="0"/>
              <a:t>More details</a:t>
            </a:r>
          </a:p>
          <a:p>
            <a:pPr lvl="1"/>
            <a:r>
              <a:rPr lang="en-US" altLang="zh-CN" dirty="0" err="1"/>
              <a:t>isA</a:t>
            </a:r>
            <a:r>
              <a:rPr lang="en-US" altLang="zh-CN" dirty="0"/>
              <a:t>: ignore the value of argument</a:t>
            </a:r>
          </a:p>
          <a:p>
            <a:pPr lvl="2"/>
            <a:r>
              <a:rPr lang="en-US" altLang="zh-CN" dirty="0" err="1"/>
              <a:t>EasyMock.expect</a:t>
            </a:r>
            <a:r>
              <a:rPr lang="en-US" altLang="zh-CN" dirty="0"/>
              <a:t>(</a:t>
            </a:r>
            <a:r>
              <a:rPr lang="en-US" altLang="zh-CN" dirty="0" err="1"/>
              <a:t>sp.save</a:t>
            </a:r>
            <a:r>
              <a:rPr lang="en-US" altLang="zh-CN" dirty="0"/>
              <a:t>(</a:t>
            </a:r>
            <a:r>
              <a:rPr lang="en-US" altLang="zh-CN" dirty="0" err="1"/>
              <a:t>isA</a:t>
            </a:r>
            <a:r>
              <a:rPr lang="en-US" altLang="zh-CN" dirty="0"/>
              <a:t>(</a:t>
            </a:r>
            <a:r>
              <a:rPr lang="en-US" altLang="zh-CN" dirty="0" err="1"/>
              <a:t>Order.class</a:t>
            </a:r>
            <a:r>
              <a:rPr lang="en-US" altLang="zh-CN" dirty="0"/>
              <a:t>)))</a:t>
            </a:r>
          </a:p>
          <a:p>
            <a:pPr lvl="1"/>
            <a:r>
              <a:rPr lang="en-US" altLang="zh-CN" dirty="0"/>
              <a:t>Find: expect the argument to contain a certain substring</a:t>
            </a:r>
          </a:p>
          <a:p>
            <a:pPr lvl="2"/>
            <a:r>
              <a:rPr lang="en-US" altLang="zh-CN" dirty="0" err="1"/>
              <a:t>EasyMock.expect</a:t>
            </a:r>
            <a:r>
              <a:rPr lang="en-US" altLang="zh-CN" dirty="0"/>
              <a:t>(</a:t>
            </a:r>
            <a:r>
              <a:rPr lang="en-US" altLang="zh-CN" dirty="0" err="1"/>
              <a:t>mock.call</a:t>
            </a:r>
            <a:r>
              <a:rPr lang="en-US" altLang="zh-CN" dirty="0"/>
              <a:t>(find(“pattern”)))</a:t>
            </a:r>
          </a:p>
          <a:p>
            <a:pPr lvl="1"/>
            <a:r>
              <a:rPr lang="en-US" altLang="zh-CN" dirty="0" err="1"/>
              <a:t>Geq</a:t>
            </a:r>
            <a:r>
              <a:rPr lang="en-US" altLang="zh-CN" dirty="0"/>
              <a:t>: expect a number larger than the given value</a:t>
            </a:r>
          </a:p>
          <a:p>
            <a:pPr lvl="2"/>
            <a:r>
              <a:rPr lang="en-US" altLang="zh-CN" dirty="0" err="1"/>
              <a:t>EasyMock.expect</a:t>
            </a:r>
            <a:r>
              <a:rPr lang="en-US" altLang="zh-CN" dirty="0"/>
              <a:t>(</a:t>
            </a:r>
            <a:r>
              <a:rPr lang="en-US" altLang="zh-CN" dirty="0" err="1"/>
              <a:t>mock.call</a:t>
            </a:r>
            <a:r>
              <a:rPr lang="en-US" altLang="zh-CN" dirty="0"/>
              <a:t>(</a:t>
            </a:r>
            <a:r>
              <a:rPr lang="en-US" altLang="zh-CN" dirty="0" err="1"/>
              <a:t>Geq</a:t>
            </a:r>
            <a:r>
              <a:rPr lang="en-US" altLang="zh-CN" dirty="0"/>
              <a:t>(1000)))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86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Mock objects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Record phase:</a:t>
            </a:r>
          </a:p>
          <a:p>
            <a:pPr lvl="1"/>
            <a:r>
              <a:rPr lang="en-US" altLang="zh-CN" dirty="0"/>
              <a:t>Read expectation as specifications</a:t>
            </a:r>
          </a:p>
          <a:p>
            <a:pPr lvl="1"/>
            <a:r>
              <a:rPr lang="en-US" altLang="zh-CN" dirty="0"/>
              <a:t>Instead of directly generating code, the mock object generates an internal presentation, e.g. Automaton</a:t>
            </a:r>
          </a:p>
          <a:p>
            <a:r>
              <a:rPr lang="en-US" altLang="zh-CN" dirty="0"/>
              <a:t>Replay phase:</a:t>
            </a:r>
          </a:p>
          <a:p>
            <a:pPr lvl="1"/>
            <a:r>
              <a:rPr lang="en-US" altLang="zh-CN" dirty="0"/>
              <a:t>Check the real </a:t>
            </a:r>
            <a:r>
              <a:rPr lang="en-US" altLang="zh-CN" dirty="0" smtClean="0"/>
              <a:t>invocations</a:t>
            </a:r>
          </a:p>
          <a:p>
            <a:pPr marL="274320" lvl="1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with the internal presentation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410" y="2941454"/>
            <a:ext cx="6634694" cy="378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132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66151" y="2698810"/>
            <a:ext cx="10590528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Recent Research on </a:t>
            </a:r>
          </a:p>
          <a:p>
            <a:pPr marL="0" indent="0">
              <a:buNone/>
            </a:pPr>
            <a:r>
              <a:rPr lang="en-US" altLang="zh-CN" sz="3600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CN" sz="3600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Automatic Program Repair</a:t>
            </a:r>
            <a:endParaRPr lang="zh-CN" altLang="en-US" sz="3600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927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Spectra-based </a:t>
            </a:r>
            <a:r>
              <a:rPr lang="en-US" altLang="zh-CN" dirty="0"/>
              <a:t>fault localization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0"/>
            <a:ext cx="9560008" cy="435133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Basic </a:t>
            </a:r>
            <a:r>
              <a:rPr lang="en-US" altLang="zh-CN" dirty="0"/>
              <a:t>Idea</a:t>
            </a:r>
          </a:p>
          <a:p>
            <a:pPr lvl="1"/>
            <a:r>
              <a:rPr lang="en-US" altLang="zh-CN" dirty="0"/>
              <a:t>Consider a number of test cases, some of which pass and some of which fail</a:t>
            </a:r>
          </a:p>
          <a:p>
            <a:pPr lvl="1"/>
            <a:r>
              <a:rPr lang="en-US" altLang="zh-CN" dirty="0"/>
              <a:t>If a statement is covered mostly by failed test cases, it is highly likely to be the buggy part of the code</a:t>
            </a:r>
          </a:p>
          <a:p>
            <a:r>
              <a:rPr lang="en-US" altLang="zh-CN" dirty="0" smtClean="0"/>
              <a:t>Tarantula</a:t>
            </a:r>
          </a:p>
          <a:p>
            <a:pPr lvl="1"/>
            <a:r>
              <a:rPr lang="en-US" altLang="zh-CN" dirty="0"/>
              <a:t>Color = red + pass/(fail + pass) * (green )</a:t>
            </a:r>
          </a:p>
          <a:p>
            <a:pPr lvl="1"/>
            <a:r>
              <a:rPr lang="en-US" altLang="zh-CN" dirty="0"/>
              <a:t>Brightness = max (pass, fail)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05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Statistical Debugging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1811045"/>
            <a:ext cx="6030157" cy="479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995" y="4003828"/>
            <a:ext cx="2153575" cy="215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5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Automatic program repair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926477" y="1702655"/>
            <a:ext cx="3199288" cy="2596938"/>
            <a:chOff x="8183404" y="1926985"/>
            <a:chExt cx="3199288" cy="2596938"/>
          </a:xfrm>
        </p:grpSpPr>
        <p:pic>
          <p:nvPicPr>
            <p:cNvPr id="5" name="图片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6363" y="1934711"/>
              <a:ext cx="1190625" cy="1785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16"/>
            <p:cNvSpPr>
              <a:spLocks noChangeArrowheads="1"/>
            </p:cNvSpPr>
            <p:nvPr/>
          </p:nvSpPr>
          <p:spPr bwMode="auto">
            <a:xfrm>
              <a:off x="8183404" y="3728586"/>
              <a:ext cx="17605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dirty="0"/>
                <a:t>Westley Weimer</a:t>
              </a:r>
            </a:p>
          </p:txBody>
        </p:sp>
        <p:pic>
          <p:nvPicPr>
            <p:cNvPr id="7" name="图片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6363" y="4061178"/>
              <a:ext cx="1255713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图片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3005" y="1926985"/>
              <a:ext cx="1309687" cy="178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19"/>
            <p:cNvSpPr>
              <a:spLocks noChangeArrowheads="1"/>
            </p:cNvSpPr>
            <p:nvPr/>
          </p:nvSpPr>
          <p:spPr bwMode="auto">
            <a:xfrm>
              <a:off x="10206355" y="3720648"/>
              <a:ext cx="10731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/>
                <a:t>Sung Kim</a:t>
              </a:r>
            </a:p>
          </p:txBody>
        </p:sp>
        <p:pic>
          <p:nvPicPr>
            <p:cNvPr id="10" name="图片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6980" y="4098473"/>
              <a:ext cx="1255712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流程图: 文档 10"/>
          <p:cNvSpPr/>
          <p:nvPr/>
        </p:nvSpPr>
        <p:spPr>
          <a:xfrm>
            <a:off x="2289282" y="1827522"/>
            <a:ext cx="2961410" cy="1589809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if 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(tcl == null) { </a:t>
            </a:r>
            <a:endParaRPr lang="en-US" altLang="zh-CN" dirty="0" smtClean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lvl="0"/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   </a:t>
            </a: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cd=</a:t>
            </a:r>
            <a:r>
              <a:rPr lang="en-US" altLang="zh-CN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…</a:t>
            </a: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; </a:t>
            </a:r>
            <a:endParaRPr lang="en-US" altLang="zh-CN" dirty="0" smtClean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lvl="0"/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} else{</a:t>
            </a:r>
            <a:endParaRPr lang="en-US" altLang="zh-CN" dirty="0" smtClean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lvl="0"/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  ….</a:t>
            </a:r>
          </a:p>
          <a:p>
            <a:pPr lvl="0"/>
            <a:r>
              <a:rPr lang="en-US" altLang="zh-CN" sz="1600" dirty="0">
                <a:solidFill>
                  <a:srgbClr val="000000"/>
                </a:solidFill>
                <a:latin typeface="Arial Unicode MS" panose="020B0604020202020204" pitchFamily="34" charset="-122"/>
              </a:rPr>
              <a:t>}</a:t>
            </a:r>
            <a:r>
              <a:rPr lang="zh-CN" altLang="zh-CN" sz="1600" dirty="0" smtClean="0">
                <a:solidFill>
                  <a:schemeClr val="tx1"/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489063" y="3346882"/>
            <a:ext cx="2556129" cy="1628748"/>
            <a:chOff x="4464513" y="3674298"/>
            <a:chExt cx="2556129" cy="1693980"/>
          </a:xfrm>
          <a:solidFill>
            <a:schemeClr val="bg2"/>
          </a:solidFill>
        </p:grpSpPr>
        <p:sp>
          <p:nvSpPr>
            <p:cNvPr id="13" name="流程图: 预定义过程 12"/>
            <p:cNvSpPr/>
            <p:nvPr/>
          </p:nvSpPr>
          <p:spPr>
            <a:xfrm>
              <a:off x="4464513" y="4135654"/>
              <a:ext cx="1779963" cy="498764"/>
            </a:xfrm>
            <a:prstGeom prst="flowChartPredefined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selection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肘形连接符 13"/>
            <p:cNvCxnSpPr>
              <a:stCxn id="25" idx="1"/>
              <a:endCxn id="13" idx="3"/>
            </p:cNvCxnSpPr>
            <p:nvPr/>
          </p:nvCxnSpPr>
          <p:spPr>
            <a:xfrm rot="10800000">
              <a:off x="6244477" y="4385037"/>
              <a:ext cx="776165" cy="983241"/>
            </a:xfrm>
            <a:prstGeom prst="bentConnector3">
              <a:avLst>
                <a:gd name="adj1" fmla="val 50000"/>
              </a:avLst>
            </a:prstGeom>
            <a:grpFill/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肘形连接符 14"/>
            <p:cNvCxnSpPr>
              <a:stCxn id="13" idx="0"/>
            </p:cNvCxnSpPr>
            <p:nvPr/>
          </p:nvCxnSpPr>
          <p:spPr>
            <a:xfrm rot="16200000" flipV="1">
              <a:off x="5122519" y="3903678"/>
              <a:ext cx="461356" cy="2596"/>
            </a:xfrm>
            <a:prstGeom prst="bentConnector3">
              <a:avLst>
                <a:gd name="adj1" fmla="val 50000"/>
              </a:avLst>
            </a:prstGeom>
            <a:grpFill/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128599" y="2187408"/>
            <a:ext cx="2161762" cy="498764"/>
            <a:chOff x="1188682" y="2663964"/>
            <a:chExt cx="2373237" cy="498764"/>
          </a:xfrm>
        </p:grpSpPr>
        <p:sp>
          <p:nvSpPr>
            <p:cNvPr id="17" name="流程图: 预定义过程 16"/>
            <p:cNvSpPr/>
            <p:nvPr/>
          </p:nvSpPr>
          <p:spPr>
            <a:xfrm>
              <a:off x="1188682" y="2663964"/>
              <a:ext cx="2135333" cy="498764"/>
            </a:xfrm>
            <a:prstGeom prst="flowChartPredefinedProcess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ault location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3324015" y="2913346"/>
              <a:ext cx="237904" cy="7191"/>
            </a:xfrm>
            <a:prstGeom prst="straightConnector1">
              <a:avLst/>
            </a:prstGeom>
            <a:grpFill/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5045191" y="1690511"/>
            <a:ext cx="2961832" cy="4292673"/>
            <a:chOff x="5034276" y="1695527"/>
            <a:chExt cx="2961832" cy="4292673"/>
          </a:xfrm>
        </p:grpSpPr>
        <p:grpSp>
          <p:nvGrpSpPr>
            <p:cNvPr id="20" name="组合 19"/>
            <p:cNvGrpSpPr/>
            <p:nvPr/>
          </p:nvGrpSpPr>
          <p:grpSpPr>
            <a:xfrm>
              <a:off x="5034276" y="1695527"/>
              <a:ext cx="2961832" cy="4292673"/>
              <a:chOff x="5034276" y="941147"/>
              <a:chExt cx="2961832" cy="4292673"/>
            </a:xfrm>
          </p:grpSpPr>
          <p:sp>
            <p:nvSpPr>
              <p:cNvPr id="23" name="流程图: 预定义过程 22"/>
              <p:cNvSpPr/>
              <p:nvPr/>
            </p:nvSpPr>
            <p:spPr>
              <a:xfrm>
                <a:off x="5501378" y="1987020"/>
                <a:ext cx="1607597" cy="498764"/>
              </a:xfrm>
              <a:prstGeom prst="flowChartPredefinedProcess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mutation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流程图: 多文档 23"/>
              <p:cNvSpPr/>
              <p:nvPr/>
            </p:nvSpPr>
            <p:spPr>
              <a:xfrm>
                <a:off x="5530015" y="941147"/>
                <a:ext cx="1344752" cy="743571"/>
              </a:xfrm>
              <a:prstGeom prst="flowChartMultidocumen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operator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流程图: 多文档 24"/>
              <p:cNvSpPr/>
              <p:nvPr/>
            </p:nvSpPr>
            <p:spPr>
              <a:xfrm>
                <a:off x="5034276" y="3218710"/>
                <a:ext cx="2961832" cy="2015110"/>
              </a:xfrm>
              <a:prstGeom prst="flowChartMultidocumen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zh-CN" altLang="zh-CN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if (tcl == null) { </a:t>
                </a:r>
                <a:endParaRPr lang="en-US" altLang="zh-CN" dirty="0">
                  <a:solidFill>
                    <a:srgbClr val="000000"/>
                  </a:solidFill>
                  <a:latin typeface="Arial Unicode MS" panose="020B0604020202020204" pitchFamily="34" charset="-122"/>
                </a:endParaRPr>
              </a:p>
              <a:p>
                <a:pPr lvl="0"/>
                <a:r>
                  <a:rPr lang="en-US" altLang="zh-CN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    </a:t>
                </a:r>
                <a:r>
                  <a:rPr lang="zh-CN" altLang="zh-CN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cd=</a:t>
                </a:r>
                <a:r>
                  <a:rPr lang="en-US" altLang="zh-CN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…</a:t>
                </a:r>
                <a:r>
                  <a:rPr lang="zh-CN" altLang="zh-CN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; </a:t>
                </a:r>
                <a:endParaRPr lang="en-US" altLang="zh-CN" dirty="0">
                  <a:solidFill>
                    <a:srgbClr val="000000"/>
                  </a:solidFill>
                  <a:latin typeface="Arial Unicode MS" panose="020B0604020202020204" pitchFamily="34" charset="-122"/>
                </a:endParaRPr>
              </a:p>
              <a:p>
                <a:pPr lvl="0"/>
                <a:r>
                  <a:rPr lang="zh-CN" altLang="zh-CN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} </a:t>
                </a:r>
                <a:r>
                  <a:rPr lang="zh-CN" altLang="zh-CN" dirty="0" smtClean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else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 if (…)</a:t>
                </a:r>
                <a:r>
                  <a:rPr lang="zh-CN" altLang="zh-CN" dirty="0" smtClean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{</a:t>
                </a:r>
                <a:endParaRPr lang="en-US" altLang="zh-CN" dirty="0">
                  <a:solidFill>
                    <a:srgbClr val="000000"/>
                  </a:solidFill>
                  <a:latin typeface="Arial Unicode MS" panose="020B0604020202020204" pitchFamily="34" charset="-122"/>
                </a:endParaRPr>
              </a:p>
              <a:p>
                <a:pPr lvl="0"/>
                <a:r>
                  <a:rPr lang="en-US" altLang="zh-CN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   ….</a:t>
                </a:r>
              </a:p>
              <a:p>
                <a:pPr lvl="0"/>
                <a:r>
                  <a:rPr lang="en-US" altLang="zh-CN" sz="16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}</a:t>
                </a:r>
                <a:r>
                  <a:rPr lang="zh-CN" altLang="zh-CN" sz="1600" dirty="0">
                    <a:solidFill>
                      <a:schemeClr val="tx1"/>
                    </a:solidFill>
                  </a:rPr>
                  <a:t> 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肘形连接符 25"/>
              <p:cNvCxnSpPr>
                <a:stCxn id="23" idx="2"/>
                <a:endCxn id="25" idx="0"/>
              </p:cNvCxnSpPr>
              <p:nvPr/>
            </p:nvCxnSpPr>
            <p:spPr>
              <a:xfrm rot="16200000" flipH="1">
                <a:off x="6145603" y="2645358"/>
                <a:ext cx="732926" cy="413778"/>
              </a:xfrm>
              <a:prstGeom prst="bentConnector3">
                <a:avLst/>
              </a:prstGeom>
              <a:solidFill>
                <a:schemeClr val="bg2"/>
              </a:solidFill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直接箭头连接符 20"/>
            <p:cNvCxnSpPr/>
            <p:nvPr/>
          </p:nvCxnSpPr>
          <p:spPr>
            <a:xfrm>
              <a:off x="5255849" y="3013642"/>
              <a:ext cx="216705" cy="7191"/>
            </a:xfrm>
            <a:prstGeom prst="straightConnector1">
              <a:avLst/>
            </a:prstGeom>
            <a:grpFill/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6093460" y="2492438"/>
              <a:ext cx="5080" cy="268152"/>
            </a:xfrm>
            <a:prstGeom prst="straightConnector1">
              <a:avLst/>
            </a:prstGeom>
            <a:grpFill/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内容占位符 2"/>
          <p:cNvSpPr txBox="1">
            <a:spLocks/>
          </p:cNvSpPr>
          <p:nvPr/>
        </p:nvSpPr>
        <p:spPr>
          <a:xfrm>
            <a:off x="8136274" y="4454935"/>
            <a:ext cx="3821889" cy="168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20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8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6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/>
              <a:t>Automatic</a:t>
            </a:r>
          </a:p>
          <a:p>
            <a:r>
              <a:rPr lang="en-US" altLang="zh-CN" sz="1800" dirty="0" smtClean="0"/>
              <a:t>Fixing unknown bugs</a:t>
            </a:r>
            <a:endParaRPr lang="en-US" altLang="zh-CN" sz="1800" dirty="0"/>
          </a:p>
          <a:p>
            <a:endParaRPr lang="zh-CN" altLang="en-US" sz="14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107119" y="4480665"/>
            <a:ext cx="1960563" cy="2290762"/>
            <a:chOff x="46854" y="3844803"/>
            <a:chExt cx="1960563" cy="2290762"/>
          </a:xfrm>
        </p:grpSpPr>
        <p:pic>
          <p:nvPicPr>
            <p:cNvPr id="29" name="图片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217" y="3844803"/>
              <a:ext cx="1719262" cy="187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矩形 27"/>
            <p:cNvSpPr>
              <a:spLocks noChangeArrowheads="1"/>
            </p:cNvSpPr>
            <p:nvPr/>
          </p:nvSpPr>
          <p:spPr bwMode="auto">
            <a:xfrm>
              <a:off x="46854" y="5765678"/>
              <a:ext cx="19605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dirty="0"/>
                <a:t>Martin Monperrus</a:t>
              </a:r>
              <a:endParaRPr lang="zh-CN" altLang="en-US" b="1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197082" y="4495665"/>
            <a:ext cx="1712218" cy="2281133"/>
            <a:chOff x="2197082" y="4495665"/>
            <a:chExt cx="1712218" cy="2281133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7082" y="4495665"/>
              <a:ext cx="1712218" cy="1864600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2539204" y="6407466"/>
              <a:ext cx="1027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Calibri" panose="020F0502020204030204" pitchFamily="34" charset="0"/>
                  <a:ea typeface="宋体" panose="02010600030101010101" pitchFamily="2" charset="-122"/>
                </a:rPr>
                <a:t>Fan Long</a:t>
              </a:r>
              <a:endParaRPr lang="zh-CN" altLang="en-US" b="1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433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Controversy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 </a:t>
            </a:r>
            <a:r>
              <a:rPr lang="en-US" altLang="zh-CN" dirty="0" err="1"/>
              <a:t>Goues</a:t>
            </a:r>
            <a:r>
              <a:rPr lang="en-US" altLang="zh-CN" dirty="0"/>
              <a:t>, Claire, Michael Dewey-Vogt, Stephanie Forrest, and Westley Weimer. "A systematic study of automated program repair: Fixing 55 out of 105 bugs for $8 each." In </a:t>
            </a:r>
            <a:r>
              <a:rPr lang="en-US" altLang="zh-CN" i="1" dirty="0" smtClean="0"/>
              <a:t>Proc. ICSE</a:t>
            </a:r>
            <a:r>
              <a:rPr lang="en-US" altLang="zh-CN" dirty="0" smtClean="0"/>
              <a:t>, </a:t>
            </a:r>
            <a:r>
              <a:rPr lang="en-US" altLang="zh-CN" dirty="0"/>
              <a:t>pp. 3-13. IEEE, 2012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/>
              <a:t>Monperrus</a:t>
            </a:r>
            <a:r>
              <a:rPr lang="en-US" altLang="zh-CN" dirty="0"/>
              <a:t>, Martin. "A critical review of automatic patch generation learned from human-written patches: essay on the problem statement and the evaluation of automatic software repair." In </a:t>
            </a:r>
            <a:r>
              <a:rPr lang="en-US" altLang="zh-CN" i="1" dirty="0" smtClean="0"/>
              <a:t>Proc. ICSE</a:t>
            </a:r>
            <a:r>
              <a:rPr lang="en-US" altLang="zh-CN" dirty="0" smtClean="0"/>
              <a:t>, </a:t>
            </a:r>
            <a:r>
              <a:rPr lang="en-US" altLang="zh-CN" dirty="0"/>
              <a:t>pp. 234-242. ACM, 2014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Qi, </a:t>
            </a:r>
            <a:r>
              <a:rPr lang="en-US" altLang="zh-CN" dirty="0" err="1"/>
              <a:t>Yuhua</a:t>
            </a:r>
            <a:r>
              <a:rPr lang="en-US" altLang="zh-CN" dirty="0"/>
              <a:t>, </a:t>
            </a:r>
            <a:r>
              <a:rPr lang="en-US" altLang="zh-CN" dirty="0" err="1"/>
              <a:t>Xiaoguang</a:t>
            </a:r>
            <a:r>
              <a:rPr lang="en-US" altLang="zh-CN" dirty="0"/>
              <a:t> Mao, Yan Lei, </a:t>
            </a:r>
            <a:r>
              <a:rPr lang="en-US" altLang="zh-CN" dirty="0" err="1"/>
              <a:t>Ziying</a:t>
            </a:r>
            <a:r>
              <a:rPr lang="en-US" altLang="zh-CN" dirty="0"/>
              <a:t> Dai, and </a:t>
            </a:r>
            <a:r>
              <a:rPr lang="en-US" altLang="zh-CN" dirty="0" err="1"/>
              <a:t>Chengsong</a:t>
            </a:r>
            <a:r>
              <a:rPr lang="en-US" altLang="zh-CN" dirty="0"/>
              <a:t> Wang. "The strength of random search on automated program repair." In </a:t>
            </a:r>
            <a:r>
              <a:rPr lang="en-US" altLang="zh-CN" i="1" dirty="0" smtClean="0"/>
              <a:t>Proc. ISSTA</a:t>
            </a:r>
            <a:r>
              <a:rPr lang="en-US" altLang="zh-CN" dirty="0" smtClean="0"/>
              <a:t>, </a:t>
            </a:r>
            <a:r>
              <a:rPr lang="en-US" altLang="zh-CN" dirty="0"/>
              <a:t>pp. </a:t>
            </a:r>
            <a:r>
              <a:rPr lang="en-US" altLang="zh-CN" dirty="0" smtClean="0"/>
              <a:t>254-265. </a:t>
            </a:r>
            <a:r>
              <a:rPr lang="en-US" altLang="zh-CN" dirty="0"/>
              <a:t>2014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Qi, </a:t>
            </a:r>
            <a:r>
              <a:rPr lang="en-US" altLang="zh-CN" dirty="0" err="1"/>
              <a:t>Zichao</a:t>
            </a:r>
            <a:r>
              <a:rPr lang="en-US" altLang="zh-CN" dirty="0"/>
              <a:t>, Fan Long, Sara </a:t>
            </a:r>
            <a:r>
              <a:rPr lang="en-US" altLang="zh-CN" dirty="0" err="1"/>
              <a:t>Achour</a:t>
            </a:r>
            <a:r>
              <a:rPr lang="en-US" altLang="zh-CN" dirty="0"/>
              <a:t>, and Martin </a:t>
            </a:r>
            <a:r>
              <a:rPr lang="en-US" altLang="zh-CN" dirty="0" err="1"/>
              <a:t>Rinard</a:t>
            </a:r>
            <a:r>
              <a:rPr lang="en-US" altLang="zh-CN" dirty="0"/>
              <a:t>. </a:t>
            </a:r>
            <a:r>
              <a:rPr lang="en-US" altLang="zh-CN" dirty="0" smtClean="0"/>
              <a:t>“An </a:t>
            </a:r>
            <a:r>
              <a:rPr lang="en-US" altLang="zh-CN" dirty="0"/>
              <a:t>analysis of patch plausibility and correctness for generate-and-validate patch generation systems</a:t>
            </a:r>
            <a:r>
              <a:rPr lang="en-US" altLang="zh-CN" dirty="0" smtClean="0"/>
              <a:t>.” </a:t>
            </a:r>
            <a:r>
              <a:rPr lang="en-US" altLang="zh-CN" dirty="0"/>
              <a:t>In </a:t>
            </a:r>
            <a:r>
              <a:rPr lang="en-US" altLang="zh-CN" i="1" dirty="0" smtClean="0"/>
              <a:t>Proc. ISSTA</a:t>
            </a:r>
            <a:r>
              <a:rPr lang="en-US" altLang="zh-CN" dirty="0" smtClean="0"/>
              <a:t>, </a:t>
            </a:r>
            <a:r>
              <a:rPr lang="en-US" altLang="zh-CN" dirty="0"/>
              <a:t>pp. 24-36</a:t>
            </a:r>
            <a:r>
              <a:rPr lang="en-US" altLang="zh-CN" dirty="0" smtClean="0"/>
              <a:t>. </a:t>
            </a:r>
            <a:r>
              <a:rPr lang="en-US" altLang="zh-CN" dirty="0"/>
              <a:t>2015.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300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Debugging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/>
              <a:t>Sometimes the inputs is too </a:t>
            </a:r>
            <a:r>
              <a:rPr lang="en-US" altLang="zh-CN" b="1" dirty="0" smtClean="0"/>
              <a:t>complex</a:t>
            </a:r>
            <a:endParaRPr lang="en-US" altLang="zh-CN" b="1" dirty="0"/>
          </a:p>
          <a:p>
            <a:pPr lvl="1"/>
            <a:r>
              <a:rPr lang="en-US" altLang="zh-CN" b="1" dirty="0"/>
              <a:t>Quite common in real world (compiler, office, browser, database, OS, …)</a:t>
            </a:r>
          </a:p>
          <a:p>
            <a:pPr lvl="1"/>
            <a:r>
              <a:rPr lang="en-US" altLang="zh-CN" b="1" dirty="0"/>
              <a:t>Locate the relevant </a:t>
            </a:r>
            <a:r>
              <a:rPr lang="en-US" altLang="zh-CN" b="1" dirty="0" smtClean="0"/>
              <a:t>inputs</a:t>
            </a:r>
          </a:p>
          <a:p>
            <a:r>
              <a:rPr lang="en-US" altLang="zh-CN" dirty="0"/>
              <a:t>Some bugs are expensive to </a:t>
            </a:r>
            <a:r>
              <a:rPr lang="en-US" altLang="zh-CN" dirty="0" smtClean="0"/>
              <a:t>produce</a:t>
            </a:r>
          </a:p>
          <a:p>
            <a:pPr lvl="1"/>
            <a:r>
              <a:rPr lang="en-US" altLang="zh-CN" dirty="0"/>
              <a:t>Network, big data, database</a:t>
            </a:r>
            <a:r>
              <a:rPr lang="en-US" altLang="zh-CN" dirty="0" smtClean="0"/>
              <a:t>…</a:t>
            </a:r>
            <a:endParaRPr lang="en-US" altLang="zh-CN" dirty="0"/>
          </a:p>
          <a:p>
            <a:pPr lvl="1"/>
            <a:r>
              <a:rPr lang="en-US" altLang="zh-CN" dirty="0" smtClean="0"/>
              <a:t>Stub, Faked object</a:t>
            </a:r>
            <a:endParaRPr lang="en-US" altLang="zh-CN" dirty="0"/>
          </a:p>
          <a:p>
            <a:r>
              <a:rPr lang="en-US" altLang="zh-CN" dirty="0" smtClean="0"/>
              <a:t>Some bugs are not easy to check</a:t>
            </a:r>
          </a:p>
          <a:p>
            <a:pPr lvl="1"/>
            <a:r>
              <a:rPr lang="en-US" altLang="zh-CN" dirty="0"/>
              <a:t>More than return </a:t>
            </a:r>
            <a:r>
              <a:rPr lang="en-US" altLang="zh-CN" dirty="0" smtClean="0"/>
              <a:t>values</a:t>
            </a:r>
          </a:p>
          <a:p>
            <a:pPr lvl="1"/>
            <a:r>
              <a:rPr lang="en-US" altLang="zh-CN" dirty="0" smtClean="0"/>
              <a:t>Mock</a:t>
            </a:r>
          </a:p>
          <a:p>
            <a:r>
              <a:rPr lang="en-US" altLang="zh-CN" dirty="0" smtClean="0"/>
              <a:t>Some bugs are not easy to trigger</a:t>
            </a:r>
          </a:p>
          <a:p>
            <a:pPr lvl="1"/>
            <a:r>
              <a:rPr lang="en-US" altLang="zh-CN" dirty="0" smtClean="0"/>
              <a:t>Occurs within loops</a:t>
            </a:r>
          </a:p>
          <a:p>
            <a:pPr lvl="1"/>
            <a:r>
              <a:rPr lang="en-US" altLang="zh-CN" dirty="0" err="1" smtClean="0"/>
              <a:t>Xcode</a:t>
            </a:r>
            <a:endParaRPr lang="en-US" altLang="zh-CN" dirty="0"/>
          </a:p>
          <a:p>
            <a:r>
              <a:rPr lang="en-US" altLang="zh-CN" dirty="0" smtClean="0"/>
              <a:t>…</a:t>
            </a:r>
            <a:endParaRPr lang="en-US" altLang="zh-CN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70598" y="6844622"/>
            <a:ext cx="2133600" cy="365125"/>
          </a:xfrm>
        </p:spPr>
        <p:txBody>
          <a:bodyPr>
            <a:normAutofit fontScale="55000" lnSpcReduction="20000"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7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Latest progress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About 20% of existing bugs can be repaired.</a:t>
            </a:r>
          </a:p>
          <a:p>
            <a:pPr lvl="1"/>
            <a:r>
              <a:rPr lang="en-US" altLang="zh-CN" dirty="0"/>
              <a:t>Zhong, Hao, and Zhendong Su. "An empirical study on real bug fixes." </a:t>
            </a:r>
            <a:r>
              <a:rPr lang="en-US" altLang="zh-CN" dirty="0" smtClean="0"/>
              <a:t>In </a:t>
            </a:r>
            <a:r>
              <a:rPr lang="en-US" altLang="zh-CN" i="1" dirty="0" smtClean="0"/>
              <a:t>Proc. ICSE</a:t>
            </a:r>
            <a:r>
              <a:rPr lang="en-US" altLang="zh-CN" dirty="0" smtClean="0"/>
              <a:t>, </a:t>
            </a:r>
            <a:r>
              <a:rPr lang="en-US" altLang="zh-CN" dirty="0"/>
              <a:t>pp. 913-923</a:t>
            </a:r>
            <a:r>
              <a:rPr lang="en-US" altLang="zh-CN" dirty="0" smtClean="0"/>
              <a:t>. </a:t>
            </a:r>
            <a:r>
              <a:rPr lang="en-US" altLang="zh-CN" dirty="0"/>
              <a:t>2015.</a:t>
            </a:r>
          </a:p>
          <a:p>
            <a:r>
              <a:rPr lang="en-US" altLang="zh-CN" dirty="0" smtClean="0"/>
              <a:t>More operators from doc</a:t>
            </a:r>
          </a:p>
          <a:p>
            <a:pPr lvl="1"/>
            <a:r>
              <a:rPr lang="en-US" altLang="zh-CN" dirty="0" err="1"/>
              <a:t>Xiong</a:t>
            </a:r>
            <a:r>
              <a:rPr lang="en-US" altLang="zh-CN" dirty="0"/>
              <a:t>, </a:t>
            </a:r>
            <a:r>
              <a:rPr lang="en-US" altLang="zh-CN" dirty="0" err="1"/>
              <a:t>Yingfei</a:t>
            </a:r>
            <a:r>
              <a:rPr lang="en-US" altLang="zh-CN" dirty="0"/>
              <a:t>, </a:t>
            </a:r>
            <a:r>
              <a:rPr lang="en-US" altLang="zh-CN" dirty="0" err="1"/>
              <a:t>Jie</a:t>
            </a:r>
            <a:r>
              <a:rPr lang="en-US" altLang="zh-CN" dirty="0"/>
              <a:t> Wang, </a:t>
            </a:r>
            <a:r>
              <a:rPr lang="en-US" altLang="zh-CN" dirty="0" err="1"/>
              <a:t>Runfa</a:t>
            </a:r>
            <a:r>
              <a:rPr lang="en-US" altLang="zh-CN" dirty="0"/>
              <a:t> Yan, </a:t>
            </a:r>
            <a:r>
              <a:rPr lang="en-US" altLang="zh-CN" dirty="0" err="1"/>
              <a:t>Jiachen</a:t>
            </a:r>
            <a:r>
              <a:rPr lang="en-US" altLang="zh-CN" dirty="0"/>
              <a:t> Zhang, Shi Han, Gang Huang, and Lu Zhang. "Precise condition synthesis for program repair." </a:t>
            </a:r>
            <a:r>
              <a:rPr lang="en-US" altLang="zh-CN" dirty="0" err="1"/>
              <a:t>In</a:t>
            </a:r>
            <a:r>
              <a:rPr lang="en-US" altLang="zh-CN" i="1" dirty="0" err="1"/>
              <a:t>Proceedings</a:t>
            </a:r>
            <a:r>
              <a:rPr lang="en-US" altLang="zh-CN" i="1" dirty="0"/>
              <a:t> of the 39th International Conference on Software Engineering</a:t>
            </a:r>
            <a:r>
              <a:rPr lang="en-US" altLang="zh-CN" dirty="0"/>
              <a:t>, pp. 416-426. IEEE Press, 2017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More operators from past fixes</a:t>
            </a:r>
          </a:p>
          <a:p>
            <a:pPr lvl="1"/>
            <a:r>
              <a:rPr lang="en-US" altLang="zh-CN" dirty="0"/>
              <a:t>Long, Fan, and Martin </a:t>
            </a:r>
            <a:r>
              <a:rPr lang="en-US" altLang="zh-CN" dirty="0" err="1"/>
              <a:t>Rinard</a:t>
            </a:r>
            <a:r>
              <a:rPr lang="en-US" altLang="zh-CN" dirty="0"/>
              <a:t>. "Automatic patch generation by learning correct code." </a:t>
            </a:r>
            <a:r>
              <a:rPr lang="en-US" altLang="zh-CN" dirty="0" smtClean="0"/>
              <a:t>In </a:t>
            </a:r>
            <a:r>
              <a:rPr lang="en-US" altLang="zh-CN" i="1" dirty="0" smtClean="0"/>
              <a:t>Proc. POPL</a:t>
            </a:r>
            <a:r>
              <a:rPr lang="en-US" altLang="zh-CN" dirty="0" smtClean="0"/>
              <a:t>, </a:t>
            </a:r>
            <a:r>
              <a:rPr lang="en-US" altLang="zh-CN" dirty="0"/>
              <a:t>2016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Zhong, Hao, and Na Meng. "Poster: An Empirical Study on Using Hints from Past Fixes</a:t>
            </a:r>
            <a:r>
              <a:rPr lang="en-US" altLang="zh-CN" dirty="0" smtClean="0"/>
              <a:t>.“ In </a:t>
            </a:r>
            <a:r>
              <a:rPr lang="en-US" altLang="zh-CN" i="1" dirty="0" smtClean="0"/>
              <a:t>Proc. ICSE</a:t>
            </a:r>
            <a:r>
              <a:rPr lang="en-US" altLang="zh-CN" dirty="0" smtClean="0"/>
              <a:t>, 2017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06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Statistical Debugging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0"/>
            <a:ext cx="9062858" cy="4351337"/>
          </a:xfrm>
        </p:spPr>
        <p:txBody>
          <a:bodyPr/>
          <a:lstStyle/>
          <a:p>
            <a:r>
              <a:rPr lang="en-US" altLang="zh-CN" dirty="0"/>
              <a:t>Nicholas </a:t>
            </a:r>
            <a:r>
              <a:rPr lang="en-US" altLang="zh-CN" dirty="0" err="1"/>
              <a:t>DiGiuseppe</a:t>
            </a:r>
            <a:r>
              <a:rPr lang="en-US" altLang="zh-CN" dirty="0"/>
              <a:t> and James A Jones. 2011. On the influence of </a:t>
            </a:r>
            <a:r>
              <a:rPr lang="en-US" altLang="zh-CN" dirty="0" smtClean="0"/>
              <a:t>multiple faults </a:t>
            </a:r>
            <a:r>
              <a:rPr lang="en-US" altLang="zh-CN" dirty="0"/>
              <a:t>on coverage-based fault localization. In Proc. ISSTA. 210–220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831" y="2516264"/>
            <a:ext cx="5978453" cy="403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Latest progress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 smtClean="0"/>
              <a:t>Benchmark</a:t>
            </a:r>
          </a:p>
          <a:p>
            <a:pPr lvl="1" algn="just"/>
            <a:r>
              <a:rPr lang="en-US" altLang="zh-CN" dirty="0"/>
              <a:t>Just, R., </a:t>
            </a:r>
            <a:r>
              <a:rPr lang="en-US" altLang="zh-CN" dirty="0" err="1"/>
              <a:t>Jalali</a:t>
            </a:r>
            <a:r>
              <a:rPr lang="en-US" altLang="zh-CN" dirty="0"/>
              <a:t>, D. and Ernst, M.D., 2014, July. Defects4J: A database of existing faults to enable controlled testing studies for Java programs. </a:t>
            </a:r>
            <a:r>
              <a:rPr lang="en-US" altLang="zh-CN" dirty="0" smtClean="0"/>
              <a:t>In </a:t>
            </a:r>
            <a:r>
              <a:rPr lang="en-US" altLang="zh-CN" i="1" dirty="0" smtClean="0"/>
              <a:t>Proc. ISSTA</a:t>
            </a:r>
            <a:r>
              <a:rPr lang="en-US" altLang="zh-CN" dirty="0"/>
              <a:t> </a:t>
            </a:r>
            <a:r>
              <a:rPr lang="en-US" altLang="zh-CN" dirty="0" smtClean="0"/>
              <a:t>pp. 437-440).</a:t>
            </a:r>
          </a:p>
          <a:p>
            <a:pPr algn="just"/>
            <a:r>
              <a:rPr lang="en-US" altLang="zh-CN" dirty="0" smtClean="0"/>
              <a:t>Better test suites</a:t>
            </a:r>
          </a:p>
          <a:p>
            <a:pPr lvl="1" algn="just"/>
            <a:r>
              <a:rPr lang="en-US" altLang="zh-CN" dirty="0"/>
              <a:t>Yang, </a:t>
            </a:r>
            <a:r>
              <a:rPr lang="en-US" altLang="zh-CN" dirty="0" err="1"/>
              <a:t>Jinqiu</a:t>
            </a:r>
            <a:r>
              <a:rPr lang="en-US" altLang="zh-CN" dirty="0"/>
              <a:t>, Alexey </a:t>
            </a:r>
            <a:r>
              <a:rPr lang="en-US" altLang="zh-CN" dirty="0" err="1"/>
              <a:t>Zhikhartsev</a:t>
            </a:r>
            <a:r>
              <a:rPr lang="en-US" altLang="zh-CN" dirty="0"/>
              <a:t>, </a:t>
            </a:r>
            <a:r>
              <a:rPr lang="en-US" altLang="zh-CN" dirty="0" err="1"/>
              <a:t>Yuefei</a:t>
            </a:r>
            <a:r>
              <a:rPr lang="en-US" altLang="zh-CN" dirty="0"/>
              <a:t> Liu, and Lin Tan. "Better test cases for better automated program repair." In </a:t>
            </a:r>
            <a:r>
              <a:rPr lang="en-US" altLang="zh-CN" i="1" dirty="0" smtClean="0"/>
              <a:t>Proc. ESEC/FSE</a:t>
            </a:r>
            <a:r>
              <a:rPr lang="en-US" altLang="zh-CN" dirty="0" smtClean="0"/>
              <a:t>, </a:t>
            </a:r>
            <a:r>
              <a:rPr lang="en-US" altLang="zh-CN" dirty="0"/>
              <a:t>pp. 831-841</a:t>
            </a:r>
            <a:r>
              <a:rPr lang="en-US" altLang="zh-CN"/>
              <a:t>. </a:t>
            </a:r>
            <a:r>
              <a:rPr lang="en-US" altLang="zh-CN" smtClean="0"/>
              <a:t>2017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Partial program analysis</a:t>
            </a:r>
          </a:p>
          <a:p>
            <a:pPr lvl="1" algn="just"/>
            <a:r>
              <a:rPr lang="en-US" altLang="zh-CN" dirty="0" smtClean="0"/>
              <a:t>Hao </a:t>
            </a:r>
            <a:r>
              <a:rPr lang="en-US" altLang="zh-CN" dirty="0"/>
              <a:t>Zhong, Xiaoyin Wang, Analyzing partial programs using whole program static analysis tools. In Proc. ASE, to appear,  2017</a:t>
            </a:r>
            <a:r>
              <a:rPr lang="en-US" altLang="zh-CN" dirty="0" smtClean="0"/>
              <a:t>.</a:t>
            </a:r>
          </a:p>
          <a:p>
            <a:pPr algn="just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09852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State of the art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162" y="2328909"/>
            <a:ext cx="58864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This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Debugging</a:t>
            </a:r>
          </a:p>
          <a:p>
            <a:pPr lvl="1"/>
            <a:r>
              <a:rPr lang="en-US" altLang="zh-CN" dirty="0" smtClean="0"/>
              <a:t>Delta debugging</a:t>
            </a:r>
          </a:p>
          <a:p>
            <a:pPr lvl="1"/>
            <a:r>
              <a:rPr lang="en-US" altLang="zh-CN" dirty="0" smtClean="0"/>
              <a:t>Stub, Fake object</a:t>
            </a:r>
          </a:p>
          <a:p>
            <a:pPr lvl="1"/>
            <a:r>
              <a:rPr lang="en-US" altLang="zh-CN" dirty="0" smtClean="0"/>
              <a:t>Mock</a:t>
            </a:r>
          </a:p>
          <a:p>
            <a:r>
              <a:rPr lang="en-US" altLang="zh-CN" dirty="0" smtClean="0"/>
              <a:t>Automatic program repair</a:t>
            </a:r>
          </a:p>
          <a:p>
            <a:pPr lvl="1"/>
            <a:r>
              <a:rPr lang="en-US" altLang="zh-CN" dirty="0" smtClean="0"/>
              <a:t>A recent hot research topic</a:t>
            </a:r>
          </a:p>
          <a:p>
            <a:pPr lvl="1"/>
            <a:r>
              <a:rPr lang="en-US" altLang="zh-CN" dirty="0" smtClean="0"/>
              <a:t>Cons and Pros</a:t>
            </a:r>
          </a:p>
          <a:p>
            <a:pPr lvl="1"/>
            <a:r>
              <a:rPr lang="en-US" altLang="zh-CN" dirty="0" smtClean="0"/>
              <a:t>Latest progress</a:t>
            </a:r>
          </a:p>
          <a:p>
            <a:pPr lvl="1"/>
            <a:r>
              <a:rPr lang="en-US" altLang="zh-CN" dirty="0" smtClean="0"/>
              <a:t>State of </a:t>
            </a:r>
            <a:r>
              <a:rPr lang="en-US" altLang="zh-CN" smtClean="0"/>
              <a:t>the 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3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Project </a:t>
            </a:r>
            <a:r>
              <a:rPr lang="en-US" altLang="zh-CN" dirty="0" smtClean="0"/>
              <a:t>manager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595" y="2644177"/>
            <a:ext cx="6132112" cy="307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6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Consider Mozilla Firefox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Taking html pages as inputs</a:t>
            </a:r>
          </a:p>
          <a:p>
            <a:r>
              <a:rPr lang="en-US" altLang="en-US" dirty="0"/>
              <a:t>A large number of bugs are related to loading certain html pages</a:t>
            </a:r>
          </a:p>
          <a:p>
            <a:pPr lvl="1"/>
            <a:r>
              <a:rPr lang="en-US" altLang="en-US" dirty="0"/>
              <a:t>Corner cases in html syntax</a:t>
            </a:r>
          </a:p>
          <a:p>
            <a:pPr lvl="1"/>
            <a:r>
              <a:rPr lang="en-US" altLang="en-US" dirty="0"/>
              <a:t>Incompatibility between browsers</a:t>
            </a:r>
          </a:p>
          <a:p>
            <a:pPr lvl="1"/>
            <a:r>
              <a:rPr lang="en-US" altLang="en-US" dirty="0"/>
              <a:t>Corner cases in </a:t>
            </a:r>
            <a:r>
              <a:rPr lang="en-US" altLang="en-US" dirty="0" err="1"/>
              <a:t>Javascripts</a:t>
            </a:r>
            <a:r>
              <a:rPr lang="en-US" altLang="en-US" dirty="0"/>
              <a:t>, </a:t>
            </a:r>
            <a:r>
              <a:rPr lang="en-US" altLang="en-US" dirty="0" err="1"/>
              <a:t>css</a:t>
            </a:r>
            <a:r>
              <a:rPr lang="en-US" altLang="en-US" dirty="0"/>
              <a:t>, …</a:t>
            </a:r>
          </a:p>
          <a:p>
            <a:pPr lvl="1"/>
            <a:r>
              <a:rPr lang="en-US" altLang="en-US" dirty="0"/>
              <a:t>Error handling for incorrect html, </a:t>
            </a:r>
            <a:r>
              <a:rPr lang="en-US" altLang="en-US" dirty="0" err="1"/>
              <a:t>Javascript</a:t>
            </a:r>
            <a:r>
              <a:rPr lang="en-US" altLang="en-US" dirty="0"/>
              <a:t>, </a:t>
            </a:r>
            <a:r>
              <a:rPr lang="en-US" altLang="en-US" dirty="0" err="1"/>
              <a:t>css</a:t>
            </a:r>
            <a:r>
              <a:rPr lang="en-US" altLang="en-US" dirty="0"/>
              <a:t>, </a:t>
            </a:r>
            <a:r>
              <a:rPr lang="en-US" altLang="en-US" dirty="0" smtClean="0"/>
              <a:t>…</a:t>
            </a:r>
          </a:p>
          <a:p>
            <a:pPr lvl="1"/>
            <a:r>
              <a:rPr lang="en-US" altLang="en-US" dirty="0" smtClean="0"/>
              <a:t>…</a:t>
            </a:r>
            <a:endParaRPr lang="en-US" altLang="en-US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02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 do we go from this</a:t>
            </a:r>
            <a:endParaRPr lang="zh-CN" alt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1672" y="1691322"/>
            <a:ext cx="8305800" cy="463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100" dirty="0"/>
              <a:t>&lt;SELECT NAME="op sys" MULTIPLE SIZE=7&gt;</a:t>
            </a:r>
          </a:p>
          <a:p>
            <a:r>
              <a:rPr lang="en-US" altLang="zh-CN" sz="1100" dirty="0"/>
              <a:t>&lt;OPTION VALUE="All"&gt;All&lt;OPTION VALUE="Windows 3.1"&gt;Windows 3.1&lt;OPTION VALUE="Windows 95"&gt;Windows 95&lt;OPTION</a:t>
            </a:r>
          </a:p>
          <a:p>
            <a:r>
              <a:rPr lang="en-US" altLang="zh-CN" sz="1100" dirty="0"/>
              <a:t>VALUE="Windows 98"&gt;Windows 98&lt;OPTION VALUE="Windows ME"&gt;Windows ME&lt;OPTION VALUE="Windows 2000"&gt;Windows</a:t>
            </a:r>
          </a:p>
          <a:p>
            <a:r>
              <a:rPr lang="en-US" altLang="zh-CN" sz="1100" dirty="0"/>
              <a:t>2000&lt;OPTION VALUE="Windows NT"&gt;Windows NT&lt;OPTION VALUE="Mac System 7"&gt;Mac System 7&lt;OPTION VALUE="Mac System</a:t>
            </a:r>
          </a:p>
          <a:p>
            <a:r>
              <a:rPr lang="en-US" altLang="zh-CN" sz="1100" dirty="0"/>
              <a:t>7.5"&gt;Mac System 7.5&lt;OPTION VALUE="Mac System 7.6.1"&gt;Mac System 7.6.1&lt;OPTION VALUE="Mac System 8.0"&gt;Mac System</a:t>
            </a:r>
          </a:p>
          <a:p>
            <a:r>
              <a:rPr lang="en-US" altLang="zh-CN" sz="1100" dirty="0"/>
              <a:t>8.0&lt;OPTION VALUE="Mac System 8.5"&gt;Mac System 8.5&lt;OPTION VALUE="Mac System 8.6"&gt;Mac System 8.6&lt;OPTION VALUE="Mac</a:t>
            </a:r>
          </a:p>
          <a:p>
            <a:r>
              <a:rPr lang="en-US" altLang="zh-CN" sz="1100" dirty="0"/>
              <a:t>System 9.x"&gt;Mac System 9.x&lt;OPTION VALUE="</a:t>
            </a:r>
            <a:r>
              <a:rPr lang="en-US" altLang="zh-CN" sz="1100" dirty="0" err="1"/>
              <a:t>MacOS</a:t>
            </a:r>
            <a:r>
              <a:rPr lang="en-US" altLang="zh-CN" sz="1100" dirty="0"/>
              <a:t> X"&gt;</a:t>
            </a:r>
            <a:r>
              <a:rPr lang="en-US" altLang="zh-CN" sz="1100" dirty="0" err="1"/>
              <a:t>MacOS</a:t>
            </a:r>
            <a:r>
              <a:rPr lang="en-US" altLang="zh-CN" sz="1100" dirty="0"/>
              <a:t> X&lt;OPTION VALUE="Linux"&gt;Linux&lt;OPTION</a:t>
            </a:r>
          </a:p>
          <a:p>
            <a:r>
              <a:rPr lang="en-US" altLang="zh-CN" sz="1100" dirty="0"/>
              <a:t>VALUE="BSDI"&gt;BSDI&lt;OPTION VALUE="FreeBSD"&gt;FreeBSD&lt;OPTION VALUE="</a:t>
            </a:r>
            <a:r>
              <a:rPr lang="en-US" altLang="zh-CN" sz="1100" dirty="0" err="1"/>
              <a:t>NetBSD</a:t>
            </a:r>
            <a:r>
              <a:rPr lang="en-US" altLang="zh-CN" sz="1100" dirty="0"/>
              <a:t>"&gt;</a:t>
            </a:r>
            <a:r>
              <a:rPr lang="en-US" altLang="zh-CN" sz="1100" dirty="0" err="1"/>
              <a:t>NetBSD</a:t>
            </a:r>
            <a:r>
              <a:rPr lang="en-US" altLang="zh-CN" sz="1100" dirty="0"/>
              <a:t>&lt;OPTION</a:t>
            </a:r>
          </a:p>
          <a:p>
            <a:r>
              <a:rPr lang="en-US" altLang="zh-CN" sz="1100" dirty="0"/>
              <a:t>VALUE="</a:t>
            </a:r>
            <a:r>
              <a:rPr lang="en-US" altLang="zh-CN" sz="1100" dirty="0" err="1"/>
              <a:t>OpenBSD</a:t>
            </a:r>
            <a:r>
              <a:rPr lang="en-US" altLang="zh-CN" sz="1100" dirty="0"/>
              <a:t>"&gt;</a:t>
            </a:r>
            <a:r>
              <a:rPr lang="en-US" altLang="zh-CN" sz="1100" dirty="0" err="1"/>
              <a:t>OpenBSD</a:t>
            </a:r>
            <a:r>
              <a:rPr lang="en-US" altLang="zh-CN" sz="1100" dirty="0"/>
              <a:t>&lt;OPTION VALUE="AIX"&gt;AIX&lt;OPTION VALUE="BeOS"&gt;BeOS&lt;OPTION VALUE="HP-UX"&gt;HPUX&lt;</a:t>
            </a:r>
          </a:p>
          <a:p>
            <a:r>
              <a:rPr lang="en-US" altLang="zh-CN" sz="1100" dirty="0"/>
              <a:t>OPTION VALUE="IRIX"&gt;IRIX&lt;OPTION VALUE="Neutrino"&gt;Neutrino&lt;OPTION VALUE="OpenVMS"&gt;OpenVMS&lt;OPTION</a:t>
            </a:r>
          </a:p>
          <a:p>
            <a:r>
              <a:rPr lang="en-US" altLang="zh-CN" sz="1100" dirty="0"/>
              <a:t>VALUE="OS/2"&gt;OS/2&lt;OPTION VALUE="OSF/1"&gt;OSF/1&lt;OPTION VALUE="Solaris"&gt;Solaris&lt;OPTION</a:t>
            </a:r>
          </a:p>
          <a:p>
            <a:r>
              <a:rPr lang="en-US" altLang="zh-CN" sz="1100" dirty="0"/>
              <a:t>VALUE="SunOS"&gt;SunOS&lt;OPTION VALUE="other"&gt;other&lt;/SELECT&gt;</a:t>
            </a:r>
          </a:p>
          <a:p>
            <a:r>
              <a:rPr lang="en-US" altLang="zh-CN" sz="1100" dirty="0"/>
              <a:t>&lt;/td&gt;</a:t>
            </a:r>
          </a:p>
          <a:p>
            <a:r>
              <a:rPr lang="en-US" altLang="zh-CN" sz="1100" dirty="0"/>
              <a:t>&lt;</a:t>
            </a:r>
            <a:r>
              <a:rPr lang="en-US" altLang="zh-CN" sz="1100" dirty="0" err="1"/>
              <a:t>td</a:t>
            </a:r>
            <a:r>
              <a:rPr lang="en-US" altLang="zh-CN" sz="1100" dirty="0"/>
              <a:t> align=left </a:t>
            </a:r>
            <a:r>
              <a:rPr lang="en-US" altLang="zh-CN" sz="1100" dirty="0" err="1"/>
              <a:t>valign</a:t>
            </a:r>
            <a:r>
              <a:rPr lang="en-US" altLang="zh-CN" sz="1100" dirty="0"/>
              <a:t>=top&gt;</a:t>
            </a:r>
          </a:p>
          <a:p>
            <a:r>
              <a:rPr lang="en-US" altLang="zh-CN" sz="1100" dirty="0"/>
              <a:t>&lt;SELECT NAME="priority" MULTIPLE SIZE=7&gt;</a:t>
            </a:r>
          </a:p>
          <a:p>
            <a:r>
              <a:rPr lang="en-US" altLang="zh-CN" sz="1100" dirty="0"/>
              <a:t>&lt;OPTION VALUE="--"&gt;--&lt;OPTION VALUE="P1"&gt;P1&lt;OPTION VALUE="P2"&gt;P2&lt;OPTION VALUE="P3"&gt;P3&lt;OPTION</a:t>
            </a:r>
          </a:p>
          <a:p>
            <a:r>
              <a:rPr lang="en-US" altLang="zh-CN" sz="1100" dirty="0"/>
              <a:t>VALUE="P4"&gt;P4&lt;OPTION VALUE="P5"&gt;P5&lt;/SELECT&gt;</a:t>
            </a:r>
          </a:p>
          <a:p>
            <a:r>
              <a:rPr lang="en-US" altLang="zh-CN" sz="1100" dirty="0"/>
              <a:t>&lt;/td&gt;</a:t>
            </a:r>
          </a:p>
          <a:p>
            <a:r>
              <a:rPr lang="en-US" altLang="zh-CN" sz="1100" dirty="0"/>
              <a:t>&lt;</a:t>
            </a:r>
            <a:r>
              <a:rPr lang="en-US" altLang="zh-CN" sz="1100" dirty="0" err="1"/>
              <a:t>td</a:t>
            </a:r>
            <a:r>
              <a:rPr lang="en-US" altLang="zh-CN" sz="1100" dirty="0"/>
              <a:t> align=left </a:t>
            </a:r>
            <a:r>
              <a:rPr lang="en-US" altLang="zh-CN" sz="1100" dirty="0" err="1"/>
              <a:t>valign</a:t>
            </a:r>
            <a:r>
              <a:rPr lang="en-US" altLang="zh-CN" sz="1100" dirty="0"/>
              <a:t>=top&gt;</a:t>
            </a:r>
          </a:p>
          <a:p>
            <a:r>
              <a:rPr lang="en-US" altLang="zh-CN" sz="1100" dirty="0"/>
              <a:t>&lt;SELECT NAME="bug severity" MULTIPLE SIZE=7&gt;</a:t>
            </a:r>
          </a:p>
          <a:p>
            <a:r>
              <a:rPr lang="en-US" altLang="zh-CN" sz="1100" dirty="0"/>
              <a:t>&lt;OPTION VALUE="blocker"&gt;blocker&lt;OPTION VALUE="critical"&gt;critical&lt;OPTION VALUE="major"&gt;major&lt;OPTION</a:t>
            </a:r>
          </a:p>
          <a:p>
            <a:r>
              <a:rPr lang="en-US" altLang="zh-CN" sz="1100" dirty="0"/>
              <a:t>VALUE="normal"&gt;normal&lt;OPTION VALUE="minor"&gt;minor&lt;OPTION VALUE="trivial"&gt;trivial&lt;OPTION</a:t>
            </a:r>
          </a:p>
          <a:p>
            <a:r>
              <a:rPr lang="en-US" altLang="zh-CN" sz="1100" dirty="0"/>
              <a:t>VALUE="enhancement"&gt;enhancement&lt;</a:t>
            </a:r>
          </a:p>
        </p:txBody>
      </p:sp>
    </p:spTree>
    <p:extLst>
      <p:ext uri="{BB962C8B-B14F-4D97-AF65-F5344CB8AC3E}">
        <p14:creationId xmlns:p14="http://schemas.microsoft.com/office/powerpoint/2010/main" val="36190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 this…</a:t>
            </a:r>
            <a:endParaRPr lang="zh-CN" altLang="en-US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161712" y="3248488"/>
            <a:ext cx="8305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/>
              <a:t>&lt;SELECT NAME="priority" MULTIPLE SIZE=7&gt;</a:t>
            </a:r>
          </a:p>
        </p:txBody>
      </p:sp>
    </p:spTree>
    <p:extLst>
      <p:ext uri="{BB962C8B-B14F-4D97-AF65-F5344CB8AC3E}">
        <p14:creationId xmlns:p14="http://schemas.microsoft.com/office/powerpoint/2010/main" val="117571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Delta Debugging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The problem definition</a:t>
            </a:r>
          </a:p>
          <a:p>
            <a:pPr lvl="1" algn="just"/>
            <a:r>
              <a:rPr lang="en-US" altLang="zh-CN" dirty="0"/>
              <a:t>A program exhibit an error for an input</a:t>
            </a:r>
          </a:p>
          <a:p>
            <a:pPr lvl="1" algn="just"/>
            <a:r>
              <a:rPr lang="en-US" altLang="zh-CN" dirty="0"/>
              <a:t>The input is a set of elements</a:t>
            </a:r>
          </a:p>
          <a:p>
            <a:pPr lvl="1" algn="just"/>
            <a:r>
              <a:rPr lang="en-US" altLang="zh-CN" dirty="0"/>
              <a:t>E.g., a sequence of API calls, a text file, a serialized object, …</a:t>
            </a:r>
          </a:p>
          <a:p>
            <a:pPr lvl="1" algn="just"/>
            <a:r>
              <a:rPr lang="en-US" altLang="zh-CN" dirty="0"/>
              <a:t>Find a smaller subset of the input that still cause the failure</a:t>
            </a:r>
          </a:p>
          <a:p>
            <a:pPr algn="just"/>
            <a:r>
              <a:rPr lang="en-US" altLang="zh-CN" dirty="0" smtClean="0"/>
              <a:t>Benefit </a:t>
            </a:r>
            <a:r>
              <a:rPr lang="en-US" altLang="zh-CN" dirty="0"/>
              <a:t>of simplification</a:t>
            </a:r>
          </a:p>
          <a:p>
            <a:pPr lvl="1" algn="just"/>
            <a:r>
              <a:rPr lang="en-US" altLang="zh-CN" dirty="0"/>
              <a:t>Easy to communicate</a:t>
            </a:r>
          </a:p>
          <a:p>
            <a:pPr lvl="1" algn="just"/>
            <a:r>
              <a:rPr lang="en-US" altLang="zh-CN" dirty="0"/>
              <a:t>Remove duplicates</a:t>
            </a:r>
          </a:p>
          <a:p>
            <a:pPr lvl="1" algn="just"/>
            <a:r>
              <a:rPr lang="en-US" altLang="zh-CN" dirty="0"/>
              <a:t>Easy debugging</a:t>
            </a:r>
          </a:p>
          <a:p>
            <a:pPr lvl="2" algn="just"/>
            <a:r>
              <a:rPr lang="en-US" altLang="zh-CN" dirty="0"/>
              <a:t>Involve less potentially buggy code</a:t>
            </a:r>
          </a:p>
          <a:p>
            <a:pPr lvl="2" algn="just"/>
            <a:r>
              <a:rPr lang="en-US" altLang="zh-CN" dirty="0"/>
              <a:t>Shorter execution time</a:t>
            </a:r>
          </a:p>
          <a:p>
            <a:pPr algn="just"/>
            <a:endParaRPr lang="en-US" altLang="zh-CN" dirty="0" smtClean="0"/>
          </a:p>
          <a:p>
            <a:pPr algn="just"/>
            <a:endParaRPr lang="en-US" altLang="zh-CN" dirty="0" smtClean="0"/>
          </a:p>
          <a:p>
            <a:pPr algn="just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948" y="1691322"/>
            <a:ext cx="2278964" cy="20593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46948" y="3955296"/>
            <a:ext cx="237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Prof. Andreas Zeller</a:t>
            </a:r>
          </a:p>
        </p:txBody>
      </p:sp>
    </p:spTree>
    <p:extLst>
      <p:ext uri="{BB962C8B-B14F-4D97-AF65-F5344CB8AC3E}">
        <p14:creationId xmlns:p14="http://schemas.microsoft.com/office/powerpoint/2010/main" val="383328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do people handle this problem?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Binary </a:t>
            </a:r>
            <a:r>
              <a:rPr lang="en-US" altLang="zh-CN" dirty="0"/>
              <a:t>search</a:t>
            </a:r>
          </a:p>
          <a:p>
            <a:pPr lvl="1"/>
            <a:r>
              <a:rPr lang="en-US" altLang="zh-CN" dirty="0"/>
              <a:t>Cut the input to halves</a:t>
            </a:r>
          </a:p>
          <a:p>
            <a:pPr lvl="1"/>
            <a:r>
              <a:rPr lang="en-US" altLang="zh-CN" dirty="0"/>
              <a:t>Try to reproduce the bug</a:t>
            </a:r>
          </a:p>
          <a:p>
            <a:pPr lvl="1"/>
            <a:r>
              <a:rPr lang="en-US" altLang="zh-CN" dirty="0"/>
              <a:t>Iterate</a:t>
            </a:r>
          </a:p>
          <a:p>
            <a:r>
              <a:rPr lang="en-US" altLang="zh-CN" dirty="0"/>
              <a:t>The set of elements in the bug-revealing input is I</a:t>
            </a:r>
          </a:p>
          <a:p>
            <a:r>
              <a:rPr lang="en-US" altLang="zh-CN" dirty="0"/>
              <a:t>Assumptions</a:t>
            </a:r>
          </a:p>
          <a:p>
            <a:pPr lvl="1"/>
            <a:r>
              <a:rPr lang="en-US" altLang="zh-CN" dirty="0"/>
              <a:t>Each subset of I is a valid input:</a:t>
            </a:r>
          </a:p>
          <a:p>
            <a:pPr lvl="1"/>
            <a:r>
              <a:rPr lang="en-US" altLang="zh-CN" dirty="0"/>
              <a:t>Each Subset of I -&gt; success / fail</a:t>
            </a:r>
          </a:p>
          <a:p>
            <a:pPr lvl="1"/>
            <a:r>
              <a:rPr lang="en-US" altLang="zh-CN" dirty="0"/>
              <a:t>A single input element E causes the failure</a:t>
            </a:r>
          </a:p>
          <a:p>
            <a:pPr lvl="1"/>
            <a:r>
              <a:rPr lang="en-US" altLang="zh-CN" dirty="0" err="1"/>
              <a:t>E</a:t>
            </a:r>
            <a:r>
              <a:rPr lang="en-US" altLang="zh-CN" dirty="0"/>
              <a:t> will cause the failure in any cases (combined with any other elements) (Monotonic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95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Delta Debugging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Go with the binary search process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Throw away half of the input elements, if the rest input elements still cause the failure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881" y="2920013"/>
            <a:ext cx="5773737" cy="80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081" y="3758213"/>
            <a:ext cx="5773737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618" y="4520213"/>
            <a:ext cx="5875338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618" y="5331426"/>
            <a:ext cx="5875338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552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4358</TotalTime>
  <Words>2170</Words>
  <Application>Microsoft Office PowerPoint</Application>
  <PresentationFormat>宽屏</PresentationFormat>
  <Paragraphs>391</Paragraphs>
  <Slides>35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Arial Unicode MS</vt:lpstr>
      <vt:lpstr>Microsoft YaHei UI</vt:lpstr>
      <vt:lpstr>等线</vt:lpstr>
      <vt:lpstr>宋体</vt:lpstr>
      <vt:lpstr>Arial</vt:lpstr>
      <vt:lpstr>Calibri</vt:lpstr>
      <vt:lpstr>Century Schoolbook</vt:lpstr>
      <vt:lpstr>Wingdings 2</vt:lpstr>
      <vt:lpstr>View</vt:lpstr>
      <vt:lpstr>Quality engineer and programmer Debugging</vt:lpstr>
      <vt:lpstr>Last class</vt:lpstr>
      <vt:lpstr>Debugging</vt:lpstr>
      <vt:lpstr>Consider Mozilla Firefox</vt:lpstr>
      <vt:lpstr>How do we go from this</vt:lpstr>
      <vt:lpstr>To this…</vt:lpstr>
      <vt:lpstr>Delta Debugging</vt:lpstr>
      <vt:lpstr>How do people handle this problem?</vt:lpstr>
      <vt:lpstr>Delta Debugging</vt:lpstr>
      <vt:lpstr>Delta Debugging</vt:lpstr>
      <vt:lpstr>Delta Debugging</vt:lpstr>
      <vt:lpstr>Case I: multiple failing branches</vt:lpstr>
      <vt:lpstr>Case II: Interference</vt:lpstr>
      <vt:lpstr>Limitations of Delta debugging</vt:lpstr>
      <vt:lpstr>Debugging</vt:lpstr>
      <vt:lpstr>Test Stubs</vt:lpstr>
      <vt:lpstr>Configurable Test Stubs</vt:lpstr>
      <vt:lpstr>Fake Objects</vt:lpstr>
      <vt:lpstr>Fake Objects</vt:lpstr>
      <vt:lpstr>Debugging</vt:lpstr>
      <vt:lpstr>Mock objects</vt:lpstr>
      <vt:lpstr>Mock objects</vt:lpstr>
      <vt:lpstr>Mock objects</vt:lpstr>
      <vt:lpstr>Mock objects</vt:lpstr>
      <vt:lpstr>PowerPoint 演示文稿</vt:lpstr>
      <vt:lpstr>Spectra-based fault localization</vt:lpstr>
      <vt:lpstr>Statistical Debugging</vt:lpstr>
      <vt:lpstr>Automatic program repair</vt:lpstr>
      <vt:lpstr>Controversy</vt:lpstr>
      <vt:lpstr>Latest progress</vt:lpstr>
      <vt:lpstr>Statistical Debugging</vt:lpstr>
      <vt:lpstr>Latest progress</vt:lpstr>
      <vt:lpstr>State of the art</vt:lpstr>
      <vt:lpstr>This class</vt:lpstr>
      <vt:lpstr>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Zhong</dc:creator>
  <cp:lastModifiedBy>HaoZhong</cp:lastModifiedBy>
  <cp:revision>1498</cp:revision>
  <dcterms:created xsi:type="dcterms:W3CDTF">2017-07-31T06:57:29Z</dcterms:created>
  <dcterms:modified xsi:type="dcterms:W3CDTF">2017-11-20T02:44:06Z</dcterms:modified>
</cp:coreProperties>
</file>