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37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4" r:id="rId10"/>
    <p:sldId id="305" r:id="rId11"/>
    <p:sldId id="318" r:id="rId12"/>
    <p:sldId id="306" r:id="rId13"/>
    <p:sldId id="342" r:id="rId14"/>
    <p:sldId id="321" r:id="rId15"/>
    <p:sldId id="322" r:id="rId16"/>
    <p:sldId id="324" r:id="rId17"/>
    <p:sldId id="323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7" r:id="rId30"/>
    <p:sldId id="338" r:id="rId31"/>
    <p:sldId id="339" r:id="rId32"/>
    <p:sldId id="340" r:id="rId33"/>
    <p:sldId id="319" r:id="rId34"/>
    <p:sldId id="320" r:id="rId35"/>
    <p:sldId id="34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295"/>
            <p14:sldId id="296"/>
            <p14:sldId id="297"/>
            <p14:sldId id="298"/>
            <p14:sldId id="300"/>
            <p14:sldId id="301"/>
            <p14:sldId id="302"/>
            <p14:sldId id="304"/>
            <p14:sldId id="305"/>
            <p14:sldId id="318"/>
            <p14:sldId id="306"/>
            <p14:sldId id="342"/>
            <p14:sldId id="321"/>
            <p14:sldId id="322"/>
            <p14:sldId id="324"/>
            <p14:sldId id="323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7"/>
            <p14:sldId id="338"/>
            <p14:sldId id="339"/>
            <p14:sldId id="340"/>
            <p14:sldId id="319"/>
            <p14:sldId id="320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8810-6EE0-4615-A973-BA7DAAC3C93C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F0BB7-BFC9-4531-8CB7-DFCDC5389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4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7.jpe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7.jpe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Project manager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Hao Zhong</a:t>
            </a:r>
          </a:p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handle the risks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Process should address biggest risks</a:t>
            </a:r>
          </a:p>
          <a:p>
            <a:pPr lvl="1"/>
            <a:r>
              <a:rPr lang="en-US" altLang="en-US" dirty="0"/>
              <a:t>Wrong requirements 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Constantly changing requirements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Inadequate schedule</a:t>
            </a:r>
          </a:p>
        </p:txBody>
      </p:sp>
    </p:spTree>
    <p:extLst>
      <p:ext uri="{BB962C8B-B14F-4D97-AF65-F5344CB8AC3E}">
        <p14:creationId xmlns:p14="http://schemas.microsoft.com/office/powerpoint/2010/main" val="40155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handle the risks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Process should address biggest risks</a:t>
            </a:r>
          </a:p>
          <a:p>
            <a:pPr lvl="1"/>
            <a:r>
              <a:rPr lang="en-US" altLang="en-US" dirty="0"/>
              <a:t>Wrong requirements </a:t>
            </a:r>
          </a:p>
          <a:p>
            <a:pPr lvl="2"/>
            <a:r>
              <a:rPr lang="en-US" altLang="en-US" dirty="0"/>
              <a:t>Iterative development</a:t>
            </a:r>
          </a:p>
          <a:p>
            <a:pPr lvl="2"/>
            <a:r>
              <a:rPr lang="en-US" altLang="en-US" dirty="0"/>
              <a:t>Work closely with </a:t>
            </a:r>
            <a:r>
              <a:rPr lang="en-US" altLang="en-US" dirty="0" smtClean="0"/>
              <a:t>customer</a:t>
            </a:r>
            <a:endParaRPr lang="en-US" altLang="en-US" dirty="0"/>
          </a:p>
          <a:p>
            <a:pPr lvl="1"/>
            <a:r>
              <a:rPr lang="en-US" altLang="en-US" dirty="0"/>
              <a:t>Constantly changing requirements</a:t>
            </a:r>
          </a:p>
          <a:p>
            <a:pPr lvl="2"/>
            <a:r>
              <a:rPr lang="en-US" altLang="zh-CN" dirty="0" smtClean="0"/>
              <a:t>Design</a:t>
            </a:r>
          </a:p>
          <a:p>
            <a:pPr lvl="2"/>
            <a:r>
              <a:rPr lang="en-US" altLang="zh-CN" dirty="0" smtClean="0"/>
              <a:t>More budget</a:t>
            </a:r>
          </a:p>
          <a:p>
            <a:pPr lvl="1"/>
            <a:r>
              <a:rPr lang="en-US" altLang="en-US" dirty="0" smtClean="0"/>
              <a:t>Inadequate schedule</a:t>
            </a:r>
          </a:p>
          <a:p>
            <a:pPr lvl="2"/>
            <a:r>
              <a:rPr lang="en-US" altLang="en-US" dirty="0" smtClean="0"/>
              <a:t>Increase resource </a:t>
            </a:r>
          </a:p>
          <a:p>
            <a:pPr lvl="2"/>
            <a:r>
              <a:rPr lang="en-US" altLang="en-US" dirty="0" smtClean="0"/>
              <a:t>Reduce </a:t>
            </a:r>
            <a:r>
              <a:rPr lang="en-US" altLang="en-US" dirty="0"/>
              <a:t>scope</a:t>
            </a:r>
          </a:p>
          <a:p>
            <a:pPr lvl="1"/>
            <a:endParaRPr lang="en-US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395" y="1828800"/>
            <a:ext cx="3138803" cy="46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Risk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Risk assessment: a document listing risks, their likelihood, and their severity</a:t>
            </a:r>
          </a:p>
          <a:p>
            <a:r>
              <a:rPr lang="en-US" altLang="zh-CN" dirty="0"/>
              <a:t>Decide whether you are going to try to avoid this risk or just to monitor it</a:t>
            </a:r>
          </a:p>
          <a:p>
            <a:pPr lvl="1"/>
            <a:r>
              <a:rPr lang="en-US" altLang="zh-CN" dirty="0" smtClean="0"/>
              <a:t>Go through requirements with domain experts</a:t>
            </a:r>
          </a:p>
          <a:p>
            <a:pPr lvl="1"/>
            <a:r>
              <a:rPr lang="en-US" altLang="zh-CN" dirty="0" smtClean="0"/>
              <a:t>Go through designs with developers</a:t>
            </a:r>
          </a:p>
          <a:p>
            <a:pPr lvl="1"/>
            <a:r>
              <a:rPr lang="en-US" altLang="zh-CN" dirty="0" smtClean="0"/>
              <a:t>Balance budget and delivers with your boss</a:t>
            </a:r>
          </a:p>
          <a:p>
            <a:pPr lvl="1"/>
            <a:r>
              <a:rPr lang="en-US" altLang="zh-CN" dirty="0" smtClean="0"/>
              <a:t>Know your team members</a:t>
            </a:r>
          </a:p>
          <a:p>
            <a:pPr lvl="1"/>
            <a:r>
              <a:rPr lang="en-US" altLang="zh-CN" dirty="0" smtClean="0"/>
              <a:t>Know how to replace members.</a:t>
            </a:r>
          </a:p>
          <a:p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十二角星 3"/>
          <p:cNvSpPr/>
          <p:nvPr/>
        </p:nvSpPr>
        <p:spPr>
          <a:xfrm>
            <a:off x="5868139" y="4394447"/>
            <a:ext cx="3409026" cy="91440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communication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Version control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943099"/>
            <a:ext cx="2665333" cy="2004219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2057399"/>
            <a:ext cx="1936750" cy="1743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943099"/>
            <a:ext cx="2552700" cy="1914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4313395"/>
            <a:ext cx="2833688" cy="16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Version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repository to store all staged versions (actually a base version and differences for many version control systems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A local copy for the user (or local copies for users) to </a:t>
            </a:r>
            <a:r>
              <a:rPr lang="en-US" altLang="zh-CN" dirty="0" smtClean="0"/>
              <a:t>edit</a:t>
            </a:r>
            <a:endParaRPr lang="en-US" altLang="zh-CN" dirty="0"/>
          </a:p>
          <a:p>
            <a:r>
              <a:rPr lang="en-US" altLang="zh-CN" dirty="0"/>
              <a:t>A user can fetch a staged version from the repository or commit a local copy as a new staged version to the repository 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9" y="3905581"/>
            <a:ext cx="4723660" cy="126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249" y="3905581"/>
            <a:ext cx="4782933" cy="137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002018" y="516669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fetch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729595" y="516481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0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Diff is a description of the difference between two versions of a document (source file)</a:t>
            </a:r>
          </a:p>
          <a:p>
            <a:r>
              <a:rPr lang="en-US" altLang="zh-CN" dirty="0"/>
              <a:t>The difference is described as how to change one version to make it become the </a:t>
            </a:r>
            <a:r>
              <a:rPr lang="en-US" altLang="zh-CN" dirty="0" smtClean="0"/>
              <a:t>other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37351" y="3745392"/>
            <a:ext cx="2635658" cy="185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Version 1:               Version 2: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x = 0;                      x = 1;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Y = 1;                       y = 1;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Diff: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-  x = 0;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+  x = 1;</a:t>
            </a:r>
          </a:p>
          <a:p>
            <a:endParaRPr lang="zh-CN" altLang="en-US" sz="1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126" y="3120299"/>
            <a:ext cx="7164280" cy="366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7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Version Control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Record the revision information of each file</a:t>
            </a:r>
          </a:p>
          <a:p>
            <a:pPr lvl="1"/>
            <a:r>
              <a:rPr lang="en-US" altLang="zh-CN" dirty="0"/>
              <a:t>The repository version </a:t>
            </a:r>
          </a:p>
          <a:p>
            <a:pPr lvl="1"/>
            <a:r>
              <a:rPr lang="en-US" altLang="zh-CN" dirty="0"/>
              <a:t>The time of last checkout / pull</a:t>
            </a:r>
          </a:p>
          <a:p>
            <a:r>
              <a:rPr lang="en-US" altLang="zh-CN" dirty="0"/>
              <a:t>When update / commit, files can be</a:t>
            </a:r>
          </a:p>
          <a:p>
            <a:pPr lvl="1"/>
            <a:r>
              <a:rPr lang="en-US" altLang="zh-CN" dirty="0"/>
              <a:t>Unchanged, current – no change in LC and Repo</a:t>
            </a:r>
          </a:p>
          <a:p>
            <a:pPr lvl="1"/>
            <a:r>
              <a:rPr lang="en-US" altLang="zh-CN" dirty="0"/>
              <a:t>Changed, current – only changes in LC</a:t>
            </a:r>
          </a:p>
          <a:p>
            <a:pPr lvl="2"/>
            <a:r>
              <a:rPr lang="en-US" altLang="zh-CN" dirty="0"/>
              <a:t>Commit will apply changes to repository</a:t>
            </a:r>
          </a:p>
          <a:p>
            <a:pPr lvl="1"/>
            <a:r>
              <a:rPr lang="en-US" altLang="zh-CN" dirty="0"/>
              <a:t>Unchanged, outdated – only changes in Repo</a:t>
            </a:r>
          </a:p>
          <a:p>
            <a:pPr lvl="2"/>
            <a:r>
              <a:rPr lang="en-US" altLang="zh-CN" dirty="0"/>
              <a:t>Update will apply change to LC</a:t>
            </a:r>
          </a:p>
          <a:p>
            <a:pPr lvl="1"/>
            <a:r>
              <a:rPr lang="en-US" altLang="zh-CN" dirty="0"/>
              <a:t>Changed, outdated – both LC and Repo changes</a:t>
            </a:r>
          </a:p>
          <a:p>
            <a:pPr lvl="2"/>
            <a:r>
              <a:rPr lang="en-US" altLang="zh-CN" dirty="0"/>
              <a:t>Need to merge!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Assume that we have 2 developers</a:t>
            </a:r>
          </a:p>
          <a:p>
            <a:pPr lvl="1"/>
            <a:r>
              <a:rPr lang="en-US" altLang="zh-CN" dirty="0"/>
              <a:t>They use a repository on a server</a:t>
            </a:r>
          </a:p>
          <a:p>
            <a:pPr lvl="1"/>
            <a:r>
              <a:rPr lang="en-US" altLang="zh-CN" dirty="0"/>
              <a:t>They have their only local copies, LCA and LCB</a:t>
            </a:r>
          </a:p>
          <a:p>
            <a:pPr lvl="1"/>
            <a:r>
              <a:rPr lang="en-US" altLang="zh-CN" dirty="0"/>
              <a:t>When update, repository is changed to a new version (v13)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75" y="3511458"/>
            <a:ext cx="7817469" cy="217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7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Development</a:t>
            </a:r>
            <a:endParaRPr lang="zh-CN" altLang="en-US" dirty="0"/>
          </a:p>
        </p:txBody>
      </p:sp>
      <p:pic>
        <p:nvPicPr>
          <p:cNvPr id="5" name="Picture 4" descr="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62" b="41306"/>
          <a:stretch>
            <a:fillRect/>
          </a:stretch>
        </p:blipFill>
        <p:spPr bwMode="auto">
          <a:xfrm>
            <a:off x="1570608" y="1541493"/>
            <a:ext cx="6324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565485"/>
              </p:ext>
            </p:extLst>
          </p:nvPr>
        </p:nvGraphicFramePr>
        <p:xfrm>
          <a:off x="1968910" y="4665693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" name="Visio" r:id="rId4" imgW="2011734" imgH="1831496" progId="Visio.Drawing.11">
                  <p:embed/>
                </p:oleObj>
              </mc:Choice>
              <mc:Fallback>
                <p:oleObj name="Visio" r:id="rId4" imgW="2011734" imgH="1831496" progId="Visio.Drawing.11">
                  <p:embed/>
                  <p:pic>
                    <p:nvPicPr>
                      <p:cNvPr id="75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910" y="4665693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327702"/>
              </p:ext>
            </p:extLst>
          </p:nvPr>
        </p:nvGraphicFramePr>
        <p:xfrm>
          <a:off x="4429218" y="4665693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" name="Visio" r:id="rId6" imgW="2014706" imgH="1834731" progId="Visio.Drawing.11">
                  <p:embed/>
                </p:oleObj>
              </mc:Choice>
              <mc:Fallback>
                <p:oleObj name="Visio" r:id="rId6" imgW="2014706" imgH="1834731" progId="Visio.Drawing.11">
                  <p:embed/>
                  <p:pic>
                    <p:nvPicPr>
                      <p:cNvPr id="75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218" y="4665693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869247"/>
              </p:ext>
            </p:extLst>
          </p:nvPr>
        </p:nvGraphicFramePr>
        <p:xfrm>
          <a:off x="6889526" y="4665693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" name="Visio" r:id="rId8" imgW="2014706" imgH="1834731" progId="Visio.Drawing.11">
                  <p:embed/>
                </p:oleObj>
              </mc:Choice>
              <mc:Fallback>
                <p:oleObj name="Visio" r:id="rId8" imgW="2014706" imgH="1834731" progId="Visio.Drawing.11">
                  <p:embed/>
                  <p:pic>
                    <p:nvPicPr>
                      <p:cNvPr id="75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526" y="4665693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629519"/>
              </p:ext>
            </p:extLst>
          </p:nvPr>
        </p:nvGraphicFramePr>
        <p:xfrm>
          <a:off x="7895208" y="2187605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" name="Visio" r:id="rId10" imgW="2014706" imgH="1834731" progId="Visio.Drawing.11">
                  <p:embed/>
                </p:oleObj>
              </mc:Choice>
              <mc:Fallback>
                <p:oleObj name="Visio" r:id="rId10" imgW="2014706" imgH="1834731" progId="Visio.Drawing.11">
                  <p:embed/>
                  <p:pic>
                    <p:nvPicPr>
                      <p:cNvPr id="757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5208" y="2187605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80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During the update/pull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common ancestor (v12)</a:t>
            </a:r>
          </a:p>
          <a:p>
            <a:r>
              <a:rPr lang="en-US" altLang="zh-CN" dirty="0"/>
              <a:t>Compute Diff(v12, v13): replace line 20 with </a:t>
            </a:r>
          </a:p>
          <a:p>
            <a:r>
              <a:rPr lang="en-US" altLang="zh-CN" dirty="0"/>
              <a:t>    “void 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)”</a:t>
            </a:r>
          </a:p>
          <a:p>
            <a:r>
              <a:rPr lang="en-US" altLang="zh-CN" dirty="0"/>
              <a:t>Apply Diff(v12, v13) to LC</a:t>
            </a:r>
          </a:p>
          <a:p>
            <a:endParaRPr lang="zh-CN" altLang="en-US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905000" y="4114800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name="Visio" r:id="rId3" imgW="2014706" imgH="1834731" progId="Visio.Drawing.11">
                  <p:embed/>
                </p:oleObj>
              </mc:Choice>
              <mc:Fallback>
                <p:oleObj name="Visio" r:id="rId3" imgW="2014706" imgH="1834731" progId="Visio.Drawing.11">
                  <p:embed/>
                  <p:pic>
                    <p:nvPicPr>
                      <p:cNvPr id="76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14800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5715000" y="4114800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Visio" r:id="rId5" imgW="2014706" imgH="1834731" progId="Visio.Drawing.11">
                  <p:embed/>
                </p:oleObj>
              </mc:Choice>
              <mc:Fallback>
                <p:oleObj name="Visio" r:id="rId5" imgW="2014706" imgH="1834731" progId="Visio.Drawing.11">
                  <p:embed/>
                  <p:pic>
                    <p:nvPicPr>
                      <p:cNvPr id="76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14800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343400" y="5029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Debugging</a:t>
            </a:r>
          </a:p>
          <a:p>
            <a:pPr lvl="1"/>
            <a:r>
              <a:rPr lang="en-US" altLang="zh-CN" dirty="0"/>
              <a:t>Delta debugging</a:t>
            </a:r>
          </a:p>
          <a:p>
            <a:pPr lvl="1"/>
            <a:r>
              <a:rPr lang="en-US" altLang="zh-CN" dirty="0"/>
              <a:t>Stub, Fake object</a:t>
            </a:r>
          </a:p>
          <a:p>
            <a:pPr lvl="1"/>
            <a:r>
              <a:rPr lang="en-US" altLang="zh-CN" dirty="0"/>
              <a:t>Mock</a:t>
            </a:r>
          </a:p>
          <a:p>
            <a:r>
              <a:rPr lang="en-US" altLang="zh-CN" dirty="0"/>
              <a:t>Automatic program repair</a:t>
            </a:r>
          </a:p>
          <a:p>
            <a:pPr lvl="1"/>
            <a:r>
              <a:rPr lang="en-US" altLang="zh-CN" dirty="0"/>
              <a:t>A recent hot research topic</a:t>
            </a:r>
          </a:p>
          <a:p>
            <a:pPr lvl="1"/>
            <a:r>
              <a:rPr lang="en-US" altLang="zh-CN" dirty="0"/>
              <a:t>Cons and Pros</a:t>
            </a:r>
          </a:p>
          <a:p>
            <a:pPr lvl="1"/>
            <a:r>
              <a:rPr lang="en-US" altLang="zh-CN" dirty="0"/>
              <a:t>Latest progress</a:t>
            </a:r>
          </a:p>
          <a:p>
            <a:pPr lvl="1"/>
            <a:r>
              <a:rPr lang="en-US" altLang="zh-CN" dirty="0"/>
              <a:t>State of the art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77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Conflict</a:t>
            </a:r>
            <a:endParaRPr lang="zh-CN" altLang="en-US" dirty="0"/>
          </a:p>
        </p:txBody>
      </p:sp>
      <p:pic>
        <p:nvPicPr>
          <p:cNvPr id="6" name="Picture 6" descr="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62" b="41306"/>
          <a:stretch>
            <a:fillRect/>
          </a:stretch>
        </p:blipFill>
        <p:spPr bwMode="auto">
          <a:xfrm>
            <a:off x="1677140" y="1731889"/>
            <a:ext cx="6324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961507"/>
              </p:ext>
            </p:extLst>
          </p:nvPr>
        </p:nvGraphicFramePr>
        <p:xfrm>
          <a:off x="1753340" y="4856089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" name="Visio" r:id="rId4" imgW="2011734" imgH="1831496" progId="Visio.Drawing.11">
                  <p:embed/>
                </p:oleObj>
              </mc:Choice>
              <mc:Fallback>
                <p:oleObj name="Visio" r:id="rId4" imgW="2011734" imgH="1831496" progId="Visio.Drawing.11">
                  <p:embed/>
                  <p:pic>
                    <p:nvPicPr>
                      <p:cNvPr id="809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340" y="4856089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407088"/>
              </p:ext>
            </p:extLst>
          </p:nvPr>
        </p:nvGraphicFramePr>
        <p:xfrm>
          <a:off x="4420340" y="4856089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" name="Visio" r:id="rId6" imgW="2014706" imgH="1834731" progId="Visio.Drawing.11">
                  <p:embed/>
                </p:oleObj>
              </mc:Choice>
              <mc:Fallback>
                <p:oleObj name="Visio" r:id="rId6" imgW="2014706" imgH="1834731" progId="Visio.Drawing.11">
                  <p:embed/>
                  <p:pic>
                    <p:nvPicPr>
                      <p:cNvPr id="809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0340" y="4856089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1375"/>
              </p:ext>
            </p:extLst>
          </p:nvPr>
        </p:nvGraphicFramePr>
        <p:xfrm>
          <a:off x="7011140" y="4856089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" name="Visio" r:id="rId8" imgW="2014706" imgH="1834731" progId="Visio.Drawing.11">
                  <p:embed/>
                </p:oleObj>
              </mc:Choice>
              <mc:Fallback>
                <p:oleObj name="Visio" r:id="rId8" imgW="2014706" imgH="1834731" progId="Visio.Drawing.11">
                  <p:embed/>
                  <p:pic>
                    <p:nvPicPr>
                      <p:cNvPr id="809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140" y="4856089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536278"/>
              </p:ext>
            </p:extLst>
          </p:nvPr>
        </p:nvGraphicFramePr>
        <p:xfrm>
          <a:off x="8001740" y="2341489"/>
          <a:ext cx="201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" name="Visio" r:id="rId10" imgW="2014706" imgH="1834731" progId="Visio.Drawing.11">
                  <p:embed/>
                </p:oleObj>
              </mc:Choice>
              <mc:Fallback>
                <p:oleObj name="Visio" r:id="rId10" imgW="2014706" imgH="1834731" progId="Visio.Drawing.11">
                  <p:embed/>
                  <p:pic>
                    <p:nvPicPr>
                      <p:cNvPr id="809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740" y="2341489"/>
                        <a:ext cx="201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Conflict Happens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Merge will leave a partially merged file</a:t>
            </a:r>
          </a:p>
          <a:p>
            <a:r>
              <a:rPr lang="en-US" altLang="zh-CN" dirty="0"/>
              <a:t>Your change and repo change will both appear in the file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Edit the file and commit the manually merged </a:t>
            </a:r>
            <a:r>
              <a:rPr lang="en-US" altLang="zh-CN" dirty="0" smtClean="0"/>
              <a:t>file</a:t>
            </a:r>
          </a:p>
          <a:p>
            <a:r>
              <a:rPr lang="en-US" altLang="zh-CN" dirty="0"/>
              <a:t>Must update before commit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035" y="2714244"/>
            <a:ext cx="2476870" cy="220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1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is textual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Code may not work after merge</a:t>
            </a:r>
          </a:p>
          <a:p>
            <a:pPr lvl="1"/>
            <a:r>
              <a:rPr lang="en-US" altLang="zh-CN" dirty="0"/>
              <a:t>Developer A makes the change:</a:t>
            </a:r>
          </a:p>
          <a:p>
            <a:pPr lvl="2"/>
            <a:r>
              <a:rPr lang="en-US" altLang="zh-CN" dirty="0"/>
              <a:t>f 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  -&gt;  f(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y, </a:t>
            </a:r>
            <a:r>
              <a:rPr lang="en-US" altLang="zh-CN" dirty="0" err="1"/>
              <a:t>int</a:t>
            </a:r>
            <a:r>
              <a:rPr lang="en-US" altLang="zh-CN" dirty="0"/>
              <a:t> z)</a:t>
            </a:r>
          </a:p>
          <a:p>
            <a:pPr lvl="1"/>
            <a:r>
              <a:rPr lang="en-US" altLang="zh-CN" dirty="0"/>
              <a:t>Developer B makes the change:</a:t>
            </a:r>
          </a:p>
          <a:p>
            <a:pPr lvl="2"/>
            <a:r>
              <a:rPr lang="en-US" altLang="zh-CN" dirty="0"/>
              <a:t>insert f(a, b)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erge </a:t>
            </a:r>
            <a:r>
              <a:rPr lang="en-US" altLang="zh-CN" dirty="0"/>
              <a:t>problems</a:t>
            </a:r>
          </a:p>
          <a:p>
            <a:pPr lvl="1"/>
            <a:r>
              <a:rPr lang="en-US" altLang="zh-CN" dirty="0"/>
              <a:t>Code will not compile</a:t>
            </a:r>
          </a:p>
          <a:p>
            <a:pPr lvl="1"/>
            <a:r>
              <a:rPr lang="en-US" altLang="zh-CN" dirty="0"/>
              <a:t>It is lucky that it does not compile!</a:t>
            </a:r>
          </a:p>
          <a:p>
            <a:pPr lvl="1"/>
            <a:r>
              <a:rPr lang="en-US" altLang="zh-CN" dirty="0"/>
              <a:t>Communication: notify the people who may be affected</a:t>
            </a:r>
          </a:p>
          <a:p>
            <a:pPr lvl="1"/>
            <a:r>
              <a:rPr lang="en-US" altLang="zh-CN" dirty="0"/>
              <a:t>Auto test suite and Regression testing</a:t>
            </a:r>
            <a:r>
              <a:rPr lang="en-US" altLang="zh-CN" dirty="0" smtClean="0"/>
              <a:t>!!</a:t>
            </a:r>
          </a:p>
          <a:p>
            <a:r>
              <a:rPr lang="it-IT" altLang="zh-CN" dirty="0"/>
              <a:t>M. Tufano, F. Palomba, G. Bavota, M. Di Penta, R. Oliveto, A. De Lucia,</a:t>
            </a:r>
          </a:p>
          <a:p>
            <a:pPr marL="0" indent="0">
              <a:buNone/>
            </a:pPr>
            <a:r>
              <a:rPr lang="en-US" altLang="zh-CN" dirty="0"/>
              <a:t>and D. </a:t>
            </a:r>
            <a:r>
              <a:rPr lang="en-US" altLang="zh-CN" dirty="0" err="1"/>
              <a:t>Poshyvanyk</a:t>
            </a:r>
            <a:r>
              <a:rPr lang="en-US" altLang="zh-CN" dirty="0"/>
              <a:t>. There and back again: Can you compile that</a:t>
            </a:r>
          </a:p>
          <a:p>
            <a:pPr marL="0" indent="0">
              <a:buNone/>
            </a:pPr>
            <a:r>
              <a:rPr lang="en-US" altLang="zh-CN" dirty="0"/>
              <a:t>snapshot? Journal of Software: Evolution and Process, 2016.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3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Branch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Users report bugs for a released version</a:t>
            </a:r>
          </a:p>
          <a:p>
            <a:pPr lvl="1"/>
            <a:r>
              <a:rPr lang="en-US" altLang="zh-CN" dirty="0" smtClean="0"/>
              <a:t>Bug fixes are applied on this specific version</a:t>
            </a:r>
            <a:endParaRPr lang="en-US" altLang="zh-CN" dirty="0"/>
          </a:p>
          <a:p>
            <a:r>
              <a:rPr lang="en-US" altLang="zh-CN" dirty="0" smtClean="0"/>
              <a:t>Programmers are developing to next version (branch)</a:t>
            </a:r>
          </a:p>
          <a:p>
            <a:r>
              <a:rPr lang="en-US" altLang="zh-CN" dirty="0" smtClean="0"/>
              <a:t>Need to merge before the next release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281" y="3729260"/>
            <a:ext cx="8153400" cy="209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0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reasons for branches?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Temporary versions</a:t>
            </a:r>
          </a:p>
          <a:p>
            <a:pPr lvl="1"/>
            <a:r>
              <a:rPr lang="en-US" altLang="zh-CN" dirty="0"/>
              <a:t>Implement new features (tentative)</a:t>
            </a:r>
          </a:p>
          <a:p>
            <a:pPr lvl="1"/>
            <a:r>
              <a:rPr lang="en-US" altLang="zh-CN" dirty="0"/>
              <a:t>Isolate changes to have a stable trunk</a:t>
            </a:r>
          </a:p>
          <a:p>
            <a:pPr lvl="1"/>
            <a:r>
              <a:rPr lang="en-US" altLang="zh-CN" dirty="0"/>
              <a:t>Eventually merge back to the trunk</a:t>
            </a:r>
          </a:p>
          <a:p>
            <a:r>
              <a:rPr lang="en-US" altLang="zh-CN" dirty="0"/>
              <a:t>Snapshot for testing</a:t>
            </a:r>
          </a:p>
          <a:p>
            <a:pPr lvl="1"/>
            <a:r>
              <a:rPr lang="en-US" altLang="zh-CN" dirty="0"/>
              <a:t>Development continues</a:t>
            </a:r>
          </a:p>
          <a:p>
            <a:pPr lvl="1"/>
            <a:r>
              <a:rPr lang="en-US" altLang="zh-CN" dirty="0"/>
              <a:t>Fixes eventually merge back to the trunk</a:t>
            </a:r>
          </a:p>
          <a:p>
            <a:r>
              <a:rPr lang="en-US" altLang="zh-CN" dirty="0"/>
              <a:t>Separate branch for different release</a:t>
            </a:r>
          </a:p>
          <a:p>
            <a:pPr lvl="1"/>
            <a:r>
              <a:rPr lang="en-US" altLang="zh-CN" dirty="0" smtClean="0"/>
              <a:t>Different </a:t>
            </a:r>
            <a:r>
              <a:rPr lang="en-US" altLang="zh-CN" dirty="0"/>
              <a:t>OS, 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144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Branches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Merge changes of a branch to the trunk</a:t>
            </a:r>
          </a:p>
          <a:p>
            <a:r>
              <a:rPr lang="en-US" altLang="zh-CN" dirty="0"/>
              <a:t>Done on a local copy</a:t>
            </a:r>
          </a:p>
          <a:p>
            <a:r>
              <a:rPr lang="en-US" altLang="zh-CN" dirty="0"/>
              <a:t>Find the common ancestor(v12)</a:t>
            </a:r>
          </a:p>
          <a:p>
            <a:r>
              <a:rPr lang="en-US" altLang="zh-CN" dirty="0"/>
              <a:t>Find changes </a:t>
            </a:r>
            <a:r>
              <a:rPr lang="en-US" altLang="zh-CN" dirty="0" err="1"/>
              <a:t>fro</a:t>
            </a:r>
            <a:r>
              <a:rPr lang="en-US" altLang="zh-CN" dirty="0"/>
              <a:t> v12 to v16branch</a:t>
            </a:r>
          </a:p>
          <a:p>
            <a:r>
              <a:rPr lang="en-US" altLang="zh-CN" dirty="0"/>
              <a:t>Apply changes to v15trunk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52" y="4385076"/>
            <a:ext cx="86868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05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Branches: tracking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Branch may continue after a merge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Goes to v18 and v20</a:t>
            </a:r>
          </a:p>
          <a:p>
            <a:r>
              <a:rPr lang="en-US" altLang="zh-CN" dirty="0"/>
              <a:t>Branch records the last merge (v16)</a:t>
            </a:r>
          </a:p>
          <a:p>
            <a:r>
              <a:rPr lang="en-US" altLang="zh-CN" dirty="0"/>
              <a:t>Apply Diff(v16branch, v20branch) to v19trunk 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52" y="2227555"/>
            <a:ext cx="8686800" cy="198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189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Version control: 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 commits</a:t>
            </a:r>
          </a:p>
          <a:p>
            <a:pPr lvl="1"/>
            <a:r>
              <a:rPr lang="en-US" altLang="zh-CN" dirty="0"/>
              <a:t>Place every logically separate change as a commit</a:t>
            </a:r>
          </a:p>
          <a:p>
            <a:pPr lvl="1"/>
            <a:r>
              <a:rPr lang="en-US" altLang="zh-CN" dirty="0"/>
              <a:t>Allows more meaningful commit messages</a:t>
            </a:r>
          </a:p>
          <a:p>
            <a:pPr lvl="1"/>
            <a:r>
              <a:rPr lang="en-US" altLang="zh-CN" dirty="0"/>
              <a:t>Reverted independently</a:t>
            </a:r>
          </a:p>
          <a:p>
            <a:r>
              <a:rPr lang="en-US" altLang="zh-CN" dirty="0"/>
              <a:t>Avoid commit noises</a:t>
            </a:r>
          </a:p>
          <a:p>
            <a:pPr lvl="1"/>
            <a:r>
              <a:rPr lang="en-US" altLang="zh-CN" dirty="0"/>
              <a:t>Make sure the code build before commit (especially after merge)</a:t>
            </a:r>
          </a:p>
          <a:p>
            <a:pPr lvl="1"/>
            <a:r>
              <a:rPr lang="en-US" altLang="zh-CN" dirty="0"/>
              <a:t>Unit test or if possible an automatic test suite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244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Version control: 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clear commit messages</a:t>
            </a:r>
          </a:p>
          <a:p>
            <a:r>
              <a:rPr lang="en-US" altLang="zh-CN" dirty="0"/>
              <a:t>Better structured with some </a:t>
            </a:r>
            <a:r>
              <a:rPr lang="en-US" altLang="zh-CN" dirty="0" smtClean="0"/>
              <a:t>styles</a:t>
            </a:r>
          </a:p>
          <a:p>
            <a:r>
              <a:rPr lang="en-US" altLang="zh-CN" dirty="0" smtClean="0"/>
              <a:t>Issue number!!!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754" y="3251828"/>
            <a:ext cx="7775596" cy="292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62" y="1691322"/>
            <a:ext cx="2922604" cy="119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12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 </a:t>
            </a:r>
            <a:r>
              <a:rPr lang="en-US" altLang="zh-CN" dirty="0" smtClean="0"/>
              <a:t>tracking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platform for developers to communicate with each other </a:t>
            </a:r>
          </a:p>
          <a:p>
            <a:r>
              <a:rPr lang="en-US" altLang="zh-CN" dirty="0"/>
              <a:t>Like a forum</a:t>
            </a:r>
          </a:p>
          <a:p>
            <a:r>
              <a:rPr lang="en-US" altLang="zh-CN" dirty="0"/>
              <a:t>People can register and raise </a:t>
            </a:r>
            <a:r>
              <a:rPr lang="en-US" altLang="zh-CN" dirty="0" smtClean="0"/>
              <a:t>an </a:t>
            </a:r>
            <a:r>
              <a:rPr lang="en-US" altLang="zh-CN" dirty="0"/>
              <a:t>issue</a:t>
            </a:r>
          </a:p>
          <a:p>
            <a:r>
              <a:rPr lang="en-US" altLang="zh-CN" dirty="0"/>
              <a:t>The one who raise the issue will describe the issue in details</a:t>
            </a:r>
          </a:p>
          <a:p>
            <a:r>
              <a:rPr lang="en-US" altLang="zh-CN" dirty="0"/>
              <a:t>More structured for describing issues</a:t>
            </a:r>
          </a:p>
          <a:p>
            <a:pPr lvl="1"/>
            <a:r>
              <a:rPr lang="en-US" altLang="zh-CN" dirty="0"/>
              <a:t>Component, assignees, schedules, status, resolution</a:t>
            </a:r>
          </a:p>
          <a:p>
            <a:pPr lvl="1"/>
            <a:r>
              <a:rPr lang="en-US" altLang="zh-CN" dirty="0"/>
              <a:t>Customizable </a:t>
            </a:r>
          </a:p>
          <a:p>
            <a:pPr lvl="1"/>
            <a:r>
              <a:rPr lang="en-US" altLang="zh-CN" dirty="0"/>
              <a:t>Change the contents while progress is made (status, resolution)</a:t>
            </a:r>
          </a:p>
        </p:txBody>
      </p:sp>
    </p:spTree>
    <p:extLst>
      <p:ext uri="{BB962C8B-B14F-4D97-AF65-F5344CB8AC3E}">
        <p14:creationId xmlns:p14="http://schemas.microsoft.com/office/powerpoint/2010/main" val="283356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Role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030750"/>
          </a:xfrm>
        </p:spPr>
        <p:txBody>
          <a:bodyPr/>
          <a:lstStyle/>
          <a:p>
            <a:pPr algn="just"/>
            <a:r>
              <a:rPr lang="en-US" altLang="zh-CN" dirty="0"/>
              <a:t>A project manager is a professional in the field of project management. Project managers have the responsibility of the planning, procurement and execution of a project, in any domain of engineering.</a:t>
            </a:r>
            <a:endParaRPr lang="zh-CN" altLang="en-US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87649" y="2859551"/>
            <a:ext cx="1446316" cy="538161"/>
            <a:chOff x="1583" y="1249"/>
            <a:chExt cx="962" cy="47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583" y="1249"/>
              <a:ext cx="962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728" y="1344"/>
              <a:ext cx="6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ea typeface="宋体" panose="02010600030101010101" pitchFamily="2" charset="-122"/>
                </a:rPr>
                <a:t>Bosses</a:t>
              </a:r>
            </a:p>
          </p:txBody>
        </p:sp>
      </p:grp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893515" y="3704207"/>
            <a:ext cx="18934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ea typeface="宋体" panose="02010600030101010101" pitchFamily="2" charset="-122"/>
              </a:rPr>
              <a:t>Ambitious goals</a:t>
            </a:r>
          </a:p>
          <a:p>
            <a:pPr algn="l"/>
            <a:r>
              <a:rPr lang="en-US" altLang="zh-CN" sz="1800" dirty="0" smtClean="0">
                <a:ea typeface="宋体" panose="02010600030101010101" pitchFamily="2" charset="-122"/>
              </a:rPr>
              <a:t>No </a:t>
            </a:r>
            <a:r>
              <a:rPr lang="en-US" altLang="zh-CN" sz="1800" dirty="0">
                <a:ea typeface="宋体" panose="02010600030101010101" pitchFamily="2" charset="-122"/>
              </a:rPr>
              <a:t>Surprises</a:t>
            </a:r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734849" y="3708862"/>
            <a:ext cx="1527175" cy="758825"/>
            <a:chOff x="528" y="1682"/>
            <a:chExt cx="962" cy="478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528" y="1682"/>
              <a:ext cx="962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528" y="1777"/>
              <a:ext cx="7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smtClean="0">
                  <a:ea typeface="宋体" panose="02010600030101010101" pitchFamily="2" charset="-122"/>
                </a:rPr>
                <a:t>Developer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1731672" y="5323544"/>
            <a:ext cx="1527175" cy="758825"/>
            <a:chOff x="1583" y="1249"/>
            <a:chExt cx="962" cy="478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583" y="1249"/>
              <a:ext cx="962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653" y="1371"/>
              <a:ext cx="7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smtClean="0">
                  <a:ea typeface="宋体" panose="02010600030101010101" pitchFamily="2" charset="-122"/>
                </a:rPr>
                <a:t>Customer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5059331" y="4949763"/>
            <a:ext cx="1524000" cy="10699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5849648" y="3396125"/>
            <a:ext cx="27991" cy="1553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258847" y="4036572"/>
            <a:ext cx="1934475" cy="1143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3258847" y="5621063"/>
            <a:ext cx="1828802" cy="158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314415" y="5199830"/>
            <a:ext cx="11416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ea typeface="宋体" panose="02010600030101010101" pitchFamily="2" charset="-122"/>
              </a:rPr>
              <a:t>Project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en-US" altLang="zh-CN" sz="1800" dirty="0">
                <a:ea typeface="宋体" panose="02010600030101010101" pitchFamily="2" charset="-122"/>
              </a:rPr>
              <a:t>Manager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3258847" y="5910854"/>
            <a:ext cx="30027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800" dirty="0" smtClean="0">
                <a:ea typeface="宋体" panose="02010600030101010101" pitchFamily="2" charset="-122"/>
              </a:rPr>
              <a:t>Inconsistent requirements</a:t>
            </a:r>
          </a:p>
          <a:p>
            <a:pPr algn="l"/>
            <a:r>
              <a:rPr lang="en-US" altLang="zh-CN" dirty="0" smtClean="0">
                <a:ea typeface="宋体" panose="02010600030101010101" pitchFamily="2" charset="-122"/>
              </a:rPr>
              <a:t>Bad designs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158623" y="3934287"/>
            <a:ext cx="11512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800" dirty="0" smtClean="0">
                <a:ea typeface="宋体" panose="02010600030101010101" pitchFamily="2" charset="-122"/>
              </a:rPr>
              <a:t>Schedule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algn="r"/>
            <a:r>
              <a:rPr lang="en-US" altLang="zh-CN" sz="1800" dirty="0" smtClean="0">
                <a:ea typeface="宋体" panose="02010600030101010101" pitchFamily="2" charset="-122"/>
              </a:rPr>
              <a:t>Budget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grpSp>
        <p:nvGrpSpPr>
          <p:cNvPr id="27" name="Group 11"/>
          <p:cNvGrpSpPr>
            <a:grpSpLocks/>
          </p:cNvGrpSpPr>
          <p:nvPr/>
        </p:nvGrpSpPr>
        <p:grpSpPr bwMode="auto">
          <a:xfrm>
            <a:off x="7706142" y="5492343"/>
            <a:ext cx="1979397" cy="716193"/>
            <a:chOff x="983" y="1249"/>
            <a:chExt cx="1562" cy="478"/>
          </a:xfrm>
        </p:grpSpPr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983" y="1249"/>
              <a:ext cx="1562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1043" y="1371"/>
              <a:ext cx="12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smtClean="0">
                  <a:ea typeface="宋体" panose="02010600030101010101" pitchFamily="2" charset="-122"/>
                </a:rPr>
                <a:t>Quality engineer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sp>
        <p:nvSpPr>
          <p:cNvPr id="30" name="Line 15"/>
          <p:cNvSpPr>
            <a:spLocks noChangeShapeType="1"/>
          </p:cNvSpPr>
          <p:nvPr/>
        </p:nvSpPr>
        <p:spPr bwMode="auto">
          <a:xfrm flipH="1" flipV="1">
            <a:off x="6532199" y="5621063"/>
            <a:ext cx="1173943" cy="266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6783099" y="5293988"/>
            <a:ext cx="72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ea typeface="宋体" panose="02010600030101010101" pitchFamily="2" charset="-122"/>
              </a:rPr>
              <a:t>Bugs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9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61" y="2202454"/>
            <a:ext cx="8196397" cy="45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34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of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Bug report (e.g., system shows wrong message)</a:t>
            </a:r>
          </a:p>
          <a:p>
            <a:pPr lvl="1"/>
            <a:r>
              <a:rPr lang="en-US" altLang="zh-CN" dirty="0"/>
              <a:t>About a bug of the software</a:t>
            </a:r>
          </a:p>
          <a:p>
            <a:pPr lvl="1"/>
            <a:r>
              <a:rPr lang="en-US" altLang="zh-CN" dirty="0" smtClean="0"/>
              <a:t>Should </a:t>
            </a:r>
            <a:r>
              <a:rPr lang="en-US" altLang="zh-CN" dirty="0"/>
              <a:t>include:</a:t>
            </a:r>
          </a:p>
          <a:p>
            <a:pPr lvl="2"/>
            <a:r>
              <a:rPr lang="en-US" altLang="zh-CN" dirty="0"/>
              <a:t>Step to reproduce</a:t>
            </a:r>
          </a:p>
          <a:p>
            <a:pPr lvl="2"/>
            <a:r>
              <a:rPr lang="en-US" altLang="zh-CN" dirty="0"/>
              <a:t>Expected behavior</a:t>
            </a:r>
          </a:p>
          <a:p>
            <a:pPr lvl="2"/>
            <a:r>
              <a:rPr lang="en-US" altLang="zh-CN" dirty="0"/>
              <a:t>Actual behavior</a:t>
            </a:r>
          </a:p>
          <a:p>
            <a:pPr lvl="2"/>
            <a:r>
              <a:rPr lang="en-US" altLang="zh-CN" dirty="0"/>
              <a:t>Stack trace or error message if any</a:t>
            </a:r>
          </a:p>
          <a:p>
            <a:r>
              <a:rPr lang="en-US" altLang="zh-CN" dirty="0"/>
              <a:t>New feature (e.g., add sorting to results)</a:t>
            </a:r>
          </a:p>
          <a:p>
            <a:pPr lvl="1"/>
            <a:r>
              <a:rPr lang="en-US" altLang="zh-CN" dirty="0"/>
              <a:t>About add a new feature, e.g., add sorting by modify time</a:t>
            </a:r>
          </a:p>
          <a:p>
            <a:r>
              <a:rPr lang="en-US" altLang="zh-CN" dirty="0" smtClean="0"/>
              <a:t>Improvement (e.g., replace with a better sorting algorithm)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473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of an issue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States</a:t>
            </a:r>
          </a:p>
          <a:p>
            <a:pPr lvl="1"/>
            <a:r>
              <a:rPr lang="en-US" altLang="zh-CN" dirty="0" smtClean="0"/>
              <a:t>Open</a:t>
            </a:r>
          </a:p>
          <a:p>
            <a:pPr lvl="1"/>
            <a:r>
              <a:rPr lang="en-US" altLang="zh-CN" dirty="0" smtClean="0"/>
              <a:t>Assign</a:t>
            </a:r>
          </a:p>
          <a:p>
            <a:pPr lvl="1"/>
            <a:r>
              <a:rPr lang="en-US" altLang="zh-CN" dirty="0" smtClean="0"/>
              <a:t>Invalid</a:t>
            </a:r>
          </a:p>
          <a:p>
            <a:pPr lvl="1"/>
            <a:r>
              <a:rPr lang="en-US" altLang="zh-CN" dirty="0" smtClean="0"/>
              <a:t>Fixed</a:t>
            </a:r>
          </a:p>
          <a:p>
            <a:pPr lvl="1"/>
            <a:r>
              <a:rPr lang="en-US" altLang="zh-CN" dirty="0" smtClean="0"/>
              <a:t>Closed</a:t>
            </a:r>
          </a:p>
          <a:p>
            <a:pPr lvl="1"/>
            <a:r>
              <a:rPr lang="en-US" altLang="zh-CN" dirty="0" smtClean="0"/>
              <a:t>Won’t fix</a:t>
            </a:r>
          </a:p>
          <a:p>
            <a:pPr lvl="1"/>
            <a:r>
              <a:rPr lang="en-US" altLang="zh-CN" dirty="0" smtClean="0"/>
              <a:t>Duplicated</a:t>
            </a:r>
          </a:p>
          <a:p>
            <a:pPr lvl="1"/>
            <a:r>
              <a:rPr lang="en-US" altLang="zh-CN" dirty="0" smtClean="0"/>
              <a:t>Reopened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5033639" y="2219416"/>
            <a:ext cx="3915052" cy="22726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Explain and record how open source manages its development</a:t>
            </a:r>
          </a:p>
          <a:p>
            <a:pPr algn="ctr"/>
            <a:r>
              <a:rPr lang="en-US" altLang="zh-CN" dirty="0" smtClean="0">
                <a:sym typeface="Wingdings" panose="05000000000000000000" pitchFamily="2" charset="2"/>
              </a:rPr>
              <a:t></a:t>
            </a:r>
          </a:p>
          <a:p>
            <a:pPr algn="ctr"/>
            <a:r>
              <a:rPr lang="en-US" altLang="zh-CN" dirty="0" smtClean="0">
                <a:sym typeface="Wingdings" panose="05000000000000000000" pitchFamily="2" charset="2"/>
              </a:rPr>
              <a:t>Why do programmers write issue number to commit messages?</a:t>
            </a:r>
          </a:p>
          <a:p>
            <a:pPr algn="ctr"/>
            <a:r>
              <a:rPr lang="en-US" altLang="zh-CN" dirty="0" smtClean="0">
                <a:sym typeface="Wingdings" panose="05000000000000000000" pitchFamily="2" charset="2"/>
              </a:rPr>
              <a:t></a:t>
            </a:r>
          </a:p>
          <a:p>
            <a:pPr algn="ctr"/>
            <a:r>
              <a:rPr lang="en-US" altLang="zh-CN" dirty="0" smtClean="0">
                <a:sym typeface="Wingdings" panose="05000000000000000000" pitchFamily="2" charset="2"/>
              </a:rPr>
              <a:t>ERP for your team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334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Knowledge vs 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4" y="2175030"/>
            <a:ext cx="5334237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460" y="2069673"/>
            <a:ext cx="4924009" cy="4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4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Project manager</a:t>
            </a:r>
          </a:p>
          <a:p>
            <a:pPr lvl="1"/>
            <a:r>
              <a:rPr lang="en-US" altLang="zh-CN" dirty="0" smtClean="0"/>
              <a:t>Responsibility</a:t>
            </a:r>
          </a:p>
          <a:p>
            <a:pPr lvl="1"/>
            <a:r>
              <a:rPr lang="en-US" altLang="zh-CN" dirty="0" smtClean="0"/>
              <a:t>Cost estimation</a:t>
            </a:r>
          </a:p>
          <a:p>
            <a:pPr lvl="1"/>
            <a:r>
              <a:rPr lang="en-US" altLang="zh-CN" dirty="0" smtClean="0"/>
              <a:t>Planning</a:t>
            </a:r>
          </a:p>
          <a:p>
            <a:pPr lvl="1"/>
            <a:r>
              <a:rPr lang="en-US" altLang="zh-CN" dirty="0" smtClean="0"/>
              <a:t>Risk</a:t>
            </a:r>
          </a:p>
          <a:p>
            <a:pPr lvl="1"/>
            <a:r>
              <a:rPr lang="en-US" altLang="zh-CN" dirty="0" smtClean="0"/>
              <a:t>CVS</a:t>
            </a:r>
          </a:p>
          <a:p>
            <a:pPr lvl="1"/>
            <a:r>
              <a:rPr lang="en-US" altLang="zh-CN" dirty="0" smtClean="0"/>
              <a:t>Issue tracker (</a:t>
            </a:r>
            <a:r>
              <a:rPr lang="en-US" altLang="zh-CN" smtClean="0"/>
              <a:t>open source)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3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UI designer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24" y="2606740"/>
            <a:ext cx="7368740" cy="31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8405" y="1691322"/>
            <a:ext cx="8595360" cy="4351337"/>
          </a:xfrm>
        </p:spPr>
        <p:txBody>
          <a:bodyPr/>
          <a:lstStyle/>
          <a:p>
            <a:r>
              <a:rPr lang="en-US" altLang="zh-CN" dirty="0"/>
              <a:t>The art of managing projects to a successful completion.</a:t>
            </a:r>
          </a:p>
          <a:p>
            <a:pPr lvl="1"/>
            <a:endParaRPr lang="zh-CN" alt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526437" y="2519779"/>
            <a:ext cx="5029200" cy="3048000"/>
            <a:chOff x="1296" y="1920"/>
            <a:chExt cx="3168" cy="1920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28" y="2160"/>
              <a:ext cx="1968" cy="1440"/>
            </a:xfrm>
            <a:prstGeom prst="triangle">
              <a:avLst>
                <a:gd name="adj" fmla="val 500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448" y="192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Scope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696" y="350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Time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296" y="355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Cost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075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Cost estimation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COCOMO</a:t>
            </a:r>
          </a:p>
          <a:p>
            <a:r>
              <a:rPr lang="en-US" altLang="zh-CN" dirty="0" smtClean="0"/>
              <a:t>Requirement-based estimation</a:t>
            </a:r>
          </a:p>
          <a:p>
            <a:pPr lvl="1"/>
            <a:r>
              <a:rPr lang="en-US" altLang="zh-CN" dirty="0" smtClean="0"/>
              <a:t>Function points</a:t>
            </a:r>
          </a:p>
          <a:p>
            <a:pPr lvl="1"/>
            <a:r>
              <a:rPr lang="en-US" altLang="zh-CN" dirty="0" smtClean="0"/>
              <a:t>Use cases</a:t>
            </a:r>
          </a:p>
          <a:p>
            <a:r>
              <a:rPr lang="en-US" altLang="zh-CN" dirty="0" smtClean="0"/>
              <a:t>Design-based estimation</a:t>
            </a:r>
          </a:p>
          <a:p>
            <a:pPr lvl="1"/>
            <a:r>
              <a:rPr lang="en-US" altLang="zh-CN" dirty="0" smtClean="0"/>
              <a:t>Class diagram</a:t>
            </a:r>
          </a:p>
          <a:p>
            <a:r>
              <a:rPr lang="en-US" altLang="zh-CN" dirty="0" smtClean="0"/>
              <a:t>Analogy-based </a:t>
            </a:r>
            <a:r>
              <a:rPr lang="en-US" altLang="zh-CN" dirty="0"/>
              <a:t>estimation</a:t>
            </a:r>
          </a:p>
          <a:p>
            <a:pPr lvl="1"/>
            <a:r>
              <a:rPr lang="en-US" altLang="zh-CN" dirty="0"/>
              <a:t>Past projects</a:t>
            </a:r>
          </a:p>
          <a:p>
            <a:pPr lvl="1"/>
            <a:endParaRPr lang="zh-CN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Determine needed resources for each task</a:t>
            </a:r>
          </a:p>
          <a:p>
            <a:pPr lvl="1"/>
            <a:r>
              <a:rPr lang="en-US" altLang="en-US" dirty="0"/>
              <a:t>People</a:t>
            </a:r>
          </a:p>
          <a:p>
            <a:pPr lvl="1"/>
            <a:r>
              <a:rPr lang="en-US" altLang="en-US" dirty="0"/>
              <a:t>Computers, testing </a:t>
            </a:r>
            <a:r>
              <a:rPr lang="en-US" altLang="en-US" dirty="0" smtClean="0"/>
              <a:t>system</a:t>
            </a:r>
            <a:endParaRPr lang="en-US" altLang="zh-CN" dirty="0" smtClean="0"/>
          </a:p>
          <a:p>
            <a:r>
              <a:rPr lang="en-US" altLang="zh-CN" dirty="0" smtClean="0"/>
              <a:t>Develop </a:t>
            </a:r>
            <a:r>
              <a:rPr lang="en-US" altLang="zh-CN" dirty="0"/>
              <a:t>a time line with milestones</a:t>
            </a:r>
          </a:p>
          <a:p>
            <a:pPr lvl="1"/>
            <a:r>
              <a:rPr lang="en-US" altLang="zh-CN" dirty="0" smtClean="0"/>
              <a:t>Describe </a:t>
            </a:r>
            <a:r>
              <a:rPr lang="en-US" altLang="zh-CN" dirty="0"/>
              <a:t>deliverables</a:t>
            </a:r>
          </a:p>
          <a:p>
            <a:pPr lvl="1"/>
            <a:r>
              <a:rPr lang="en-US" altLang="zh-CN" dirty="0" smtClean="0"/>
              <a:t>Assign </a:t>
            </a:r>
            <a:r>
              <a:rPr lang="en-US" altLang="zh-CN" dirty="0"/>
              <a:t>deliverables to specific people</a:t>
            </a:r>
          </a:p>
          <a:p>
            <a:pPr lvl="1"/>
            <a:r>
              <a:rPr lang="en-US" altLang="zh-CN" dirty="0"/>
              <a:t>Associate Milestones with </a:t>
            </a:r>
            <a:r>
              <a:rPr lang="en-US" altLang="zh-CN" dirty="0" smtClean="0"/>
              <a:t>Deliverables</a:t>
            </a:r>
          </a:p>
          <a:p>
            <a:r>
              <a:rPr lang="en-US" altLang="zh-CN" dirty="0"/>
              <a:t>Schedule tasks</a:t>
            </a:r>
          </a:p>
          <a:p>
            <a:pPr lvl="1"/>
            <a:r>
              <a:rPr lang="en-US" altLang="zh-CN" dirty="0"/>
              <a:t>Some tasks depend on others</a:t>
            </a:r>
          </a:p>
          <a:p>
            <a:pPr lvl="1"/>
            <a:r>
              <a:rPr lang="en-US" altLang="zh-CN" dirty="0"/>
              <a:t>Some tasks compete for </a:t>
            </a:r>
            <a:r>
              <a:rPr lang="en-US" altLang="zh-CN" dirty="0" smtClean="0"/>
              <a:t>resources</a:t>
            </a:r>
            <a:endParaRPr lang="en-US" altLang="zh-CN" dirty="0"/>
          </a:p>
          <a:p>
            <a:r>
              <a:rPr lang="en-US" altLang="zh-CN" dirty="0"/>
              <a:t>Monitor progress</a:t>
            </a:r>
          </a:p>
          <a:p>
            <a:pPr lvl="1"/>
            <a:r>
              <a:rPr lang="en-US" altLang="zh-CN" dirty="0" smtClean="0"/>
              <a:t>Status </a:t>
            </a:r>
            <a:r>
              <a:rPr lang="en-US" altLang="zh-CN" dirty="0"/>
              <a:t>reports can be email messages or meetings</a:t>
            </a:r>
          </a:p>
          <a:p>
            <a:pPr lvl="1"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Planning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 Evaluation and Review Technique (PERT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Represent </a:t>
            </a:r>
            <a:r>
              <a:rPr lang="en-US" altLang="zh-CN" dirty="0"/>
              <a:t>tasks and their dependencies</a:t>
            </a:r>
          </a:p>
          <a:p>
            <a:pPr lvl="1"/>
            <a:r>
              <a:rPr lang="en-US" altLang="zh-CN" dirty="0"/>
              <a:t>Estimate amount of time for each task</a:t>
            </a:r>
          </a:p>
          <a:p>
            <a:pPr lvl="1"/>
            <a:r>
              <a:rPr lang="en-US" altLang="zh-CN" dirty="0"/>
              <a:t>Compute the time for entire </a:t>
            </a:r>
            <a:r>
              <a:rPr lang="en-US" altLang="zh-CN" dirty="0" smtClean="0"/>
              <a:t>project</a:t>
            </a:r>
          </a:p>
          <a:p>
            <a:r>
              <a:rPr lang="en-US" altLang="en-US" dirty="0"/>
              <a:t>How to compute the critical path?</a:t>
            </a:r>
          </a:p>
          <a:p>
            <a:pPr lvl="1"/>
            <a:endParaRPr lang="en-US" altLang="zh-CN" dirty="0"/>
          </a:p>
        </p:txBody>
      </p:sp>
      <p:pic>
        <p:nvPicPr>
          <p:cNvPr id="5" name="Picture 2" descr="http://upload.wikimedia.org/wikipedia/commons/thumb/3/37/Pert_chart_colored.svg/309px-Pert_chart_color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452" y="3560585"/>
            <a:ext cx="3729126" cy="228092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190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Planning</a:t>
            </a:r>
            <a:endParaRPr lang="zh-CN" altLang="en-US" dirty="0"/>
          </a:p>
        </p:txBody>
      </p:sp>
      <p:pic>
        <p:nvPicPr>
          <p:cNvPr id="5" name="Picture 2" descr="http://upload.wikimedia.org/wikipedia/commons/thumb/5/57/GanttChartAnatomy.svg/896px-GanttChartAnatom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74" y="2006890"/>
            <a:ext cx="6426527" cy="427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/>
          <p:nvPr/>
        </p:nvSpPr>
        <p:spPr>
          <a:xfrm>
            <a:off x="7929356" y="2164435"/>
            <a:ext cx="25952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Start to Start (SS):</a:t>
            </a:r>
            <a:r>
              <a:rPr lang="en-US" dirty="0"/>
              <a:t> The task cannot start until the predecessor starts, although it may start later.</a:t>
            </a:r>
          </a:p>
        </p:txBody>
      </p:sp>
      <p:sp>
        <p:nvSpPr>
          <p:cNvPr id="7" name="Rectangle 27"/>
          <p:cNvSpPr/>
          <p:nvPr/>
        </p:nvSpPr>
        <p:spPr>
          <a:xfrm>
            <a:off x="7929356" y="4144285"/>
            <a:ext cx="26645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Finish to Finish (FF):</a:t>
            </a:r>
            <a:r>
              <a:rPr lang="en-US" dirty="0"/>
              <a:t> The task cannot end before the predecessor ends, although it may end later.</a:t>
            </a:r>
          </a:p>
        </p:txBody>
      </p:sp>
    </p:spTree>
    <p:extLst>
      <p:ext uri="{BB962C8B-B14F-4D97-AF65-F5344CB8AC3E}">
        <p14:creationId xmlns:p14="http://schemas.microsoft.com/office/powerpoint/2010/main" val="27846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Problem harder than we thought</a:t>
            </a:r>
          </a:p>
          <a:p>
            <a:pPr algn="just"/>
            <a:r>
              <a:rPr lang="en-US" altLang="zh-CN" dirty="0"/>
              <a:t>Developers get bored and quit</a:t>
            </a:r>
          </a:p>
          <a:p>
            <a:pPr algn="just"/>
            <a:r>
              <a:rPr lang="en-US" altLang="zh-CN" dirty="0"/>
              <a:t>Developers like new technology. It doesn’t work</a:t>
            </a:r>
          </a:p>
          <a:p>
            <a:pPr algn="just"/>
            <a:r>
              <a:rPr lang="en-US" altLang="zh-CN" dirty="0"/>
              <a:t>System is too slow</a:t>
            </a:r>
          </a:p>
          <a:p>
            <a:pPr algn="just"/>
            <a:r>
              <a:rPr lang="en-US" altLang="zh-CN" dirty="0" smtClean="0"/>
              <a:t>Customers </a:t>
            </a:r>
            <a:r>
              <a:rPr lang="en-US" altLang="zh-CN" dirty="0"/>
              <a:t>don’t know what they </a:t>
            </a:r>
            <a:r>
              <a:rPr lang="en-US" altLang="zh-CN" dirty="0" smtClean="0"/>
              <a:t>want</a:t>
            </a:r>
            <a:endParaRPr lang="en-US" altLang="zh-CN" dirty="0"/>
          </a:p>
          <a:p>
            <a:pPr algn="just"/>
            <a:r>
              <a:rPr lang="en-US" altLang="zh-CN" dirty="0" smtClean="0"/>
              <a:t>Customers </a:t>
            </a:r>
            <a:r>
              <a:rPr lang="en-US" altLang="zh-CN" dirty="0"/>
              <a:t>run out of money and kill the project</a:t>
            </a:r>
          </a:p>
          <a:p>
            <a:pPr algn="just"/>
            <a:endParaRPr lang="en-US" altLang="zh-CN" dirty="0" smtClean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2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3884</TotalTime>
  <Words>1209</Words>
  <Application>Microsoft Office PowerPoint</Application>
  <PresentationFormat>宽屏</PresentationFormat>
  <Paragraphs>260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MS PGothic</vt:lpstr>
      <vt:lpstr>等线</vt:lpstr>
      <vt:lpstr>宋体</vt:lpstr>
      <vt:lpstr>Arial</vt:lpstr>
      <vt:lpstr>Century Schoolbook</vt:lpstr>
      <vt:lpstr>Comic Sans MS</vt:lpstr>
      <vt:lpstr>Wingdings</vt:lpstr>
      <vt:lpstr>Wingdings 2</vt:lpstr>
      <vt:lpstr>View</vt:lpstr>
      <vt:lpstr>Visio</vt:lpstr>
      <vt:lpstr>Project manager</vt:lpstr>
      <vt:lpstr>Last class</vt:lpstr>
      <vt:lpstr>Role</vt:lpstr>
      <vt:lpstr>Goal</vt:lpstr>
      <vt:lpstr>Cost estimation</vt:lpstr>
      <vt:lpstr>Planning</vt:lpstr>
      <vt:lpstr>Planning</vt:lpstr>
      <vt:lpstr>Planning</vt:lpstr>
      <vt:lpstr>Risks</vt:lpstr>
      <vt:lpstr>How to handle the risks</vt:lpstr>
      <vt:lpstr>How to handle the risks</vt:lpstr>
      <vt:lpstr>Risk management</vt:lpstr>
      <vt:lpstr>Version control</vt:lpstr>
      <vt:lpstr>Version control</vt:lpstr>
      <vt:lpstr>Diff</vt:lpstr>
      <vt:lpstr>Version Control Client</vt:lpstr>
      <vt:lpstr>Concurrent Development</vt:lpstr>
      <vt:lpstr>Concurrent Development</vt:lpstr>
      <vt:lpstr>During the update/pull</vt:lpstr>
      <vt:lpstr>Merge Conflict</vt:lpstr>
      <vt:lpstr>Merge Conflict Happens</vt:lpstr>
      <vt:lpstr>Merge is textual</vt:lpstr>
      <vt:lpstr>Branch</vt:lpstr>
      <vt:lpstr>Other reasons for branches?</vt:lpstr>
      <vt:lpstr>Merge Branches</vt:lpstr>
      <vt:lpstr>Merge Branches: tracking</vt:lpstr>
      <vt:lpstr>Version control: tips</vt:lpstr>
      <vt:lpstr>Version control: tips</vt:lpstr>
      <vt:lpstr>Issue tracking system</vt:lpstr>
      <vt:lpstr>Example</vt:lpstr>
      <vt:lpstr>Type of issues</vt:lpstr>
      <vt:lpstr>Process of an issue</vt:lpstr>
      <vt:lpstr>Programming Knowledge vs Age</vt:lpstr>
      <vt:lpstr>This class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HaoZhong</cp:lastModifiedBy>
  <cp:revision>909</cp:revision>
  <dcterms:created xsi:type="dcterms:W3CDTF">2017-07-31T06:57:29Z</dcterms:created>
  <dcterms:modified xsi:type="dcterms:W3CDTF">2017-11-27T23:52:01Z</dcterms:modified>
</cp:coreProperties>
</file>