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9525000" cx="15240000"/>
  <p:notesSz cx="9525000" cy="15240000"/>
  <p:embeddedFontLst>
    <p:embeddedFont>
      <p:font typeface="Rubik Medium"/>
      <p:regular r:id="rId12"/>
      <p:bold r:id="rId13"/>
      <p:italic r:id="rId14"/>
      <p:boldItalic r:id="rId15"/>
    </p:embeddedFont>
    <p:embeddedFont>
      <p:font typeface="Rubik Light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ubik"/>
      <p:regular r:id="rId24"/>
      <p:bold r:id="rId25"/>
      <p:italic r:id="rId26"/>
      <p:boldItalic r:id="rId27"/>
    </p:embeddedFont>
    <p:embeddedFont>
      <p:font typeface="Rubik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9jlmq40lWzueC39eI3xeVRHd8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ubik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8" Type="http://schemas.openxmlformats.org/officeDocument/2006/relationships/font" Target="fonts/RubikSemiBold-regular.fntdata"/><Relationship Id="rId27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SemiBold-boldItalic.fntdata"/><Relationship Id="rId30" Type="http://schemas.openxmlformats.org/officeDocument/2006/relationships/font" Target="fonts/Rubik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font" Target="fonts/RubikMedium-bold.fntdata"/><Relationship Id="rId12" Type="http://schemas.openxmlformats.org/officeDocument/2006/relationships/font" Target="fonts/RubikMedium-regular.fntdata"/><Relationship Id="rId15" Type="http://schemas.openxmlformats.org/officeDocument/2006/relationships/font" Target="fonts/RubikMedium-boldItalic.fntdata"/><Relationship Id="rId14" Type="http://schemas.openxmlformats.org/officeDocument/2006/relationships/font" Target="fonts/RubikMedium-italic.fntdata"/><Relationship Id="rId17" Type="http://schemas.openxmlformats.org/officeDocument/2006/relationships/font" Target="fonts/RubikLight-bold.fntdata"/><Relationship Id="rId16" Type="http://schemas.openxmlformats.org/officeDocument/2006/relationships/font" Target="fonts/RubikLight-regular.fntdata"/><Relationship Id="rId19" Type="http://schemas.openxmlformats.org/officeDocument/2006/relationships/font" Target="fonts/RubikLight-boldItalic.fntdata"/><Relationship Id="rId18" Type="http://schemas.openxmlformats.org/officeDocument/2006/relationships/font" Target="fonts/Rubik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87800" y="1143000"/>
            <a:ext cx="6350300" cy="5715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52500" y="7239000"/>
            <a:ext cx="7620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" name="Google Shape;28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1: Introducción a la Arquitectura de Sistemas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Introducción al curso y objetivos.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Conceptos fundamentales de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Principios y enfoques arquitectónicos.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Modelos de arquitectura comunes: cliente-servidor, basada en eventos, basada en microservicios,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Evaluación de requerimientos y restricciones arquitectónicas.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2: Diseño de la Arquitectura de Sistemas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Prácticas y metodologías de diseño arquitectónico.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Representación de la arquitectura: diagramas, modelos y documentación.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la capa de datos: bases de datos, almacenamiento y persistencia de datos.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la capa de lógica de negocio: componentes, servicios y reglas de negocio.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3: Integración de Sistemas y Servicios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Patrones de integración de sistemas: punto a punto, enrutamiento, bus de servicios,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APIs y servicios web.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Consideraciones de seguridad en la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Pruebas y validación de la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4: Escalabilidad y Rendimiento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escalable: particionamiento de datos, balanceo de carga, caché,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Consideraciones de rendimiento y optimización.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Monitoreo y gestión del rendimiento en sistemas distribuidos.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Técnicas de escalabilidad horizontal y vertical.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5: Casos Prácticos y Conclusiones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Estudio de casos prácticos de diseño y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Discusión y análisis de desafíos y soluciones arquitectónicas.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Resumen del curso y repaso de los conceptos clave.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Preguntas y respuestas finales.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Conclusiones y próximos pasos.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Cada sesión puede variar según la profundidad que desees abordar en cada tema y la inclusión de ejercicios prácticos adicionales.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fee30d78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g252fee30d78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1: Introducción a la Arquitectura de Sistemas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Introducción al curso y objetivos.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Conceptos fundamentales de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Principios y enfoques arquitectónicos.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Modelos de arquitectura comunes: cliente-servidor, basada en eventos, basada en microservicios,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Evaluación de requerimientos y restricciones arquitectónicas.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2: Diseño de la Arquitectura de Sistemas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Prácticas y metodologías de diseño arquitectónico.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Representación de la arquitectura: diagramas, modelos y documentación.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la capa de datos: bases de datos, almacenamiento y persistencia de datos.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la capa de lógica de negocio: componentes, servicios y reglas de negocio.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3: Integración de Sistemas y Servicios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Patrones de integración de sistemas: punto a punto, enrutamiento, bus de servicios,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de APIs y servicios web.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Consideraciones de seguridad en la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Pruebas y validación de la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4: Escalabilidad y Rendimiento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Diseño escalable: particionamiento de datos, balanceo de carga, caché, etc.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Consideraciones de rendimiento y optimización.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Monitoreo y gestión del rendimiento en sistemas distribuidos.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Técnicas de escalabilidad horizontal y vertical.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Día 5: Casos Prácticos y Conclusiones</a:t>
            </a:r>
            <a:endParaRPr b="1"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1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Estudio de casos prácticos de diseño y arquitectura de sistemas.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Discusión y análisis de desafíos y soluciones arquitectónicas.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➔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Sesión 2 (1 horas):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Resumen del curso y repaso de los conceptos clave.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Preguntas y respuestas finales.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◆"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Conclusiones y próximos pasos.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Cada sesión puede variar según la profundidad que desees abordar en cada tema y la inclusión de ejercicios prácticos adicionales.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g252fee30d78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84d304d7b_0_2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g2584d304d7b_0_2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g2584d304d7b_0_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8365bf2b5_1_10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258365bf2b5_1_10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58365bf2b5_1_10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3c5dba59_0_22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533c5dba59_0_22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533c5dba59_0_22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2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1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76275"/>
            <a:ext cx="1381125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77575" y="1476375"/>
            <a:ext cx="4162425" cy="7312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221972"/>
            <a:ext cx="3806661" cy="303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6661" y="9221972"/>
            <a:ext cx="3820017" cy="303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6678" y="9221972"/>
            <a:ext cx="3806661" cy="303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3339" y="9221972"/>
            <a:ext cx="3806661" cy="303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685800" y="895350"/>
            <a:ext cx="2028825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Medium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Sermatech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57275" y="3194850"/>
            <a:ext cx="136791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Rubik"/>
              <a:buNone/>
            </a:pPr>
            <a:r>
              <a:rPr b="0" i="0" lang="en-US" sz="85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Arquitectura TI y Patrones de diseño de Sistemas.</a:t>
            </a:r>
            <a:endParaRPr b="1" i="0" sz="8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3706475" y="895350"/>
            <a:ext cx="762000" cy="361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2023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690482" y="8153950"/>
            <a:ext cx="3292390" cy="684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0"/>
            <a:ext cx="15240001" cy="95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/>
          <p:nvPr/>
        </p:nvSpPr>
        <p:spPr>
          <a:xfrm>
            <a:off x="1057275" y="6047951"/>
            <a:ext cx="58008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Relator: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Alvaro M. Varela A.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" name="Google Shape;2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38225" y="2336853"/>
            <a:ext cx="1701547" cy="7120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"/>
          <p:cNvSpPr/>
          <p:nvPr/>
        </p:nvSpPr>
        <p:spPr>
          <a:xfrm>
            <a:off x="1247775" y="2468550"/>
            <a:ext cx="155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487"/>
              </a:lnSpc>
              <a:spcBef>
                <a:spcPts val="0"/>
              </a:spcBef>
              <a:spcAft>
                <a:spcPts val="0"/>
              </a:spcAft>
              <a:buClr>
                <a:srgbClr val="0071FF"/>
              </a:buClr>
              <a:buSzPts val="2975"/>
              <a:buFont typeface="Rubik"/>
              <a:buNone/>
            </a:pPr>
            <a:r>
              <a:rPr b="0" i="0" lang="en-US" sz="2975" u="none" cap="none" strike="noStrike">
                <a:solidFill>
                  <a:srgbClr val="0071FF"/>
                </a:solidFill>
                <a:latin typeface="Rubik"/>
                <a:ea typeface="Rubik"/>
                <a:cs typeface="Rubik"/>
                <a:sym typeface="Rubik"/>
              </a:rPr>
              <a:t>Clase </a:t>
            </a:r>
            <a:r>
              <a:rPr lang="en-US" sz="2975">
                <a:solidFill>
                  <a:srgbClr val="0071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b="0" i="0" sz="297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1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4153" y="432249"/>
            <a:ext cx="1076318" cy="1076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667000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5" y="3200400"/>
            <a:ext cx="9372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5" y="6591300"/>
            <a:ext cx="9372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5" y="4267200"/>
            <a:ext cx="9372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" name="Google Shape;3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5" y="7658100"/>
            <a:ext cx="9372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" name="Google Shape;3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2875" y="5429250"/>
            <a:ext cx="9372600" cy="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3933825" y="2638425"/>
            <a:ext cx="9134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highlight>
                  <a:srgbClr val="16DB94"/>
                </a:highlight>
                <a:latin typeface="Rubik"/>
                <a:ea typeface="Rubik"/>
                <a:cs typeface="Rubik"/>
                <a:sym typeface="Rubik"/>
              </a:rPr>
              <a:t>Día 1: Introducción a la Arquitectura de Sistemas</a:t>
            </a:r>
            <a:endParaRPr b="0" i="0" sz="2700" u="none" cap="none" strike="noStrike">
              <a:solidFill>
                <a:schemeClr val="dk1"/>
              </a:solidFill>
              <a:highlight>
                <a:srgbClr val="16DB9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3068300" y="2638425"/>
            <a:ext cx="257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3933825" y="4867275"/>
            <a:ext cx="8963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highlight>
                  <a:srgbClr val="16DB94"/>
                </a:highlight>
                <a:latin typeface="Rubik"/>
                <a:ea typeface="Rubik"/>
                <a:cs typeface="Rubik"/>
                <a:sym typeface="Rubik"/>
              </a:rPr>
              <a:t>Día 3: Integración de Sistemas y Servicios</a:t>
            </a:r>
            <a:endParaRPr b="0" i="0" sz="2700" u="none" cap="none" strike="noStrike">
              <a:solidFill>
                <a:srgbClr val="FFFFFF"/>
              </a:solidFill>
              <a:highlight>
                <a:srgbClr val="16DB94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906375" y="4867275"/>
            <a:ext cx="4191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3933825" y="7077075"/>
            <a:ext cx="901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highlight>
                  <a:schemeClr val="accent2"/>
                </a:highlight>
                <a:latin typeface="Rubik"/>
                <a:ea typeface="Rubik"/>
                <a:cs typeface="Rubik"/>
                <a:sym typeface="Rubik"/>
              </a:rPr>
              <a:t>Día 5: Casos Prácticos y Conclusiones</a:t>
            </a:r>
            <a:endParaRPr b="0" i="0" sz="2700" u="none" cap="none" strike="noStrike">
              <a:solidFill>
                <a:srgbClr val="FFFFFF"/>
              </a:solidFill>
              <a:highlight>
                <a:schemeClr val="accent2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12915900" y="7077075"/>
            <a:ext cx="40957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3933825" y="3705225"/>
            <a:ext cx="901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highlight>
                  <a:srgbClr val="16DB94"/>
                </a:highlight>
                <a:latin typeface="Rubik"/>
                <a:ea typeface="Rubik"/>
                <a:cs typeface="Rubik"/>
                <a:sym typeface="Rubik"/>
              </a:rPr>
              <a:t>Día 2: Diseño de la Arquitectura de Sistemas</a:t>
            </a:r>
            <a:endParaRPr b="0" i="0" sz="2700" u="none" cap="none" strike="noStrike">
              <a:solidFill>
                <a:srgbClr val="FFFFFF"/>
              </a:solidFill>
              <a:highlight>
                <a:srgbClr val="16DB94"/>
              </a:highlight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2896850" y="3705225"/>
            <a:ext cx="42862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3933825" y="6029325"/>
            <a:ext cx="9010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highlight>
                  <a:srgbClr val="16DB94"/>
                </a:highlight>
                <a:latin typeface="Rubik"/>
                <a:ea typeface="Rubik"/>
                <a:cs typeface="Rubik"/>
                <a:sym typeface="Rubik"/>
              </a:rPr>
              <a:t>Día 4: Escalabilidad y Rendimiento</a:t>
            </a:r>
            <a:endParaRPr b="0" i="0" sz="2700" u="none" cap="none" strike="noStrike">
              <a:solidFill>
                <a:srgbClr val="FFFFFF"/>
              </a:solidFill>
              <a:highlight>
                <a:srgbClr val="16DB94"/>
              </a:highlight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2944475" y="6029325"/>
            <a:ext cx="38100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"/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3733275" y="135220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Temario: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19129" y="8462017"/>
            <a:ext cx="2749346" cy="546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1211" y="0"/>
            <a:ext cx="9188788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6051211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/>
          <p:nvPr/>
        </p:nvSpPr>
        <p:spPr>
          <a:xfrm>
            <a:off x="123450" y="1762875"/>
            <a:ext cx="5796300" cy="57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E3EEFC"/>
              </a:buClr>
              <a:buSzPts val="7200"/>
              <a:buFont typeface="Rubik"/>
              <a:buNone/>
            </a:pPr>
            <a:r>
              <a:rPr b="0" i="0" lang="en-US" sz="7200" u="none" cap="none" strike="noStrike">
                <a:solidFill>
                  <a:srgbClr val="E3EEFC"/>
                </a:solidFill>
                <a:latin typeface="Rubik"/>
                <a:ea typeface="Rubik"/>
                <a:cs typeface="Rubik"/>
                <a:sym typeface="Rubik"/>
              </a:rPr>
              <a:t>Día </a:t>
            </a:r>
            <a:r>
              <a:rPr lang="en-US" sz="7200">
                <a:solidFill>
                  <a:srgbClr val="E3EEFC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r>
              <a:rPr b="0" i="0" lang="en-US" sz="7200" u="none" cap="none" strike="noStrike">
                <a:solidFill>
                  <a:srgbClr val="E3EEFC"/>
                </a:solidFill>
                <a:latin typeface="Rubik"/>
                <a:ea typeface="Rubik"/>
                <a:cs typeface="Rubik"/>
                <a:sym typeface="Rubik"/>
              </a:rPr>
              <a:t>: </a:t>
            </a:r>
            <a:r>
              <a:rPr lang="en-US" sz="7200">
                <a:solidFill>
                  <a:srgbClr val="E3EEFC"/>
                </a:solidFill>
                <a:latin typeface="Rubik"/>
                <a:ea typeface="Rubik"/>
                <a:cs typeface="Rubik"/>
                <a:sym typeface="Rubik"/>
              </a:rPr>
              <a:t>Casos Prácticos y Conclusiones</a:t>
            </a:r>
            <a:endParaRPr b="0" i="0" sz="6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4450" y="5948625"/>
            <a:ext cx="4545276" cy="34553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10660650" y="5948637"/>
            <a:ext cx="24258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Rubik Medium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Rubik Medium"/>
                <a:ea typeface="Rubik Medium"/>
                <a:cs typeface="Rubik Medium"/>
                <a:sym typeface="Rubik Medium"/>
              </a:rPr>
              <a:t>Objetivos: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10722500" y="6454050"/>
            <a:ext cx="43242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Continuar</a:t>
            </a: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nuestro primer diseño y modelado de sistemas en base un caso de uso para lograr desarrollar las Katas de arquitectura, adoptando el formato </a:t>
            </a:r>
            <a:r>
              <a:rPr b="1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bootcamp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que implica </a:t>
            </a:r>
            <a:r>
              <a:rPr b="1" i="1" lang="en-US" sz="1800" u="sng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interacciones constantes en tiempo real con los participantes.</a:t>
            </a:r>
            <a:endParaRPr b="1" i="1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1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g252fee30d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4153" y="432249"/>
            <a:ext cx="1076318" cy="10763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g252fee30d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667000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52fee30d78_0_0"/>
          <p:cNvSpPr txBox="1"/>
          <p:nvPr/>
        </p:nvSpPr>
        <p:spPr>
          <a:xfrm>
            <a:off x="3444050" y="5957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Clase 1:</a:t>
            </a:r>
            <a:endParaRPr b="0" i="0" sz="4800" u="none" cap="none" strike="noStrike"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69" name="Google Shape;69;g252fee30d7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19129" y="8462017"/>
            <a:ext cx="2749346" cy="54610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52fee30d78_0_0"/>
          <p:cNvSpPr/>
          <p:nvPr/>
        </p:nvSpPr>
        <p:spPr>
          <a:xfrm>
            <a:off x="3758225" y="1597700"/>
            <a:ext cx="1008060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br>
              <a:rPr b="1" lang="en-US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0" lang="en-US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Sesión 1</a:t>
            </a:r>
            <a:endParaRPr b="1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Char char="➔"/>
            </a:pPr>
            <a:r>
              <a:rPr lang="en-U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Casos Prácticos</a:t>
            </a:r>
            <a:endParaRPr sz="2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i="0" lang="en-US" sz="30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Sesión 2:</a:t>
            </a:r>
            <a:endParaRPr b="1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Char char="➔"/>
            </a:pPr>
            <a:r>
              <a:rPr lang="en-US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Conclusiones</a:t>
            </a:r>
            <a:endParaRPr sz="2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1D1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g252fee30d78_0_0"/>
          <p:cNvSpPr/>
          <p:nvPr/>
        </p:nvSpPr>
        <p:spPr>
          <a:xfrm>
            <a:off x="2966425" y="8321425"/>
            <a:ext cx="97380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Tiempo de duración Aproximado: </a:t>
            </a:r>
            <a:r>
              <a:rPr i="1" lang="en-US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una </a:t>
            </a:r>
            <a:r>
              <a:rPr i="1" lang="en-US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sesión</a:t>
            </a:r>
            <a:r>
              <a:rPr i="1" lang="en-US" sz="24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b="0" i="1" lang="en-US" sz="2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de 45 min.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7" name="Google Shape;77;g2584d304d7b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39560"/>
            <a:ext cx="15240000" cy="18544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2584d304d7b_0_20"/>
          <p:cNvSpPr/>
          <p:nvPr/>
        </p:nvSpPr>
        <p:spPr>
          <a:xfrm>
            <a:off x="1103575" y="2000450"/>
            <a:ext cx="130197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B2487"/>
                </a:solidFill>
                <a:latin typeface="Rubik Medium"/>
                <a:ea typeface="Rubik Medium"/>
                <a:cs typeface="Rubik Medium"/>
                <a:sym typeface="Rubik Medium"/>
              </a:rPr>
              <a:t> Revisión de Casos Prácticos</a:t>
            </a:r>
            <a:endParaRPr sz="4800">
              <a:solidFill>
                <a:srgbClr val="1B248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g2584d304d7b_0_20"/>
          <p:cNvSpPr/>
          <p:nvPr/>
        </p:nvSpPr>
        <p:spPr>
          <a:xfrm>
            <a:off x="933325" y="3404100"/>
            <a:ext cx="13360200" cy="5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Es fundamental tener en cuenta </a:t>
            </a: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que el constante ejercicio lleva a la </a:t>
            </a: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maestría</a:t>
            </a: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Al practicar con </a:t>
            </a:r>
            <a:r>
              <a:rPr b="1"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katas </a:t>
            </a: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de arquitectura, pueden  mejorar su capacidad para identificar y aplicar patrones arquitectónicos, evaluar diferentes enfoques de diseño y tomar decisiones informadas sobre la estructura de un sistema.</a:t>
            </a:r>
            <a:b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</a:br>
            <a:endParaRPr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Nota: </a:t>
            </a:r>
            <a:r>
              <a:rPr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Existen varias fuentes y plataformas en línea que ofrecen katas de arquitectura, que proporcionan problemas específicos y te permiten trabajar en soluciones arquitectónicas para ellos. Algunas de estas plataformas incluso ofrecen revisiones y retroalimentación de expertos en arquitectura, lo que te ayuda a mejorar aún más tus habilidades.</a:t>
            </a:r>
            <a:endParaRPr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preencoded.png" id="80" name="Google Shape;80;g2584d304d7b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415016"/>
            <a:ext cx="13811250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584d304d7b_0_20"/>
          <p:cNvSpPr/>
          <p:nvPr/>
        </p:nvSpPr>
        <p:spPr>
          <a:xfrm>
            <a:off x="685800" y="634091"/>
            <a:ext cx="595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Arquitectura TI y Patrones de diseño de Sistemas.</a:t>
            </a:r>
            <a:endParaRPr b="0" i="0" sz="1800" u="none" cap="none" strike="noStrike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82;g2584d304d7b_0_20"/>
          <p:cNvSpPr/>
          <p:nvPr/>
        </p:nvSpPr>
        <p:spPr>
          <a:xfrm>
            <a:off x="13706475" y="634091"/>
            <a:ext cx="762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1B2487"/>
              </a:buClr>
              <a:buSzPts val="1800"/>
              <a:buFont typeface="Rubik Light"/>
              <a:buNone/>
            </a:pPr>
            <a:r>
              <a:rPr b="0" i="0" lang="en-US" sz="1800" u="none" cap="none" strike="noStrike">
                <a:solidFill>
                  <a:srgbClr val="1B2487"/>
                </a:solidFill>
                <a:latin typeface="Rubik Light"/>
                <a:ea typeface="Rubik Light"/>
                <a:cs typeface="Rubik Light"/>
                <a:sym typeface="Rubik Light"/>
              </a:rPr>
              <a:t>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3" name="Google Shape;83;g2584d304d7b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128" y="8630376"/>
            <a:ext cx="535697" cy="517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g2584d304d7b_0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850" y="8201413"/>
            <a:ext cx="826740" cy="801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g258365bf2b5_1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339560"/>
            <a:ext cx="15240000" cy="1854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58365bf2b5_1_104"/>
          <p:cNvSpPr/>
          <p:nvPr/>
        </p:nvSpPr>
        <p:spPr>
          <a:xfrm>
            <a:off x="1103575" y="2000450"/>
            <a:ext cx="130197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1B2487"/>
                </a:solidFill>
                <a:latin typeface="Rubik Medium"/>
                <a:ea typeface="Rubik Medium"/>
                <a:cs typeface="Rubik Medium"/>
                <a:sym typeface="Rubik Medium"/>
              </a:rPr>
              <a:t>Conclusiones</a:t>
            </a:r>
            <a:r>
              <a:rPr b="0" i="0" lang="en-US" sz="4800" u="none" cap="none" strike="noStrike">
                <a:solidFill>
                  <a:srgbClr val="1B2487"/>
                </a:solidFill>
                <a:latin typeface="Rubik Medium"/>
                <a:ea typeface="Rubik Medium"/>
                <a:cs typeface="Rubik Medium"/>
                <a:sym typeface="Rubik Medium"/>
              </a:rPr>
              <a:t>.</a:t>
            </a:r>
            <a:endParaRPr b="0" i="0" sz="4800" u="none" cap="none" strike="noStrike">
              <a:solidFill>
                <a:srgbClr val="1B2487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indent="0" lvl="0" marL="4572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g258365bf2b5_1_104"/>
          <p:cNvSpPr/>
          <p:nvPr/>
        </p:nvSpPr>
        <p:spPr>
          <a:xfrm>
            <a:off x="949425" y="3810000"/>
            <a:ext cx="133602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Lo revisado en estas sesiones les ayudará a desarrollar un enfoque más</a:t>
            </a:r>
            <a:r>
              <a:rPr b="1"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 reflexivo y sistemático</a:t>
            </a:r>
            <a: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 “</a:t>
            </a:r>
            <a:r>
              <a:rPr b="1" i="1" lang="en-US" sz="22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pienso luego existo</a:t>
            </a:r>
            <a: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” - René Descartes.</a:t>
            </a:r>
            <a:b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i="1" lang="en-US" sz="19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En el contexto del desarrollo Antes de que una solución o diseño de sistemas exista en la realidad, debe ser conceptualizado y pensado. Es decir, el proceso de pensar y planificar es fundamental para la creación de un sistema que solucione de forma  sólida y eficiente un problema real con un impacto aún más real… </a:t>
            </a:r>
            <a:endParaRPr i="1"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5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"El código es poesía"</a:t>
            </a:r>
            <a:r>
              <a:rPr i="1" lang="en-US" sz="2500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 - David Heinemeier Hansson - creador del framework de desarrollo Ruby on Rails</a:t>
            </a:r>
            <a:endParaRPr i="1" sz="25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i="1" sz="1900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preencoded.png" id="93" name="Google Shape;93;g258365bf2b5_1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" y="415016"/>
            <a:ext cx="13811250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58365bf2b5_1_104"/>
          <p:cNvSpPr/>
          <p:nvPr/>
        </p:nvSpPr>
        <p:spPr>
          <a:xfrm>
            <a:off x="685800" y="634091"/>
            <a:ext cx="595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1B2487"/>
                </a:solidFill>
                <a:latin typeface="Rubik"/>
                <a:ea typeface="Rubik"/>
                <a:cs typeface="Rubik"/>
                <a:sym typeface="Rubik"/>
              </a:rPr>
              <a:t>Arquitectura TI y Patrones de diseño de Sistemas.</a:t>
            </a:r>
            <a:endParaRPr b="0" i="0" sz="1800" u="none" cap="none" strike="noStrike">
              <a:solidFill>
                <a:srgbClr val="1B2487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g258365bf2b5_1_104"/>
          <p:cNvSpPr/>
          <p:nvPr/>
        </p:nvSpPr>
        <p:spPr>
          <a:xfrm>
            <a:off x="13706475" y="634091"/>
            <a:ext cx="762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rgbClr val="1B2487"/>
              </a:buClr>
              <a:buSzPts val="1800"/>
              <a:buFont typeface="Rubik Light"/>
              <a:buNone/>
            </a:pPr>
            <a:r>
              <a:rPr b="0" i="0" lang="en-US" sz="1800" u="none" cap="none" strike="noStrike">
                <a:solidFill>
                  <a:srgbClr val="1B2487"/>
                </a:solidFill>
                <a:latin typeface="Rubik Light"/>
                <a:ea typeface="Rubik Light"/>
                <a:cs typeface="Rubik Light"/>
                <a:sym typeface="Rubik Light"/>
              </a:rPr>
              <a:t>2023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1" name="Google Shape;101;g2533c5dba59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5240001" cy="9524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g2533c5dba59_0_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9345" y="894476"/>
            <a:ext cx="13120656" cy="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533c5dba59_0_228"/>
          <p:cNvSpPr/>
          <p:nvPr/>
        </p:nvSpPr>
        <p:spPr>
          <a:xfrm>
            <a:off x="628650" y="670638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E3EEFC"/>
              </a:buClr>
              <a:buSzPts val="3000"/>
              <a:buFont typeface="Rubik"/>
              <a:buNone/>
            </a:pPr>
            <a:r>
              <a:rPr b="0" i="0" lang="en-US" sz="3000" u="none" cap="none" strike="noStrike">
                <a:solidFill>
                  <a:srgbClr val="E3EEFC"/>
                </a:solidFill>
                <a:latin typeface="Rubik"/>
                <a:ea typeface="Rubik"/>
                <a:cs typeface="Rubik"/>
                <a:sym typeface="Rubik"/>
              </a:rPr>
              <a:t>2023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533c5dba59_0_228"/>
          <p:cNvSpPr/>
          <p:nvPr/>
        </p:nvSpPr>
        <p:spPr>
          <a:xfrm>
            <a:off x="4881600" y="2209862"/>
            <a:ext cx="54768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6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238"/>
              <a:buFont typeface="Rubik Light"/>
              <a:buNone/>
            </a:pPr>
            <a:r>
              <a:rPr b="0" i="0" lang="en-US" sz="10238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¡Gracias!</a:t>
            </a:r>
            <a:endParaRPr b="0" i="0" sz="10238" u="none" cap="none" strike="noStrike">
              <a:solidFill>
                <a:srgbClr val="FFFFF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186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238"/>
              <a:buFont typeface="Rubik Light"/>
              <a:buNone/>
            </a:pPr>
            <a:r>
              <a:rPr lang="en-US" sz="10238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Totales!!!</a:t>
            </a:r>
            <a:endParaRPr sz="10238">
              <a:solidFill>
                <a:srgbClr val="FFFFF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105" name="Google Shape;105;g2533c5dba59_0_2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9982" y="5702723"/>
            <a:ext cx="2780036" cy="55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2023-05-22T21:27:07Z</dcterms:created>
  <dc:creator>PptxGenJS</dc:creator>
</cp:coreProperties>
</file>