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sldIdLst>
    <p:sldId id="287" r:id="rId2"/>
    <p:sldId id="264" r:id="rId3"/>
    <p:sldId id="290" r:id="rId4"/>
    <p:sldId id="289" r:id="rId5"/>
    <p:sldId id="278" r:id="rId6"/>
    <p:sldId id="258" r:id="rId7"/>
    <p:sldId id="284" r:id="rId8"/>
    <p:sldId id="282" r:id="rId9"/>
    <p:sldId id="265" r:id="rId10"/>
    <p:sldId id="279" r:id="rId11"/>
    <p:sldId id="266" r:id="rId12"/>
    <p:sldId id="280" r:id="rId13"/>
    <p:sldId id="271" r:id="rId14"/>
    <p:sldId id="273" r:id="rId15"/>
    <p:sldId id="274" r:id="rId16"/>
    <p:sldId id="275" r:id="rId17"/>
    <p:sldId id="281" r:id="rId18"/>
    <p:sldId id="285" r:id="rId19"/>
    <p:sldId id="272" r:id="rId20"/>
  </p:sldIdLst>
  <p:sldSz cx="12192000" cy="6858000"/>
  <p:notesSz cx="6797675" cy="9926638"/>
  <p:embeddedFontLst>
    <p:embeddedFont>
      <p:font typeface="경기천년제목 Bold" panose="02020803020101020101" pitchFamily="18" charset="-127"/>
      <p:bold r:id="rId22"/>
    </p:embeddedFont>
    <p:embeddedFont>
      <p:font typeface="경기천년제목 Medium" panose="0202060302010102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Impact" panose="020B0806030902050204" pitchFamily="34" charset="0"/>
      <p:regular r:id="rId26"/>
    </p:embeddedFont>
    <p:embeddedFont>
      <p:font typeface="Lucida Console" panose="020B0609040504020204" pitchFamily="49" charset="0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혁재" initials="이혁" lastIdx="1" clrIdx="0">
    <p:extLst>
      <p:ext uri="{19B8F6BF-5375-455C-9EA6-DF929625EA0E}">
        <p15:presenceInfo xmlns:p15="http://schemas.microsoft.com/office/powerpoint/2012/main" userId="16a404f80339b3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FD9"/>
    <a:srgbClr val="42D1EE"/>
    <a:srgbClr val="4ED4E2"/>
    <a:srgbClr val="33FDFD"/>
    <a:srgbClr val="35FBDA"/>
    <a:srgbClr val="F8F8F8"/>
    <a:srgbClr val="F1F1F1"/>
    <a:srgbClr val="E4E4E4"/>
    <a:srgbClr val="E7E7E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972" autoAdjust="0"/>
  </p:normalViewPr>
  <p:slideViewPr>
    <p:cSldViewPr snapToGrid="0" showGuides="1">
      <p:cViewPr varScale="1">
        <p:scale>
          <a:sx n="61" d="100"/>
          <a:sy n="61" d="100"/>
        </p:scale>
        <p:origin x="106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793DA-B02C-4C42-9760-40F495DA40F8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04385-C842-4B65-9336-64B8CDEF94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43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17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89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96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2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17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67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22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4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7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34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2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70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65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50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04385-C842-4B65-9336-64B8CDEF94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1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1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9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0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fld id="{D7D657F1-E26E-4878-8FB9-A33707A39A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93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DF5D3A-3B4E-4FA1-9284-E53DD0CAD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616CD-514C-401B-9062-E286C801E509}"/>
              </a:ext>
            </a:extLst>
          </p:cNvPr>
          <p:cNvSpPr txBox="1"/>
          <p:nvPr/>
        </p:nvSpPr>
        <p:spPr>
          <a:xfrm>
            <a:off x="725213" y="110359"/>
            <a:ext cx="1127234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데이터를 활용한 </a:t>
            </a:r>
            <a:endParaRPr lang="en-US" altLang="ko-KR" sz="40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제 </a:t>
            </a:r>
            <a:r>
              <a:rPr lang="en-US" altLang="ko-KR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</a:t>
            </a:r>
            <a:r>
              <a:rPr lang="ko-KR" altLang="en-US" sz="55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대 서울시 국회의원 평가 서비스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1F54A-C1B3-46C0-8C9D-6DA1E57BF622}"/>
              </a:ext>
            </a:extLst>
          </p:cNvPr>
          <p:cNvSpPr txBox="1"/>
          <p:nvPr/>
        </p:nvSpPr>
        <p:spPr>
          <a:xfrm>
            <a:off x="94590" y="6316754"/>
            <a:ext cx="24121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Team:</a:t>
            </a:r>
            <a:r>
              <a:rPr lang="ko-KR" altLang="en-US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노구리</a:t>
            </a:r>
            <a:r>
              <a:rPr lang="en-US" altLang="ko-KR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(3</a:t>
            </a:r>
            <a:r>
              <a:rPr lang="ko-KR" altLang="en-US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</a:t>
            </a:r>
            <a:r>
              <a:rPr lang="en-US" altLang="ko-KR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  <a:r>
              <a:rPr lang="ko-KR" altLang="en-US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47EDB-B5CC-4D48-B93D-36D430B8C223}"/>
              </a:ext>
            </a:extLst>
          </p:cNvPr>
          <p:cNvSpPr txBox="1"/>
          <p:nvPr/>
        </p:nvSpPr>
        <p:spPr>
          <a:xfrm>
            <a:off x="6731878" y="6316753"/>
            <a:ext cx="5318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구민주</a:t>
            </a:r>
            <a:r>
              <a:rPr lang="en-US" altLang="ko-KR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      </a:t>
            </a:r>
            <a:r>
              <a:rPr lang="ko-KR" altLang="en-US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노소영</a:t>
            </a:r>
            <a:r>
              <a:rPr lang="en-US" altLang="ko-KR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	</a:t>
            </a:r>
            <a:r>
              <a:rPr lang="ko-KR" altLang="en-US" sz="2200" b="1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이리애</a:t>
            </a:r>
            <a:r>
              <a:rPr lang="en-US" altLang="ko-KR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	      </a:t>
            </a:r>
            <a:r>
              <a:rPr lang="ko-KR" altLang="en-US" sz="22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이혁재</a:t>
            </a:r>
          </a:p>
        </p:txBody>
      </p:sp>
    </p:spTree>
    <p:extLst>
      <p:ext uri="{BB962C8B-B14F-4D97-AF65-F5344CB8AC3E}">
        <p14:creationId xmlns:p14="http://schemas.microsoft.com/office/powerpoint/2010/main" val="31985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2322"/>
              </p:ext>
            </p:extLst>
          </p:nvPr>
        </p:nvGraphicFramePr>
        <p:xfrm>
          <a:off x="1073020" y="2008539"/>
          <a:ext cx="10049070" cy="3580498"/>
        </p:xfrm>
        <a:graphic>
          <a:graphicData uri="http://schemas.openxmlformats.org/drawingml/2006/table">
            <a:tbl>
              <a:tblPr/>
              <a:tblGrid>
                <a:gridCol w="10049070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1946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3061029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프로젝트의 사전 기획과 프로젝트 수행 및 완료 과정으로 나누어서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절차를 도식화하여 제시하거나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효과적으로 전달하는 방법 등이 있다면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기본적인 구성요소를 포함하여 보다 창의적으로 수정하여 작성 가능함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기획 및 주제 선정 과정과 아이디어를 도출하는 과정을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단계에서 도출된 주제와 아이디어를 기반으로 실제 프로젝트를 수행한 세부적인 기간과 활동 내용을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0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36051"/>
              </p:ext>
            </p:extLst>
          </p:nvPr>
        </p:nvGraphicFramePr>
        <p:xfrm>
          <a:off x="648925" y="1327190"/>
          <a:ext cx="10989797" cy="4924523"/>
        </p:xfrm>
        <a:graphic>
          <a:graphicData uri="http://schemas.openxmlformats.org/drawingml/2006/table">
            <a:tbl>
              <a:tblPr/>
              <a:tblGrid>
                <a:gridCol w="188555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3095589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  <a:gridCol w="3678797">
                  <a:extLst>
                    <a:ext uri="{9D8B030D-6E8A-4147-A177-3AD203B41FA5}">
                      <a16:colId xmlns:a16="http://schemas.microsoft.com/office/drawing/2014/main" val="3319531251"/>
                    </a:ext>
                  </a:extLst>
                </a:gridCol>
                <a:gridCol w="2329858">
                  <a:extLst>
                    <a:ext uri="{9D8B030D-6E8A-4147-A177-3AD203B41FA5}">
                      <a16:colId xmlns:a16="http://schemas.microsoft.com/office/drawing/2014/main" val="584824119"/>
                    </a:ext>
                  </a:extLst>
                </a:gridCol>
              </a:tblGrid>
              <a:tr h="47926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736691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기획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기획 및 주제 선정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기획안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선정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736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 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발표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 선정 배경 및 개요 발표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809387"/>
                  </a:ext>
                </a:extLst>
              </a:tr>
              <a:tr h="74297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전처리</a:t>
                      </a:r>
                      <a:endParaRPr lang="en-US" altLang="ko-KR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선정 및 프로젝트 진행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EDA &amp; Research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508895"/>
                  </a:ext>
                </a:extLst>
              </a:tr>
              <a:tr h="742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별 중간보고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및 일정 검토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332610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보완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피드백 의견 반영하여 프로젝트 고도화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최적화</a:t>
                      </a:r>
                      <a:r>
                        <a:rPr lang="en-US" altLang="ko-KR" sz="1800" b="1" i="1" u="none" strike="noStrike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1" u="none" strike="noStrike" baseline="0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1" u="none" strike="noStrike" baseline="0" dirty="0">
                          <a:solidFill>
                            <a:srgbClr val="AFABAB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 수정</a:t>
                      </a: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513718"/>
                  </a:ext>
                </a:extLst>
              </a:tr>
              <a:tr h="74297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개발기간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O/O(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)(4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800" b="1" i="1" u="none" strike="noStrike" dirty="0">
                        <a:solidFill>
                          <a:srgbClr val="AFABAB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92908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790006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Ⅲ.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수행절차 및 방법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82625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94308"/>
              </p:ext>
            </p:extLst>
          </p:nvPr>
        </p:nvGraphicFramePr>
        <p:xfrm>
          <a:off x="1002046" y="1268590"/>
          <a:ext cx="10145415" cy="4881262"/>
        </p:xfrm>
        <a:graphic>
          <a:graphicData uri="http://schemas.openxmlformats.org/drawingml/2006/table">
            <a:tbl>
              <a:tblPr/>
              <a:tblGrid>
                <a:gridCol w="10145415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49063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4390626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프로젝트 결과물이 도출된 과정을 세부적으로 기록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 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예시</a:t>
                      </a:r>
                      <a:r>
                        <a:rPr lang="en-US" altLang="ko-KR" sz="14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(10~13p)</a:t>
                      </a:r>
                      <a:r>
                        <a:rPr lang="ko-KR" altLang="en-US" sz="1800" b="1" i="0" spc="-5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하나의 사례로 간단하게 제시한 것이므로</a:t>
                      </a:r>
                      <a:r>
                        <a:rPr lang="en-US" altLang="ko-KR" sz="1800" b="1" i="0" spc="-5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spc="-5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성격에 따라 보다 자세하게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기록하며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결과를 서술하는 과정에서는 논리성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완결성이 잘 드러나도록 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논리성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결과물을 도출하기 위해 논리적인 과정으로 구성된 정도를 의미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예를 들어 산업 분야 및 연구 문헌 검토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선진사례 및 문헌 활용 등이 있음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창의성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이전의 결과물과 달리 획기적인 주제나 아이디어로 만들어진 정도를 의미</a:t>
                      </a:r>
                      <a:endParaRPr lang="en-US" altLang="ko-KR" sz="1600" b="0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완결성</a:t>
                      </a:r>
                      <a:r>
                        <a:rPr lang="en-US" altLang="ko-KR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결과물이 실습 주제와 과정에 맞게 완결성 있게 도출된 정도를 의미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결과는 그 과정이 잘 드러날 수 있도록 데이터 가공 과정부터 활용까지 전체적인 프로세스를 확인할 수 있도록 단계별로 작성</a:t>
                      </a:r>
                      <a:endParaRPr lang="en-US" altLang="ko-KR" sz="16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첨부 자료 예시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결과물 사진 또는 동영상</a:t>
                      </a:r>
                      <a:r>
                        <a:rPr lang="en-US" altLang="ko-KR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6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소스코드 등 </a:t>
                      </a:r>
                      <a:r>
                        <a:rPr lang="ko-KR" altLang="en-US" sz="1600" b="0" i="0" u="sng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우수성이 들어날 수 있는 자료</a:t>
                      </a:r>
                      <a:endParaRPr lang="en-US" altLang="ko-KR" sz="1600" b="0" i="0" u="sng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2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1.  </a:t>
            </a:r>
            <a:r>
              <a:rPr lang="ko-KR" altLang="en-US" sz="1600" b="1" dirty="0">
                <a:solidFill>
                  <a:srgbClr val="1A7BAE"/>
                </a:solidFill>
              </a:rPr>
              <a:t>탐색적 분석 및 전처리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5" y="3872284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부제목 2"/>
          <p:cNvSpPr txBox="1">
            <a:spLocks/>
          </p:cNvSpPr>
          <p:nvPr/>
        </p:nvSpPr>
        <p:spPr>
          <a:xfrm>
            <a:off x="349989" y="1474479"/>
            <a:ext cx="5905531" cy="1954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buFont typeface="Wingdings" panose="05000000000000000000" pitchFamily="2" charset="2"/>
              <a:buChar char="§"/>
            </a:pPr>
            <a:r>
              <a:rPr lang="ko-KR" altLang="en-US" sz="2400" dirty="0"/>
              <a:t>학습 데이터 소개 </a:t>
            </a:r>
            <a:r>
              <a:rPr lang="en-US" altLang="ko-KR" sz="2400" dirty="0">
                <a:latin typeface="+mn-lt"/>
              </a:rPr>
              <a:t>(Train/dev set)</a:t>
            </a:r>
          </a:p>
          <a:p>
            <a:pPr latinLnBrk="0"/>
            <a:r>
              <a:rPr lang="en-US" altLang="ko-KR" sz="2400" dirty="0"/>
              <a:t> 	</a:t>
            </a:r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LG CNS KORQUAD </a:t>
            </a:r>
            <a:r>
              <a:rPr lang="ko-KR" altLang="en-US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질의응답 형식</a:t>
            </a:r>
            <a:endParaRPr lang="en-US" altLang="ko-KR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57300" lvl="2" indent="-342900" latinLnBrk="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Context : 10,645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</a:t>
            </a: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57300" lvl="2" indent="-342900" latinLnBrk="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QA 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쌍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 66,181</a:t>
            </a:r>
            <a:r>
              <a:rPr lang="ko-KR" altLang="en-US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 </a:t>
            </a:r>
          </a:p>
          <a:p>
            <a:pPr latinLnBrk="0"/>
            <a:endParaRPr lang="en-US" altLang="ko-KR" sz="21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atinLnBrk="0"/>
            <a:endParaRPr lang="ko-KR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6497756" y="1406958"/>
            <a:ext cx="51587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Tokenizing : </a:t>
            </a:r>
            <a:r>
              <a:rPr lang="en-US" altLang="ko-KR" sz="2000" dirty="0" err="1"/>
              <a:t>Okt</a:t>
            </a: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Regular Expression : </a:t>
            </a:r>
            <a:r>
              <a:rPr lang="ko-KR" altLang="en-US" dirty="0"/>
              <a:t>불용어가 많아 필수 한글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숫자만 추출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Embedding : </a:t>
            </a:r>
            <a:r>
              <a:rPr lang="ko-KR" altLang="en-US" sz="1600" dirty="0"/>
              <a:t>단어 </a:t>
            </a:r>
            <a:r>
              <a:rPr lang="ko-KR" altLang="en-US" sz="1600" dirty="0" err="1"/>
              <a:t>임베딩</a:t>
            </a:r>
            <a:r>
              <a:rPr lang="en-US" altLang="ko-KR" sz="1600" dirty="0"/>
              <a:t>(Glove ) – </a:t>
            </a:r>
            <a:r>
              <a:rPr lang="ko-KR" altLang="en-US" dirty="0" err="1"/>
              <a:t>단어사이</a:t>
            </a:r>
            <a:r>
              <a:rPr lang="ko-KR" altLang="en-US" dirty="0"/>
              <a:t> 문맥상 유사성 이해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Vocabulary  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775" y="4126264"/>
            <a:ext cx="2045691" cy="2318448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05" y="3516612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593" y="4453987"/>
            <a:ext cx="1816710" cy="20071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2798" y="3466885"/>
            <a:ext cx="2173901" cy="1634226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11519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2. </a:t>
            </a:r>
            <a:r>
              <a:rPr lang="ko-KR" altLang="en-US" sz="1600" b="1" dirty="0">
                <a:solidFill>
                  <a:srgbClr val="1A7BAE"/>
                </a:solidFill>
              </a:rPr>
              <a:t>모델 개요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971745" y="1498196"/>
            <a:ext cx="95566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피드백 루프를 순환하면서 주어진 입력에 관한 신경망 출력을  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방지하기 위해 고안된 순환 신경망</a:t>
            </a:r>
            <a:r>
              <a:rPr lang="en-US" altLang="ko-KR" dirty="0"/>
              <a:t>(RNN: </a:t>
            </a:r>
            <a:r>
              <a:rPr lang="en-US" altLang="ko-KR" sz="1600" dirty="0"/>
              <a:t>Recurrent Neural Network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935625150"/>
              </p:ext>
            </p:extLst>
          </p:nvPr>
        </p:nvGraphicFramePr>
        <p:xfrm>
          <a:off x="2819636" y="2883478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26658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3. </a:t>
            </a:r>
            <a:r>
              <a:rPr lang="ko-KR" altLang="en-US" sz="1600" b="1" dirty="0">
                <a:solidFill>
                  <a:srgbClr val="1A7BAE"/>
                </a:solidFill>
              </a:rPr>
              <a:t>모델 선정 및 분석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828370" y="1398192"/>
            <a:ext cx="7560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LSTM(Long short-term memory)</a:t>
            </a:r>
          </a:p>
          <a:p>
            <a:r>
              <a:rPr lang="en-US" altLang="ko-KR" dirty="0"/>
              <a:t>		- 2Layer LSTM : </a:t>
            </a:r>
            <a:r>
              <a:rPr lang="ko-KR" altLang="en-US" dirty="0"/>
              <a:t>문단</a:t>
            </a:r>
            <a:r>
              <a:rPr lang="en-US" altLang="ko-KR" dirty="0"/>
              <a:t>, </a:t>
            </a:r>
            <a:r>
              <a:rPr lang="ko-KR" altLang="en-US" dirty="0"/>
              <a:t>질문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코사인 유사도</a:t>
            </a:r>
            <a:r>
              <a:rPr lang="en-US" altLang="ko-KR" dirty="0"/>
              <a:t>(</a:t>
            </a:r>
            <a:r>
              <a:rPr lang="ko-KR" altLang="en-US" dirty="0"/>
              <a:t>문서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78" y="3198264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329" y="2690199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33866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Ⅳ.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수행 결과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  <a:p>
            <a:pPr lvl="0"/>
            <a:r>
              <a:rPr lang="ko-KR" altLang="en-US" sz="1600" b="1" dirty="0">
                <a:solidFill>
                  <a:srgbClr val="1A7BAE"/>
                </a:solidFill>
                <a:latin typeface="Impact"/>
              </a:rPr>
              <a:t>결과 </a:t>
            </a:r>
            <a:r>
              <a:rPr lang="ko-KR" altLang="en-US" sz="1600" b="1" dirty="0">
                <a:solidFill>
                  <a:srgbClr val="1A7BAE"/>
                </a:solidFill>
              </a:rPr>
              <a:t>제시 </a:t>
            </a:r>
            <a:r>
              <a:rPr lang="en-US" altLang="ko-KR" sz="1600" b="1" dirty="0">
                <a:solidFill>
                  <a:srgbClr val="1A7BAE"/>
                </a:solidFill>
              </a:rPr>
              <a:t>4. </a:t>
            </a:r>
            <a:r>
              <a:rPr lang="ko-KR" altLang="en-US" sz="1600" b="1" dirty="0">
                <a:solidFill>
                  <a:srgbClr val="1A7BAE"/>
                </a:solidFill>
              </a:rPr>
              <a:t>모델 평가 및 개선</a:t>
            </a:r>
            <a:endParaRPr lang="zh-CN" altLang="en-US" sz="1600" b="1" dirty="0">
              <a:solidFill>
                <a:srgbClr val="1A7BA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8B9028-7A42-4747-B5ED-54D9EFDB6F3D}"/>
              </a:ext>
            </a:extLst>
          </p:cNvPr>
          <p:cNvSpPr/>
          <p:nvPr/>
        </p:nvSpPr>
        <p:spPr>
          <a:xfrm>
            <a:off x="828370" y="1498196"/>
            <a:ext cx="579671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/>
              <a:t>LSTM(Long short-term memory)</a:t>
            </a:r>
          </a:p>
          <a:p>
            <a:r>
              <a:rPr lang="en-US" altLang="ko-KR" sz="2400" b="1" dirty="0"/>
              <a:t>     </a:t>
            </a:r>
            <a:r>
              <a:rPr lang="en-US" altLang="ko-KR" b="1" dirty="0"/>
              <a:t>- </a:t>
            </a:r>
            <a:r>
              <a:rPr lang="en-US" altLang="ko-KR" dirty="0"/>
              <a:t>3Layer LSTM 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en-US" altLang="ko-KR" dirty="0"/>
              <a:t>      - </a:t>
            </a:r>
            <a:r>
              <a:rPr lang="ko-KR" altLang="en-US" dirty="0" err="1"/>
              <a:t>옵티마이저</a:t>
            </a:r>
            <a:r>
              <a:rPr lang="ko-KR" altLang="en-US" dirty="0"/>
              <a:t> 조정</a:t>
            </a:r>
            <a:endParaRPr lang="en-US" altLang="ko-KR" dirty="0"/>
          </a:p>
          <a:p>
            <a:r>
              <a:rPr lang="en-US" altLang="ko-KR" dirty="0"/>
              <a:t>        : Adam -&gt;‘</a:t>
            </a:r>
            <a:r>
              <a:rPr lang="en-US" altLang="ko-KR" dirty="0" err="1"/>
              <a:t>rmsprop</a:t>
            </a:r>
            <a:r>
              <a:rPr lang="en-US" altLang="ko-KR" dirty="0"/>
              <a:t>’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en-US" altLang="ko-KR" dirty="0"/>
              <a:t>	  &gt;&gt; </a:t>
            </a:r>
            <a:r>
              <a:rPr lang="ko-KR" altLang="en-US" dirty="0"/>
              <a:t>학습속도 및 유사도 개선</a:t>
            </a:r>
            <a:endParaRPr lang="en-US" altLang="ko-KR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25" y="1968346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917" y="4781055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192617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느낀 점 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94399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수행하면서 느끼거나 경험한 성찰이나 반성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성과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자신의 </a:t>
                      </a:r>
                      <a:r>
                        <a:rPr lang="ko-KR" altLang="en-US" sz="1800" b="1" i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경력계획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등과 연관시켜 </a:t>
                      </a:r>
                      <a:r>
                        <a:rPr lang="ko-KR" altLang="en-US" sz="1800" b="1" i="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팀별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공통 의견 또는 개인 의견을 작성할 수 있다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마치고 수행상 어려움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갈등요소 등을 작성하고 이를 해결한 방법을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또한 프로젝트 수행에서 개인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우리 팀이 잘한 부분과 아쉬운 점을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그리고 프로젝트 수행을 통해 자신의 </a:t>
                      </a:r>
                      <a:r>
                        <a:rPr lang="ko-KR" altLang="en-US" sz="1800" b="1" i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진로설계와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취업분야 탐색 및 의사결정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도움된 사항이 있었다면 구체적으로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9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느낀 점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77659"/>
              </p:ext>
            </p:extLst>
          </p:nvPr>
        </p:nvGraphicFramePr>
        <p:xfrm>
          <a:off x="648925" y="1290829"/>
          <a:ext cx="11187475" cy="5065521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9476658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</a:tblGrid>
              <a:tr h="45510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187804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lang="en-US" altLang="ko-KR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수행상 어려움  극복 사례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과정이 힘들었다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다들 코딩을 하고 싶어하지 않고 분석작업을 하고 싶어하였다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우리 팀은 소통이 잘 이루어진 팀이었다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간 나이가 비슷하고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팀장이 리더십이 좋았다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팀원들의 불만을 확인하고 코딩 작업을 분배하여 작업하였으며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분석작업을 수행할 때 같이 할 수 있도록 유도하였다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작업을 동일하게 수행하여 불만이 적었던 것 같다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1800" i="1" u="none" kern="1200" dirty="0">
                        <a:solidFill>
                          <a:srgbClr val="AFABA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71514"/>
                  </a:ext>
                </a:extLst>
              </a:tr>
              <a:tr h="112912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잘한 부분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프로젝트를 수행할 때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간 소통이 잘 되었다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코딩을 할 때 단순 작업이어서 불만도 있었지만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소통을 통해 적절히 해결하였다</a:t>
                      </a:r>
                      <a:r>
                        <a:rPr lang="en-US" altLang="ko-KR" sz="1800" i="1" u="non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842892"/>
                  </a:ext>
                </a:extLst>
              </a:tr>
              <a:tr h="160325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프로젝트에서 </a:t>
                      </a:r>
                      <a:endParaRPr lang="en-US" altLang="ko-KR" sz="1800" b="1" i="0" u="none" strike="noStrike" kern="120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아쉬운 부분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접근에 있어서 아쉬움이 있었다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데이터가 너무 많아서 이를 추출하는데 제한이 있었다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추후 이러한 점을 보완하여 작업하면 더 좋은 결과물은 만들어낼 수 있을 것이다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81674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80699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Ⅴ.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느낀 점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49188"/>
              </p:ext>
            </p:extLst>
          </p:nvPr>
        </p:nvGraphicFramePr>
        <p:xfrm>
          <a:off x="648925" y="1290828"/>
          <a:ext cx="11187475" cy="4642833"/>
        </p:xfrm>
        <a:graphic>
          <a:graphicData uri="http://schemas.openxmlformats.org/drawingml/2006/table">
            <a:tbl>
              <a:tblPr/>
              <a:tblGrid>
                <a:gridCol w="1710817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  <a:gridCol w="9476658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</a:tblGrid>
              <a:tr h="3789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2632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통한 진로설계</a:t>
                      </a:r>
                      <a:r>
                        <a:rPr lang="en-US" altLang="ko-KR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취업분야 탐색 및 결정 등 도움</a:t>
                      </a:r>
                    </a:p>
                  </a:txBody>
                  <a:tcPr marL="0" marR="0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프로젝트를 통해 데이터 처리과정이 중요함을 알았고 많이 연습하였다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기업에 취업할 때에도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석사수준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이상이 아니면 데이터 </a:t>
                      </a:r>
                      <a:r>
                        <a:rPr lang="ko-KR" altLang="en-US" sz="1800" i="1" u="none" kern="1200" dirty="0" err="1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전처리를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정확하고 빠르게 수행하는 것이 중요한 것임을 알게 되었다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또한 꾸준히 기획력이나 다른 분야에 대한 아이디어를 탐색하여 전문가로 성장할 수 있도록 연습할 것이다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lvl="0" indent="-285750" fontAlgn="base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 멘토님과 이야기해보니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대학원에 진학하여 전문성을 쌓는 것도 중요하다고 하셨다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일단 데이터 관련 회사에 취업을 하여 일을 하다가 대학원에 진학하여 전문성을 높이고 싶다</a:t>
                      </a:r>
                      <a:r>
                        <a:rPr lang="en-US" altLang="ko-KR" sz="1800" i="1" u="none" kern="1200" dirty="0">
                          <a:solidFill>
                            <a:srgbClr val="AFABA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endParaRPr lang="ko-KR" altLang="en-US" sz="1800" i="1" u="none" kern="1200" dirty="0">
                        <a:solidFill>
                          <a:srgbClr val="AFABA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71514"/>
                  </a:ext>
                </a:extLst>
              </a:tr>
              <a:tr h="163147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800" b="1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산업시대에 필요한 기술을 배울 수 있는 좋은 기회였다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 졸업 후 취업이 어려워 </a:t>
                      </a:r>
                      <a:r>
                        <a:rPr lang="ko-KR" altLang="en-US" sz="1800" i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막막했으나</a:t>
                      </a:r>
                      <a:r>
                        <a:rPr lang="ko-KR" altLang="en-US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데이터 관련 기술을 습득하여 인생에 큰 전환점이 된 것 같다</a:t>
                      </a:r>
                      <a:r>
                        <a:rPr lang="en-US" altLang="ko-KR" sz="1800" i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ko-KR" sz="1800" i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722263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45743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6367FCC-D21A-480D-AB00-314678007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pic>
        <p:nvPicPr>
          <p:cNvPr id="1026" name="Picture 2" descr="내일부터 이틀간 사전투표…전국 어디서나 투표 가능 &gt; 정치 &gt; 뉴스 ...">
            <a:extLst>
              <a:ext uri="{FF2B5EF4-FFF2-40B4-BE49-F238E27FC236}">
                <a16:creationId xmlns:a16="http://schemas.microsoft.com/office/drawing/2014/main" id="{C7F5A214-A5EC-49FB-99D4-291E73A71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08" y="1057440"/>
            <a:ext cx="6411676" cy="36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10B2C89-FF32-467C-848A-2756A033115B}"/>
              </a:ext>
            </a:extLst>
          </p:cNvPr>
          <p:cNvSpPr/>
          <p:nvPr/>
        </p:nvSpPr>
        <p:spPr>
          <a:xfrm>
            <a:off x="0" y="47296"/>
            <a:ext cx="12192000" cy="6858000"/>
          </a:xfrm>
          <a:prstGeom prst="rect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5">
            <a:extLst>
              <a:ext uri="{FF2B5EF4-FFF2-40B4-BE49-F238E27FC236}">
                <a16:creationId xmlns:a16="http://schemas.microsoft.com/office/drawing/2014/main" id="{DA0D4621-4D96-4FF7-B925-90662ED9EDC0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023" y="674688"/>
            <a:ext cx="2159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1D5D35-CAB3-4D41-9A14-9CB8A26255BA}"/>
              </a:ext>
            </a:extLst>
          </p:cNvPr>
          <p:cNvSpPr/>
          <p:nvPr/>
        </p:nvSpPr>
        <p:spPr>
          <a:xfrm>
            <a:off x="598519" y="3078142"/>
            <a:ext cx="116378" cy="7124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C613E-F311-4A3E-8861-9A973AC0605F}"/>
              </a:ext>
            </a:extLst>
          </p:cNvPr>
          <p:cNvSpPr txBox="1"/>
          <p:nvPr/>
        </p:nvSpPr>
        <p:spPr>
          <a:xfrm>
            <a:off x="748147" y="2878634"/>
            <a:ext cx="1729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컨텐츠</a:t>
            </a:r>
            <a:endParaRPr lang="en-US" altLang="ko-KR" sz="32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INDEX</a:t>
            </a:r>
            <a:endParaRPr lang="ko-KR" altLang="en-US" sz="32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82B72C-699C-4956-8A85-3A5C2FA6AAD7}"/>
              </a:ext>
            </a:extLst>
          </p:cNvPr>
          <p:cNvSpPr txBox="1"/>
          <p:nvPr/>
        </p:nvSpPr>
        <p:spPr>
          <a:xfrm>
            <a:off x="3773978" y="1197033"/>
            <a:ext cx="13466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solidFill>
                  <a:schemeClr val="bg1"/>
                </a:solidFill>
                <a:latin typeface="Lucida Console" panose="020B0609040504020204" pitchFamily="49" charset="0"/>
              </a:rPr>
              <a:t>01</a:t>
            </a:r>
            <a:endParaRPr lang="ko-KR" altLang="en-US" sz="55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9FE976-CA14-44C7-8CBC-6EF7D81BF642}"/>
              </a:ext>
            </a:extLst>
          </p:cNvPr>
          <p:cNvSpPr txBox="1"/>
          <p:nvPr/>
        </p:nvSpPr>
        <p:spPr>
          <a:xfrm>
            <a:off x="7580914" y="1197032"/>
            <a:ext cx="13466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solidFill>
                  <a:schemeClr val="bg1"/>
                </a:solidFill>
                <a:latin typeface="Lucida Console" panose="020B0609040504020204" pitchFamily="49" charset="0"/>
              </a:rPr>
              <a:t>02</a:t>
            </a:r>
            <a:endParaRPr lang="ko-KR" altLang="en-US" sz="55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F2C4E-C94A-489F-9052-B432FF7E25FC}"/>
              </a:ext>
            </a:extLst>
          </p:cNvPr>
          <p:cNvSpPr txBox="1"/>
          <p:nvPr/>
        </p:nvSpPr>
        <p:spPr>
          <a:xfrm>
            <a:off x="3773978" y="3725532"/>
            <a:ext cx="13466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solidFill>
                  <a:schemeClr val="bg1"/>
                </a:solidFill>
                <a:latin typeface="Lucida Console" panose="020B0609040504020204" pitchFamily="49" charset="0"/>
              </a:rPr>
              <a:t>03</a:t>
            </a:r>
            <a:endParaRPr lang="ko-KR" altLang="en-US" sz="55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110B1-FF71-4827-81C2-8D0D924B241E}"/>
              </a:ext>
            </a:extLst>
          </p:cNvPr>
          <p:cNvSpPr txBox="1"/>
          <p:nvPr/>
        </p:nvSpPr>
        <p:spPr>
          <a:xfrm>
            <a:off x="7580914" y="3725532"/>
            <a:ext cx="134666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dirty="0">
                <a:solidFill>
                  <a:schemeClr val="bg1"/>
                </a:solidFill>
                <a:latin typeface="Lucida Console" panose="020B0609040504020204" pitchFamily="49" charset="0"/>
              </a:rPr>
              <a:t>04</a:t>
            </a:r>
            <a:endParaRPr lang="ko-KR" altLang="en-US" sz="55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5C787FE-319C-4190-8FD9-59404AC0DC07}"/>
              </a:ext>
            </a:extLst>
          </p:cNvPr>
          <p:cNvSpPr/>
          <p:nvPr/>
        </p:nvSpPr>
        <p:spPr>
          <a:xfrm flipH="1">
            <a:off x="3791548" y="1776693"/>
            <a:ext cx="1014153" cy="255138"/>
          </a:xfrm>
          <a:prstGeom prst="rtTriangle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F8153BD-77F4-461B-8EE6-56C163D388F7}"/>
              </a:ext>
            </a:extLst>
          </p:cNvPr>
          <p:cNvCxnSpPr>
            <a:endCxn id="19" idx="0"/>
          </p:cNvCxnSpPr>
          <p:nvPr/>
        </p:nvCxnSpPr>
        <p:spPr>
          <a:xfrm flipV="1">
            <a:off x="3856423" y="1776693"/>
            <a:ext cx="949278" cy="2551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6CA7A649-5445-4B68-BF7D-F74FF3F6596E}"/>
              </a:ext>
            </a:extLst>
          </p:cNvPr>
          <p:cNvSpPr/>
          <p:nvPr/>
        </p:nvSpPr>
        <p:spPr>
          <a:xfrm flipH="1">
            <a:off x="7580914" y="1776693"/>
            <a:ext cx="1014153" cy="255138"/>
          </a:xfrm>
          <a:prstGeom prst="rtTriangle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06E3E8-7B6E-4139-9584-F862A683E01D}"/>
              </a:ext>
            </a:extLst>
          </p:cNvPr>
          <p:cNvCxnSpPr>
            <a:endCxn id="29" idx="0"/>
          </p:cNvCxnSpPr>
          <p:nvPr/>
        </p:nvCxnSpPr>
        <p:spPr>
          <a:xfrm flipV="1">
            <a:off x="7645789" y="1776693"/>
            <a:ext cx="949278" cy="2551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2ABC67E3-E345-4F21-83AC-E118BBE87453}"/>
              </a:ext>
            </a:extLst>
          </p:cNvPr>
          <p:cNvSpPr/>
          <p:nvPr/>
        </p:nvSpPr>
        <p:spPr>
          <a:xfrm flipH="1">
            <a:off x="7580914" y="4282715"/>
            <a:ext cx="1014153" cy="255138"/>
          </a:xfrm>
          <a:prstGeom prst="rtTriangle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65D7729-E10C-49E1-A046-BAA181D4C53D}"/>
              </a:ext>
            </a:extLst>
          </p:cNvPr>
          <p:cNvCxnSpPr>
            <a:endCxn id="31" idx="0"/>
          </p:cNvCxnSpPr>
          <p:nvPr/>
        </p:nvCxnSpPr>
        <p:spPr>
          <a:xfrm flipV="1">
            <a:off x="7645789" y="4282715"/>
            <a:ext cx="949278" cy="2551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9299A91C-C697-496D-853D-32B220B6ED04}"/>
              </a:ext>
            </a:extLst>
          </p:cNvPr>
          <p:cNvSpPr/>
          <p:nvPr/>
        </p:nvSpPr>
        <p:spPr>
          <a:xfrm flipH="1">
            <a:off x="3788186" y="4282715"/>
            <a:ext cx="1014153" cy="255138"/>
          </a:xfrm>
          <a:prstGeom prst="rtTriangle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03163BD-A534-448D-B189-23AAB5E3C485}"/>
              </a:ext>
            </a:extLst>
          </p:cNvPr>
          <p:cNvCxnSpPr>
            <a:endCxn id="33" idx="0"/>
          </p:cNvCxnSpPr>
          <p:nvPr/>
        </p:nvCxnSpPr>
        <p:spPr>
          <a:xfrm flipV="1">
            <a:off x="3853061" y="4282715"/>
            <a:ext cx="949278" cy="2551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A0F75C-D753-4D98-BC97-BE9B946D76E2}"/>
              </a:ext>
            </a:extLst>
          </p:cNvPr>
          <p:cNvSpPr txBox="1"/>
          <p:nvPr/>
        </p:nvSpPr>
        <p:spPr>
          <a:xfrm>
            <a:off x="4239491" y="1948706"/>
            <a:ext cx="213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배경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6690E1-5F79-48DD-8016-FA1BB9128C48}"/>
              </a:ext>
            </a:extLst>
          </p:cNvPr>
          <p:cNvSpPr txBox="1"/>
          <p:nvPr/>
        </p:nvSpPr>
        <p:spPr>
          <a:xfrm>
            <a:off x="8145497" y="1943956"/>
            <a:ext cx="384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수행절차 </a:t>
            </a:r>
            <a:r>
              <a:rPr lang="en-US" altLang="ko-KR" sz="2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&amp; </a:t>
            </a:r>
            <a:r>
              <a:rPr lang="ko-KR" altLang="en-US" sz="2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방법</a:t>
            </a:r>
            <a:endParaRPr lang="en-US" altLang="ko-KR" sz="28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8C7933-D56F-4758-A021-A8A0496A6AE3}"/>
              </a:ext>
            </a:extLst>
          </p:cNvPr>
          <p:cNvSpPr txBox="1"/>
          <p:nvPr/>
        </p:nvSpPr>
        <p:spPr>
          <a:xfrm>
            <a:off x="4252853" y="4431406"/>
            <a:ext cx="296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수행결과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C9CBAC-F8D1-4831-A1AF-543268926E7C}"/>
              </a:ext>
            </a:extLst>
          </p:cNvPr>
          <p:cNvSpPr txBox="1"/>
          <p:nvPr/>
        </p:nvSpPr>
        <p:spPr>
          <a:xfrm>
            <a:off x="8107838" y="4413709"/>
            <a:ext cx="227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소감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320930-B12E-4D23-8623-77ECDEFF1435}"/>
              </a:ext>
            </a:extLst>
          </p:cNvPr>
          <p:cNvSpPr txBox="1"/>
          <p:nvPr/>
        </p:nvSpPr>
        <p:spPr>
          <a:xfrm>
            <a:off x="4341486" y="2365645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주제  및 목적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0C5E40-ED5C-47C7-A5D9-2F4CB2DD8662}"/>
              </a:ext>
            </a:extLst>
          </p:cNvPr>
          <p:cNvSpPr txBox="1"/>
          <p:nvPr/>
        </p:nvSpPr>
        <p:spPr>
          <a:xfrm>
            <a:off x="4341483" y="2639371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개요 및 구조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F5960F-549E-4F6B-9DBE-C183517752E6}"/>
              </a:ext>
            </a:extLst>
          </p:cNvPr>
          <p:cNvSpPr txBox="1"/>
          <p:nvPr/>
        </p:nvSpPr>
        <p:spPr>
          <a:xfrm>
            <a:off x="4341484" y="2937645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기대효과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32624A-AF74-497F-ADF6-5E22876908B7}"/>
              </a:ext>
            </a:extLst>
          </p:cNvPr>
          <p:cNvSpPr txBox="1"/>
          <p:nvPr/>
        </p:nvSpPr>
        <p:spPr>
          <a:xfrm>
            <a:off x="8280368" y="2370904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</a:t>
            </a:r>
            <a:r>
              <a:rPr lang="ko-KR" altLang="en-US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팀구성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역할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26CFED-46F3-4FD9-B706-A7DE39F3D2F3}"/>
              </a:ext>
            </a:extLst>
          </p:cNvPr>
          <p:cNvSpPr txBox="1"/>
          <p:nvPr/>
        </p:nvSpPr>
        <p:spPr>
          <a:xfrm>
            <a:off x="8280365" y="2644630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수행절차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F36248-1A8A-443D-B379-311A48AF60BD}"/>
              </a:ext>
            </a:extLst>
          </p:cNvPr>
          <p:cNvSpPr txBox="1"/>
          <p:nvPr/>
        </p:nvSpPr>
        <p:spPr>
          <a:xfrm>
            <a:off x="8280366" y="2942904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방법론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924064-EFFB-4026-BD84-68F0382E8BC7}"/>
              </a:ext>
            </a:extLst>
          </p:cNvPr>
          <p:cNvSpPr txBox="1"/>
          <p:nvPr/>
        </p:nvSpPr>
        <p:spPr>
          <a:xfrm>
            <a:off x="4333182" y="4853312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주제  및 목적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627885-B3C1-4D49-AAED-3220BDB39B2E}"/>
              </a:ext>
            </a:extLst>
          </p:cNvPr>
          <p:cNvSpPr txBox="1"/>
          <p:nvPr/>
        </p:nvSpPr>
        <p:spPr>
          <a:xfrm>
            <a:off x="4333179" y="5127038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개요 및 구조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F107B7-6D79-445A-91AB-B6DBE7D0FD9C}"/>
              </a:ext>
            </a:extLst>
          </p:cNvPr>
          <p:cNvSpPr txBox="1"/>
          <p:nvPr/>
        </p:nvSpPr>
        <p:spPr>
          <a:xfrm>
            <a:off x="4333180" y="5425312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기대효과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8A6FCF-554F-4714-9028-41BD9742D15D}"/>
              </a:ext>
            </a:extLst>
          </p:cNvPr>
          <p:cNvSpPr txBox="1"/>
          <p:nvPr/>
        </p:nvSpPr>
        <p:spPr>
          <a:xfrm>
            <a:off x="8278203" y="4856557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후 </a:t>
            </a:r>
            <a:r>
              <a:rPr lang="ko-KR" altLang="en-US" dirty="0" err="1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느낀점</a:t>
            </a:r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F2C00A-6A09-4959-93E4-D33B9F199FE8}"/>
              </a:ext>
            </a:extLst>
          </p:cNvPr>
          <p:cNvSpPr txBox="1"/>
          <p:nvPr/>
        </p:nvSpPr>
        <p:spPr>
          <a:xfrm>
            <a:off x="8273522" y="5150293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프로젝트 보완점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DF4148-1386-4851-8D93-71E2BB5DE274}"/>
              </a:ext>
            </a:extLst>
          </p:cNvPr>
          <p:cNvSpPr txBox="1"/>
          <p:nvPr/>
        </p:nvSpPr>
        <p:spPr>
          <a:xfrm>
            <a:off x="8258058" y="5473417"/>
            <a:ext cx="257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Q &amp; A</a:t>
            </a:r>
            <a:endParaRPr lang="ko-KR" altLang="en-US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74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10B2C89-FF32-467C-848A-2756A033115B}"/>
              </a:ext>
            </a:extLst>
          </p:cNvPr>
          <p:cNvSpPr/>
          <p:nvPr/>
        </p:nvSpPr>
        <p:spPr>
          <a:xfrm>
            <a:off x="-16625" y="16619"/>
            <a:ext cx="12192000" cy="6858000"/>
          </a:xfrm>
          <a:prstGeom prst="rect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BBAFF4-6359-4F79-B89D-2392C1F704EA}"/>
              </a:ext>
            </a:extLst>
          </p:cNvPr>
          <p:cNvSpPr/>
          <p:nvPr/>
        </p:nvSpPr>
        <p:spPr>
          <a:xfrm>
            <a:off x="3499945" y="1015300"/>
            <a:ext cx="518685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7C514-35CB-42DF-9A27-199E880C4B35}"/>
              </a:ext>
            </a:extLst>
          </p:cNvPr>
          <p:cNvSpPr txBox="1"/>
          <p:nvPr/>
        </p:nvSpPr>
        <p:spPr>
          <a:xfrm>
            <a:off x="3105804" y="258558"/>
            <a:ext cx="5880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수행 절차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013919-0884-44C4-B3C2-2F1F896EFAE5}"/>
              </a:ext>
            </a:extLst>
          </p:cNvPr>
          <p:cNvCxnSpPr>
            <a:cxnSpLocks/>
          </p:cNvCxnSpPr>
          <p:nvPr/>
        </p:nvCxnSpPr>
        <p:spPr>
          <a:xfrm>
            <a:off x="252248" y="2485217"/>
            <a:ext cx="2190736" cy="443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ED8EB7E-4C35-4103-AFCC-BEE1A19AFD7A}"/>
              </a:ext>
            </a:extLst>
          </p:cNvPr>
          <p:cNvCxnSpPr>
            <a:cxnSpLocks/>
          </p:cNvCxnSpPr>
          <p:nvPr/>
        </p:nvCxnSpPr>
        <p:spPr>
          <a:xfrm flipV="1">
            <a:off x="4153887" y="2485216"/>
            <a:ext cx="2330995" cy="29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2284046-1186-48FB-B587-C7F954947546}"/>
              </a:ext>
            </a:extLst>
          </p:cNvPr>
          <p:cNvCxnSpPr>
            <a:cxnSpLocks/>
          </p:cNvCxnSpPr>
          <p:nvPr/>
        </p:nvCxnSpPr>
        <p:spPr>
          <a:xfrm>
            <a:off x="7882754" y="2485217"/>
            <a:ext cx="18130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6A85756-CABB-4D91-B44B-31F30FC2A9B9}"/>
              </a:ext>
            </a:extLst>
          </p:cNvPr>
          <p:cNvCxnSpPr>
            <a:cxnSpLocks/>
          </p:cNvCxnSpPr>
          <p:nvPr/>
        </p:nvCxnSpPr>
        <p:spPr>
          <a:xfrm>
            <a:off x="7849504" y="5525001"/>
            <a:ext cx="18130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원호 26">
            <a:extLst>
              <a:ext uri="{FF2B5EF4-FFF2-40B4-BE49-F238E27FC236}">
                <a16:creationId xmlns:a16="http://schemas.microsoft.com/office/drawing/2014/main" id="{1B0B2CC5-047E-4126-850A-980E6E592091}"/>
              </a:ext>
            </a:extLst>
          </p:cNvPr>
          <p:cNvSpPr/>
          <p:nvPr/>
        </p:nvSpPr>
        <p:spPr>
          <a:xfrm>
            <a:off x="8868103" y="2485216"/>
            <a:ext cx="1655379" cy="2096811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원호 55">
            <a:extLst>
              <a:ext uri="{FF2B5EF4-FFF2-40B4-BE49-F238E27FC236}">
                <a16:creationId xmlns:a16="http://schemas.microsoft.com/office/drawing/2014/main" id="{E28F255E-5F67-4358-8C3C-1A5FC8063551}"/>
              </a:ext>
            </a:extLst>
          </p:cNvPr>
          <p:cNvSpPr/>
          <p:nvPr/>
        </p:nvSpPr>
        <p:spPr>
          <a:xfrm flipV="1">
            <a:off x="8834852" y="3428192"/>
            <a:ext cx="1655379" cy="2096811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순서도: 지연 85">
            <a:extLst>
              <a:ext uri="{FF2B5EF4-FFF2-40B4-BE49-F238E27FC236}">
                <a16:creationId xmlns:a16="http://schemas.microsoft.com/office/drawing/2014/main" id="{5FD9F283-BA9D-496B-82C3-F28AFC3E1237}"/>
              </a:ext>
            </a:extLst>
          </p:cNvPr>
          <p:cNvSpPr/>
          <p:nvPr/>
        </p:nvSpPr>
        <p:spPr>
          <a:xfrm rot="5400000">
            <a:off x="2703735" y="2109141"/>
            <a:ext cx="1031540" cy="1845426"/>
          </a:xfrm>
          <a:prstGeom prst="flowChartDelay">
            <a:avLst/>
          </a:prstGeom>
          <a:solidFill>
            <a:srgbClr val="88CF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순서도: 지연 87">
            <a:extLst>
              <a:ext uri="{FF2B5EF4-FFF2-40B4-BE49-F238E27FC236}">
                <a16:creationId xmlns:a16="http://schemas.microsoft.com/office/drawing/2014/main" id="{DE591942-ED9E-4690-A483-BD2A50B2F99D}"/>
              </a:ext>
            </a:extLst>
          </p:cNvPr>
          <p:cNvSpPr/>
          <p:nvPr/>
        </p:nvSpPr>
        <p:spPr>
          <a:xfrm rot="16200000" flipV="1">
            <a:off x="6552479" y="1046496"/>
            <a:ext cx="1031540" cy="1845426"/>
          </a:xfrm>
          <a:prstGeom prst="flowChartDelay">
            <a:avLst/>
          </a:prstGeom>
          <a:solidFill>
            <a:srgbClr val="88CF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11CE1D0-1875-42C0-941C-7D95B9994435}"/>
              </a:ext>
            </a:extLst>
          </p:cNvPr>
          <p:cNvCxnSpPr>
            <a:cxnSpLocks/>
          </p:cNvCxnSpPr>
          <p:nvPr/>
        </p:nvCxnSpPr>
        <p:spPr>
          <a:xfrm flipV="1">
            <a:off x="3833389" y="5515072"/>
            <a:ext cx="2330995" cy="29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지연 89">
            <a:extLst>
              <a:ext uri="{FF2B5EF4-FFF2-40B4-BE49-F238E27FC236}">
                <a16:creationId xmlns:a16="http://schemas.microsoft.com/office/drawing/2014/main" id="{5CDAEF15-9863-4897-B14B-BE3079B90358}"/>
              </a:ext>
            </a:extLst>
          </p:cNvPr>
          <p:cNvSpPr/>
          <p:nvPr/>
        </p:nvSpPr>
        <p:spPr>
          <a:xfrm rot="16200000" flipV="1">
            <a:off x="6569320" y="4086518"/>
            <a:ext cx="1031540" cy="1845426"/>
          </a:xfrm>
          <a:prstGeom prst="flowChartDelay">
            <a:avLst/>
          </a:prstGeom>
          <a:solidFill>
            <a:srgbClr val="88CF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순서도: 지연 91">
            <a:extLst>
              <a:ext uri="{FF2B5EF4-FFF2-40B4-BE49-F238E27FC236}">
                <a16:creationId xmlns:a16="http://schemas.microsoft.com/office/drawing/2014/main" id="{9C7DA8BE-E826-421F-85CA-C4E4D3F6DDE1}"/>
              </a:ext>
            </a:extLst>
          </p:cNvPr>
          <p:cNvSpPr/>
          <p:nvPr/>
        </p:nvSpPr>
        <p:spPr>
          <a:xfrm rot="5400000">
            <a:off x="2394906" y="5151308"/>
            <a:ext cx="1031540" cy="1845426"/>
          </a:xfrm>
          <a:prstGeom prst="flowChartDelay">
            <a:avLst/>
          </a:prstGeom>
          <a:solidFill>
            <a:srgbClr val="88CF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172CD31-56D6-4406-9507-2AE6ACB2CE1A}"/>
              </a:ext>
            </a:extLst>
          </p:cNvPr>
          <p:cNvCxnSpPr>
            <a:cxnSpLocks/>
          </p:cNvCxnSpPr>
          <p:nvPr/>
        </p:nvCxnSpPr>
        <p:spPr>
          <a:xfrm flipV="1">
            <a:off x="252536" y="5548321"/>
            <a:ext cx="2330995" cy="299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지연 93">
            <a:extLst>
              <a:ext uri="{FF2B5EF4-FFF2-40B4-BE49-F238E27FC236}">
                <a16:creationId xmlns:a16="http://schemas.microsoft.com/office/drawing/2014/main" id="{56284B99-D017-44B8-B2D3-8FE281B67A24}"/>
              </a:ext>
            </a:extLst>
          </p:cNvPr>
          <p:cNvSpPr/>
          <p:nvPr/>
        </p:nvSpPr>
        <p:spPr>
          <a:xfrm flipV="1">
            <a:off x="10407410" y="3031854"/>
            <a:ext cx="1031540" cy="1845426"/>
          </a:xfrm>
          <a:prstGeom prst="flowChartDelay">
            <a:avLst/>
          </a:prstGeom>
          <a:solidFill>
            <a:srgbClr val="88CFD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BC5402B-B02A-4FF2-9702-1652B58CE98C}"/>
              </a:ext>
            </a:extLst>
          </p:cNvPr>
          <p:cNvSpPr/>
          <p:nvPr/>
        </p:nvSpPr>
        <p:spPr>
          <a:xfrm>
            <a:off x="2330042" y="1662546"/>
            <a:ext cx="1800000" cy="1243783"/>
          </a:xfrm>
          <a:prstGeom prst="rect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3AC2249-637C-4C43-89B4-3510D3C11C19}"/>
              </a:ext>
            </a:extLst>
          </p:cNvPr>
          <p:cNvSpPr/>
          <p:nvPr/>
        </p:nvSpPr>
        <p:spPr>
          <a:xfrm>
            <a:off x="6174704" y="2092560"/>
            <a:ext cx="1800000" cy="1243783"/>
          </a:xfrm>
          <a:prstGeom prst="rect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42948C0-96C1-4A51-8ABC-A978DB8BE6C4}"/>
              </a:ext>
            </a:extLst>
          </p:cNvPr>
          <p:cNvSpPr/>
          <p:nvPr/>
        </p:nvSpPr>
        <p:spPr>
          <a:xfrm>
            <a:off x="6194548" y="5273480"/>
            <a:ext cx="1800000" cy="1243783"/>
          </a:xfrm>
          <a:prstGeom prst="rect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223F046-BE1B-468B-93AB-4FC024298808}"/>
              </a:ext>
            </a:extLst>
          </p:cNvPr>
          <p:cNvSpPr/>
          <p:nvPr/>
        </p:nvSpPr>
        <p:spPr>
          <a:xfrm>
            <a:off x="2001424" y="4648584"/>
            <a:ext cx="1813039" cy="1243783"/>
          </a:xfrm>
          <a:prstGeom prst="rect">
            <a:avLst/>
          </a:prstGeom>
          <a:solidFill>
            <a:srgbClr val="88C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94CC9AB-6552-43DB-9279-B18513738AA9}"/>
              </a:ext>
            </a:extLst>
          </p:cNvPr>
          <p:cNvCxnSpPr>
            <a:cxnSpLocks/>
          </p:cNvCxnSpPr>
          <p:nvPr/>
        </p:nvCxnSpPr>
        <p:spPr>
          <a:xfrm>
            <a:off x="10407410" y="3031854"/>
            <a:ext cx="0" cy="1825200"/>
          </a:xfrm>
          <a:prstGeom prst="line">
            <a:avLst/>
          </a:prstGeom>
          <a:ln w="57150">
            <a:solidFill>
              <a:srgbClr val="88CF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7134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전반적인 작성요령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045029" y="1539705"/>
          <a:ext cx="10114383" cy="4758353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4980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4208552">
                <a:tc>
                  <a:txBody>
                    <a:bodyPr/>
                    <a:lstStyle/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훈련생 포트폴리오 양식은 프로젝트 기반 훈련 평가대상 훈련과정에 한하여 대표 프로젝트 </a:t>
                      </a:r>
                      <a:r>
                        <a:rPr lang="ko-KR" altLang="en-US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별로 각각 작성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제출</a:t>
                      </a:r>
                      <a:b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수행 과정 및 결과에 대해서는 제공된 목차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세부 항목별 작성요령을 참조하여 작성하되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특성에 따라 기본적인 구성을 유지한 상태에서 </a:t>
                      </a:r>
                      <a:r>
                        <a:rPr lang="ko-KR" altLang="en-US" sz="1800" b="1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 양식을 보완하거나 추가하여 작성할 수 있음</a:t>
                      </a:r>
                      <a:endParaRPr lang="en-US" altLang="ko-KR" sz="1800" b="1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buFont typeface="Wingdings" panose="05000000000000000000" pitchFamily="2" charset="2"/>
                        <a:buNone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훈련생 포트폴리오에 작성한 내용은 관련 </a:t>
                      </a:r>
                      <a:r>
                        <a:rPr lang="ko-KR" altLang="en-US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증빙자료를 모두 제출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 함 </a:t>
                      </a:r>
                      <a:b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별로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zip 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파일로 묶어서 제출해주세요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예시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기울임 회색 글씨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모두 삭제 후 제출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7134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전반적인 작성요령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01037"/>
              </p:ext>
            </p:extLst>
          </p:nvPr>
        </p:nvGraphicFramePr>
        <p:xfrm>
          <a:off x="1045029" y="1539705"/>
          <a:ext cx="10114383" cy="4758353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4980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4208552">
                <a:tc>
                  <a:txBody>
                    <a:bodyPr/>
                    <a:lstStyle/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 훈련생 포트폴리오 양식은 프로젝트 기반 훈련 평가대상 훈련과정에 한하여 대표 프로젝트 </a:t>
                      </a:r>
                      <a:r>
                        <a:rPr lang="ko-KR" altLang="en-US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별로 각각 작성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제출</a:t>
                      </a:r>
                      <a:b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수행 과정 및 결과에 대해서는 제공된 목차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세부 항목별 작성요령을 참조하여 작성하되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특성에 따라 기본적인 구성을 유지한 상태에서 </a:t>
                      </a:r>
                      <a:r>
                        <a:rPr lang="ko-KR" altLang="en-US" sz="1800" b="1" kern="1200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 양식을 보완하거나 추가하여 작성할 수 있음</a:t>
                      </a:r>
                      <a:endParaRPr lang="en-US" altLang="ko-KR" sz="1800" b="1" kern="1200" baseline="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fontAlgn="base" latinLnBrk="0">
                        <a:buFont typeface="Wingdings" panose="05000000000000000000" pitchFamily="2" charset="2"/>
                        <a:buNone/>
                      </a:pP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훈련생 포트폴리오에 작성한 내용은 관련 </a:t>
                      </a:r>
                      <a:r>
                        <a:rPr lang="ko-KR" altLang="en-US" sz="1800" b="1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증빙자료를 모두 제출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해야 함 </a:t>
                      </a:r>
                      <a:b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별로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zip </a:t>
                      </a:r>
                      <a:r>
                        <a:rPr lang="ko-KR" altLang="en-US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파일로 묶어서 제출해주세요</a:t>
                      </a:r>
                      <a:r>
                        <a:rPr lang="en-US" altLang="ko-KR" sz="18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작성 예시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기울임 회색 글씨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모두 삭제 후 제출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fontAlgn="base" latinLnBrk="0">
                        <a:buFont typeface="Wingdings" panose="05000000000000000000" pitchFamily="2" charset="2"/>
                        <a:buChar char="v"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5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41741"/>
              </p:ext>
            </p:extLst>
          </p:nvPr>
        </p:nvGraphicFramePr>
        <p:xfrm>
          <a:off x="3546088" y="1302451"/>
          <a:ext cx="7214838" cy="4589814"/>
        </p:xfrm>
        <a:graphic>
          <a:graphicData uri="http://schemas.openxmlformats.org/drawingml/2006/table">
            <a:tbl>
              <a:tblPr/>
              <a:tblGrid>
                <a:gridCol w="7214838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32897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배경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Ⅱ.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endParaRPr lang="en-US" altLang="ko-KR" sz="1800" b="1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83066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Ⅲ.</a:t>
                      </a:r>
                      <a:r>
                        <a:rPr lang="en-US" altLang="ko-KR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수행절차 및 방법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871514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Ⅳ.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결과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980399"/>
                  </a:ext>
                </a:extLst>
              </a:tr>
              <a:tr h="851283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Ⅴ. </a:t>
                      </a:r>
                      <a:r>
                        <a:rPr lang="ko-KR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느낀 점</a:t>
                      </a:r>
                    </a:p>
                  </a:txBody>
                  <a:tcPr marL="72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333981"/>
                  </a:ext>
                </a:extLst>
              </a:tr>
            </a:tbl>
          </a:graphicData>
        </a:graphic>
      </p:graphicFrame>
      <p:sp>
        <p:nvSpPr>
          <p:cNvPr id="9" name="矩形 2"/>
          <p:cNvSpPr/>
          <p:nvPr/>
        </p:nvSpPr>
        <p:spPr>
          <a:xfrm>
            <a:off x="1074172" y="520918"/>
            <a:ext cx="4774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목차</a:t>
            </a:r>
            <a:endParaRPr lang="zh-CN" altLang="en-US" sz="3600" b="1" dirty="0">
              <a:solidFill>
                <a:srgbClr val="1A7BAE"/>
              </a:solidFill>
              <a:latin typeface="Impac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20844" cy="365125"/>
          </a:xfrm>
        </p:spPr>
        <p:txBody>
          <a:bodyPr/>
          <a:lstStyle/>
          <a:p>
            <a:fld id="{D7D657F1-E26E-4878-8FB9-A33707A39A0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25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Ⅰ.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배경</a:t>
            </a:r>
            <a:endParaRPr lang="en-US" altLang="ko-KR" sz="3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46301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배경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아래와 같은 내용 등으로 구성하여 작성한다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주제</a:t>
                      </a: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목적</a:t>
                      </a:r>
                      <a:endParaRPr lang="en-US" altLang="ko-KR" sz="1800" b="1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개요 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컨셉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 내용과의 관련성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환경 등</a:t>
                      </a:r>
                      <a:r>
                        <a:rPr lang="en-US" altLang="ko-KR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구조</a:t>
                      </a:r>
                      <a:endParaRPr lang="en-US" altLang="ko-KR" sz="1800" b="1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기대 효과</a:t>
                      </a:r>
                      <a:endParaRPr lang="en-US" altLang="ko-KR" sz="1800" b="1" i="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4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03188"/>
              </p:ext>
            </p:extLst>
          </p:nvPr>
        </p:nvGraphicFramePr>
        <p:xfrm>
          <a:off x="1045029" y="1971218"/>
          <a:ext cx="10114383" cy="3599159"/>
        </p:xfrm>
        <a:graphic>
          <a:graphicData uri="http://schemas.openxmlformats.org/drawingml/2006/table">
            <a:tbl>
              <a:tblPr/>
              <a:tblGrid>
                <a:gridCol w="10114383">
                  <a:extLst>
                    <a:ext uri="{9D8B030D-6E8A-4147-A177-3AD203B41FA5}">
                      <a16:colId xmlns:a16="http://schemas.microsoft.com/office/drawing/2014/main" val="1053143411"/>
                    </a:ext>
                  </a:extLst>
                </a:gridCol>
              </a:tblGrid>
              <a:tr h="52217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 </a:t>
                      </a:r>
                      <a:r>
                        <a:rPr lang="ko-KR" altLang="en-US" sz="24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 성 요 령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✎</a:t>
                      </a:r>
                      <a:endParaRPr lang="en-US" altLang="ko-KR" sz="24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5285"/>
                  </a:ext>
                </a:extLst>
              </a:tr>
              <a:tr h="3076983"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 구성 및 역할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</a:t>
                      </a: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프로젝트를 기본 단위로 작성하며 팀원의 수에 따라 칸을 추가하거나 </a:t>
                      </a:r>
                      <a:b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삭제할 수 있다</a:t>
                      </a:r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800" b="1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  <a:r>
                        <a:rPr lang="en-US" altLang="ko-KR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 b="0" i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훈련생 별로 해당 프로젝트를 진행하면서 주도적으로 참여한 부분을 중심으로 작성</a:t>
                      </a:r>
                      <a:endParaRPr lang="en-US" altLang="ko-KR" sz="1800" b="0" i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4215" marT="421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1452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73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828370" y="310196"/>
            <a:ext cx="68014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b="1" dirty="0">
                <a:solidFill>
                  <a:srgbClr val="1A7BAE"/>
                </a:solidFill>
                <a:latin typeface="Impact"/>
              </a:rPr>
              <a:t>Ⅱ. </a:t>
            </a:r>
            <a:r>
              <a:rPr lang="ko-KR" altLang="en-US" sz="3600" b="1" dirty="0">
                <a:solidFill>
                  <a:srgbClr val="1A7BAE"/>
                </a:solidFill>
                <a:latin typeface="Impact"/>
              </a:rPr>
              <a:t>프로젝트 팀 구성 및 역할</a:t>
            </a:r>
            <a:endParaRPr lang="zh-CN" altLang="en-US" sz="1600" b="1" dirty="0">
              <a:solidFill>
                <a:srgbClr val="1A7BAE"/>
              </a:solidFill>
              <a:latin typeface="Impact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46463"/>
              </p:ext>
            </p:extLst>
          </p:nvPr>
        </p:nvGraphicFramePr>
        <p:xfrm>
          <a:off x="648924" y="1297859"/>
          <a:ext cx="11125259" cy="4989925"/>
        </p:xfrm>
        <a:graphic>
          <a:graphicData uri="http://schemas.openxmlformats.org/drawingml/2006/table">
            <a:tbl>
              <a:tblPr/>
              <a:tblGrid>
                <a:gridCol w="1925311">
                  <a:extLst>
                    <a:ext uri="{9D8B030D-6E8A-4147-A177-3AD203B41FA5}">
                      <a16:colId xmlns:a16="http://schemas.microsoft.com/office/drawing/2014/main" val="1518255068"/>
                    </a:ext>
                  </a:extLst>
                </a:gridCol>
                <a:gridCol w="9199948">
                  <a:extLst>
                    <a:ext uri="{9D8B030D-6E8A-4147-A177-3AD203B41FA5}">
                      <a16:colId xmlns:a16="http://schemas.microsoft.com/office/drawing/2014/main" val="214799246"/>
                    </a:ext>
                  </a:extLst>
                </a:gridCol>
              </a:tblGrid>
              <a:tr h="74827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훈련생 명</a:t>
                      </a:r>
                    </a:p>
                  </a:txBody>
                  <a:tcPr marL="4215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2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역할</a:t>
                      </a:r>
                    </a:p>
                  </a:txBody>
                  <a:tcPr marL="4215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81919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홍길동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리더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PPT</a:t>
                      </a:r>
                      <a:r>
                        <a:rPr lang="en-US" altLang="ko-KR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결과물을 작성하고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2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결과물을 보완함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035900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김아무개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 주차 회의록을 작성함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전처리작업을 담당함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869406"/>
                  </a:ext>
                </a:extLst>
              </a:tr>
              <a:tr h="141388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김민수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팀원</a:t>
                      </a:r>
                      <a:r>
                        <a:rPr lang="en-US" altLang="ko-KR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36000" marR="4215" marT="421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훈련에 임하며 사진을 촬영함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285750" marR="0" indent="-285750" algn="l" defTabSz="914400" rtl="0" eaLnBrk="1" fontAlgn="ctr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i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사전 데이터를 확보함</a:t>
                      </a:r>
                      <a:endParaRPr lang="en-US" altLang="ko-KR" sz="1800" b="1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4215" marT="421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225215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57F1-E26E-4878-8FB9-A33707A39A0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439401" y="206588"/>
            <a:ext cx="1312499" cy="13124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67576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1321</Words>
  <Application>Microsoft Office PowerPoint</Application>
  <PresentationFormat>와이드스크린</PresentationFormat>
  <Paragraphs>217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경기천년제목 Bold</vt:lpstr>
      <vt:lpstr>경기천년제목 Medium</vt:lpstr>
      <vt:lpstr>Wingdings</vt:lpstr>
      <vt:lpstr>KoPub돋움체 Bold</vt:lpstr>
      <vt:lpstr>Lucida Console</vt:lpstr>
      <vt:lpstr>나눔고딕</vt:lpstr>
      <vt:lpstr>Impact</vt:lpstr>
      <vt:lpstr>Arial</vt:lpstr>
      <vt:lpstr>Arial Unicode MS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이현민</dc:creator>
  <cp:lastModifiedBy>이 혁재</cp:lastModifiedBy>
  <cp:revision>135</cp:revision>
  <cp:lastPrinted>2020-01-30T02:26:31Z</cp:lastPrinted>
  <dcterms:created xsi:type="dcterms:W3CDTF">2020-01-16T02:16:59Z</dcterms:created>
  <dcterms:modified xsi:type="dcterms:W3CDTF">2020-04-27T17:56:35Z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