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5961" autoAdjust="0"/>
  </p:normalViewPr>
  <p:slideViewPr>
    <p:cSldViewPr snapToGrid="0">
      <p:cViewPr varScale="1">
        <p:scale>
          <a:sx n="76" d="100"/>
          <a:sy n="76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B5228-AAD8-41C1-8EAF-CDFD2D93A15A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FF262-791D-4628-AD42-0628F47A1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1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nfo.nec.go.kr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issue.nec.go.kr/" TargetMode="External"/><Relationship Id="rId3" Type="http://schemas.openxmlformats.org/officeDocument/2006/relationships/hyperlink" Target="https://www.assembly.go.kr/assm/memact/congressman/memCond/memCond.do" TargetMode="External"/><Relationship Id="rId7" Type="http://schemas.openxmlformats.org/officeDocument/2006/relationships/hyperlink" Target="http://clik.nanet.go.kr/potal/search/searchList.do?collection=assemblybill&amp;searchSelect=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data.go.kr/dataset/3057576/openapi.do" TargetMode="External"/><Relationship Id="rId5" Type="http://schemas.openxmlformats.org/officeDocument/2006/relationships/hyperlink" Target="https://www.naver.com/" TargetMode="External"/><Relationship Id="rId4" Type="http://schemas.openxmlformats.org/officeDocument/2006/relationships/hyperlink" Target="http://info.nec.go.kr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set/3057576/openapi.do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aver.com/" TargetMode="External"/><Relationship Id="rId5" Type="http://schemas.openxmlformats.org/officeDocument/2006/relationships/hyperlink" Target="http://www.manifesto.or.kr/manifesto_data/20200210/20na/01.html" TargetMode="External"/><Relationship Id="rId4" Type="http://schemas.openxmlformats.org/officeDocument/2006/relationships/hyperlink" Target="http://clik.nanet.go.kr/potal/search/searchList.do?collection=assemblybill&amp;searchSelect=Y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http://info.nec.go.kr/</a:t>
            </a:r>
            <a:r>
              <a:rPr lang="en-US" altLang="ko-KR" dirty="0"/>
              <a:t>(</a:t>
            </a:r>
            <a:r>
              <a:rPr lang="ko-KR" altLang="en-US" dirty="0"/>
              <a:t>중앙선거관리위원회</a:t>
            </a:r>
            <a:r>
              <a:rPr lang="en-US" altLang="ko-KR" dirty="0"/>
              <a:t> </a:t>
            </a:r>
            <a:r>
              <a:rPr lang="ko-KR" altLang="en-US" dirty="0"/>
              <a:t>선거통계시스템 사이트 참고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서울특별시 지도 그림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사용자가 시</a:t>
            </a:r>
            <a:r>
              <a:rPr lang="en-US" altLang="ko-KR" dirty="0"/>
              <a:t>/</a:t>
            </a:r>
            <a:r>
              <a:rPr lang="ko-KR" altLang="en-US" dirty="0"/>
              <a:t>군</a:t>
            </a:r>
            <a:r>
              <a:rPr lang="en-US" altLang="ko-KR" dirty="0"/>
              <a:t>/</a:t>
            </a:r>
            <a:r>
              <a:rPr lang="ko-KR" altLang="en-US" dirty="0"/>
              <a:t>구 글씨 링크를 클릭하면 읍</a:t>
            </a:r>
            <a:r>
              <a:rPr lang="en-US" altLang="ko-KR" dirty="0"/>
              <a:t>/</a:t>
            </a:r>
            <a:r>
              <a:rPr lang="ko-KR" altLang="en-US" dirty="0"/>
              <a:t>면</a:t>
            </a:r>
            <a:r>
              <a:rPr lang="en-US" altLang="ko-KR" dirty="0"/>
              <a:t>/</a:t>
            </a:r>
            <a:r>
              <a:rPr lang="ko-KR" altLang="en-US" dirty="0"/>
              <a:t>동 선택창 실행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읍</a:t>
            </a:r>
            <a:r>
              <a:rPr lang="en-US" altLang="ko-KR" dirty="0"/>
              <a:t>/</a:t>
            </a:r>
            <a:r>
              <a:rPr lang="ko-KR" altLang="en-US" dirty="0"/>
              <a:t>면</a:t>
            </a:r>
            <a:r>
              <a:rPr lang="en-US" altLang="ko-KR" dirty="0"/>
              <a:t>/</a:t>
            </a:r>
            <a:r>
              <a:rPr lang="ko-KR" altLang="en-US" dirty="0"/>
              <a:t>동을 선택하면 국회의원 정보 실행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국회의원 사진 링크 클릭을 하면 국회의원별 정보로 </a:t>
            </a:r>
            <a:r>
              <a:rPr lang="ko-KR" altLang="en-US" dirty="0" err="1"/>
              <a:t>넘어감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E1205-1919-47ED-9158-AE091B8613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568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국회의원 기본 정보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https://www.assembly.go.kr/assm/memact/congressman/memCond/memCond.do</a:t>
            </a:r>
            <a:r>
              <a:rPr lang="en-US" altLang="ko-KR" dirty="0"/>
              <a:t>(</a:t>
            </a:r>
            <a:r>
              <a:rPr lang="ko-KR" altLang="en-US" dirty="0"/>
              <a:t>대한민국국회</a:t>
            </a:r>
            <a:r>
              <a:rPr lang="en-US" altLang="ko-KR" dirty="0"/>
              <a:t>-</a:t>
            </a:r>
            <a:r>
              <a:rPr lang="ko-KR" altLang="en-US" dirty="0"/>
              <a:t>의원활동</a:t>
            </a:r>
            <a:r>
              <a:rPr lang="en-US" altLang="ko-KR" dirty="0"/>
              <a:t>-</a:t>
            </a:r>
            <a:r>
              <a:rPr lang="ko-KR" altLang="en-US" dirty="0"/>
              <a:t>국회의원현황</a:t>
            </a:r>
            <a:r>
              <a:rPr lang="en-US" altLang="ko-KR" dirty="0"/>
              <a:t>-</a:t>
            </a:r>
            <a:r>
              <a:rPr lang="ko-KR" altLang="en-US" dirty="0"/>
              <a:t>서울 </a:t>
            </a:r>
            <a:r>
              <a:rPr lang="en-US" altLang="ko-KR" dirty="0"/>
              <a:t>: </a:t>
            </a:r>
            <a:r>
              <a:rPr lang="ko-KR" altLang="en-US" dirty="0"/>
              <a:t>국회의원 명단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4"/>
              </a:rPr>
              <a:t>http://info.nec.go.kr/</a:t>
            </a:r>
            <a:r>
              <a:rPr lang="en-US" altLang="ko-KR" dirty="0"/>
              <a:t>(</a:t>
            </a:r>
            <a:r>
              <a:rPr lang="ko-KR" altLang="en-US" dirty="0"/>
              <a:t>중앙선거관리위원회 선거통계시스템</a:t>
            </a:r>
            <a:r>
              <a:rPr lang="en-US" altLang="ko-KR" dirty="0"/>
              <a:t>–</a:t>
            </a:r>
            <a:r>
              <a:rPr lang="ko-KR" altLang="en-US" dirty="0"/>
              <a:t>역대선거</a:t>
            </a:r>
            <a:r>
              <a:rPr lang="en-US" altLang="ko-KR" dirty="0"/>
              <a:t>–</a:t>
            </a:r>
            <a:r>
              <a:rPr lang="ko-KR" altLang="en-US" dirty="0"/>
              <a:t>당선인</a:t>
            </a:r>
            <a:r>
              <a:rPr lang="en-US" altLang="ko-KR" dirty="0"/>
              <a:t>–</a:t>
            </a:r>
            <a:r>
              <a:rPr lang="ko-KR" altLang="en-US" dirty="0"/>
              <a:t>당선인명부</a:t>
            </a:r>
            <a:r>
              <a:rPr lang="en-US" altLang="ko-KR" dirty="0"/>
              <a:t>–</a:t>
            </a:r>
            <a:r>
              <a:rPr lang="ko-KR" altLang="en-US" dirty="0"/>
              <a:t>국회의원선거</a:t>
            </a:r>
            <a:r>
              <a:rPr lang="en-US" altLang="ko-KR" dirty="0"/>
              <a:t>–</a:t>
            </a:r>
            <a:r>
              <a:rPr lang="ko-KR" altLang="en-US" dirty="0"/>
              <a:t>제</a:t>
            </a:r>
            <a:r>
              <a:rPr lang="en-US" altLang="ko-KR" dirty="0"/>
              <a:t>20</a:t>
            </a:r>
            <a:r>
              <a:rPr lang="ko-KR" altLang="en-US" dirty="0"/>
              <a:t>대</a:t>
            </a:r>
            <a:r>
              <a:rPr lang="en-US" altLang="ko-KR" dirty="0"/>
              <a:t>–</a:t>
            </a:r>
            <a:r>
              <a:rPr lang="ko-KR" altLang="en-US" dirty="0"/>
              <a:t>국회의원선거</a:t>
            </a:r>
            <a:r>
              <a:rPr lang="en-US" altLang="ko-KR" dirty="0"/>
              <a:t>–</a:t>
            </a:r>
            <a:r>
              <a:rPr lang="ko-KR" altLang="en-US" dirty="0"/>
              <a:t>서울특별시 </a:t>
            </a:r>
            <a:r>
              <a:rPr lang="en-US" altLang="ko-KR" dirty="0"/>
              <a:t>: </a:t>
            </a:r>
            <a:r>
              <a:rPr lang="ko-KR" altLang="en-US" dirty="0"/>
              <a:t>국회의원 기본 정보 </a:t>
            </a:r>
            <a:r>
              <a:rPr lang="en-US" altLang="ko-KR" dirty="0"/>
              <a:t>– </a:t>
            </a:r>
            <a:r>
              <a:rPr lang="ko-KR" altLang="en-US" dirty="0"/>
              <a:t>선거구명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정당명</a:t>
            </a:r>
            <a:r>
              <a:rPr lang="en-US" altLang="ko-KR" dirty="0"/>
              <a:t>, </a:t>
            </a:r>
            <a:r>
              <a:rPr lang="ko-KR" altLang="en-US" dirty="0"/>
              <a:t>성명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생년월일</a:t>
            </a:r>
            <a:r>
              <a:rPr lang="en-US" altLang="ko-KR" dirty="0"/>
              <a:t>(</a:t>
            </a:r>
            <a:r>
              <a:rPr lang="ko-KR" altLang="en-US" dirty="0"/>
              <a:t>연령</a:t>
            </a:r>
            <a:r>
              <a:rPr lang="en-US" altLang="ko-KR" dirty="0"/>
              <a:t>), </a:t>
            </a:r>
            <a:r>
              <a:rPr lang="ko-KR" altLang="en-US" dirty="0"/>
              <a:t>직업</a:t>
            </a:r>
            <a:r>
              <a:rPr lang="en-US" altLang="ko-KR" dirty="0"/>
              <a:t>, </a:t>
            </a:r>
            <a:r>
              <a:rPr lang="ko-KR" altLang="en-US" dirty="0"/>
              <a:t>학력</a:t>
            </a:r>
            <a:r>
              <a:rPr lang="en-US" altLang="ko-KR" dirty="0"/>
              <a:t>, </a:t>
            </a:r>
            <a:r>
              <a:rPr lang="ko-KR" altLang="en-US" dirty="0"/>
              <a:t>경력</a:t>
            </a:r>
            <a:r>
              <a:rPr lang="en-US" altLang="ko-KR" dirty="0"/>
              <a:t>, </a:t>
            </a:r>
            <a:r>
              <a:rPr lang="ko-KR" altLang="en-US" dirty="0"/>
              <a:t>득표수</a:t>
            </a:r>
            <a:r>
              <a:rPr lang="en-US" altLang="ko-KR" dirty="0"/>
              <a:t>(</a:t>
            </a:r>
            <a:r>
              <a:rPr lang="ko-KR" altLang="en-US" dirty="0"/>
              <a:t>득표율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국회의원 관련 뉴스 제목</a:t>
            </a:r>
            <a:r>
              <a:rPr lang="en-US" altLang="ko-KR" dirty="0"/>
              <a:t>&amp;</a:t>
            </a:r>
            <a:r>
              <a:rPr lang="ko-KR" altLang="en-US" dirty="0"/>
              <a:t>본문 </a:t>
            </a:r>
            <a:r>
              <a:rPr lang="ko-KR" altLang="en-US" dirty="0" err="1"/>
              <a:t>긍</a:t>
            </a:r>
            <a:r>
              <a:rPr lang="en-US" altLang="ko-KR" dirty="0"/>
              <a:t>/</a:t>
            </a:r>
            <a:r>
              <a:rPr lang="ko-KR" altLang="en-US" dirty="0"/>
              <a:t>부정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https://www.naver.com/</a:t>
            </a:r>
            <a:r>
              <a:rPr lang="en-US" altLang="ko-KR" dirty="0"/>
              <a:t>(</a:t>
            </a:r>
            <a:r>
              <a:rPr lang="ko-KR" altLang="en-US" dirty="0"/>
              <a:t>네이버</a:t>
            </a:r>
            <a:r>
              <a:rPr lang="en-US" altLang="ko-KR" dirty="0"/>
              <a:t>-</a:t>
            </a:r>
            <a:r>
              <a:rPr lang="ko-KR" altLang="en-US" dirty="0"/>
              <a:t>국회의원 관련 뉴스 제목</a:t>
            </a:r>
            <a:r>
              <a:rPr lang="en-US" altLang="ko-KR" dirty="0"/>
              <a:t>&amp;</a:t>
            </a:r>
            <a:r>
              <a:rPr lang="ko-KR" altLang="en-US" dirty="0"/>
              <a:t>본문 </a:t>
            </a:r>
            <a:r>
              <a:rPr lang="ko-KR" altLang="en-US" dirty="0" err="1"/>
              <a:t>긍</a:t>
            </a:r>
            <a:r>
              <a:rPr lang="en-US" altLang="ko-KR" dirty="0"/>
              <a:t>/</a:t>
            </a:r>
            <a:r>
              <a:rPr lang="ko-KR" altLang="en-US" dirty="0"/>
              <a:t>부정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소통점수 </a:t>
            </a:r>
            <a:r>
              <a:rPr lang="en-US" altLang="ko-KR" dirty="0"/>
              <a:t>– </a:t>
            </a:r>
            <a:r>
              <a:rPr lang="ko-KR" altLang="en-US" dirty="0"/>
              <a:t>국회의원 키워드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https://www.data.go.kr/dataset/3057576/openapi.do</a:t>
            </a:r>
            <a:r>
              <a:rPr lang="en-US" altLang="ko-KR" dirty="0"/>
              <a:t>(</a:t>
            </a:r>
            <a:r>
              <a:rPr lang="ko-KR" altLang="en-US" dirty="0" err="1"/>
              <a:t>공공데이터포털</a:t>
            </a:r>
            <a:r>
              <a:rPr lang="en-US" altLang="ko-KR" dirty="0"/>
              <a:t>-</a:t>
            </a:r>
            <a:r>
              <a:rPr lang="ko-KR" altLang="en-US" dirty="0"/>
              <a:t>국회회의록 정보</a:t>
            </a:r>
            <a:r>
              <a:rPr lang="en-US" altLang="ko-KR" dirty="0"/>
              <a:t>-</a:t>
            </a:r>
            <a:r>
              <a:rPr lang="ko-KR" altLang="en-US" dirty="0" err="1"/>
              <a:t>최근회의록정보조회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국회의원 키워드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7"/>
              </a:rPr>
              <a:t>http://clik.nanet.go.kr/potal/search/searchList.do?collection=assemblybill&amp;searchSelect=Y</a:t>
            </a:r>
            <a:r>
              <a:rPr lang="en-US" altLang="ko-KR" dirty="0"/>
              <a:t>(</a:t>
            </a:r>
            <a:r>
              <a:rPr lang="ko-KR" altLang="en-US" dirty="0"/>
              <a:t>국회도서관</a:t>
            </a:r>
            <a:r>
              <a:rPr lang="en-US" altLang="ko-KR" dirty="0"/>
              <a:t>-</a:t>
            </a:r>
            <a:r>
              <a:rPr lang="ko-KR" altLang="en-US" dirty="0"/>
              <a:t>국회</a:t>
            </a:r>
            <a:r>
              <a:rPr lang="en-US" altLang="ko-KR" dirty="0"/>
              <a:t>.</a:t>
            </a:r>
            <a:r>
              <a:rPr lang="ko-KR" altLang="en-US" dirty="0"/>
              <a:t>지방의회 의정정보</a:t>
            </a:r>
            <a:r>
              <a:rPr lang="en-US" altLang="ko-KR" dirty="0"/>
              <a:t>-</a:t>
            </a:r>
            <a:r>
              <a:rPr lang="ko-KR" altLang="en-US" dirty="0"/>
              <a:t>의안정보</a:t>
            </a:r>
            <a:r>
              <a:rPr lang="en-US" altLang="ko-KR" dirty="0"/>
              <a:t>-</a:t>
            </a:r>
            <a:r>
              <a:rPr lang="ko-KR" altLang="en-US" dirty="0"/>
              <a:t>국회의안정보 </a:t>
            </a:r>
            <a:r>
              <a:rPr lang="en-US" altLang="ko-KR" dirty="0"/>
              <a:t>: </a:t>
            </a:r>
            <a:r>
              <a:rPr lang="ko-KR" altLang="en-US" dirty="0"/>
              <a:t>국회의원 키워드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소통점수 </a:t>
            </a:r>
            <a:r>
              <a:rPr lang="en-US" altLang="ko-KR" dirty="0"/>
              <a:t>– </a:t>
            </a:r>
            <a:r>
              <a:rPr lang="ko-KR" altLang="en-US" dirty="0"/>
              <a:t>대표 민원 키워드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http://issue.nec.go.kr/</a:t>
            </a:r>
            <a:r>
              <a:rPr lang="en-US" altLang="ko-KR" dirty="0"/>
              <a:t>(</a:t>
            </a:r>
            <a:r>
              <a:rPr lang="ko-KR" altLang="en-US" dirty="0"/>
              <a:t>중앙선거관리위원회 </a:t>
            </a:r>
            <a:r>
              <a:rPr lang="ko-KR" altLang="en-US" dirty="0" err="1"/>
              <a:t>공약이슈지도</a:t>
            </a:r>
            <a:r>
              <a:rPr lang="en-US" altLang="ko-KR" dirty="0"/>
              <a:t>-</a:t>
            </a:r>
            <a:r>
              <a:rPr lang="ko-KR" altLang="en-US" dirty="0"/>
              <a:t>서울</a:t>
            </a:r>
            <a:r>
              <a:rPr lang="en-US" altLang="ko-KR" dirty="0"/>
              <a:t>-</a:t>
            </a:r>
            <a:r>
              <a:rPr lang="ko-KR" altLang="en-US" dirty="0" err="1"/>
              <a:t>구선택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대표 민원 키워드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E1205-1919-47ED-9158-AE091B8613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7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소통 점수</a:t>
            </a:r>
            <a:endParaRPr lang="en-US" altLang="ko-KR" dirty="0"/>
          </a:p>
          <a:p>
            <a:r>
              <a:rPr lang="en-US" altLang="ko-KR" dirty="0">
                <a:effectLst/>
              </a:rPr>
              <a:t>‘GetOldTweets3’</a:t>
            </a:r>
            <a:r>
              <a:rPr lang="ko-KR" altLang="en-US" dirty="0">
                <a:solidFill>
                  <a:srgbClr val="FFFFFF"/>
                </a:solidFill>
                <a:effectLst/>
              </a:rPr>
              <a:t>라는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python package</a:t>
            </a:r>
            <a:r>
              <a:rPr lang="ko-KR" altLang="en-US" dirty="0">
                <a:effectLst/>
              </a:rPr>
              <a:t>를 이용하여 국회의원별 아이디를 통해 트윗 </a:t>
            </a:r>
            <a:r>
              <a:rPr lang="ko-KR" altLang="en-US" dirty="0" err="1">
                <a:effectLst/>
              </a:rPr>
              <a:t>생성량</a:t>
            </a:r>
            <a:r>
              <a:rPr lang="ko-KR" altLang="en-US" dirty="0">
                <a:effectLst/>
              </a:rPr>
              <a:t> 추출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# </a:t>
            </a:r>
            <a:r>
              <a:rPr lang="ko-KR" altLang="en-US" dirty="0">
                <a:effectLst/>
              </a:rPr>
              <a:t>활동 점수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hlinkClick r:id="rId3"/>
              </a:rPr>
              <a:t>https://www.data.go.kr/dataset/3057576/openapi.do</a:t>
            </a:r>
            <a:r>
              <a:rPr lang="en-US" altLang="ko-KR" dirty="0"/>
              <a:t>(</a:t>
            </a:r>
            <a:r>
              <a:rPr lang="ko-KR" altLang="en-US" dirty="0" err="1"/>
              <a:t>공공데이터포털</a:t>
            </a:r>
            <a:r>
              <a:rPr lang="en-US" altLang="ko-KR" dirty="0"/>
              <a:t>-</a:t>
            </a:r>
            <a:r>
              <a:rPr lang="ko-KR" altLang="en-US" dirty="0"/>
              <a:t>국회회의록 정보</a:t>
            </a:r>
            <a:r>
              <a:rPr lang="en-US" altLang="ko-KR" dirty="0"/>
              <a:t>-</a:t>
            </a:r>
            <a:r>
              <a:rPr lang="ko-KR" altLang="en-US" dirty="0" err="1"/>
              <a:t>최근회의록정보조회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회의 참석률</a:t>
            </a:r>
            <a:r>
              <a:rPr lang="en-US" altLang="ko-KR" dirty="0"/>
              <a:t>, </a:t>
            </a:r>
            <a:r>
              <a:rPr lang="ko-KR" altLang="en-US" dirty="0"/>
              <a:t>회의 기여도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4"/>
              </a:rPr>
              <a:t>http://clik.nanet.go.kr/potal/search/searchList.do?collection=assemblybill&amp;searchSelect=Y</a:t>
            </a:r>
            <a:r>
              <a:rPr lang="en-US" altLang="ko-KR" dirty="0"/>
              <a:t>(</a:t>
            </a:r>
            <a:r>
              <a:rPr lang="ko-KR" altLang="en-US" dirty="0"/>
              <a:t>국회도서관</a:t>
            </a:r>
            <a:r>
              <a:rPr lang="en-US" altLang="ko-KR" dirty="0"/>
              <a:t>-</a:t>
            </a:r>
            <a:r>
              <a:rPr lang="ko-KR" altLang="en-US" dirty="0"/>
              <a:t>국회</a:t>
            </a:r>
            <a:r>
              <a:rPr lang="en-US" altLang="ko-KR" dirty="0"/>
              <a:t>.</a:t>
            </a:r>
            <a:r>
              <a:rPr lang="ko-KR" altLang="en-US" dirty="0"/>
              <a:t>지방의회 의정정보</a:t>
            </a:r>
            <a:r>
              <a:rPr lang="en-US" altLang="ko-KR" dirty="0"/>
              <a:t>-</a:t>
            </a:r>
            <a:r>
              <a:rPr lang="ko-KR" altLang="en-US" dirty="0"/>
              <a:t>의안정보</a:t>
            </a:r>
            <a:r>
              <a:rPr lang="en-US" altLang="ko-KR" dirty="0"/>
              <a:t>-</a:t>
            </a:r>
            <a:r>
              <a:rPr lang="ko-KR" altLang="en-US" dirty="0"/>
              <a:t>국회의안정보 </a:t>
            </a:r>
            <a:r>
              <a:rPr lang="en-US" altLang="ko-KR" dirty="0"/>
              <a:t>: </a:t>
            </a:r>
            <a:r>
              <a:rPr lang="ko-KR" altLang="en-US" dirty="0"/>
              <a:t>대표 법안 발의</a:t>
            </a:r>
            <a:r>
              <a:rPr lang="en-US" altLang="ko-KR" dirty="0"/>
              <a:t>, </a:t>
            </a:r>
            <a:r>
              <a:rPr lang="ko-KR" altLang="en-US" dirty="0"/>
              <a:t>법안 발의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공약 </a:t>
            </a:r>
            <a:r>
              <a:rPr lang="ko-KR" altLang="en-US" dirty="0" err="1"/>
              <a:t>이행률</a:t>
            </a:r>
            <a:r>
              <a:rPr lang="ko-KR" altLang="en-US" dirty="0"/>
              <a:t> 점수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http://www.manifesto.or.kr/manifesto_data/20200210/20na/01.html</a:t>
            </a:r>
            <a:r>
              <a:rPr lang="en-US" altLang="ko-KR" dirty="0"/>
              <a:t>(</a:t>
            </a:r>
            <a:r>
              <a:rPr lang="ko-KR" altLang="en-US" dirty="0" err="1"/>
              <a:t>한국매니페스토실천본부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공약 내용</a:t>
            </a:r>
            <a:r>
              <a:rPr lang="en-US" altLang="ko-KR" dirty="0"/>
              <a:t>(</a:t>
            </a:r>
            <a:r>
              <a:rPr lang="ko-KR" altLang="en-US" u="sng" dirty="0">
                <a:solidFill>
                  <a:srgbClr val="FF0000"/>
                </a:solidFill>
              </a:rPr>
              <a:t>있기는 하나 추출할 수 있을 지 확실하지 않음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중간에 공약이 바뀌는 경우도 있고 평가하기 애매하지만 일단 넣어뒀어요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트렌드 점수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https://www.naver.com</a:t>
            </a:r>
            <a:r>
              <a:rPr lang="en-US" altLang="ko-KR" dirty="0"/>
              <a:t>/(</a:t>
            </a:r>
            <a:r>
              <a:rPr lang="ko-KR" altLang="en-US" dirty="0"/>
              <a:t>네이버</a:t>
            </a:r>
            <a:r>
              <a:rPr lang="en-US" altLang="ko-KR" dirty="0"/>
              <a:t>-6</a:t>
            </a:r>
            <a:r>
              <a:rPr lang="ko-KR" altLang="en-US" dirty="0"/>
              <a:t>개월간의 사회적 이슈</a:t>
            </a:r>
            <a:r>
              <a:rPr lang="en-US" altLang="ko-KR" dirty="0"/>
              <a:t>(</a:t>
            </a:r>
            <a:r>
              <a:rPr lang="ko-KR" altLang="en-US" dirty="0"/>
              <a:t>뉴스 제목 추출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4"/>
              </a:rPr>
              <a:t>http://clik.nanet.go.kr/potal/search/searchList.do?collection=assemblybill&amp;searchSelect=Y</a:t>
            </a:r>
            <a:r>
              <a:rPr lang="en-US" altLang="ko-KR" dirty="0"/>
              <a:t>(</a:t>
            </a:r>
            <a:r>
              <a:rPr lang="ko-KR" altLang="en-US" dirty="0"/>
              <a:t>국회도서관</a:t>
            </a:r>
            <a:r>
              <a:rPr lang="en-US" altLang="ko-KR" dirty="0"/>
              <a:t>-</a:t>
            </a:r>
            <a:r>
              <a:rPr lang="ko-KR" altLang="en-US" dirty="0"/>
              <a:t>국회</a:t>
            </a:r>
            <a:r>
              <a:rPr lang="en-US" altLang="ko-KR" dirty="0"/>
              <a:t>.</a:t>
            </a:r>
            <a:r>
              <a:rPr lang="ko-KR" altLang="en-US" dirty="0"/>
              <a:t>지방의회 의정정보</a:t>
            </a:r>
            <a:r>
              <a:rPr lang="en-US" altLang="ko-KR" dirty="0"/>
              <a:t>-</a:t>
            </a:r>
            <a:r>
              <a:rPr lang="ko-KR" altLang="en-US" dirty="0"/>
              <a:t>의안정보</a:t>
            </a:r>
            <a:r>
              <a:rPr lang="en-US" altLang="ko-KR" dirty="0"/>
              <a:t>-</a:t>
            </a:r>
            <a:r>
              <a:rPr lang="ko-KR" altLang="en-US" dirty="0"/>
              <a:t>국회의안정보 </a:t>
            </a:r>
            <a:r>
              <a:rPr lang="en-US" altLang="ko-KR" dirty="0"/>
              <a:t>: </a:t>
            </a:r>
            <a:r>
              <a:rPr lang="ko-KR" altLang="en-US" dirty="0"/>
              <a:t>법안 발의 목록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E1205-1919-47ED-9158-AE091B8613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84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(5</a:t>
            </a:r>
            <a:r>
              <a:rPr lang="ko-KR" altLang="en-US" dirty="0"/>
              <a:t>가지에 대한 평가를 방사형 그래프로도 </a:t>
            </a:r>
            <a:r>
              <a:rPr lang="ko-KR" altLang="en-US" dirty="0" smtClean="0"/>
              <a:t>나타낼 </a:t>
            </a:r>
            <a:r>
              <a:rPr lang="ko-KR" altLang="en-US" dirty="0"/>
              <a:t>수 있다면 하고 싶어서 일단 넣어뒀습니다</a:t>
            </a:r>
            <a:r>
              <a:rPr lang="en-US" altLang="ko-KR" dirty="0" smtClean="0"/>
              <a:t>.)</a:t>
            </a:r>
          </a:p>
          <a:p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각각의 지표에 대한 점수화 </a:t>
            </a:r>
            <a:endParaRPr lang="en-US" altLang="ko-KR" dirty="0" smtClean="0"/>
          </a:p>
          <a:p>
            <a:pPr marL="0" indent="0">
              <a:buFontTx/>
              <a:buNone/>
            </a:pPr>
            <a:r>
              <a:rPr lang="ko-KR" altLang="en-US" dirty="0" smtClean="0"/>
              <a:t>후보</a:t>
            </a:r>
            <a:r>
              <a:rPr lang="en-US" altLang="ko-KR" dirty="0" smtClean="0"/>
              <a:t>1) </a:t>
            </a:r>
            <a:r>
              <a:rPr lang="ko-KR" altLang="en-US" dirty="0" smtClean="0"/>
              <a:t>전체 후보자에 대하여 </a:t>
            </a:r>
            <a:r>
              <a:rPr lang="en-US" altLang="ko-KR" dirty="0" smtClean="0"/>
              <a:t>0~5</a:t>
            </a:r>
            <a:r>
              <a:rPr lang="ko-KR" altLang="en-US" baseline="0" dirty="0" smtClean="0"/>
              <a:t>점으로 나누어 각 </a:t>
            </a:r>
            <a:r>
              <a:rPr lang="ko-KR" altLang="en-US" baseline="0" dirty="0" err="1" smtClean="0"/>
              <a:t>지표별로</a:t>
            </a:r>
            <a:r>
              <a:rPr lang="ko-KR" altLang="en-US" baseline="0" dirty="0" smtClean="0"/>
              <a:t> 절대평가적 점수를 매김</a:t>
            </a:r>
            <a:r>
              <a:rPr lang="en-US" altLang="ko-KR" baseline="0" dirty="0" smtClean="0"/>
              <a:t>(0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: 0, 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: 20, 2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: 40, 3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: 60, 4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: 80, 5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: 100)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후보</a:t>
            </a:r>
            <a:r>
              <a:rPr lang="en-US" altLang="ko-KR" baseline="0" dirty="0" smtClean="0"/>
              <a:t>2) </a:t>
            </a:r>
            <a:r>
              <a:rPr lang="ko-KR" altLang="en-US" baseline="0" dirty="0" smtClean="0"/>
              <a:t>전체 후보자의 수</a:t>
            </a:r>
            <a:r>
              <a:rPr lang="en-US" altLang="ko-KR" baseline="0" dirty="0" smtClean="0"/>
              <a:t>(49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을</a:t>
            </a:r>
            <a:r>
              <a:rPr lang="en-US" altLang="ko-KR" baseline="0" dirty="0" smtClean="0"/>
              <a:t> 5</a:t>
            </a:r>
            <a:r>
              <a:rPr lang="ko-KR" altLang="en-US" baseline="0" dirty="0" smtClean="0"/>
              <a:t>분할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약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명씩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나누어 균일하게 </a:t>
            </a:r>
            <a:r>
              <a:rPr lang="en-US" altLang="ko-KR" baseline="0" dirty="0" smtClean="0"/>
              <a:t>1~5</a:t>
            </a:r>
            <a:r>
              <a:rPr lang="ko-KR" altLang="en-US" baseline="0" dirty="0" smtClean="0"/>
              <a:t>점으로 나누어 후보자의 </a:t>
            </a:r>
            <a:r>
              <a:rPr lang="ko-KR" altLang="en-US" baseline="0" dirty="0" err="1" smtClean="0"/>
              <a:t>포함군을</a:t>
            </a:r>
            <a:r>
              <a:rPr lang="ko-KR" altLang="en-US" baseline="0" dirty="0" smtClean="0"/>
              <a:t> 표시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E1205-1919-47ED-9158-AE091B8613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7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B35E-EF39-4A16-BF7E-1717CB59CE50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4D30-9815-43D4-B84E-9142E769E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0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B35E-EF39-4A16-BF7E-1717CB59CE50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4D30-9815-43D4-B84E-9142E769E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5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B35E-EF39-4A16-BF7E-1717CB59CE50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4D30-9815-43D4-B84E-9142E769E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941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=""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0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B35E-EF39-4A16-BF7E-1717CB59CE50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4D30-9815-43D4-B84E-9142E769E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7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B35E-EF39-4A16-BF7E-1717CB59CE50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4D30-9815-43D4-B84E-9142E769E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B35E-EF39-4A16-BF7E-1717CB59CE50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4D30-9815-43D4-B84E-9142E769E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37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B35E-EF39-4A16-BF7E-1717CB59CE50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4D30-9815-43D4-B84E-9142E769E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0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B35E-EF39-4A16-BF7E-1717CB59CE50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4D30-9815-43D4-B84E-9142E769E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19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B35E-EF39-4A16-BF7E-1717CB59CE50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4D30-9815-43D4-B84E-9142E769E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17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B35E-EF39-4A16-BF7E-1717CB59CE50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4D30-9815-43D4-B84E-9142E769E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5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B35E-EF39-4A16-BF7E-1717CB59CE50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4D30-9815-43D4-B84E-9142E769E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5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B35E-EF39-4A16-BF7E-1717CB59CE50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94D30-9815-43D4-B84E-9142E769E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1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ㅇㅇㅇㅇㅇ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7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A8335F4-657F-4D3A-AF82-9301DC9A9BBF}"/>
              </a:ext>
            </a:extLst>
          </p:cNvPr>
          <p:cNvSpPr/>
          <p:nvPr/>
        </p:nvSpPr>
        <p:spPr>
          <a:xfrm>
            <a:off x="1111250" y="5360721"/>
            <a:ext cx="4584491" cy="1117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513860" y="855930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94835" y="938480"/>
            <a:ext cx="7416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시각화 초안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4655209" y="393700"/>
            <a:ext cx="7200000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4.15 총선, 우리 지역 누가 나오나?] ①서울-인천...4년前 62석 중 42 ...">
            <a:extLst>
              <a:ext uri="{FF2B5EF4-FFF2-40B4-BE49-F238E27FC236}">
                <a16:creationId xmlns="" xmlns:a16="http://schemas.microsoft.com/office/drawing/2014/main" id="{F13B4425-2424-4477-B996-7C65A4311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6" r="16195"/>
          <a:stretch/>
        </p:blipFill>
        <p:spPr bwMode="auto">
          <a:xfrm>
            <a:off x="1396980" y="2001978"/>
            <a:ext cx="3809245" cy="305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A97F8BA4-7EC5-4E21-BB72-642A82256AAB}"/>
              </a:ext>
            </a:extLst>
          </p:cNvPr>
          <p:cNvSpPr/>
          <p:nvPr/>
        </p:nvSpPr>
        <p:spPr>
          <a:xfrm>
            <a:off x="1111250" y="5249873"/>
            <a:ext cx="1568379" cy="363219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읍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면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동 선택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B36979B-F99F-47A8-83FB-28EFBDA37F6B}"/>
              </a:ext>
            </a:extLst>
          </p:cNvPr>
          <p:cNvSpPr txBox="1"/>
          <p:nvPr/>
        </p:nvSpPr>
        <p:spPr>
          <a:xfrm>
            <a:off x="849313" y="66675"/>
            <a:ext cx="358944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lt"/>
                <a:ea typeface="Noto Sans CJK KR Black" panose="020B0A00000000000000" pitchFamily="34" charset="-127"/>
              </a:rPr>
              <a:t>프로젝트 배경 및 목적</a:t>
            </a:r>
            <a:endParaRPr lang="en-US" altLang="ko-KR" sz="3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lt"/>
              <a:ea typeface="Noto Sans CJK KR Black" panose="020B0A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848065E-AFB0-4514-8ACC-4FFFCD3D3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05" y="1622960"/>
            <a:ext cx="1573039" cy="97200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A8409B64-4D6E-40A7-91FD-D58327867C61}"/>
              </a:ext>
            </a:extLst>
          </p:cNvPr>
          <p:cNvSpPr/>
          <p:nvPr/>
        </p:nvSpPr>
        <p:spPr>
          <a:xfrm>
            <a:off x="282633" y="1517550"/>
            <a:ext cx="11572576" cy="520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889455B-BDA2-4A1F-AF71-549A53905A16}"/>
              </a:ext>
            </a:extLst>
          </p:cNvPr>
          <p:cNvSpPr txBox="1"/>
          <p:nvPr/>
        </p:nvSpPr>
        <p:spPr>
          <a:xfrm>
            <a:off x="482600" y="1793774"/>
            <a:ext cx="62865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12D9B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정치적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B49DB94-DD73-43CA-863D-8F2AAC0BC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659" y="2667098"/>
            <a:ext cx="4189500" cy="276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2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513860" y="855930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94835" y="938480"/>
            <a:ext cx="7416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시각화 초안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4363109" y="393700"/>
            <a:ext cx="7200000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F788138-340A-4DB0-AC28-89C1B922D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15" y="1696197"/>
            <a:ext cx="2086028" cy="1376437"/>
          </a:xfrm>
          <a:prstGeom prst="rect">
            <a:avLst/>
          </a:prstGeom>
        </p:spPr>
      </p:pic>
      <p:pic>
        <p:nvPicPr>
          <p:cNvPr id="2050" name="Picture 2" descr="정치]리얼미터 &quot;대통령 지지율 6주 만에 50%대...민주 40%·한국 27%&quot; | YTN">
            <a:extLst>
              <a:ext uri="{FF2B5EF4-FFF2-40B4-BE49-F238E27FC236}">
                <a16:creationId xmlns="" xmlns:a16="http://schemas.microsoft.com/office/drawing/2014/main" id="{1BABD6F2-CF51-4952-9ADB-F6E883B60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" t="28911" r="26042" b="37970"/>
          <a:stretch/>
        </p:blipFill>
        <p:spPr bwMode="auto">
          <a:xfrm>
            <a:off x="2817424" y="1691363"/>
            <a:ext cx="4522714" cy="145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196BE46-9149-42B5-840B-6266A5EC8B67}"/>
              </a:ext>
            </a:extLst>
          </p:cNvPr>
          <p:cNvSpPr txBox="1"/>
          <p:nvPr/>
        </p:nvSpPr>
        <p:spPr>
          <a:xfrm>
            <a:off x="621341" y="3168016"/>
            <a:ext cx="185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국회의원 기본 정보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87084B7-30FD-45B8-9B6D-5F220F0CBC69}"/>
              </a:ext>
            </a:extLst>
          </p:cNvPr>
          <p:cNvSpPr txBox="1"/>
          <p:nvPr/>
        </p:nvSpPr>
        <p:spPr>
          <a:xfrm>
            <a:off x="3413665" y="3168016"/>
            <a:ext cx="333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1. </a:t>
            </a:r>
            <a:r>
              <a:rPr lang="ko-KR" altLang="en-US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국회의원 관련 뉴스 제목</a:t>
            </a:r>
            <a:r>
              <a:rPr lang="en-US" altLang="ko-KR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&amp;</a:t>
            </a:r>
            <a:r>
              <a:rPr lang="ko-KR" altLang="en-US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본문 </a:t>
            </a:r>
            <a:r>
              <a:rPr lang="ko-KR" altLang="en-US" sz="1200" dirty="0" err="1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긍</a:t>
            </a:r>
            <a:r>
              <a:rPr lang="en-US" altLang="ko-KR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/</a:t>
            </a:r>
            <a:r>
              <a:rPr lang="ko-KR" altLang="en-US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부정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F2E66A8-2C9B-4A0E-9E8C-18D706071952}"/>
              </a:ext>
            </a:extLst>
          </p:cNvPr>
          <p:cNvSpPr txBox="1"/>
          <p:nvPr/>
        </p:nvSpPr>
        <p:spPr>
          <a:xfrm>
            <a:off x="744735" y="6333837"/>
            <a:ext cx="185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국회의원 키워드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394D965-1806-4644-9CFE-222E48B02BE5}"/>
              </a:ext>
            </a:extLst>
          </p:cNvPr>
          <p:cNvSpPr txBox="1"/>
          <p:nvPr/>
        </p:nvSpPr>
        <p:spPr>
          <a:xfrm>
            <a:off x="6890847" y="6328430"/>
            <a:ext cx="185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대표 민원 키워드</a:t>
            </a:r>
            <a:endParaRPr lang="ko-KR" altLang="en-US" sz="1200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96BCB7F-5B5F-4C9E-A17B-0C9295B40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706" y="3886258"/>
            <a:ext cx="4248150" cy="2381250"/>
          </a:xfrm>
          <a:prstGeom prst="rect">
            <a:avLst/>
          </a:prstGeom>
        </p:spPr>
      </p:pic>
      <p:pic>
        <p:nvPicPr>
          <p:cNvPr id="2052" name="Picture 4" descr="데이터텔링] '나라' '오늘' '시작'‥문재인 취임사 3대 키워드 | 정치 ...">
            <a:extLst>
              <a:ext uri="{FF2B5EF4-FFF2-40B4-BE49-F238E27FC236}">
                <a16:creationId xmlns="" xmlns:a16="http://schemas.microsoft.com/office/drawing/2014/main" id="{F67C4D96-E29F-4DB7-917E-040FC2CA6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4" y="3900406"/>
            <a:ext cx="2086029" cy="237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8234C45-B9B7-4553-8BE8-37D8F467B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7637" y="3885449"/>
            <a:ext cx="3088896" cy="23844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08AFF30-646A-4B24-A0F3-0F3D6BD0D2CA}"/>
              </a:ext>
            </a:extLst>
          </p:cNvPr>
          <p:cNvSpPr txBox="1"/>
          <p:nvPr/>
        </p:nvSpPr>
        <p:spPr>
          <a:xfrm>
            <a:off x="7819534" y="1737175"/>
            <a:ext cx="17502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긍정 대표 뉴스 </a:t>
            </a:r>
            <a:r>
              <a:rPr lang="en-US" altLang="ko-KR" sz="13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5</a:t>
            </a:r>
            <a:r>
              <a:rPr lang="ko-KR" altLang="en-US" sz="13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개</a:t>
            </a:r>
            <a:endParaRPr lang="ko-KR" altLang="en-US" sz="13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FE23196-3A32-49B0-A320-3F85675C524D}"/>
              </a:ext>
            </a:extLst>
          </p:cNvPr>
          <p:cNvSpPr txBox="1"/>
          <p:nvPr/>
        </p:nvSpPr>
        <p:spPr>
          <a:xfrm>
            <a:off x="621341" y="3569608"/>
            <a:ext cx="208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2. </a:t>
            </a:r>
            <a:r>
              <a:rPr lang="ko-KR" altLang="en-US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소통 점수</a:t>
            </a:r>
            <a:endParaRPr lang="ko-KR" altLang="en-US" sz="12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ACE834F-51C4-4C9E-9D80-CD9BE6FF066C}"/>
              </a:ext>
            </a:extLst>
          </p:cNvPr>
          <p:cNvSpPr txBox="1"/>
          <p:nvPr/>
        </p:nvSpPr>
        <p:spPr>
          <a:xfrm>
            <a:off x="849313" y="66675"/>
            <a:ext cx="358944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lt"/>
                <a:ea typeface="Noto Sans CJK KR Black" panose="020B0A00000000000000" pitchFamily="34" charset="-127"/>
              </a:rPr>
              <a:t>프로젝트 배경 및 목적</a:t>
            </a:r>
            <a:endParaRPr lang="en-US" altLang="ko-KR" sz="3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lt"/>
              <a:ea typeface="Noto Sans CJK KR Black" panose="020B0A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C341F494-AC39-4431-9BC0-16049514EEDF}"/>
              </a:ext>
            </a:extLst>
          </p:cNvPr>
          <p:cNvSpPr/>
          <p:nvPr/>
        </p:nvSpPr>
        <p:spPr>
          <a:xfrm>
            <a:off x="282633" y="1517550"/>
            <a:ext cx="11572576" cy="520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6A242E2-E152-4C53-B12B-00B5079B5DF4}"/>
              </a:ext>
            </a:extLst>
          </p:cNvPr>
          <p:cNvSpPr txBox="1"/>
          <p:nvPr/>
        </p:nvSpPr>
        <p:spPr>
          <a:xfrm>
            <a:off x="9874929" y="1737175"/>
            <a:ext cx="17502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부정 대표 뉴스 </a:t>
            </a:r>
            <a:r>
              <a:rPr lang="en-US" altLang="ko-KR" sz="13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5</a:t>
            </a:r>
            <a:r>
              <a:rPr lang="ko-KR" altLang="en-US" sz="13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개</a:t>
            </a:r>
            <a:endParaRPr lang="ko-KR" altLang="en-US" sz="1300" dirty="0">
              <a:latin typeface="+mj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0B35F4B-78EA-4955-9A91-17AE088AE702}"/>
              </a:ext>
            </a:extLst>
          </p:cNvPr>
          <p:cNvCxnSpPr/>
          <p:nvPr/>
        </p:nvCxnSpPr>
        <p:spPr>
          <a:xfrm>
            <a:off x="9759142" y="1794974"/>
            <a:ext cx="0" cy="1349405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EB17664-6837-4E4B-9A6D-32CEE70BBE0D}"/>
              </a:ext>
            </a:extLst>
          </p:cNvPr>
          <p:cNvSpPr txBox="1"/>
          <p:nvPr/>
        </p:nvSpPr>
        <p:spPr>
          <a:xfrm>
            <a:off x="2716438" y="4752098"/>
            <a:ext cx="185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국회의원 키워드와</a:t>
            </a:r>
            <a:endParaRPr lang="en-US" altLang="ko-KR" sz="1200" dirty="0">
              <a:solidFill>
                <a:srgbClr val="595959"/>
              </a:solidFill>
              <a:latin typeface="+mj-lt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대표 민원 키워드의</a:t>
            </a:r>
            <a:endParaRPr lang="en-US" altLang="ko-KR" sz="1200" dirty="0">
              <a:solidFill>
                <a:srgbClr val="595959"/>
              </a:solidFill>
              <a:latin typeface="+mj-lt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일치도</a:t>
            </a:r>
            <a:endParaRPr lang="ko-KR" altLang="en-US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7914" y="2781244"/>
            <a:ext cx="2642992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국회의원 키워드</a:t>
            </a:r>
            <a:endParaRPr lang="en-US" altLang="ko-KR" dirty="0" smtClean="0"/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20/100  20</a:t>
            </a:r>
          </a:p>
          <a:p>
            <a:r>
              <a:rPr lang="ko-KR" altLang="en-US" dirty="0" smtClean="0"/>
              <a:t>일치하는 키워드를 리스트로 보여줌 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6158" y="668042"/>
            <a:ext cx="2555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직위바뀐</a:t>
            </a:r>
            <a:r>
              <a:rPr lang="ko-KR" altLang="en-US" dirty="0" smtClean="0"/>
              <a:t> 사람은 직위 보여주고 </a:t>
            </a:r>
            <a:r>
              <a:rPr lang="ko-KR" altLang="en-US" dirty="0" err="1" smtClean="0"/>
              <a:t>긑내자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0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513860" y="855930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94835" y="938480"/>
            <a:ext cx="7416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시각화 초안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4363109" y="393700"/>
            <a:ext cx="7200000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FE23196-3A32-49B0-A320-3F85675C524D}"/>
              </a:ext>
            </a:extLst>
          </p:cNvPr>
          <p:cNvSpPr txBox="1"/>
          <p:nvPr/>
        </p:nvSpPr>
        <p:spPr>
          <a:xfrm>
            <a:off x="6436040" y="1744774"/>
            <a:ext cx="252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3. </a:t>
            </a:r>
            <a:r>
              <a:rPr lang="ko-KR" altLang="en-US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활동 점수</a:t>
            </a:r>
            <a:r>
              <a:rPr lang="en-US" altLang="ko-KR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(</a:t>
            </a:r>
            <a:r>
              <a:rPr lang="ko-KR" altLang="en-US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회의</a:t>
            </a:r>
            <a:r>
              <a:rPr lang="en-US" altLang="ko-KR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의안</a:t>
            </a:r>
            <a:r>
              <a:rPr lang="en-US" altLang="ko-KR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세미나 등</a:t>
            </a:r>
            <a:r>
              <a:rPr lang="en-US" altLang="ko-KR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)</a:t>
            </a:r>
            <a:endParaRPr lang="ko-KR" altLang="en-US" sz="12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ACE834F-51C4-4C9E-9D80-CD9BE6FF066C}"/>
              </a:ext>
            </a:extLst>
          </p:cNvPr>
          <p:cNvSpPr txBox="1"/>
          <p:nvPr/>
        </p:nvSpPr>
        <p:spPr>
          <a:xfrm>
            <a:off x="849313" y="66675"/>
            <a:ext cx="358944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lt"/>
                <a:ea typeface="Noto Sans CJK KR Black" panose="020B0A00000000000000" pitchFamily="34" charset="-127"/>
              </a:rPr>
              <a:t>프로젝트 배경 및 목적</a:t>
            </a:r>
            <a:endParaRPr lang="en-US" altLang="ko-KR" sz="3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lt"/>
              <a:ea typeface="Noto Sans CJK KR Black" panose="020B0A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07B337A-87AD-4C2F-A82B-5F77B8692D18}"/>
              </a:ext>
            </a:extLst>
          </p:cNvPr>
          <p:cNvSpPr/>
          <p:nvPr/>
        </p:nvSpPr>
        <p:spPr>
          <a:xfrm>
            <a:off x="282633" y="1517550"/>
            <a:ext cx="11572576" cy="520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Picture 2" descr="OO 디자인 공부합니다. : 그래프 예쁘게 그리기">
            <a:extLst>
              <a:ext uri="{FF2B5EF4-FFF2-40B4-BE49-F238E27FC236}">
                <a16:creationId xmlns="" xmlns:a16="http://schemas.microsoft.com/office/drawing/2014/main" id="{A2A2E77F-D418-42E1-84EE-9A080057D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21"/>
          <a:stretch/>
        </p:blipFill>
        <p:spPr bwMode="auto">
          <a:xfrm>
            <a:off x="6509534" y="2077622"/>
            <a:ext cx="4821382" cy="176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CA0BB76-F7E4-46D8-AE30-0791005DF554}"/>
              </a:ext>
            </a:extLst>
          </p:cNvPr>
          <p:cNvSpPr txBox="1"/>
          <p:nvPr/>
        </p:nvSpPr>
        <p:spPr>
          <a:xfrm>
            <a:off x="7032490" y="3885326"/>
            <a:ext cx="893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회의 참석률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193D488-04CE-4BDC-9766-A95314DFE29F}"/>
              </a:ext>
            </a:extLst>
          </p:cNvPr>
          <p:cNvSpPr txBox="1"/>
          <p:nvPr/>
        </p:nvSpPr>
        <p:spPr>
          <a:xfrm>
            <a:off x="8064195" y="3885326"/>
            <a:ext cx="893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회의 기여도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03EBADC-0C3F-480A-97BC-A827EA7309BE}"/>
              </a:ext>
            </a:extLst>
          </p:cNvPr>
          <p:cNvSpPr txBox="1"/>
          <p:nvPr/>
        </p:nvSpPr>
        <p:spPr>
          <a:xfrm>
            <a:off x="8860775" y="3885326"/>
            <a:ext cx="13696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대표 법안 발의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4BE966D-7C9F-4E31-B5AD-FB9618FC280E}"/>
              </a:ext>
            </a:extLst>
          </p:cNvPr>
          <p:cNvSpPr txBox="1"/>
          <p:nvPr/>
        </p:nvSpPr>
        <p:spPr>
          <a:xfrm>
            <a:off x="10115987" y="3885326"/>
            <a:ext cx="1099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법안 발의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3421C51-4A5A-4EE6-887D-47B72184D380}"/>
              </a:ext>
            </a:extLst>
          </p:cNvPr>
          <p:cNvSpPr txBox="1"/>
          <p:nvPr/>
        </p:nvSpPr>
        <p:spPr>
          <a:xfrm>
            <a:off x="646393" y="4436981"/>
            <a:ext cx="208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4. </a:t>
            </a:r>
            <a:r>
              <a:rPr lang="ko-KR" altLang="en-US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공약 </a:t>
            </a:r>
            <a:r>
              <a:rPr lang="ko-KR" altLang="en-US" sz="1200" dirty="0" err="1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이행률</a:t>
            </a:r>
            <a:r>
              <a:rPr lang="ko-KR" altLang="en-US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점수</a:t>
            </a:r>
            <a:r>
              <a:rPr lang="en-US" altLang="ko-KR" sz="1200" dirty="0" smtClean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-</a:t>
            </a:r>
            <a:r>
              <a:rPr lang="ko-KR" altLang="en-US" sz="1200" dirty="0" smtClean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수작업</a:t>
            </a:r>
            <a:endParaRPr lang="ko-KR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706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513860" y="855930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94835" y="938480"/>
            <a:ext cx="7416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시각화 초안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4363109" y="393700"/>
            <a:ext cx="7200000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ACE834F-51C4-4C9E-9D80-CD9BE6FF066C}"/>
              </a:ext>
            </a:extLst>
          </p:cNvPr>
          <p:cNvSpPr txBox="1"/>
          <p:nvPr/>
        </p:nvSpPr>
        <p:spPr>
          <a:xfrm>
            <a:off x="849313" y="66675"/>
            <a:ext cx="358944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lt"/>
                <a:ea typeface="Noto Sans CJK KR Black" panose="020B0A00000000000000" pitchFamily="34" charset="-127"/>
              </a:rPr>
              <a:t>프로젝트 배경 및 목적</a:t>
            </a:r>
            <a:endParaRPr lang="en-US" altLang="ko-KR" sz="3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lt"/>
              <a:ea typeface="Noto Sans CJK KR Black" panose="020B0A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07B337A-87AD-4C2F-A82B-5F77B8692D18}"/>
              </a:ext>
            </a:extLst>
          </p:cNvPr>
          <p:cNvSpPr/>
          <p:nvPr/>
        </p:nvSpPr>
        <p:spPr>
          <a:xfrm>
            <a:off x="282633" y="1517550"/>
            <a:ext cx="11572576" cy="520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보고서 양식] 실무 PPT 템플릿: 5각형 스파이더 차트(레이더 차트 ...">
            <a:extLst>
              <a:ext uri="{FF2B5EF4-FFF2-40B4-BE49-F238E27FC236}">
                <a16:creationId xmlns="" xmlns:a16="http://schemas.microsoft.com/office/drawing/2014/main" id="{9A3C66FF-88C4-4706-893A-AC093F3D5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2" b="5238"/>
          <a:stretch/>
        </p:blipFill>
        <p:spPr bwMode="auto">
          <a:xfrm>
            <a:off x="3190368" y="2713970"/>
            <a:ext cx="5811264" cy="324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BFA1176-88F4-42E4-BF7F-6AF99C2B51D2}"/>
              </a:ext>
            </a:extLst>
          </p:cNvPr>
          <p:cNvSpPr txBox="1"/>
          <p:nvPr/>
        </p:nvSpPr>
        <p:spPr>
          <a:xfrm>
            <a:off x="3753854" y="5781020"/>
            <a:ext cx="1410984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공약 </a:t>
            </a:r>
            <a:r>
              <a:rPr lang="ko-KR" altLang="en-US" sz="1200" dirty="0" err="1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이행률</a:t>
            </a:r>
            <a:r>
              <a:rPr lang="ko-KR" altLang="en-US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 점수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788B787-4CB3-41DF-829F-A0E3F7BACF35}"/>
              </a:ext>
            </a:extLst>
          </p:cNvPr>
          <p:cNvSpPr txBox="1"/>
          <p:nvPr/>
        </p:nvSpPr>
        <p:spPr>
          <a:xfrm>
            <a:off x="7014238" y="5781020"/>
            <a:ext cx="926605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의</a:t>
            </a:r>
            <a:r>
              <a:rPr lang="ko-KR" altLang="en-US" sz="1200" dirty="0" smtClean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안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38E8A01-1E4B-4928-9E51-C8E34A9B4884}"/>
              </a:ext>
            </a:extLst>
          </p:cNvPr>
          <p:cNvSpPr txBox="1"/>
          <p:nvPr/>
        </p:nvSpPr>
        <p:spPr>
          <a:xfrm>
            <a:off x="7531597" y="3982772"/>
            <a:ext cx="926604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소통 </a:t>
            </a:r>
            <a:r>
              <a:rPr lang="ko-KR" altLang="en-US" sz="1200" dirty="0" smtClean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점수 일치도 점수 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C90C554-E601-4A14-9443-D021DC01503C}"/>
              </a:ext>
            </a:extLst>
          </p:cNvPr>
          <p:cNvSpPr txBox="1"/>
          <p:nvPr/>
        </p:nvSpPr>
        <p:spPr>
          <a:xfrm>
            <a:off x="5513831" y="2713970"/>
            <a:ext cx="1164337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긍</a:t>
            </a:r>
            <a:r>
              <a:rPr lang="en-US" altLang="ko-KR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/</a:t>
            </a:r>
            <a:r>
              <a:rPr lang="ko-KR" altLang="en-US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부정 점수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78593C1-7401-4CA2-BD89-2D216A75F3B0}"/>
              </a:ext>
            </a:extLst>
          </p:cNvPr>
          <p:cNvSpPr txBox="1"/>
          <p:nvPr/>
        </p:nvSpPr>
        <p:spPr>
          <a:xfrm>
            <a:off x="2741964" y="4081555"/>
            <a:ext cx="1153770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j-lt"/>
              </a:rPr>
              <a:t>회의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FDB0A98-74BC-4BF0-AF91-3D8CB46E4C4F}"/>
              </a:ext>
            </a:extLst>
          </p:cNvPr>
          <p:cNvSpPr txBox="1"/>
          <p:nvPr/>
        </p:nvSpPr>
        <p:spPr>
          <a:xfrm>
            <a:off x="3700515" y="3020588"/>
            <a:ext cx="49048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평균</a:t>
            </a:r>
            <a:endParaRPr lang="ko-KR" altLang="en-US" sz="12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7EFD1D3-B197-40DA-B695-3DD323FE17C3}"/>
              </a:ext>
            </a:extLst>
          </p:cNvPr>
          <p:cNvSpPr txBox="1"/>
          <p:nvPr/>
        </p:nvSpPr>
        <p:spPr>
          <a:xfrm>
            <a:off x="3700515" y="3224680"/>
            <a:ext cx="49048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점수</a:t>
            </a:r>
            <a:endParaRPr lang="ko-KR" altLang="en-US" sz="12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251938F-FB91-4229-88F5-93F9300EC948}"/>
              </a:ext>
            </a:extLst>
          </p:cNvPr>
          <p:cNvSpPr txBox="1"/>
          <p:nvPr/>
        </p:nvSpPr>
        <p:spPr>
          <a:xfrm>
            <a:off x="1610421" y="1908728"/>
            <a:ext cx="3159894" cy="55399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OOO </a:t>
            </a:r>
            <a:r>
              <a:rPr lang="ko-KR" altLang="en-US" sz="3000" b="1" dirty="0">
                <a:solidFill>
                  <a:srgbClr val="595959"/>
                </a:solidFill>
                <a:latin typeface="+mj-lt"/>
                <a:ea typeface="Noto Sans CJK KR Bold" panose="020B0800000000000000" pitchFamily="34" charset="-127"/>
              </a:rPr>
              <a:t>국회의원</a:t>
            </a:r>
            <a:endParaRPr lang="ko-KR" altLang="en-US" sz="3000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43167" y="1908728"/>
            <a:ext cx="164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득표율 차트  추가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8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573</Words>
  <Application>Microsoft Office PowerPoint</Application>
  <PresentationFormat>와이드스크린</PresentationFormat>
  <Paragraphs>83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Noto Sans CJK KR Black</vt:lpstr>
      <vt:lpstr>Noto Sans CJK KR Bold</vt:lpstr>
      <vt:lpstr>맑은 고딕</vt:lpstr>
      <vt:lpstr>휴먼둥근헤드라인</vt:lpstr>
      <vt:lpstr>휴먼모음T</vt:lpstr>
      <vt:lpstr>Arial</vt:lpstr>
      <vt:lpstr>Office 테마</vt:lpstr>
      <vt:lpstr>ㅇㅇㅇㅇㅇ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ㅇㅇㅇㅇㅇ</dc:title>
  <dc:creator>student</dc:creator>
  <cp:lastModifiedBy>student</cp:lastModifiedBy>
  <cp:revision>4</cp:revision>
  <dcterms:created xsi:type="dcterms:W3CDTF">2020-04-14T02:05:49Z</dcterms:created>
  <dcterms:modified xsi:type="dcterms:W3CDTF">2020-04-25T08:46:07Z</dcterms:modified>
</cp:coreProperties>
</file>