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DDC963-745A-43FA-94BF-4F39E86CE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66421F-7B31-4994-8A7D-CDD30F695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0D1D9D-A889-4A65-92DE-3E8352EAF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43D1-C713-461B-B464-A17813F9B1A5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E13B9F-2D80-4B2D-9186-5C25B5317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1C41B3-A5E9-45C2-ACDB-C2FB75B3C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12B79-F84A-408C-B13D-9F359701A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24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49271-13DE-4ED8-ACB0-E4F3AA6FE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0F5A35-F031-4224-8A39-A3176A525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0460E-73C4-4210-A92E-99CCCA87C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43D1-C713-461B-B464-A17813F9B1A5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9D698C-90EA-485C-B0EB-22F356AF0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F754E6-11B8-4173-893F-358D1213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12B79-F84A-408C-B13D-9F359701A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720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069782-9C42-484C-8F9D-E43ED819CD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570BD9-2417-489A-8B84-49E3DA51D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3A6F9C-D51B-4E30-9789-CB46EBC0F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43D1-C713-461B-B464-A17813F9B1A5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84FDE5-3050-4196-B2F2-E40056DE6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20C109-7B40-46C1-8CE7-7DB5D6C7E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12B79-F84A-408C-B13D-9F359701A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203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B4928-4949-48EC-A4A6-17E28D26E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FF4D12-5163-42DC-9F03-05DF12CAE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386E8F-A701-4520-A6B5-01CEBD819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43D1-C713-461B-B464-A17813F9B1A5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995012-F5FD-4F68-99B5-6E3F4F5EA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BF2BB7-3082-402F-BB23-93E7BC81C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12B79-F84A-408C-B13D-9F359701A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19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4147B-D7B5-4105-A06F-EAEF4F824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3E18F2-D05F-4BD7-AFA0-ECF37AAD1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B880DF-C42C-4C3B-BAC2-F631EEE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43D1-C713-461B-B464-A17813F9B1A5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CC044-921F-4FD4-9120-661B7080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930B3E-9397-480B-8A7B-2660C2B36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12B79-F84A-408C-B13D-9F359701A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08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C80694-CD0B-4BEF-9912-D489C0F4D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45E7E2-E81D-422A-B963-AA1AFA6BF2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85E047-527E-4A13-A4EB-2D846189E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39D7D2-0543-4E49-8E4E-5223E7B8E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43D1-C713-461B-B464-A17813F9B1A5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1A283A-D663-451E-A6A9-9AE24ED06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366FA5-01E3-4AA8-B2DE-D6F2B2078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12B79-F84A-408C-B13D-9F359701A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04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6D2355-6C37-4844-943E-A1C4447C9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6888B0-58DF-427C-A684-B8E66CC0C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8101F8-E6D1-4A73-8668-8275BE861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827546-FA36-4B91-AA88-7639E867F1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7D7E0D-6FB2-466F-9AEE-A227BB28E2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15E02A-3DE0-4A16-9426-CD7AEE9BD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43D1-C713-461B-B464-A17813F9B1A5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C38F20-60EE-4A32-B094-5127F991B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455BE1-FCCD-4240-80EA-5773EB376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12B79-F84A-408C-B13D-9F359701A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4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965CC-8583-4378-B304-879154A96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03286F-67D6-4497-BDE1-0F6A930D5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43D1-C713-461B-B464-A17813F9B1A5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7B641C7-030A-4E98-B04E-8EE739397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503694-0636-46B7-A534-A65F8356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12B79-F84A-408C-B13D-9F359701A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42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39CE891-9BF0-478A-8F14-0CF9AA962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43D1-C713-461B-B464-A17813F9B1A5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A175B6-E1B4-4933-9C55-EF5B4F628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B84C67-186B-454B-906C-25925B265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12B79-F84A-408C-B13D-9F359701A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42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5B376-85FC-46CC-B73B-5DBB552E9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A4AB22-173D-4CFC-AB8F-9B291E306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17A8B9-9942-4A02-90DD-E9DA594C5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478CB0-56E3-427A-BB0A-36F3E7083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43D1-C713-461B-B464-A17813F9B1A5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CAEA71-DCFE-48A1-B236-1E07827A9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E42B90-15CD-4EFE-BC01-C418344A7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12B79-F84A-408C-B13D-9F359701A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138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CF568-4291-49E2-9077-8A7DC3E37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7B1FBD-B4AF-47D8-9316-E65D116BE6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B73AF6-F1DB-4EEA-BC0B-409FBE69E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8F7E60-9DF8-4E9F-BACA-C742A47A0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43D1-C713-461B-B464-A17813F9B1A5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867891-80A6-4558-A689-5CC907130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69B454-2903-410B-BCC9-39437153C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12B79-F84A-408C-B13D-9F359701A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624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EBC8BA-A48B-461A-9756-345BF886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C82B51-074A-492F-B0BE-0904179F3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9CCEFC-AF5F-49D9-8F8D-20D7288A10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F43D1-C713-461B-B464-A17813F9B1A5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B6E67B-1AFD-4BE3-B73B-04F3A60BD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08071B-C3CB-4345-A8E0-2E621AC8F5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12B79-F84A-408C-B13D-9F359701A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47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B5C9DA5-2CE7-4BC4-8DFF-667852B17F8D}"/>
              </a:ext>
            </a:extLst>
          </p:cNvPr>
          <p:cNvCxnSpPr>
            <a:stCxn id="60" idx="3"/>
            <a:endCxn id="62" idx="1"/>
          </p:cNvCxnSpPr>
          <p:nvPr/>
        </p:nvCxnSpPr>
        <p:spPr>
          <a:xfrm>
            <a:off x="1935538" y="6145783"/>
            <a:ext cx="22554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63AF02A5-5115-4AE3-B5F8-2D1206232714}"/>
              </a:ext>
            </a:extLst>
          </p:cNvPr>
          <p:cNvCxnSpPr>
            <a:stCxn id="59" idx="1"/>
            <a:endCxn id="53" idx="3"/>
          </p:cNvCxnSpPr>
          <p:nvPr/>
        </p:nvCxnSpPr>
        <p:spPr>
          <a:xfrm flipH="1" flipV="1">
            <a:off x="1935538" y="5231383"/>
            <a:ext cx="8111488" cy="26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E75F9599-37A3-4AE8-8A0C-3BB96F4B612A}"/>
              </a:ext>
            </a:extLst>
          </p:cNvPr>
          <p:cNvCxnSpPr>
            <a:stCxn id="45" idx="3"/>
            <a:endCxn id="51" idx="1"/>
          </p:cNvCxnSpPr>
          <p:nvPr/>
        </p:nvCxnSpPr>
        <p:spPr>
          <a:xfrm>
            <a:off x="1935538" y="4185318"/>
            <a:ext cx="8111488" cy="26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C23A6232-14C7-4F04-A258-6F0432E1B500}"/>
              </a:ext>
            </a:extLst>
          </p:cNvPr>
          <p:cNvCxnSpPr>
            <a:cxnSpLocks/>
          </p:cNvCxnSpPr>
          <p:nvPr/>
        </p:nvCxnSpPr>
        <p:spPr>
          <a:xfrm flipV="1">
            <a:off x="7005362" y="1977125"/>
            <a:ext cx="16778" cy="54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59469DC-5A85-48F1-AC37-910A9B0B16EB}"/>
              </a:ext>
            </a:extLst>
          </p:cNvPr>
          <p:cNvCxnSpPr>
            <a:cxnSpLocks/>
            <a:stCxn id="39" idx="3"/>
            <a:endCxn id="10" idx="1"/>
          </p:cNvCxnSpPr>
          <p:nvPr/>
        </p:nvCxnSpPr>
        <p:spPr>
          <a:xfrm flipV="1">
            <a:off x="1994261" y="1664255"/>
            <a:ext cx="6919366" cy="35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25CECD1B-7AFC-4633-9976-261BCF007181}"/>
              </a:ext>
            </a:extLst>
          </p:cNvPr>
          <p:cNvSpPr/>
          <p:nvPr/>
        </p:nvSpPr>
        <p:spPr>
          <a:xfrm>
            <a:off x="2305485" y="1368885"/>
            <a:ext cx="1728240" cy="60824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데이터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수집</a:t>
            </a:r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9E855A82-847D-4A54-9AC6-1A8C32567546}"/>
              </a:ext>
            </a:extLst>
          </p:cNvPr>
          <p:cNvSpPr/>
          <p:nvPr/>
        </p:nvSpPr>
        <p:spPr>
          <a:xfrm>
            <a:off x="4249755" y="1368885"/>
            <a:ext cx="1728240" cy="60824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전처리</a:t>
            </a:r>
            <a:r>
              <a:rPr lang="ko-KR" altLang="en-US" sz="1400" b="1" dirty="0">
                <a:solidFill>
                  <a:schemeClr val="tx1"/>
                </a:solidFill>
              </a:rPr>
              <a:t> 및 저장</a:t>
            </a:r>
          </a:p>
        </p:txBody>
      </p:sp>
      <p:sp>
        <p:nvSpPr>
          <p:cNvPr id="9" name="순서도: 처리 8">
            <a:extLst>
              <a:ext uri="{FF2B5EF4-FFF2-40B4-BE49-F238E27FC236}">
                <a16:creationId xmlns:a16="http://schemas.microsoft.com/office/drawing/2014/main" id="{F010E48D-EE4D-4B67-8FC4-5E55B67725E1}"/>
              </a:ext>
            </a:extLst>
          </p:cNvPr>
          <p:cNvSpPr/>
          <p:nvPr/>
        </p:nvSpPr>
        <p:spPr>
          <a:xfrm>
            <a:off x="6158020" y="1368885"/>
            <a:ext cx="1728240" cy="60824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데이터 분석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/</a:t>
            </a:r>
            <a:r>
              <a:rPr lang="ko-KR" altLang="en-US" sz="1400" b="1" dirty="0">
                <a:solidFill>
                  <a:schemeClr val="tx1"/>
                </a:solidFill>
              </a:rPr>
              <a:t>모델링</a:t>
            </a:r>
          </a:p>
        </p:txBody>
      </p:sp>
      <p:sp>
        <p:nvSpPr>
          <p:cNvPr id="10" name="순서도: 처리 9">
            <a:extLst>
              <a:ext uri="{FF2B5EF4-FFF2-40B4-BE49-F238E27FC236}">
                <a16:creationId xmlns:a16="http://schemas.microsoft.com/office/drawing/2014/main" id="{949143C7-183B-4CF6-AE3B-5D1FB2C283A4}"/>
              </a:ext>
            </a:extLst>
          </p:cNvPr>
          <p:cNvSpPr/>
          <p:nvPr/>
        </p:nvSpPr>
        <p:spPr>
          <a:xfrm>
            <a:off x="8913627" y="1360135"/>
            <a:ext cx="1728240" cy="60824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모델 검증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1F2A9D5-08BE-4089-9D12-0AFA947E70B3}"/>
              </a:ext>
            </a:extLst>
          </p:cNvPr>
          <p:cNvCxnSpPr>
            <a:cxnSpLocks/>
          </p:cNvCxnSpPr>
          <p:nvPr/>
        </p:nvCxnSpPr>
        <p:spPr>
          <a:xfrm>
            <a:off x="7005362" y="2522884"/>
            <a:ext cx="27723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120C36A-B331-497B-B407-B252B0390978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9761853" y="1968375"/>
            <a:ext cx="15894" cy="554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BA80C52-4EDC-4D79-88D9-AEF2832026B7}"/>
              </a:ext>
            </a:extLst>
          </p:cNvPr>
          <p:cNvSpPr txBox="1"/>
          <p:nvPr/>
        </p:nvSpPr>
        <p:spPr>
          <a:xfrm>
            <a:off x="6435975" y="207298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최적화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2E5E295C-788D-45A5-9212-A968294C1CE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294"/>
          <a:stretch/>
        </p:blipFill>
        <p:spPr>
          <a:xfrm>
            <a:off x="-1" y="44530"/>
            <a:ext cx="12096925" cy="764704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>
                <a:alpha val="99000"/>
              </a:srgbClr>
            </a:outerShdw>
          </a:effectLst>
        </p:spPr>
      </p:pic>
      <p:sp>
        <p:nvSpPr>
          <p:cNvPr id="36" name="제목 7">
            <a:extLst>
              <a:ext uri="{FF2B5EF4-FFF2-40B4-BE49-F238E27FC236}">
                <a16:creationId xmlns:a16="http://schemas.microsoft.com/office/drawing/2014/main" id="{672B0BF8-68E8-4F4E-B82B-00E9534C3BB1}"/>
              </a:ext>
            </a:extLst>
          </p:cNvPr>
          <p:cNvSpPr txBox="1">
            <a:spLocks/>
          </p:cNvSpPr>
          <p:nvPr/>
        </p:nvSpPr>
        <p:spPr>
          <a:xfrm>
            <a:off x="182294" y="164500"/>
            <a:ext cx="9666592" cy="553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spc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1" i="0" u="none" strike="noStrike" kern="1200" cap="none" spc="0" normalizeH="0" baseline="0" noProof="0" dirty="0">
                <a:ln>
                  <a:solidFill>
                    <a:srgbClr val="2280E8">
                      <a:shade val="50000"/>
                      <a:alpha val="0"/>
                    </a:srgbClr>
                  </a:solidFill>
                </a:ln>
                <a:solidFill>
                  <a:srgbClr val="024980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빅데이터 프로젝트 분석 과정</a:t>
            </a:r>
            <a:endParaRPr kumimoji="0" lang="ko-KR" altLang="en-US" sz="1800" b="1" i="0" u="none" strike="noStrike" kern="1200" cap="none" spc="0" normalizeH="0" baseline="0" noProof="0" dirty="0">
              <a:ln>
                <a:solidFill>
                  <a:srgbClr val="2280E8">
                    <a:shade val="50000"/>
                    <a:alpha val="0"/>
                  </a:srgbClr>
                </a:solidFill>
              </a:ln>
              <a:solidFill>
                <a:srgbClr val="024980">
                  <a:lumMod val="7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7" name="Rectangle 3">
            <a:extLst>
              <a:ext uri="{FF2B5EF4-FFF2-40B4-BE49-F238E27FC236}">
                <a16:creationId xmlns:a16="http://schemas.microsoft.com/office/drawing/2014/main" id="{B43857C3-CEB2-473B-BFC0-E8C238F38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4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3045E835-C1FB-4F6B-BC59-83ECA78F1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4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9" name="순서도: 처리 38">
            <a:extLst>
              <a:ext uri="{FF2B5EF4-FFF2-40B4-BE49-F238E27FC236}">
                <a16:creationId xmlns:a16="http://schemas.microsoft.com/office/drawing/2014/main" id="{DDE211BC-120E-4EEA-863E-305E1833FDEB}"/>
              </a:ext>
            </a:extLst>
          </p:cNvPr>
          <p:cNvSpPr/>
          <p:nvPr/>
        </p:nvSpPr>
        <p:spPr>
          <a:xfrm>
            <a:off x="266021" y="1395241"/>
            <a:ext cx="1728240" cy="60824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주제 선정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732B3A-D88E-4EE3-A5C2-02BEB9844CA3}"/>
              </a:ext>
            </a:extLst>
          </p:cNvPr>
          <p:cNvSpPr txBox="1"/>
          <p:nvPr/>
        </p:nvSpPr>
        <p:spPr>
          <a:xfrm>
            <a:off x="182294" y="92723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분석 프로세스</a:t>
            </a:r>
          </a:p>
        </p:txBody>
      </p:sp>
      <p:sp>
        <p:nvSpPr>
          <p:cNvPr id="43" name="이등변 삼각형 42">
            <a:extLst>
              <a:ext uri="{FF2B5EF4-FFF2-40B4-BE49-F238E27FC236}">
                <a16:creationId xmlns:a16="http://schemas.microsoft.com/office/drawing/2014/main" id="{9E2A927D-D6F6-483A-A447-03CD2680395C}"/>
              </a:ext>
            </a:extLst>
          </p:cNvPr>
          <p:cNvSpPr/>
          <p:nvPr/>
        </p:nvSpPr>
        <p:spPr>
          <a:xfrm rot="10800000">
            <a:off x="182294" y="2665942"/>
            <a:ext cx="11542638" cy="906077"/>
          </a:xfrm>
          <a:prstGeom prst="triangle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ADEBF8-59E9-42A2-AD43-CAE88907B0E8}"/>
              </a:ext>
            </a:extLst>
          </p:cNvPr>
          <p:cNvSpPr txBox="1"/>
          <p:nvPr/>
        </p:nvSpPr>
        <p:spPr>
          <a:xfrm>
            <a:off x="4753295" y="2868847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좀 더 상세화 한다면</a:t>
            </a:r>
            <a:r>
              <a:rPr lang="en-US" altLang="ko-KR" b="1" dirty="0">
                <a:solidFill>
                  <a:srgbClr val="FF0000"/>
                </a:solidFill>
              </a:rPr>
              <a:t>?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5" name="순서도: 처리 44">
            <a:extLst>
              <a:ext uri="{FF2B5EF4-FFF2-40B4-BE49-F238E27FC236}">
                <a16:creationId xmlns:a16="http://schemas.microsoft.com/office/drawing/2014/main" id="{14EE06D3-4BDF-47B2-945D-5018F79139FC}"/>
              </a:ext>
            </a:extLst>
          </p:cNvPr>
          <p:cNvSpPr/>
          <p:nvPr/>
        </p:nvSpPr>
        <p:spPr>
          <a:xfrm>
            <a:off x="207298" y="3881198"/>
            <a:ext cx="1728240" cy="60824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주제 범위 선정</a:t>
            </a:r>
          </a:p>
        </p:txBody>
      </p:sp>
      <p:sp>
        <p:nvSpPr>
          <p:cNvPr id="46" name="순서도: 처리 45">
            <a:extLst>
              <a:ext uri="{FF2B5EF4-FFF2-40B4-BE49-F238E27FC236}">
                <a16:creationId xmlns:a16="http://schemas.microsoft.com/office/drawing/2014/main" id="{3A6CF774-A761-459E-A6B1-9A935D6AA9EE}"/>
              </a:ext>
            </a:extLst>
          </p:cNvPr>
          <p:cNvSpPr/>
          <p:nvPr/>
        </p:nvSpPr>
        <p:spPr>
          <a:xfrm>
            <a:off x="2246762" y="3881198"/>
            <a:ext cx="1728240" cy="60824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세부 요구사항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수립</a:t>
            </a:r>
          </a:p>
        </p:txBody>
      </p:sp>
      <p:sp>
        <p:nvSpPr>
          <p:cNvPr id="47" name="순서도: 처리 46">
            <a:extLst>
              <a:ext uri="{FF2B5EF4-FFF2-40B4-BE49-F238E27FC236}">
                <a16:creationId xmlns:a16="http://schemas.microsoft.com/office/drawing/2014/main" id="{F18DA905-43F5-4C4C-8121-649DDA3BAABA}"/>
              </a:ext>
            </a:extLst>
          </p:cNvPr>
          <p:cNvSpPr/>
          <p:nvPr/>
        </p:nvSpPr>
        <p:spPr>
          <a:xfrm>
            <a:off x="4191032" y="3881198"/>
            <a:ext cx="1728240" cy="60824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필요 데이터 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탐색</a:t>
            </a:r>
          </a:p>
        </p:txBody>
      </p:sp>
      <p:sp>
        <p:nvSpPr>
          <p:cNvPr id="48" name="순서도: 처리 47">
            <a:extLst>
              <a:ext uri="{FF2B5EF4-FFF2-40B4-BE49-F238E27FC236}">
                <a16:creationId xmlns:a16="http://schemas.microsoft.com/office/drawing/2014/main" id="{4F559BC2-C101-4171-99F5-48058636C937}"/>
              </a:ext>
            </a:extLst>
          </p:cNvPr>
          <p:cNvSpPr/>
          <p:nvPr/>
        </p:nvSpPr>
        <p:spPr>
          <a:xfrm>
            <a:off x="6099297" y="3898132"/>
            <a:ext cx="1728240" cy="60824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데이터 수집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방법 결정</a:t>
            </a:r>
          </a:p>
        </p:txBody>
      </p:sp>
      <p:sp>
        <p:nvSpPr>
          <p:cNvPr id="49" name="순서도: 처리 48">
            <a:extLst>
              <a:ext uri="{FF2B5EF4-FFF2-40B4-BE49-F238E27FC236}">
                <a16:creationId xmlns:a16="http://schemas.microsoft.com/office/drawing/2014/main" id="{F8A3457C-91B6-4EC7-B989-9E928CD44C8A}"/>
              </a:ext>
            </a:extLst>
          </p:cNvPr>
          <p:cNvSpPr/>
          <p:nvPr/>
        </p:nvSpPr>
        <p:spPr>
          <a:xfrm>
            <a:off x="8007562" y="3898132"/>
            <a:ext cx="1728240" cy="60824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데이터 수집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방법 결정</a:t>
            </a:r>
          </a:p>
        </p:txBody>
      </p:sp>
      <p:sp>
        <p:nvSpPr>
          <p:cNvPr id="50" name="순서도: 처리 49">
            <a:extLst>
              <a:ext uri="{FF2B5EF4-FFF2-40B4-BE49-F238E27FC236}">
                <a16:creationId xmlns:a16="http://schemas.microsoft.com/office/drawing/2014/main" id="{90384185-3F23-42D9-902A-443FB79F1DC2}"/>
              </a:ext>
            </a:extLst>
          </p:cNvPr>
          <p:cNvSpPr/>
          <p:nvPr/>
        </p:nvSpPr>
        <p:spPr>
          <a:xfrm>
            <a:off x="8007562" y="3907849"/>
            <a:ext cx="1728240" cy="60824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데이터 수집</a:t>
            </a:r>
            <a:r>
              <a:rPr lang="en-US" altLang="ko-KR" sz="1400" b="1" dirty="0">
                <a:solidFill>
                  <a:schemeClr val="tx1"/>
                </a:solidFill>
              </a:rPr>
              <a:t>/</a:t>
            </a:r>
            <a:r>
              <a:rPr lang="ko-KR" altLang="en-US" sz="1400" b="1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51" name="순서도: 처리 50">
            <a:extLst>
              <a:ext uri="{FF2B5EF4-FFF2-40B4-BE49-F238E27FC236}">
                <a16:creationId xmlns:a16="http://schemas.microsoft.com/office/drawing/2014/main" id="{273C1527-8AF4-4C6B-AE33-1B7098D9CB84}"/>
              </a:ext>
            </a:extLst>
          </p:cNvPr>
          <p:cNvSpPr/>
          <p:nvPr/>
        </p:nvSpPr>
        <p:spPr>
          <a:xfrm>
            <a:off x="10047026" y="3907849"/>
            <a:ext cx="1728240" cy="60824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데이터 품질 확인</a:t>
            </a:r>
          </a:p>
        </p:txBody>
      </p:sp>
      <p:sp>
        <p:nvSpPr>
          <p:cNvPr id="53" name="순서도: 처리 52">
            <a:extLst>
              <a:ext uri="{FF2B5EF4-FFF2-40B4-BE49-F238E27FC236}">
                <a16:creationId xmlns:a16="http://schemas.microsoft.com/office/drawing/2014/main" id="{C0A70A38-5B0B-4E4B-8A4D-C3AFA6CA0C62}"/>
              </a:ext>
            </a:extLst>
          </p:cNvPr>
          <p:cNvSpPr/>
          <p:nvPr/>
        </p:nvSpPr>
        <p:spPr>
          <a:xfrm>
            <a:off x="207298" y="4927263"/>
            <a:ext cx="1728240" cy="60824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데이터 탐색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54" name="순서도: 처리 53">
            <a:extLst>
              <a:ext uri="{FF2B5EF4-FFF2-40B4-BE49-F238E27FC236}">
                <a16:creationId xmlns:a16="http://schemas.microsoft.com/office/drawing/2014/main" id="{DF028E69-9898-46F6-8EE2-78125DA966A0}"/>
              </a:ext>
            </a:extLst>
          </p:cNvPr>
          <p:cNvSpPr/>
          <p:nvPr/>
        </p:nvSpPr>
        <p:spPr>
          <a:xfrm>
            <a:off x="2246762" y="4927263"/>
            <a:ext cx="1728240" cy="60824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전처리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5" name="순서도: 처리 54">
            <a:extLst>
              <a:ext uri="{FF2B5EF4-FFF2-40B4-BE49-F238E27FC236}">
                <a16:creationId xmlns:a16="http://schemas.microsoft.com/office/drawing/2014/main" id="{F3324822-13D9-4CEF-92F8-3F213B2171EE}"/>
              </a:ext>
            </a:extLst>
          </p:cNvPr>
          <p:cNvSpPr/>
          <p:nvPr/>
        </p:nvSpPr>
        <p:spPr>
          <a:xfrm>
            <a:off x="4191032" y="4927263"/>
            <a:ext cx="1728240" cy="60824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데이터 분석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/</a:t>
            </a:r>
            <a:r>
              <a:rPr lang="ko-KR" altLang="en-US" sz="1400" b="1" dirty="0">
                <a:solidFill>
                  <a:schemeClr val="tx1"/>
                </a:solidFill>
              </a:rPr>
              <a:t>모델링</a:t>
            </a:r>
          </a:p>
        </p:txBody>
      </p:sp>
      <p:sp>
        <p:nvSpPr>
          <p:cNvPr id="56" name="순서도: 처리 55">
            <a:extLst>
              <a:ext uri="{FF2B5EF4-FFF2-40B4-BE49-F238E27FC236}">
                <a16:creationId xmlns:a16="http://schemas.microsoft.com/office/drawing/2014/main" id="{944F9358-0D59-4D5B-A0B3-B5D6426D8503}"/>
              </a:ext>
            </a:extLst>
          </p:cNvPr>
          <p:cNvSpPr/>
          <p:nvPr/>
        </p:nvSpPr>
        <p:spPr>
          <a:xfrm>
            <a:off x="6099297" y="4944197"/>
            <a:ext cx="1728240" cy="60824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모델 검증</a:t>
            </a:r>
          </a:p>
        </p:txBody>
      </p:sp>
      <p:sp>
        <p:nvSpPr>
          <p:cNvPr id="57" name="순서도: 처리 56">
            <a:extLst>
              <a:ext uri="{FF2B5EF4-FFF2-40B4-BE49-F238E27FC236}">
                <a16:creationId xmlns:a16="http://schemas.microsoft.com/office/drawing/2014/main" id="{40AE9CC9-9D14-4408-BF28-A626CF88E7C0}"/>
              </a:ext>
            </a:extLst>
          </p:cNvPr>
          <p:cNvSpPr/>
          <p:nvPr/>
        </p:nvSpPr>
        <p:spPr>
          <a:xfrm>
            <a:off x="8007562" y="4944197"/>
            <a:ext cx="1728240" cy="60824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데이터 수집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방법 결정</a:t>
            </a:r>
          </a:p>
        </p:txBody>
      </p:sp>
      <p:sp>
        <p:nvSpPr>
          <p:cNvPr id="58" name="순서도: 처리 57">
            <a:extLst>
              <a:ext uri="{FF2B5EF4-FFF2-40B4-BE49-F238E27FC236}">
                <a16:creationId xmlns:a16="http://schemas.microsoft.com/office/drawing/2014/main" id="{F4F9587E-C1D5-4775-8BE9-33CFE3C93D0B}"/>
              </a:ext>
            </a:extLst>
          </p:cNvPr>
          <p:cNvSpPr/>
          <p:nvPr/>
        </p:nvSpPr>
        <p:spPr>
          <a:xfrm>
            <a:off x="8007562" y="4953914"/>
            <a:ext cx="1728240" cy="60824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성능 검증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(A/B Test)</a:t>
            </a:r>
          </a:p>
        </p:txBody>
      </p:sp>
      <p:sp>
        <p:nvSpPr>
          <p:cNvPr id="59" name="순서도: 처리 58">
            <a:extLst>
              <a:ext uri="{FF2B5EF4-FFF2-40B4-BE49-F238E27FC236}">
                <a16:creationId xmlns:a16="http://schemas.microsoft.com/office/drawing/2014/main" id="{716E2E13-F9D3-4AA1-AD27-A0D5C1E413FC}"/>
              </a:ext>
            </a:extLst>
          </p:cNvPr>
          <p:cNvSpPr/>
          <p:nvPr/>
        </p:nvSpPr>
        <p:spPr>
          <a:xfrm>
            <a:off x="10047026" y="4953914"/>
            <a:ext cx="1728240" cy="60824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데이터 마트 생성</a:t>
            </a:r>
          </a:p>
        </p:txBody>
      </p:sp>
      <p:sp>
        <p:nvSpPr>
          <p:cNvPr id="60" name="순서도: 처리 59">
            <a:extLst>
              <a:ext uri="{FF2B5EF4-FFF2-40B4-BE49-F238E27FC236}">
                <a16:creationId xmlns:a16="http://schemas.microsoft.com/office/drawing/2014/main" id="{050483C2-B72B-4084-926D-103458A76533}"/>
              </a:ext>
            </a:extLst>
          </p:cNvPr>
          <p:cNvSpPr/>
          <p:nvPr/>
        </p:nvSpPr>
        <p:spPr>
          <a:xfrm>
            <a:off x="207298" y="5841663"/>
            <a:ext cx="1728240" cy="60824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운영 시스템 적용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61" name="순서도: 처리 60">
            <a:extLst>
              <a:ext uri="{FF2B5EF4-FFF2-40B4-BE49-F238E27FC236}">
                <a16:creationId xmlns:a16="http://schemas.microsoft.com/office/drawing/2014/main" id="{CE815D99-2FFE-4E06-BDD2-932F079068CF}"/>
              </a:ext>
            </a:extLst>
          </p:cNvPr>
          <p:cNvSpPr/>
          <p:nvPr/>
        </p:nvSpPr>
        <p:spPr>
          <a:xfrm>
            <a:off x="2246762" y="5841663"/>
            <a:ext cx="1728240" cy="60824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모니터링</a:t>
            </a:r>
          </a:p>
        </p:txBody>
      </p:sp>
      <p:sp>
        <p:nvSpPr>
          <p:cNvPr id="62" name="순서도: 처리 61">
            <a:extLst>
              <a:ext uri="{FF2B5EF4-FFF2-40B4-BE49-F238E27FC236}">
                <a16:creationId xmlns:a16="http://schemas.microsoft.com/office/drawing/2014/main" id="{4433557E-E9CA-4B3F-B057-0A874FE0631A}"/>
              </a:ext>
            </a:extLst>
          </p:cNvPr>
          <p:cNvSpPr/>
          <p:nvPr/>
        </p:nvSpPr>
        <p:spPr>
          <a:xfrm>
            <a:off x="4191032" y="5841663"/>
            <a:ext cx="1728240" cy="60824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유지 보수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5CD4A83-B6CF-487E-9C6B-EACA76901709}"/>
              </a:ext>
            </a:extLst>
          </p:cNvPr>
          <p:cNvCxnSpPr>
            <a:stCxn id="51" idx="2"/>
            <a:endCxn id="59" idx="0"/>
          </p:cNvCxnSpPr>
          <p:nvPr/>
        </p:nvCxnSpPr>
        <p:spPr>
          <a:xfrm>
            <a:off x="10911146" y="4516089"/>
            <a:ext cx="0" cy="437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3E1DDAB8-ADCC-4D85-AD03-BA610C32F3A5}"/>
              </a:ext>
            </a:extLst>
          </p:cNvPr>
          <p:cNvCxnSpPr>
            <a:stCxn id="53" idx="2"/>
            <a:endCxn id="60" idx="0"/>
          </p:cNvCxnSpPr>
          <p:nvPr/>
        </p:nvCxnSpPr>
        <p:spPr>
          <a:xfrm>
            <a:off x="1071418" y="5535503"/>
            <a:ext cx="0" cy="306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563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B5C9DA5-2CE7-4BC4-8DFF-667852B17F8D}"/>
              </a:ext>
            </a:extLst>
          </p:cNvPr>
          <p:cNvCxnSpPr>
            <a:stCxn id="60" idx="3"/>
            <a:endCxn id="62" idx="1"/>
          </p:cNvCxnSpPr>
          <p:nvPr/>
        </p:nvCxnSpPr>
        <p:spPr>
          <a:xfrm>
            <a:off x="1935538" y="5273327"/>
            <a:ext cx="22554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63AF02A5-5115-4AE3-B5F8-2D1206232714}"/>
              </a:ext>
            </a:extLst>
          </p:cNvPr>
          <p:cNvCxnSpPr>
            <a:stCxn id="59" idx="1"/>
            <a:endCxn id="53" idx="3"/>
          </p:cNvCxnSpPr>
          <p:nvPr/>
        </p:nvCxnSpPr>
        <p:spPr>
          <a:xfrm flipH="1" flipV="1">
            <a:off x="1935538" y="3360636"/>
            <a:ext cx="8111488" cy="26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E75F9599-37A3-4AE8-8A0C-3BB96F4B612A}"/>
              </a:ext>
            </a:extLst>
          </p:cNvPr>
          <p:cNvCxnSpPr>
            <a:stCxn id="45" idx="3"/>
            <a:endCxn id="51" idx="1"/>
          </p:cNvCxnSpPr>
          <p:nvPr/>
        </p:nvCxnSpPr>
        <p:spPr>
          <a:xfrm>
            <a:off x="1935538" y="1601506"/>
            <a:ext cx="8111488" cy="26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>
            <a:extLst>
              <a:ext uri="{FF2B5EF4-FFF2-40B4-BE49-F238E27FC236}">
                <a16:creationId xmlns:a16="http://schemas.microsoft.com/office/drawing/2014/main" id="{2E5E295C-788D-45A5-9212-A968294C1CE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294"/>
          <a:stretch/>
        </p:blipFill>
        <p:spPr>
          <a:xfrm>
            <a:off x="-1" y="44530"/>
            <a:ext cx="12096925" cy="764704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>
                <a:alpha val="99000"/>
              </a:srgbClr>
            </a:outerShdw>
          </a:effectLst>
        </p:spPr>
      </p:pic>
      <p:sp>
        <p:nvSpPr>
          <p:cNvPr id="36" name="제목 7">
            <a:extLst>
              <a:ext uri="{FF2B5EF4-FFF2-40B4-BE49-F238E27FC236}">
                <a16:creationId xmlns:a16="http://schemas.microsoft.com/office/drawing/2014/main" id="{672B0BF8-68E8-4F4E-B82B-00E9534C3BB1}"/>
              </a:ext>
            </a:extLst>
          </p:cNvPr>
          <p:cNvSpPr txBox="1">
            <a:spLocks/>
          </p:cNvSpPr>
          <p:nvPr/>
        </p:nvSpPr>
        <p:spPr>
          <a:xfrm>
            <a:off x="182294" y="164500"/>
            <a:ext cx="9666592" cy="553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spc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1" i="0" u="none" strike="noStrike" kern="1200" cap="none" spc="0" normalizeH="0" baseline="0" noProof="0" dirty="0" err="1">
                <a:ln>
                  <a:solidFill>
                    <a:srgbClr val="2280E8">
                      <a:shade val="50000"/>
                      <a:alpha val="0"/>
                    </a:srgbClr>
                  </a:solidFill>
                </a:ln>
                <a:solidFill>
                  <a:srgbClr val="024980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프로젝</a:t>
            </a:r>
            <a:r>
              <a:rPr lang="ko-KR" altLang="en-US" dirty="0" err="1">
                <a:ln>
                  <a:solidFill>
                    <a:srgbClr val="2280E8">
                      <a:shade val="50000"/>
                      <a:alpha val="0"/>
                    </a:srgbClr>
                  </a:solidFill>
                </a:ln>
                <a:solidFill>
                  <a:srgbClr val="024980">
                    <a:lumMod val="75000"/>
                  </a:srgbClr>
                </a:solidFill>
              </a:rPr>
              <a:t>트</a:t>
            </a:r>
            <a:r>
              <a:rPr lang="ko-KR" altLang="en-US" dirty="0">
                <a:ln>
                  <a:solidFill>
                    <a:srgbClr val="2280E8">
                      <a:shade val="50000"/>
                      <a:alpha val="0"/>
                    </a:srgbClr>
                  </a:solidFill>
                </a:ln>
                <a:solidFill>
                  <a:srgbClr val="024980">
                    <a:lumMod val="75000"/>
                  </a:srgbClr>
                </a:solidFill>
              </a:rPr>
              <a:t> 기획 시 꼭 체크해야 할 점은</a:t>
            </a:r>
            <a:r>
              <a:rPr lang="en-US" altLang="ko-KR" dirty="0">
                <a:ln>
                  <a:solidFill>
                    <a:srgbClr val="2280E8">
                      <a:shade val="50000"/>
                      <a:alpha val="0"/>
                    </a:srgbClr>
                  </a:solidFill>
                </a:ln>
                <a:solidFill>
                  <a:srgbClr val="024980">
                    <a:lumMod val="75000"/>
                  </a:srgbClr>
                </a:solidFill>
              </a:rPr>
              <a:t>?</a:t>
            </a:r>
            <a:endParaRPr kumimoji="0" lang="ko-KR" altLang="en-US" sz="1800" b="1" i="0" u="none" strike="noStrike" kern="1200" cap="none" spc="0" normalizeH="0" baseline="0" noProof="0" dirty="0">
              <a:ln>
                <a:solidFill>
                  <a:srgbClr val="2280E8">
                    <a:shade val="50000"/>
                    <a:alpha val="0"/>
                  </a:srgbClr>
                </a:solidFill>
              </a:ln>
              <a:solidFill>
                <a:srgbClr val="024980">
                  <a:lumMod val="7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7" name="Rectangle 3">
            <a:extLst>
              <a:ext uri="{FF2B5EF4-FFF2-40B4-BE49-F238E27FC236}">
                <a16:creationId xmlns:a16="http://schemas.microsoft.com/office/drawing/2014/main" id="{B43857C3-CEB2-473B-BFC0-E8C238F38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4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3045E835-C1FB-4F6B-BC59-83ECA78F1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4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5" name="순서도: 처리 44">
            <a:extLst>
              <a:ext uri="{FF2B5EF4-FFF2-40B4-BE49-F238E27FC236}">
                <a16:creationId xmlns:a16="http://schemas.microsoft.com/office/drawing/2014/main" id="{14EE06D3-4BDF-47B2-945D-5018F79139FC}"/>
              </a:ext>
            </a:extLst>
          </p:cNvPr>
          <p:cNvSpPr/>
          <p:nvPr/>
        </p:nvSpPr>
        <p:spPr>
          <a:xfrm>
            <a:off x="207298" y="1297386"/>
            <a:ext cx="1728240" cy="60824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주제 범위 선정</a:t>
            </a:r>
          </a:p>
        </p:txBody>
      </p:sp>
      <p:sp>
        <p:nvSpPr>
          <p:cNvPr id="46" name="순서도: 처리 45">
            <a:extLst>
              <a:ext uri="{FF2B5EF4-FFF2-40B4-BE49-F238E27FC236}">
                <a16:creationId xmlns:a16="http://schemas.microsoft.com/office/drawing/2014/main" id="{3A6CF774-A761-459E-A6B1-9A935D6AA9EE}"/>
              </a:ext>
            </a:extLst>
          </p:cNvPr>
          <p:cNvSpPr/>
          <p:nvPr/>
        </p:nvSpPr>
        <p:spPr>
          <a:xfrm>
            <a:off x="2246762" y="1297386"/>
            <a:ext cx="1728240" cy="60824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세부 요구사항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수립</a:t>
            </a:r>
          </a:p>
        </p:txBody>
      </p:sp>
      <p:sp>
        <p:nvSpPr>
          <p:cNvPr id="47" name="순서도: 처리 46">
            <a:extLst>
              <a:ext uri="{FF2B5EF4-FFF2-40B4-BE49-F238E27FC236}">
                <a16:creationId xmlns:a16="http://schemas.microsoft.com/office/drawing/2014/main" id="{F18DA905-43F5-4C4C-8121-649DDA3BAABA}"/>
              </a:ext>
            </a:extLst>
          </p:cNvPr>
          <p:cNvSpPr/>
          <p:nvPr/>
        </p:nvSpPr>
        <p:spPr>
          <a:xfrm>
            <a:off x="4191032" y="1297386"/>
            <a:ext cx="1728240" cy="60824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필요 데이터 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탐색</a:t>
            </a:r>
          </a:p>
        </p:txBody>
      </p:sp>
      <p:sp>
        <p:nvSpPr>
          <p:cNvPr id="48" name="순서도: 처리 47">
            <a:extLst>
              <a:ext uri="{FF2B5EF4-FFF2-40B4-BE49-F238E27FC236}">
                <a16:creationId xmlns:a16="http://schemas.microsoft.com/office/drawing/2014/main" id="{4F559BC2-C101-4171-99F5-48058636C937}"/>
              </a:ext>
            </a:extLst>
          </p:cNvPr>
          <p:cNvSpPr/>
          <p:nvPr/>
        </p:nvSpPr>
        <p:spPr>
          <a:xfrm>
            <a:off x="6099297" y="1314320"/>
            <a:ext cx="1728240" cy="60824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데이터 수집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방법 결정</a:t>
            </a:r>
          </a:p>
        </p:txBody>
      </p:sp>
      <p:sp>
        <p:nvSpPr>
          <p:cNvPr id="49" name="순서도: 처리 48">
            <a:extLst>
              <a:ext uri="{FF2B5EF4-FFF2-40B4-BE49-F238E27FC236}">
                <a16:creationId xmlns:a16="http://schemas.microsoft.com/office/drawing/2014/main" id="{F8A3457C-91B6-4EC7-B989-9E928CD44C8A}"/>
              </a:ext>
            </a:extLst>
          </p:cNvPr>
          <p:cNvSpPr/>
          <p:nvPr/>
        </p:nvSpPr>
        <p:spPr>
          <a:xfrm>
            <a:off x="8007562" y="1314320"/>
            <a:ext cx="1728240" cy="60824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데이터 수집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방법 결정</a:t>
            </a:r>
          </a:p>
        </p:txBody>
      </p:sp>
      <p:sp>
        <p:nvSpPr>
          <p:cNvPr id="50" name="순서도: 처리 49">
            <a:extLst>
              <a:ext uri="{FF2B5EF4-FFF2-40B4-BE49-F238E27FC236}">
                <a16:creationId xmlns:a16="http://schemas.microsoft.com/office/drawing/2014/main" id="{90384185-3F23-42D9-902A-443FB79F1DC2}"/>
              </a:ext>
            </a:extLst>
          </p:cNvPr>
          <p:cNvSpPr/>
          <p:nvPr/>
        </p:nvSpPr>
        <p:spPr>
          <a:xfrm>
            <a:off x="8007562" y="1324037"/>
            <a:ext cx="1728240" cy="60824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데이터 수집</a:t>
            </a:r>
            <a:r>
              <a:rPr lang="en-US" altLang="ko-KR" sz="1400" b="1" dirty="0">
                <a:solidFill>
                  <a:schemeClr val="tx1"/>
                </a:solidFill>
              </a:rPr>
              <a:t>/</a:t>
            </a:r>
            <a:r>
              <a:rPr lang="ko-KR" altLang="en-US" sz="1400" b="1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51" name="순서도: 처리 50">
            <a:extLst>
              <a:ext uri="{FF2B5EF4-FFF2-40B4-BE49-F238E27FC236}">
                <a16:creationId xmlns:a16="http://schemas.microsoft.com/office/drawing/2014/main" id="{273C1527-8AF4-4C6B-AE33-1B7098D9CB84}"/>
              </a:ext>
            </a:extLst>
          </p:cNvPr>
          <p:cNvSpPr/>
          <p:nvPr/>
        </p:nvSpPr>
        <p:spPr>
          <a:xfrm>
            <a:off x="10047026" y="1324037"/>
            <a:ext cx="1728240" cy="60824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데이터 품질 확인</a:t>
            </a:r>
          </a:p>
        </p:txBody>
      </p:sp>
      <p:sp>
        <p:nvSpPr>
          <p:cNvPr id="53" name="순서도: 처리 52">
            <a:extLst>
              <a:ext uri="{FF2B5EF4-FFF2-40B4-BE49-F238E27FC236}">
                <a16:creationId xmlns:a16="http://schemas.microsoft.com/office/drawing/2014/main" id="{C0A70A38-5B0B-4E4B-8A4D-C3AFA6CA0C62}"/>
              </a:ext>
            </a:extLst>
          </p:cNvPr>
          <p:cNvSpPr/>
          <p:nvPr/>
        </p:nvSpPr>
        <p:spPr>
          <a:xfrm>
            <a:off x="207298" y="3056516"/>
            <a:ext cx="1728240" cy="60824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데이터 탐색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54" name="순서도: 처리 53">
            <a:extLst>
              <a:ext uri="{FF2B5EF4-FFF2-40B4-BE49-F238E27FC236}">
                <a16:creationId xmlns:a16="http://schemas.microsoft.com/office/drawing/2014/main" id="{DF028E69-9898-46F6-8EE2-78125DA966A0}"/>
              </a:ext>
            </a:extLst>
          </p:cNvPr>
          <p:cNvSpPr/>
          <p:nvPr/>
        </p:nvSpPr>
        <p:spPr>
          <a:xfrm>
            <a:off x="2246762" y="3056516"/>
            <a:ext cx="1728240" cy="60824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전처리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5" name="순서도: 처리 54">
            <a:extLst>
              <a:ext uri="{FF2B5EF4-FFF2-40B4-BE49-F238E27FC236}">
                <a16:creationId xmlns:a16="http://schemas.microsoft.com/office/drawing/2014/main" id="{F3324822-13D9-4CEF-92F8-3F213B2171EE}"/>
              </a:ext>
            </a:extLst>
          </p:cNvPr>
          <p:cNvSpPr/>
          <p:nvPr/>
        </p:nvSpPr>
        <p:spPr>
          <a:xfrm>
            <a:off x="4191032" y="3056516"/>
            <a:ext cx="1728240" cy="60824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데이터 분석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/</a:t>
            </a:r>
            <a:r>
              <a:rPr lang="ko-KR" altLang="en-US" sz="1400" b="1" dirty="0">
                <a:solidFill>
                  <a:schemeClr val="tx1"/>
                </a:solidFill>
              </a:rPr>
              <a:t>모델링</a:t>
            </a:r>
          </a:p>
        </p:txBody>
      </p:sp>
      <p:sp>
        <p:nvSpPr>
          <p:cNvPr id="56" name="순서도: 처리 55">
            <a:extLst>
              <a:ext uri="{FF2B5EF4-FFF2-40B4-BE49-F238E27FC236}">
                <a16:creationId xmlns:a16="http://schemas.microsoft.com/office/drawing/2014/main" id="{944F9358-0D59-4D5B-A0B3-B5D6426D8503}"/>
              </a:ext>
            </a:extLst>
          </p:cNvPr>
          <p:cNvSpPr/>
          <p:nvPr/>
        </p:nvSpPr>
        <p:spPr>
          <a:xfrm>
            <a:off x="6099297" y="3073450"/>
            <a:ext cx="1728240" cy="60824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모델 검증</a:t>
            </a:r>
          </a:p>
        </p:txBody>
      </p:sp>
      <p:sp>
        <p:nvSpPr>
          <p:cNvPr id="57" name="순서도: 처리 56">
            <a:extLst>
              <a:ext uri="{FF2B5EF4-FFF2-40B4-BE49-F238E27FC236}">
                <a16:creationId xmlns:a16="http://schemas.microsoft.com/office/drawing/2014/main" id="{40AE9CC9-9D14-4408-BF28-A626CF88E7C0}"/>
              </a:ext>
            </a:extLst>
          </p:cNvPr>
          <p:cNvSpPr/>
          <p:nvPr/>
        </p:nvSpPr>
        <p:spPr>
          <a:xfrm>
            <a:off x="8007562" y="3073450"/>
            <a:ext cx="1728240" cy="60824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데이터 수집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방법 결정</a:t>
            </a:r>
          </a:p>
        </p:txBody>
      </p:sp>
      <p:sp>
        <p:nvSpPr>
          <p:cNvPr id="58" name="순서도: 처리 57">
            <a:extLst>
              <a:ext uri="{FF2B5EF4-FFF2-40B4-BE49-F238E27FC236}">
                <a16:creationId xmlns:a16="http://schemas.microsoft.com/office/drawing/2014/main" id="{F4F9587E-C1D5-4775-8BE9-33CFE3C93D0B}"/>
              </a:ext>
            </a:extLst>
          </p:cNvPr>
          <p:cNvSpPr/>
          <p:nvPr/>
        </p:nvSpPr>
        <p:spPr>
          <a:xfrm>
            <a:off x="8007562" y="3083167"/>
            <a:ext cx="1728240" cy="60824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성능 검증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(A/B Test)</a:t>
            </a:r>
          </a:p>
        </p:txBody>
      </p:sp>
      <p:sp>
        <p:nvSpPr>
          <p:cNvPr id="59" name="순서도: 처리 58">
            <a:extLst>
              <a:ext uri="{FF2B5EF4-FFF2-40B4-BE49-F238E27FC236}">
                <a16:creationId xmlns:a16="http://schemas.microsoft.com/office/drawing/2014/main" id="{716E2E13-F9D3-4AA1-AD27-A0D5C1E413FC}"/>
              </a:ext>
            </a:extLst>
          </p:cNvPr>
          <p:cNvSpPr/>
          <p:nvPr/>
        </p:nvSpPr>
        <p:spPr>
          <a:xfrm>
            <a:off x="10047026" y="3083167"/>
            <a:ext cx="1728240" cy="60824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데이터 마트 생성</a:t>
            </a:r>
          </a:p>
        </p:txBody>
      </p:sp>
      <p:sp>
        <p:nvSpPr>
          <p:cNvPr id="60" name="순서도: 처리 59">
            <a:extLst>
              <a:ext uri="{FF2B5EF4-FFF2-40B4-BE49-F238E27FC236}">
                <a16:creationId xmlns:a16="http://schemas.microsoft.com/office/drawing/2014/main" id="{050483C2-B72B-4084-926D-103458A76533}"/>
              </a:ext>
            </a:extLst>
          </p:cNvPr>
          <p:cNvSpPr/>
          <p:nvPr/>
        </p:nvSpPr>
        <p:spPr>
          <a:xfrm>
            <a:off x="207298" y="4969207"/>
            <a:ext cx="1728240" cy="60824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운영 시스템 적용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61" name="순서도: 처리 60">
            <a:extLst>
              <a:ext uri="{FF2B5EF4-FFF2-40B4-BE49-F238E27FC236}">
                <a16:creationId xmlns:a16="http://schemas.microsoft.com/office/drawing/2014/main" id="{CE815D99-2FFE-4E06-BDD2-932F079068CF}"/>
              </a:ext>
            </a:extLst>
          </p:cNvPr>
          <p:cNvSpPr/>
          <p:nvPr/>
        </p:nvSpPr>
        <p:spPr>
          <a:xfrm>
            <a:off x="2246762" y="4969207"/>
            <a:ext cx="1728240" cy="60824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모니터링</a:t>
            </a:r>
          </a:p>
        </p:txBody>
      </p:sp>
      <p:sp>
        <p:nvSpPr>
          <p:cNvPr id="62" name="순서도: 처리 61">
            <a:extLst>
              <a:ext uri="{FF2B5EF4-FFF2-40B4-BE49-F238E27FC236}">
                <a16:creationId xmlns:a16="http://schemas.microsoft.com/office/drawing/2014/main" id="{4433557E-E9CA-4B3F-B057-0A874FE0631A}"/>
              </a:ext>
            </a:extLst>
          </p:cNvPr>
          <p:cNvSpPr/>
          <p:nvPr/>
        </p:nvSpPr>
        <p:spPr>
          <a:xfrm>
            <a:off x="4191032" y="4969207"/>
            <a:ext cx="1728240" cy="60824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유지 보수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5CD4A83-B6CF-487E-9C6B-EACA76901709}"/>
              </a:ext>
            </a:extLst>
          </p:cNvPr>
          <p:cNvCxnSpPr>
            <a:stCxn id="51" idx="2"/>
            <a:endCxn id="59" idx="0"/>
          </p:cNvCxnSpPr>
          <p:nvPr/>
        </p:nvCxnSpPr>
        <p:spPr>
          <a:xfrm>
            <a:off x="10911146" y="1932277"/>
            <a:ext cx="0" cy="1150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3E1DDAB8-ADCC-4D85-AD03-BA610C32F3A5}"/>
              </a:ext>
            </a:extLst>
          </p:cNvPr>
          <p:cNvCxnSpPr>
            <a:stCxn id="53" idx="2"/>
            <a:endCxn id="60" idx="0"/>
          </p:cNvCxnSpPr>
          <p:nvPr/>
        </p:nvCxnSpPr>
        <p:spPr>
          <a:xfrm>
            <a:off x="1071418" y="3664756"/>
            <a:ext cx="0" cy="1304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0F6F5A2-320D-477B-A5DE-30E53BD2665B}"/>
              </a:ext>
            </a:extLst>
          </p:cNvPr>
          <p:cNvSpPr/>
          <p:nvPr/>
        </p:nvSpPr>
        <p:spPr>
          <a:xfrm>
            <a:off x="2144973" y="1157681"/>
            <a:ext cx="5799399" cy="8639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E4F1687B-AF48-4121-9BA6-BAC56582229F}"/>
              </a:ext>
            </a:extLst>
          </p:cNvPr>
          <p:cNvSpPr/>
          <p:nvPr/>
        </p:nvSpPr>
        <p:spPr>
          <a:xfrm>
            <a:off x="117461" y="2943897"/>
            <a:ext cx="3937514" cy="8639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40E6F96-D778-4CEE-9FEF-DE967B2DBACF}"/>
              </a:ext>
            </a:extLst>
          </p:cNvPr>
          <p:cNvSpPr txBox="1"/>
          <p:nvPr/>
        </p:nvSpPr>
        <p:spPr>
          <a:xfrm>
            <a:off x="2246763" y="2028155"/>
            <a:ext cx="16625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명시적인 </a:t>
            </a:r>
            <a:r>
              <a:rPr lang="en-US" altLang="ko-KR" sz="1000" b="1" dirty="0"/>
              <a:t>Input</a:t>
            </a:r>
            <a:r>
              <a:rPr lang="ko-KR" altLang="en-US" sz="1000" b="1" dirty="0"/>
              <a:t>과 </a:t>
            </a:r>
            <a:r>
              <a:rPr lang="en-US" altLang="ko-KR" sz="1000" b="1" dirty="0"/>
              <a:t>Output </a:t>
            </a:r>
            <a:endParaRPr lang="ko-KR" altLang="en-US" sz="1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146148-FD16-42BD-AFAB-E80799C8CBB1}"/>
              </a:ext>
            </a:extLst>
          </p:cNvPr>
          <p:cNvSpPr txBox="1"/>
          <p:nvPr/>
        </p:nvSpPr>
        <p:spPr>
          <a:xfrm>
            <a:off x="4184336" y="2028155"/>
            <a:ext cx="1662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필요데이터의 종류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 위치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양에 대한 탐색</a:t>
            </a:r>
            <a:endParaRPr lang="en-US" altLang="ko-KR" sz="10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A2F8EE6-768E-410A-B99C-42DF8D0B01F3}"/>
              </a:ext>
            </a:extLst>
          </p:cNvPr>
          <p:cNvSpPr txBox="1"/>
          <p:nvPr/>
        </p:nvSpPr>
        <p:spPr>
          <a:xfrm>
            <a:off x="6096459" y="2038224"/>
            <a:ext cx="16625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/>
              <a:t>크롤링</a:t>
            </a:r>
            <a:r>
              <a:rPr lang="en-US" altLang="ko-KR" sz="1000" b="1" dirty="0"/>
              <a:t>? , </a:t>
            </a:r>
            <a:r>
              <a:rPr lang="ko-KR" altLang="en-US" sz="1000" b="1" dirty="0"/>
              <a:t>공개 데이터</a:t>
            </a:r>
            <a:r>
              <a:rPr lang="en-US" altLang="ko-KR" sz="1000" b="1" dirty="0"/>
              <a:t>?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695F473-C33B-49E4-A6BA-8E24580C64B7}"/>
              </a:ext>
            </a:extLst>
          </p:cNvPr>
          <p:cNvSpPr txBox="1"/>
          <p:nvPr/>
        </p:nvSpPr>
        <p:spPr>
          <a:xfrm>
            <a:off x="207305" y="2714727"/>
            <a:ext cx="17282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데이터 분포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양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목적변수</a:t>
            </a:r>
            <a:endParaRPr lang="en-US" altLang="ko-KR" sz="10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80E77D4-0AB4-49E1-9907-FED6198EF2B6}"/>
              </a:ext>
            </a:extLst>
          </p:cNvPr>
          <p:cNvSpPr txBox="1"/>
          <p:nvPr/>
        </p:nvSpPr>
        <p:spPr>
          <a:xfrm>
            <a:off x="2246762" y="2689444"/>
            <a:ext cx="17282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/>
              <a:t>아웃라이어</a:t>
            </a:r>
            <a:r>
              <a:rPr lang="ko-KR" altLang="en-US" sz="1000" b="1" dirty="0"/>
              <a:t> 제거</a:t>
            </a:r>
            <a:r>
              <a:rPr lang="en-US" altLang="ko-KR" sz="1000" b="1" dirty="0"/>
              <a:t>, Labeling</a:t>
            </a:r>
          </a:p>
        </p:txBody>
      </p:sp>
      <p:sp>
        <p:nvSpPr>
          <p:cNvPr id="14" name="사각형: 모서리가 접힌 도형 13">
            <a:extLst>
              <a:ext uri="{FF2B5EF4-FFF2-40B4-BE49-F238E27FC236}">
                <a16:creationId xmlns:a16="http://schemas.microsoft.com/office/drawing/2014/main" id="{ED37512B-ADD9-44A4-ABA4-1AC4A2DC45AE}"/>
              </a:ext>
            </a:extLst>
          </p:cNvPr>
          <p:cNvSpPr/>
          <p:nvPr/>
        </p:nvSpPr>
        <p:spPr>
          <a:xfrm>
            <a:off x="6095999" y="4194495"/>
            <a:ext cx="5888695" cy="2407641"/>
          </a:xfrm>
          <a:prstGeom prst="foldedCorne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20DA136-8B08-417C-A3CF-F67DC650A091}"/>
              </a:ext>
            </a:extLst>
          </p:cNvPr>
          <p:cNvSpPr txBox="1"/>
          <p:nvPr/>
        </p:nvSpPr>
        <p:spPr>
          <a:xfrm>
            <a:off x="6042149" y="4290464"/>
            <a:ext cx="585342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b="1" dirty="0"/>
              <a:t>구체적으로 뭘 할 건지</a:t>
            </a:r>
            <a:r>
              <a:rPr lang="en-US" altLang="ko-KR" sz="1200" b="1" dirty="0"/>
              <a:t> – </a:t>
            </a:r>
            <a:r>
              <a:rPr lang="ko-KR" altLang="en-US" sz="1200" b="1" dirty="0"/>
              <a:t>대략적으로 어떤 데이터가 들어가서 어떤 결과가 나오길 기대하는지</a:t>
            </a:r>
            <a:endParaRPr lang="en-US" altLang="ko-KR" sz="1200" b="1" dirty="0"/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altLang="ko-KR" sz="1200" b="1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b="1" dirty="0"/>
              <a:t>구체적인 필요 데이터는 무엇인가</a:t>
            </a:r>
            <a:r>
              <a:rPr lang="en-US" altLang="ko-KR" sz="1200" b="1" dirty="0"/>
              <a:t>? – </a:t>
            </a:r>
            <a:r>
              <a:rPr lang="ko-KR" altLang="en-US" sz="1200" b="1" dirty="0"/>
              <a:t>어떤 종류의 데이터가 얼마나 많이 어디에서 구할 수 있는지 </a:t>
            </a:r>
            <a:endParaRPr lang="en-US" altLang="ko-KR" sz="1200" b="1" dirty="0"/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altLang="ko-KR" sz="1200" b="1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b="1" dirty="0"/>
              <a:t>필요한 데이터는 어떻게 확보 할 것인가</a:t>
            </a:r>
            <a:r>
              <a:rPr lang="en-US" altLang="ko-KR" sz="1200" b="1" dirty="0"/>
              <a:t>? – </a:t>
            </a:r>
            <a:r>
              <a:rPr lang="ko-KR" altLang="en-US" sz="1200" b="1" dirty="0"/>
              <a:t>구매</a:t>
            </a:r>
            <a:r>
              <a:rPr lang="en-US" altLang="ko-KR" sz="1200" b="1" dirty="0"/>
              <a:t>? </a:t>
            </a:r>
            <a:r>
              <a:rPr lang="ko-KR" altLang="en-US" sz="1200" b="1" dirty="0" err="1"/>
              <a:t>크롤링</a:t>
            </a:r>
            <a:r>
              <a:rPr lang="en-US" altLang="ko-KR" sz="1200" b="1" dirty="0"/>
              <a:t>? </a:t>
            </a:r>
            <a:r>
              <a:rPr lang="ko-KR" altLang="en-US" sz="1200" b="1" dirty="0"/>
              <a:t>공개 데이터</a:t>
            </a:r>
            <a:r>
              <a:rPr lang="en-US" altLang="ko-KR" sz="1200" b="1" dirty="0"/>
              <a:t>? 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altLang="ko-KR" sz="1200" b="1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b="1" dirty="0"/>
              <a:t>수집한 데이터를 살펴보자 </a:t>
            </a:r>
            <a:r>
              <a:rPr lang="en-US" altLang="ko-KR" sz="1200" b="1" dirty="0"/>
              <a:t>– </a:t>
            </a:r>
            <a:r>
              <a:rPr lang="ko-KR" altLang="en-US" sz="1200" b="1" dirty="0"/>
              <a:t>한쪽으로 편향되지는 않았나</a:t>
            </a:r>
            <a:r>
              <a:rPr lang="en-US" altLang="ko-KR" sz="1200" b="1" dirty="0"/>
              <a:t>? , </a:t>
            </a:r>
            <a:r>
              <a:rPr lang="ko-KR" altLang="en-US" sz="1200" b="1" dirty="0"/>
              <a:t>목적변수는 있나</a:t>
            </a:r>
            <a:r>
              <a:rPr lang="en-US" altLang="ko-KR" sz="1200" b="1" dirty="0"/>
              <a:t>? 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altLang="ko-KR" sz="1200" b="1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b="1" dirty="0"/>
              <a:t>전처리작업이 제일 오래 걸리는데 </a:t>
            </a:r>
            <a:r>
              <a:rPr lang="en-US" altLang="ko-KR" sz="1200" b="1" dirty="0"/>
              <a:t>– </a:t>
            </a:r>
            <a:r>
              <a:rPr lang="ko-KR" altLang="en-US" sz="1200" b="1" dirty="0"/>
              <a:t>정규화 </a:t>
            </a:r>
            <a:r>
              <a:rPr lang="ko-KR" altLang="en-US" sz="1200" b="1" dirty="0" err="1"/>
              <a:t>해야하나</a:t>
            </a:r>
            <a:r>
              <a:rPr lang="en-US" altLang="ko-KR" sz="1200" b="1" dirty="0"/>
              <a:t>?, Labeling? </a:t>
            </a:r>
            <a:r>
              <a:rPr lang="ko-KR" altLang="en-US" sz="1200" b="1" dirty="0"/>
              <a:t>어떤 작업이 필요하지</a:t>
            </a:r>
            <a:r>
              <a:rPr lang="en-US" altLang="ko-KR" sz="1200" b="1" dirty="0"/>
              <a:t>?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534115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2E5E295C-788D-45A5-9212-A968294C1CE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294"/>
          <a:stretch/>
        </p:blipFill>
        <p:spPr>
          <a:xfrm>
            <a:off x="-1" y="44530"/>
            <a:ext cx="12096925" cy="764704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>
                <a:alpha val="99000"/>
              </a:srgbClr>
            </a:outerShdw>
          </a:effectLst>
        </p:spPr>
      </p:pic>
      <p:sp>
        <p:nvSpPr>
          <p:cNvPr id="36" name="제목 7">
            <a:extLst>
              <a:ext uri="{FF2B5EF4-FFF2-40B4-BE49-F238E27FC236}">
                <a16:creationId xmlns:a16="http://schemas.microsoft.com/office/drawing/2014/main" id="{672B0BF8-68E8-4F4E-B82B-00E9534C3BB1}"/>
              </a:ext>
            </a:extLst>
          </p:cNvPr>
          <p:cNvSpPr txBox="1">
            <a:spLocks/>
          </p:cNvSpPr>
          <p:nvPr/>
        </p:nvSpPr>
        <p:spPr>
          <a:xfrm>
            <a:off x="182294" y="164500"/>
            <a:ext cx="9666592" cy="553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spc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1" i="0" u="none" strike="noStrike" kern="1200" cap="none" spc="0" normalizeH="0" baseline="0" noProof="0" dirty="0">
                <a:ln>
                  <a:solidFill>
                    <a:srgbClr val="2280E8">
                      <a:shade val="50000"/>
                      <a:alpha val="0"/>
                    </a:srgbClr>
                  </a:solidFill>
                </a:ln>
                <a:solidFill>
                  <a:srgbClr val="024980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주제를 선정한 프로젝트로 한번 작성해 봅시다</a:t>
            </a:r>
            <a:r>
              <a:rPr kumimoji="0" lang="en-US" altLang="ko-KR" sz="2500" b="1" i="0" u="none" strike="noStrike" kern="1200" cap="none" spc="0" normalizeH="0" baseline="0" noProof="0" dirty="0">
                <a:ln>
                  <a:solidFill>
                    <a:srgbClr val="2280E8">
                      <a:shade val="50000"/>
                      <a:alpha val="0"/>
                    </a:srgbClr>
                  </a:solidFill>
                </a:ln>
                <a:solidFill>
                  <a:srgbClr val="024980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 (</a:t>
            </a:r>
            <a:r>
              <a:rPr kumimoji="0" lang="ko-KR" altLang="en-US" sz="2500" b="1" i="0" u="none" strike="noStrike" kern="1200" cap="none" spc="0" normalizeH="0" baseline="0" noProof="0" dirty="0">
                <a:ln>
                  <a:solidFill>
                    <a:srgbClr val="2280E8">
                      <a:shade val="50000"/>
                      <a:alpha val="0"/>
                    </a:srgbClr>
                  </a:solidFill>
                </a:ln>
                <a:solidFill>
                  <a:srgbClr val="024980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예시</a:t>
            </a:r>
            <a:r>
              <a:rPr kumimoji="0" lang="en-US" altLang="ko-KR" sz="2500" b="1" i="0" u="none" strike="noStrike" kern="1200" cap="none" spc="0" normalizeH="0" baseline="0" noProof="0" dirty="0">
                <a:ln>
                  <a:solidFill>
                    <a:srgbClr val="2280E8">
                      <a:shade val="50000"/>
                      <a:alpha val="0"/>
                    </a:srgbClr>
                  </a:solidFill>
                </a:ln>
                <a:solidFill>
                  <a:srgbClr val="024980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endParaRPr kumimoji="0" lang="ko-KR" altLang="en-US" sz="1800" b="1" i="0" u="none" strike="noStrike" kern="1200" cap="none" spc="0" normalizeH="0" baseline="0" noProof="0" dirty="0">
              <a:ln>
                <a:solidFill>
                  <a:srgbClr val="2280E8">
                    <a:shade val="50000"/>
                    <a:alpha val="0"/>
                  </a:srgbClr>
                </a:solidFill>
              </a:ln>
              <a:solidFill>
                <a:srgbClr val="024980">
                  <a:lumMod val="7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7" name="Rectangle 3">
            <a:extLst>
              <a:ext uri="{FF2B5EF4-FFF2-40B4-BE49-F238E27FC236}">
                <a16:creationId xmlns:a16="http://schemas.microsoft.com/office/drawing/2014/main" id="{B43857C3-CEB2-473B-BFC0-E8C238F38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4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3045E835-C1FB-4F6B-BC59-83ECA78F1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4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9" name="순서도: 처리 38">
            <a:extLst>
              <a:ext uri="{FF2B5EF4-FFF2-40B4-BE49-F238E27FC236}">
                <a16:creationId xmlns:a16="http://schemas.microsoft.com/office/drawing/2014/main" id="{C3CDFBC4-2D4A-49C8-81EA-0CCAC909114D}"/>
              </a:ext>
            </a:extLst>
          </p:cNvPr>
          <p:cNvSpPr/>
          <p:nvPr/>
        </p:nvSpPr>
        <p:spPr>
          <a:xfrm>
            <a:off x="271556" y="1000928"/>
            <a:ext cx="1728240" cy="1071151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주제 선정</a:t>
            </a:r>
          </a:p>
        </p:txBody>
      </p:sp>
      <p:sp>
        <p:nvSpPr>
          <p:cNvPr id="41" name="순서도: 처리 40">
            <a:extLst>
              <a:ext uri="{FF2B5EF4-FFF2-40B4-BE49-F238E27FC236}">
                <a16:creationId xmlns:a16="http://schemas.microsoft.com/office/drawing/2014/main" id="{BD1121BB-E4CA-48E9-B364-A93A4E7F93A4}"/>
              </a:ext>
            </a:extLst>
          </p:cNvPr>
          <p:cNvSpPr/>
          <p:nvPr/>
        </p:nvSpPr>
        <p:spPr>
          <a:xfrm>
            <a:off x="271556" y="2318001"/>
            <a:ext cx="1728240" cy="894981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데이터 수집</a:t>
            </a:r>
          </a:p>
        </p:txBody>
      </p:sp>
      <p:sp>
        <p:nvSpPr>
          <p:cNvPr id="43" name="순서도: 처리 42">
            <a:extLst>
              <a:ext uri="{FF2B5EF4-FFF2-40B4-BE49-F238E27FC236}">
                <a16:creationId xmlns:a16="http://schemas.microsoft.com/office/drawing/2014/main" id="{CEE7A161-BE9E-42A6-9DE8-FB6AA6308E0D}"/>
              </a:ext>
            </a:extLst>
          </p:cNvPr>
          <p:cNvSpPr/>
          <p:nvPr/>
        </p:nvSpPr>
        <p:spPr>
          <a:xfrm>
            <a:off x="2143816" y="1000929"/>
            <a:ext cx="7273010" cy="1071152"/>
          </a:xfrm>
          <a:prstGeom prst="flowChartProcess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주제 </a:t>
            </a:r>
            <a:r>
              <a:rPr lang="en-US" altLang="ko-KR" sz="1400" b="1" dirty="0">
                <a:solidFill>
                  <a:schemeClr val="tx1"/>
                </a:solidFill>
              </a:rPr>
              <a:t>: </a:t>
            </a:r>
            <a:r>
              <a:rPr lang="ko-KR" altLang="en-US" sz="1400" b="1" dirty="0">
                <a:solidFill>
                  <a:schemeClr val="tx1"/>
                </a:solidFill>
              </a:rPr>
              <a:t>고양이 맞추기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ko-KR" altLang="en-US" sz="1400" b="1" dirty="0">
                <a:solidFill>
                  <a:schemeClr val="tx1"/>
                </a:solidFill>
              </a:rPr>
              <a:t>세부 요구사항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400" b="1" dirty="0">
                <a:solidFill>
                  <a:schemeClr val="tx1"/>
                </a:solidFill>
              </a:rPr>
              <a:t>Input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</a:rPr>
              <a:t>: </a:t>
            </a:r>
            <a:r>
              <a:rPr lang="ko-KR" altLang="en-US" sz="1400" b="1" dirty="0">
                <a:solidFill>
                  <a:schemeClr val="tx1"/>
                </a:solidFill>
              </a:rPr>
              <a:t>고양이 그림 </a:t>
            </a:r>
            <a:r>
              <a:rPr lang="en-US" altLang="ko-KR" sz="1400" b="1" dirty="0">
                <a:solidFill>
                  <a:schemeClr val="tx1"/>
                </a:solidFill>
              </a:rPr>
              <a:t>Output : “</a:t>
            </a:r>
            <a:r>
              <a:rPr lang="ko-KR" altLang="en-US" sz="1400" b="1" dirty="0">
                <a:solidFill>
                  <a:schemeClr val="tx1"/>
                </a:solidFill>
              </a:rPr>
              <a:t>고양이</a:t>
            </a:r>
            <a:r>
              <a:rPr lang="en-US" altLang="ko-KR" sz="1400" b="1" dirty="0">
                <a:solidFill>
                  <a:schemeClr val="tx1"/>
                </a:solidFill>
              </a:rPr>
              <a:t>”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400" b="1" dirty="0">
                <a:solidFill>
                  <a:schemeClr val="tx1"/>
                </a:solidFill>
              </a:rPr>
              <a:t>Input : </a:t>
            </a:r>
            <a:r>
              <a:rPr lang="ko-KR" altLang="en-US" sz="1400" b="1" dirty="0">
                <a:solidFill>
                  <a:schemeClr val="tx1"/>
                </a:solidFill>
              </a:rPr>
              <a:t>개 그림 </a:t>
            </a:r>
            <a:r>
              <a:rPr lang="en-US" altLang="ko-KR" sz="1400" b="1" dirty="0">
                <a:solidFill>
                  <a:schemeClr val="tx1"/>
                </a:solidFill>
              </a:rPr>
              <a:t>Output “</a:t>
            </a:r>
            <a:r>
              <a:rPr lang="ko-KR" altLang="en-US" sz="1400" b="1" dirty="0">
                <a:solidFill>
                  <a:schemeClr val="tx1"/>
                </a:solidFill>
              </a:rPr>
              <a:t>몰라</a:t>
            </a:r>
            <a:r>
              <a:rPr lang="en-US" altLang="ko-KR" sz="1400" b="1" dirty="0">
                <a:solidFill>
                  <a:schemeClr val="tx1"/>
                </a:solidFill>
              </a:rPr>
              <a:t>”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4" name="순서도: 처리 73">
            <a:extLst>
              <a:ext uri="{FF2B5EF4-FFF2-40B4-BE49-F238E27FC236}">
                <a16:creationId xmlns:a16="http://schemas.microsoft.com/office/drawing/2014/main" id="{A72B120C-A71C-48DF-9B3C-2CA10A2AA96A}"/>
              </a:ext>
            </a:extLst>
          </p:cNvPr>
          <p:cNvSpPr/>
          <p:nvPr/>
        </p:nvSpPr>
        <p:spPr>
          <a:xfrm>
            <a:off x="2143816" y="2318002"/>
            <a:ext cx="7273010" cy="894982"/>
          </a:xfrm>
          <a:prstGeom prst="flowChartProcess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필요 데이터 </a:t>
            </a:r>
            <a:r>
              <a:rPr lang="en-US" altLang="ko-KR" sz="1400" b="1" dirty="0">
                <a:solidFill>
                  <a:schemeClr val="tx1"/>
                </a:solidFill>
              </a:rPr>
              <a:t>: </a:t>
            </a:r>
            <a:r>
              <a:rPr lang="ko-KR" altLang="en-US" sz="1400" b="1" dirty="0">
                <a:solidFill>
                  <a:schemeClr val="tx1"/>
                </a:solidFill>
              </a:rPr>
              <a:t>고양이 그림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</a:rPr>
              <a:t>다른 동물 그림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</a:rPr>
              <a:t>동물 아닌 그림 등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ko-KR" altLang="en-US" sz="1400" b="1" dirty="0">
                <a:solidFill>
                  <a:schemeClr val="tx1"/>
                </a:solidFill>
              </a:rPr>
              <a:t>수집 방법 </a:t>
            </a:r>
            <a:r>
              <a:rPr lang="en-US" altLang="ko-KR" sz="1400" b="1" dirty="0">
                <a:solidFill>
                  <a:schemeClr val="tx1"/>
                </a:solidFill>
              </a:rPr>
              <a:t>: </a:t>
            </a:r>
            <a:r>
              <a:rPr lang="ko-KR" altLang="en-US" sz="1400" b="1" dirty="0">
                <a:solidFill>
                  <a:schemeClr val="tx1"/>
                </a:solidFill>
              </a:rPr>
              <a:t>인터넷 공개 이미지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ko-KR" altLang="en-US" sz="1400" b="1" dirty="0">
                <a:solidFill>
                  <a:schemeClr val="tx1"/>
                </a:solidFill>
              </a:rPr>
              <a:t>데이터 수집 </a:t>
            </a:r>
            <a:r>
              <a:rPr lang="en-US" altLang="ko-KR" sz="1400" b="1" dirty="0">
                <a:solidFill>
                  <a:schemeClr val="tx1"/>
                </a:solidFill>
              </a:rPr>
              <a:t>: Crawling &amp; Download </a:t>
            </a:r>
          </a:p>
        </p:txBody>
      </p:sp>
      <p:sp>
        <p:nvSpPr>
          <p:cNvPr id="75" name="순서도: 처리 74">
            <a:extLst>
              <a:ext uri="{FF2B5EF4-FFF2-40B4-BE49-F238E27FC236}">
                <a16:creationId xmlns:a16="http://schemas.microsoft.com/office/drawing/2014/main" id="{33D020B8-0576-4D22-A97F-A0D3CC18A91C}"/>
              </a:ext>
            </a:extLst>
          </p:cNvPr>
          <p:cNvSpPr/>
          <p:nvPr/>
        </p:nvSpPr>
        <p:spPr>
          <a:xfrm>
            <a:off x="271556" y="3458903"/>
            <a:ext cx="1728240" cy="894981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전처리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7" name="순서도: 처리 76">
            <a:extLst>
              <a:ext uri="{FF2B5EF4-FFF2-40B4-BE49-F238E27FC236}">
                <a16:creationId xmlns:a16="http://schemas.microsoft.com/office/drawing/2014/main" id="{9092CB4E-FC14-40F9-8118-32CC0CD47BDF}"/>
              </a:ext>
            </a:extLst>
          </p:cNvPr>
          <p:cNvSpPr/>
          <p:nvPr/>
        </p:nvSpPr>
        <p:spPr>
          <a:xfrm>
            <a:off x="2143816" y="3442122"/>
            <a:ext cx="7273010" cy="894982"/>
          </a:xfrm>
          <a:prstGeom prst="flowChartProcess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데이터 형태는 그림만 있고 </a:t>
            </a:r>
            <a:r>
              <a:rPr lang="en-US" altLang="ko-KR" sz="1400" b="1" dirty="0">
                <a:solidFill>
                  <a:schemeClr val="tx1"/>
                </a:solidFill>
              </a:rPr>
              <a:t>Labeling </a:t>
            </a:r>
            <a:r>
              <a:rPr lang="ko-KR" altLang="en-US" sz="1400" b="1" dirty="0">
                <a:solidFill>
                  <a:schemeClr val="tx1"/>
                </a:solidFill>
              </a:rPr>
              <a:t>은 되어 있지 않음 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ko-KR" altLang="en-US" sz="1400" b="1" dirty="0">
                <a:solidFill>
                  <a:schemeClr val="tx1"/>
                </a:solidFill>
              </a:rPr>
              <a:t>각 이미지 데이터와 </a:t>
            </a:r>
            <a:r>
              <a:rPr lang="en-US" altLang="ko-KR" sz="1400" b="1" dirty="0">
                <a:solidFill>
                  <a:schemeClr val="tx1"/>
                </a:solidFill>
              </a:rPr>
              <a:t>Mapping </a:t>
            </a:r>
            <a:r>
              <a:rPr lang="ko-KR" altLang="en-US" sz="1400" b="1" dirty="0">
                <a:solidFill>
                  <a:schemeClr val="tx1"/>
                </a:solidFill>
              </a:rPr>
              <a:t>되게 </a:t>
            </a:r>
            <a:r>
              <a:rPr lang="en-US" altLang="ko-KR" sz="1400" b="1" dirty="0">
                <a:solidFill>
                  <a:schemeClr val="tx1"/>
                </a:solidFill>
              </a:rPr>
              <a:t>Labeling </a:t>
            </a:r>
            <a:r>
              <a:rPr lang="ko-KR" altLang="en-US" sz="1400" b="1" dirty="0">
                <a:solidFill>
                  <a:schemeClr val="tx1"/>
                </a:solidFill>
              </a:rPr>
              <a:t>처리 필요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ko-KR" altLang="en-US" sz="1400" b="1" dirty="0">
                <a:solidFill>
                  <a:schemeClr val="tx1"/>
                </a:solidFill>
              </a:rPr>
              <a:t>이미지 해상도 등을 균일하게 하기 위한 변환 처리 필요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78" name="순서도: 처리 77">
            <a:extLst>
              <a:ext uri="{FF2B5EF4-FFF2-40B4-BE49-F238E27FC236}">
                <a16:creationId xmlns:a16="http://schemas.microsoft.com/office/drawing/2014/main" id="{87AAE54E-63EB-4760-AEC7-D60C5880ED53}"/>
              </a:ext>
            </a:extLst>
          </p:cNvPr>
          <p:cNvSpPr/>
          <p:nvPr/>
        </p:nvSpPr>
        <p:spPr>
          <a:xfrm>
            <a:off x="271556" y="4616586"/>
            <a:ext cx="1728240" cy="634925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분석</a:t>
            </a:r>
            <a:r>
              <a:rPr lang="en-US" altLang="ko-KR" sz="1400" b="1" dirty="0">
                <a:solidFill>
                  <a:schemeClr val="tx1"/>
                </a:solidFill>
              </a:rPr>
              <a:t>/</a:t>
            </a:r>
            <a:r>
              <a:rPr lang="ko-KR" altLang="en-US" sz="1400" b="1" dirty="0">
                <a:solidFill>
                  <a:schemeClr val="tx1"/>
                </a:solidFill>
              </a:rPr>
              <a:t>모델링</a:t>
            </a:r>
          </a:p>
        </p:txBody>
      </p:sp>
      <p:sp>
        <p:nvSpPr>
          <p:cNvPr id="79" name="순서도: 처리 78">
            <a:extLst>
              <a:ext uri="{FF2B5EF4-FFF2-40B4-BE49-F238E27FC236}">
                <a16:creationId xmlns:a16="http://schemas.microsoft.com/office/drawing/2014/main" id="{F2134A87-1A8F-4286-8842-2B7816A5E3C2}"/>
              </a:ext>
            </a:extLst>
          </p:cNvPr>
          <p:cNvSpPr/>
          <p:nvPr/>
        </p:nvSpPr>
        <p:spPr>
          <a:xfrm>
            <a:off x="2143816" y="4599805"/>
            <a:ext cx="7273010" cy="634926"/>
          </a:xfrm>
          <a:prstGeom prst="flowChartProcess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CNN </a:t>
            </a:r>
            <a:r>
              <a:rPr lang="ko-KR" altLang="en-US" sz="1400" b="1" dirty="0">
                <a:solidFill>
                  <a:schemeClr val="tx1"/>
                </a:solidFill>
              </a:rPr>
              <a:t>알고리즘 활용 예정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82" name="순서도: 처리 81">
            <a:extLst>
              <a:ext uri="{FF2B5EF4-FFF2-40B4-BE49-F238E27FC236}">
                <a16:creationId xmlns:a16="http://schemas.microsoft.com/office/drawing/2014/main" id="{D4B0E999-66CF-42B0-8261-B80953AC2104}"/>
              </a:ext>
            </a:extLst>
          </p:cNvPr>
          <p:cNvSpPr/>
          <p:nvPr/>
        </p:nvSpPr>
        <p:spPr>
          <a:xfrm>
            <a:off x="271556" y="5518408"/>
            <a:ext cx="1728240" cy="634925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모델검증</a:t>
            </a:r>
          </a:p>
        </p:txBody>
      </p:sp>
      <p:sp>
        <p:nvSpPr>
          <p:cNvPr id="83" name="순서도: 처리 82">
            <a:extLst>
              <a:ext uri="{FF2B5EF4-FFF2-40B4-BE49-F238E27FC236}">
                <a16:creationId xmlns:a16="http://schemas.microsoft.com/office/drawing/2014/main" id="{6DA0CE57-ADF3-4088-88A2-72531D4CA760}"/>
              </a:ext>
            </a:extLst>
          </p:cNvPr>
          <p:cNvSpPr/>
          <p:nvPr/>
        </p:nvSpPr>
        <p:spPr>
          <a:xfrm>
            <a:off x="2143816" y="5501627"/>
            <a:ext cx="7273010" cy="634926"/>
          </a:xfrm>
          <a:prstGeom prst="flowChartProcess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모델링 결과 검증</a:t>
            </a:r>
            <a:r>
              <a:rPr lang="en-US" altLang="ko-KR" sz="1400" b="1" dirty="0">
                <a:solidFill>
                  <a:schemeClr val="tx1"/>
                </a:solidFill>
              </a:rPr>
              <a:t>(Precision, Recall, ROC Curve </a:t>
            </a:r>
            <a:r>
              <a:rPr lang="ko-KR" altLang="en-US" sz="1400" b="1" dirty="0">
                <a:solidFill>
                  <a:schemeClr val="tx1"/>
                </a:solidFill>
              </a:rPr>
              <a:t>등 활용</a:t>
            </a:r>
            <a:r>
              <a:rPr lang="en-US" altLang="ko-KR" sz="1400" b="1" dirty="0">
                <a:solidFill>
                  <a:schemeClr val="tx1"/>
                </a:solidFill>
              </a:rPr>
              <a:t>) </a:t>
            </a:r>
          </a:p>
          <a:p>
            <a:r>
              <a:rPr lang="en-US" altLang="ko-KR" sz="1400" b="1" dirty="0">
                <a:solidFill>
                  <a:schemeClr val="tx1"/>
                </a:solidFill>
              </a:rPr>
              <a:t>Robustness</a:t>
            </a:r>
            <a:r>
              <a:rPr lang="ko-KR" altLang="en-US" sz="1400" b="1" dirty="0">
                <a:solidFill>
                  <a:schemeClr val="tx1"/>
                </a:solidFill>
              </a:rPr>
              <a:t> 검증</a:t>
            </a:r>
            <a:r>
              <a:rPr lang="en-US" altLang="ko-KR" sz="1400" b="1" dirty="0">
                <a:solidFill>
                  <a:schemeClr val="tx1"/>
                </a:solidFill>
              </a:rPr>
              <a:t>(</a:t>
            </a:r>
            <a:r>
              <a:rPr lang="ko-KR" altLang="en-US" sz="1400" b="1" dirty="0">
                <a:solidFill>
                  <a:schemeClr val="tx1"/>
                </a:solidFill>
              </a:rPr>
              <a:t>신규 데이터에 대한 학습 결과와의 유사성 확인</a:t>
            </a:r>
            <a:r>
              <a:rPr lang="en-US" altLang="ko-KR" sz="1400" b="1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51204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360</Words>
  <Application>Microsoft Office PowerPoint</Application>
  <PresentationFormat>와이드스크린</PresentationFormat>
  <Paragraphs>93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Wingdings</vt:lpstr>
      <vt:lpstr>맑은 고딕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 BK</dc:creator>
  <cp:lastModifiedBy>Seo BK</cp:lastModifiedBy>
  <cp:revision>13</cp:revision>
  <dcterms:created xsi:type="dcterms:W3CDTF">2020-03-26T12:37:17Z</dcterms:created>
  <dcterms:modified xsi:type="dcterms:W3CDTF">2020-03-26T14:34:48Z</dcterms:modified>
</cp:coreProperties>
</file>