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278" r:id="rId3"/>
    <p:sldId id="415" r:id="rId4"/>
    <p:sldId id="451" r:id="rId5"/>
    <p:sldId id="452" r:id="rId6"/>
    <p:sldId id="453" r:id="rId7"/>
    <p:sldId id="454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143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pos="398" userDrawn="1">
          <p15:clr>
            <a:srgbClr val="A4A3A4"/>
          </p15:clr>
        </p15:guide>
        <p15:guide id="6" pos="5842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8" orient="horz" pos="1139" userDrawn="1">
          <p15:clr>
            <a:srgbClr val="A4A3A4"/>
          </p15:clr>
        </p15:guide>
        <p15:guide id="9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BA0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579" autoAdjust="0"/>
  </p:normalViewPr>
  <p:slideViewPr>
    <p:cSldViewPr snapToGrid="0" showGuides="1">
      <p:cViewPr varScale="1">
        <p:scale>
          <a:sx n="77" d="100"/>
          <a:sy n="77" d="100"/>
        </p:scale>
        <p:origin x="1447" y="41"/>
      </p:cViewPr>
      <p:guideLst>
        <p:guide orient="horz" pos="2115"/>
        <p:guide pos="3143"/>
        <p:guide orient="horz" pos="890"/>
        <p:guide orient="horz" pos="4110"/>
        <p:guide pos="398"/>
        <p:guide pos="5842"/>
        <p:guide orient="horz" pos="572"/>
        <p:guide orient="horz" pos="1139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142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D774-EB3F-4E24-AF90-B6BAD7DFDE6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9F18-BE8C-4C9F-8C5F-3C04462AF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17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058F2-225A-480C-BACA-E89745DD3C3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7129-B0A3-43FC-B3E8-3842166E6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2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543E-5C52-4FDA-B473-484EEA253D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-1"/>
            <a:ext cx="9906000" cy="6858001"/>
          </a:xfrm>
          <a:prstGeom prst="rect">
            <a:avLst/>
          </a:prstGeom>
          <a:gradFill>
            <a:gsLst>
              <a:gs pos="58000">
                <a:schemeClr val="bg1"/>
              </a:gs>
              <a:gs pos="0">
                <a:schemeClr val="bg1"/>
              </a:gs>
              <a:gs pos="100000">
                <a:srgbClr val="ECECE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3"/>
          <a:stretch/>
        </p:blipFill>
        <p:spPr>
          <a:xfrm>
            <a:off x="-1" y="471962"/>
            <a:ext cx="315335" cy="310572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53642" y="413351"/>
            <a:ext cx="666869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def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 defTabSz="914296"/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3" descr="D:\Data\01_주요 업무\28-브랜드 슬로건 가이드\03_최종 업로드용\01 가이드\KT Brand Slogan_활용소스\png\KT Brand Slogan_03 가로형(일반형)_기본형(화이트bg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85" y="6593150"/>
            <a:ext cx="904332" cy="1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"/>
            <a:ext cx="9906000" cy="6858001"/>
          </a:xfrm>
          <a:prstGeom prst="rect">
            <a:avLst/>
          </a:prstGeom>
          <a:gradFill>
            <a:gsLst>
              <a:gs pos="58000">
                <a:schemeClr val="bg1"/>
              </a:gs>
              <a:gs pos="0">
                <a:schemeClr val="bg1"/>
              </a:gs>
              <a:gs pos="100000">
                <a:srgbClr val="ECECE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29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837904" y="6598796"/>
            <a:ext cx="175689" cy="18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1200" b="1" spc="-60">
                <a:solidFill>
                  <a:schemeClr val="tx1"/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1200" b="1" spc="-60" dirty="0">
              <a:solidFill>
                <a:schemeClr val="tx1"/>
              </a:solidFill>
              <a:cs typeface="굴림" pitchFamily="50" charset="-127"/>
            </a:endParaRPr>
          </a:p>
        </p:txBody>
      </p:sp>
      <p:pic>
        <p:nvPicPr>
          <p:cNvPr id="10" name="Picture 3" descr="D:\Data\01_주요 업무\28-브랜드 슬로건 가이드\03_최종 업로드용\01 가이드\KT Brand Slogan_활용소스\png\KT Brand Slogan_03 가로형(일반형)_기본형(화이트bg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85" y="6593150"/>
            <a:ext cx="904332" cy="1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3"/>
          <a:stretch/>
        </p:blipFill>
        <p:spPr>
          <a:xfrm>
            <a:off x="-1" y="471962"/>
            <a:ext cx="315335" cy="31057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53642" y="413351"/>
            <a:ext cx="639831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def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 defTabSz="914296"/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54012" y="813461"/>
            <a:ext cx="8860367" cy="709061"/>
          </a:xfrm>
          <a:prstGeom prst="rect">
            <a:avLst/>
          </a:prstGeom>
        </p:spPr>
        <p:txBody>
          <a:bodyPr/>
          <a:lstStyle>
            <a:lvl1pPr>
              <a:defRPr lang="ko-KR" altLang="en-US" sz="1400" b="1" spc="-8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802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EF8D9C9-21F3-41AA-A4D4-F8D8F7700EF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65F8113-1A61-4A95-8B9E-CFF603D2A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8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17\07_브랜드 슬로건 디자인 Dev\슬로건 조합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9" y="3141664"/>
            <a:ext cx="31988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5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7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90A893A4-FE9F-4A1F-93C0-0BC7A43FF5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8" y="6356358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8"/>
            <a:ext cx="2228850" cy="365125"/>
          </a:xfrm>
          <a:prstGeom prst="rect">
            <a:avLst/>
          </a:prstGeom>
        </p:spPr>
        <p:txBody>
          <a:bodyPr/>
          <a:lstStyle/>
          <a:p>
            <a:fld id="{E6DCAF69-17D8-4AD1-B3DD-4C1B2EAFD02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49353"/>
      </p:ext>
    </p:extLst>
  </p:cSld>
  <p:clrMapOvr>
    <a:masterClrMapping/>
  </p:clrMapOvr>
  <p:transition spd="slow"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공유폴더\표지 엔딩\05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8083" y="6348720"/>
            <a:ext cx="421006" cy="3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2" y="330134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4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1" r:id="rId3"/>
    <p:sldLayoutId id="2147483682" r:id="rId4"/>
    <p:sldLayoutId id="2147483736" r:id="rId5"/>
  </p:sldLayoutIdLst>
  <p:hf hdr="0" ftr="0" dt="0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" y="428"/>
            <a:ext cx="990542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5719213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590997" y="2047900"/>
            <a:ext cx="5544616" cy="12695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500"/>
              </a:lnSpc>
              <a:spcBef>
                <a:spcPts val="1200"/>
              </a:spcBef>
              <a:defRPr/>
            </a:pPr>
            <a:r>
              <a:rPr lang="en-US" altLang="ko-KR" sz="24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2020</a:t>
            </a:r>
            <a:r>
              <a:rPr lang="ko-KR" altLang="en-US" sz="24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년</a:t>
            </a:r>
            <a:endParaRPr lang="en-US" altLang="ko-KR" sz="2400" b="1" spc="-120" dirty="0" smtClean="0">
              <a:solidFill>
                <a:schemeClr val="bg1"/>
              </a:solidFill>
              <a:latin typeface="KT서체 Medium" panose="020B0600000101010101" pitchFamily="50" charset="-127"/>
              <a:ea typeface="KT서체 Medium" panose="020B0600000101010101" pitchFamily="50" charset="-127"/>
            </a:endParaRPr>
          </a:p>
          <a:p>
            <a:pPr algn="l">
              <a:lnSpc>
                <a:spcPts val="2500"/>
              </a:lnSpc>
              <a:spcBef>
                <a:spcPts val="1200"/>
              </a:spcBef>
              <a:defRPr/>
            </a:pPr>
            <a:r>
              <a:rPr lang="ko-KR" altLang="en-US" sz="32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데이터 </a:t>
            </a:r>
            <a:r>
              <a:rPr lang="ko-KR" altLang="en-US" sz="3200" b="1" spc="-120" dirty="0" err="1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사이언티스트</a:t>
            </a:r>
            <a:endParaRPr lang="en-US" altLang="ko-KR" sz="3200" b="1" spc="-120" dirty="0" smtClean="0">
              <a:solidFill>
                <a:schemeClr val="bg1"/>
              </a:solidFill>
              <a:latin typeface="KT서체 Medium" panose="020B0600000101010101" pitchFamily="50" charset="-127"/>
              <a:ea typeface="KT서체 Medium" panose="020B0600000101010101" pitchFamily="50" charset="-127"/>
            </a:endParaRPr>
          </a:p>
          <a:p>
            <a:pPr algn="l">
              <a:lnSpc>
                <a:spcPts val="2500"/>
              </a:lnSpc>
              <a:spcBef>
                <a:spcPts val="1200"/>
              </a:spcBef>
              <a:defRPr/>
            </a:pPr>
            <a:r>
              <a:rPr lang="ko-KR" altLang="en-US" sz="3200" b="1" spc="-120" dirty="0" err="1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직무역량표</a:t>
            </a:r>
            <a:endParaRPr lang="en-US" altLang="ko-KR" sz="1600" b="1" spc="-120" dirty="0">
              <a:solidFill>
                <a:schemeClr val="bg1"/>
              </a:solidFill>
              <a:latin typeface="KT서체 Medium" panose="020B0600000101010101" pitchFamily="50" charset="-127"/>
              <a:ea typeface="KT서체 Medium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997" y="6177820"/>
            <a:ext cx="399597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457200" latinLnBrk="0"/>
            <a:r>
              <a:rPr lang="en-US" altLang="ko-KR" sz="1500" spc="-100" dirty="0" smtClean="0">
                <a:latin typeface="KT서체 Medium" panose="020B0600000101010101" pitchFamily="50" charset="-127"/>
                <a:ea typeface="KT서체 Medium" panose="020B0600000101010101" pitchFamily="50" charset="-127"/>
                <a:cs typeface="Malgun Gothic"/>
              </a:rPr>
              <a:t>2020 . 03 </a:t>
            </a:r>
            <a:endParaRPr lang="ko-KR" altLang="en-US" sz="1500" spc="-100" dirty="0">
              <a:latin typeface="KT서체 Medium" panose="020B0600000101010101" pitchFamily="50" charset="-127"/>
              <a:ea typeface="KT서체 Medium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425" y="145207"/>
            <a:ext cx="239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1. </a:t>
            </a:r>
            <a:r>
              <a:rPr lang="ko-KR" altLang="en-US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역량 진단 및 계획</a:t>
            </a:r>
            <a:endParaRPr lang="ko-KR" altLang="en-US" sz="1400" b="1" spc="-120" dirty="0">
              <a:solidFill>
                <a:schemeClr val="bg1"/>
              </a:solidFill>
              <a:latin typeface="KT서체 Medium" panose="020B0600000101010101" pitchFamily="50" charset="-127"/>
              <a:ea typeface="KT서체 Medium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35"/>
          <a:stretch/>
        </p:blipFill>
        <p:spPr>
          <a:xfrm>
            <a:off x="580787" y="1412875"/>
            <a:ext cx="4334331" cy="45414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65" r="49818" b="24451"/>
          <a:stretch/>
        </p:blipFill>
        <p:spPr>
          <a:xfrm>
            <a:off x="5019523" y="1412877"/>
            <a:ext cx="2329146" cy="23341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65" r="49818"/>
          <a:stretch/>
        </p:blipFill>
        <p:spPr>
          <a:xfrm>
            <a:off x="6870175" y="3633592"/>
            <a:ext cx="2404787" cy="235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7019"/>
      </p:ext>
    </p:extLst>
  </p:cSld>
  <p:clrMapOvr>
    <a:masterClrMapping/>
  </p:clrMapOvr>
  <p:transition spd="slow" advClick="0"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425" y="145207"/>
            <a:ext cx="3508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2. </a:t>
            </a:r>
            <a:r>
              <a:rPr lang="ko-KR" altLang="en-US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역량 평가 구분 및 평가 척도</a:t>
            </a:r>
            <a:endParaRPr lang="ko-KR" altLang="en-US" sz="1400" b="1" spc="-120" dirty="0">
              <a:solidFill>
                <a:schemeClr val="bg1"/>
              </a:solidFill>
              <a:latin typeface="KT서체 Medium" panose="020B0600000101010101" pitchFamily="50" charset="-127"/>
              <a:ea typeface="KT서체 Medium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48889" y="1032025"/>
            <a:ext cx="5583891" cy="466363"/>
          </a:xfrm>
          <a:prstGeom prst="rect">
            <a:avLst/>
          </a:prstGeom>
          <a:solidFill>
            <a:srgbClr val="0DBBB7"/>
          </a:solidFill>
          <a:ln>
            <a:solidFill>
              <a:srgbClr val="0DB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pc="-113" dirty="0"/>
              <a:t>데이터 </a:t>
            </a:r>
            <a:r>
              <a:rPr lang="ko-KR" altLang="en-US" sz="2000" spc="-113" dirty="0" err="1"/>
              <a:t>사이언티스트</a:t>
            </a:r>
            <a:r>
              <a:rPr lang="ko-KR" altLang="en-US" sz="2000" spc="-113" dirty="0"/>
              <a:t> 역량평가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90936" y="2136027"/>
            <a:ext cx="2044289" cy="588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DB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전문역량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82751" y="2133358"/>
            <a:ext cx="2044289" cy="588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DB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공통역량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306342" y="1860404"/>
            <a:ext cx="325755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DB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>
            <a:endCxn id="4" idx="2"/>
          </p:cNvCxnSpPr>
          <p:nvPr/>
        </p:nvCxnSpPr>
        <p:spPr>
          <a:xfrm flipV="1">
            <a:off x="4940832" y="1498388"/>
            <a:ext cx="3" cy="384880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DB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306342" y="1860405"/>
            <a:ext cx="0" cy="27295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DB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563892" y="1860405"/>
            <a:ext cx="0" cy="27295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DB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084"/>
              </p:ext>
            </p:extLst>
          </p:nvPr>
        </p:nvGraphicFramePr>
        <p:xfrm>
          <a:off x="631825" y="3473302"/>
          <a:ext cx="8642349" cy="305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38"/>
                <a:gridCol w="1240465"/>
                <a:gridCol w="6608946"/>
              </a:tblGrid>
              <a:tr h="4121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척도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상세정의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10~9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점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직무최고전문가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해당 역량 경험과 통찰력을 바탕으로 그 산출물 및 성과가 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100%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이상 완성도를 보이며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혁신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개선 수행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타인을 지도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컨설팅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하는 국내 최고 수준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8~7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점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사내전문가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당 역량을 명확히 이해하고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그 산출물 및 성과가 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100%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이상의 완성 수준이며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더 나아가 혁신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개선을 실행하는 사내 전문가 수준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6~5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점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60" baseline="0" dirty="0" err="1" smtClean="0">
                          <a:latin typeface="+mj-ea"/>
                          <a:ea typeface="+mj-ea"/>
                        </a:rPr>
                        <a:t>숙련자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독자적 업무수행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해당 역량을 적절하게 적용하고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그 산출물 및 성과가 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100%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의 완성도를 나타내는 수준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4~3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점</a:t>
                      </a:r>
                      <a:endParaRPr lang="en-US" altLang="ko-KR" sz="1200" spc="-60" baseline="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60" baseline="0" dirty="0" err="1" smtClean="0">
                          <a:latin typeface="+mj-ea"/>
                          <a:ea typeface="+mj-ea"/>
                        </a:rPr>
                        <a:t>중급자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제한적 업무수행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일반적인 상황에서 해당 역량의 활용 및 적용 가능한 편이나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그 산출물 및 성과가 그리 높지 않는 수준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2~1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점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초보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spc="-60" baseline="0" dirty="0" err="1" smtClean="0">
                          <a:latin typeface="+mj-ea"/>
                          <a:ea typeface="+mj-ea"/>
                        </a:rPr>
                        <a:t>입문자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상황에 대한 역량을 활용하는 것이 제한적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부재</a:t>
                      </a:r>
                      <a:r>
                        <a:rPr lang="en-US" altLang="ko-KR" sz="1200" spc="-6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spc="-60" baseline="0" dirty="0" smtClean="0">
                          <a:latin typeface="+mj-ea"/>
                          <a:ea typeface="+mj-ea"/>
                        </a:rPr>
                        <a:t>그 산출물 및 성과가 미흡한 수준</a:t>
                      </a:r>
                      <a:endParaRPr lang="ko-KR" altLang="en-US" sz="1200" spc="-60" baseline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09576"/>
      </p:ext>
    </p:extLst>
  </p:cSld>
  <p:clrMapOvr>
    <a:masterClrMapping/>
  </p:clrMapOvr>
  <p:transition spd="slow" advClick="0"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425" y="145207"/>
            <a:ext cx="208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3</a:t>
            </a:r>
            <a:r>
              <a:rPr lang="en-US" altLang="ko-KR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. </a:t>
            </a:r>
            <a:r>
              <a:rPr lang="ko-KR" altLang="en-US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직무 전문 역량</a:t>
            </a:r>
            <a:endParaRPr lang="ko-KR" altLang="en-US" sz="1400" b="1" spc="-120" dirty="0">
              <a:solidFill>
                <a:schemeClr val="bg1"/>
              </a:solidFill>
              <a:latin typeface="KT서체 Medium" panose="020B0600000101010101" pitchFamily="50" charset="-127"/>
              <a:ea typeface="KT서체 Medium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48181"/>
              </p:ext>
            </p:extLst>
          </p:nvPr>
        </p:nvGraphicFramePr>
        <p:xfrm>
          <a:off x="631825" y="1162493"/>
          <a:ext cx="8642352" cy="760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620"/>
                <a:gridCol w="792876"/>
                <a:gridCol w="826857"/>
                <a:gridCol w="826857"/>
                <a:gridCol w="826857"/>
                <a:gridCol w="826857"/>
                <a:gridCol w="826857"/>
                <a:gridCol w="826857"/>
                <a:gridCol w="826857"/>
                <a:gridCol w="826857"/>
              </a:tblGrid>
              <a:tr h="53671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초보입문자</a:t>
                      </a:r>
                      <a:r>
                        <a:rPr lang="ko-KR" altLang="en-US" sz="1200" u="none" strike="noStrike" dirty="0">
                          <a:effectLst/>
                        </a:rPr>
                        <a:t/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산출물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성과미흡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중급자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제한적 업무수행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숙련자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독자적 업무수행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전문역량보유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사내전문가 수준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직무최고전문가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국내 최고전문가 수준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43973"/>
              </p:ext>
            </p:extLst>
          </p:nvPr>
        </p:nvGraphicFramePr>
        <p:xfrm>
          <a:off x="681038" y="2417763"/>
          <a:ext cx="8543925" cy="4106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571"/>
                <a:gridCol w="1765005"/>
                <a:gridCol w="5713228"/>
                <a:gridCol w="655121"/>
              </a:tblGrid>
              <a:tr h="408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번호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+mj-ea"/>
                          <a:ea typeface="+mj-ea"/>
                        </a:rPr>
                        <a:t>역량명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행동지표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(1~10)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요구사항정리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사업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시스템에서 </a:t>
                      </a:r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빅데이터로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향상 시키고 싶은 방향 요구사항 수집하여 정리할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빅데이터관련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사업조사 분석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요구사항을 이해하기 위한 </a:t>
                      </a:r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빅데이터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관련 사업 </a:t>
                      </a:r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분양를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조사하고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특성을 설명할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벤치마킹 사례수집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빅데이터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적용 사례 수집 및 비교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정리가 가능하다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분석범위설정 능력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분석가능한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수준의 범위를 설정하여 설계할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분석 방법론 적용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수준에 맞는 </a:t>
                      </a:r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마이팅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기법 통계기법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Random Forest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</a:t>
                      </a:r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머신러닝기법을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선택하고 활용할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데이터구조 이해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분석하고자 하는 데이터의 구조를 이해할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요구사항을 데이터로 생성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요구사항별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핸들링하고 지표로 생성할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분석데이터 </a:t>
                      </a:r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마트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요구사항별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생성된 지표를 데이터 </a:t>
                      </a:r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마트화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가능 데이터 선정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요구사항별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분석 가능한 데이터를 선별할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사용능력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SAS, R, Python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분석 시 필요한 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자유롭게 사용할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754420"/>
      </p:ext>
    </p:extLst>
  </p:cSld>
  <p:clrMapOvr>
    <a:masterClrMapping/>
  </p:clrMapOvr>
  <p:transition spd="slow" advClick="0"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425" y="145207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4. </a:t>
            </a:r>
            <a:r>
              <a:rPr lang="ko-KR" altLang="en-US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직무전문 역량</a:t>
            </a:r>
            <a:endParaRPr lang="ko-KR" altLang="en-US" sz="1400" b="1" spc="-120" dirty="0">
              <a:solidFill>
                <a:schemeClr val="bg1"/>
              </a:solidFill>
              <a:latin typeface="KT서체 Medium" panose="020B0600000101010101" pitchFamily="50" charset="-127"/>
              <a:ea typeface="KT서체 Medium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18081"/>
              </p:ext>
            </p:extLst>
          </p:nvPr>
        </p:nvGraphicFramePr>
        <p:xfrm>
          <a:off x="681038" y="1503363"/>
          <a:ext cx="8543925" cy="4459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7633"/>
                <a:gridCol w="1818586"/>
                <a:gridCol w="5249882"/>
                <a:gridCol w="857824"/>
              </a:tblGrid>
              <a:tr h="446036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번호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역량명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행동지표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점수</a:t>
                      </a:r>
                      <a:r>
                        <a:rPr lang="en-US" altLang="ko-KR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(1~10)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분석된 결과 해석 능력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분석된 결과를 비즈니스와 연결해서 유의미한 해석을 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분석검증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A/B Test, ROC Curve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활용 데이터 분석 결과를 검증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평가 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 가능정보 정리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분석된 데이터 중 시각화 가능한 정보를 분류해 낼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 </a:t>
                      </a:r>
                      <a:r>
                        <a:rPr lang="en-US" altLang="ko-KR" sz="1100" u="none" strike="noStrike" kern="1200" spc="-6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  <a:r>
                        <a:rPr lang="ko-KR" altLang="en-US" sz="1100" u="none" strike="noStrike" kern="1200" spc="-6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능력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en-US" altLang="ko-KR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Tablue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등을 활용 </a:t>
                      </a:r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식각화를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위한 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선정하고 사용할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 시나리오 설정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시각화를 통해 보여주고자 하는 시나리오를 설계할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단계별 구성력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프로세스를 단계별로 나눠서 생성할 수 있다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 시스템 구조에 대한 이해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결과를 적용할 시스템 구조에 대한 설명을 듣고 이해하고 설명할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 시스템에 분석결과 연결 방법 제안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결과 적용 시스템에 분석 결과를 연결할 수 있는 방법을 제안할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모듈화 설계 능력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 제공 가능 형태로 모듈화하여 설계할 수 있다</a:t>
                      </a:r>
                      <a:r>
                        <a:rPr lang="en-US" altLang="ko-KR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15"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모듈화 솔루션 배포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모듈별</a:t>
                      </a:r>
                      <a:r>
                        <a:rPr lang="ko-KR" altLang="en-US" sz="1100" u="none" strike="noStrike" kern="1200" spc="-6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솔루션을 제공 가능하다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398234"/>
      </p:ext>
    </p:extLst>
  </p:cSld>
  <p:clrMapOvr>
    <a:masterClrMapping/>
  </p:clrMapOvr>
  <p:transition spd="slow" advClick="0"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7617295" cy="79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425" y="145207"/>
            <a:ext cx="208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6</a:t>
            </a:r>
            <a:r>
              <a:rPr lang="en-US" altLang="ko-KR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. </a:t>
            </a:r>
            <a:r>
              <a:rPr lang="ko-KR" altLang="en-US" sz="2000" b="1" spc="-120" dirty="0" smtClean="0">
                <a:solidFill>
                  <a:schemeClr val="bg1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rPr>
              <a:t>직무 공통 역량</a:t>
            </a:r>
            <a:endParaRPr lang="ko-KR" altLang="en-US" sz="1400" b="1" spc="-120" dirty="0">
              <a:solidFill>
                <a:schemeClr val="bg1"/>
              </a:solidFill>
              <a:latin typeface="KT서체 Medium" panose="020B0600000101010101" pitchFamily="50" charset="-127"/>
              <a:ea typeface="KT서체 Medium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83504"/>
              </p:ext>
            </p:extLst>
          </p:nvPr>
        </p:nvGraphicFramePr>
        <p:xfrm>
          <a:off x="631825" y="1097280"/>
          <a:ext cx="8642352" cy="825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620"/>
                <a:gridCol w="792876"/>
                <a:gridCol w="826857"/>
                <a:gridCol w="826857"/>
                <a:gridCol w="826857"/>
                <a:gridCol w="826857"/>
                <a:gridCol w="826857"/>
                <a:gridCol w="826857"/>
                <a:gridCol w="826857"/>
                <a:gridCol w="826857"/>
              </a:tblGrid>
              <a:tr h="60192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해당 행동을 전혀 하지 않음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(10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회중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1~2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해당 행동을 </a:t>
                      </a:r>
                      <a:r>
                        <a:rPr lang="ko-KR" altLang="en-US" sz="1200" u="none" strike="noStrike" dirty="0" err="1" smtClean="0">
                          <a:effectLst/>
                        </a:rPr>
                        <a:t>가끔함</a:t>
                      </a:r>
                      <a:endParaRPr lang="ko-KR" altLang="en-US" sz="12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(10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회중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3~4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해당 행동을 때때로 함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(10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회중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5~6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해당 행동을 자주 함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(10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회중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7~8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해당 행동을 항상 함</a:t>
                      </a: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(10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회중 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9~10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회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50957"/>
              </p:ext>
            </p:extLst>
          </p:nvPr>
        </p:nvGraphicFramePr>
        <p:xfrm>
          <a:off x="681038" y="2417763"/>
          <a:ext cx="8543925" cy="4096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571"/>
                <a:gridCol w="1176670"/>
                <a:gridCol w="6301563"/>
                <a:gridCol w="655121"/>
              </a:tblGrid>
              <a:tr h="408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번호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+mj-ea"/>
                          <a:ea typeface="+mj-ea"/>
                        </a:rPr>
                        <a:t>역량명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행동지표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(1~10)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문제분석 및 해결</a:t>
                      </a:r>
                      <a:endParaRPr lang="ko-KR" altLang="en-US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당면한 문제의 </a:t>
                      </a:r>
                      <a:r>
                        <a:rPr lang="ko-KR" altLang="en-US" sz="1100" u="none" strike="noStrike" kern="1200" spc="-6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근복적인</a:t>
                      </a:r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원인을 찾아 가능한 최적의 대안을 도출하고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반복적으로 발생하는</a:t>
                      </a:r>
                      <a:endParaRPr lang="en-US" altLang="ko-KR" sz="1100" u="none" strike="noStrike" kern="1200" spc="-6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문제는 표준 </a:t>
                      </a:r>
                      <a:r>
                        <a:rPr lang="ko-KR" altLang="en-US" sz="1100" u="none" strike="noStrike" kern="1200" spc="-6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해결바안을</a:t>
                      </a:r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작성하여 조직에 전파함으로써 예측 가능한 위험 요인을 사전에 대응한다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계획수립</a:t>
                      </a:r>
                      <a:endParaRPr lang="ko-KR" altLang="en-US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실행에 따른 이슈를 파악하고 잠재적 위험 요인을 예측하여 대응방안과 우선순위를 수립하고 </a:t>
                      </a:r>
                      <a:endParaRPr lang="en-US" altLang="ko-KR" sz="1100" u="none" strike="noStrike" kern="1200" spc="-6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업무추진 단계별 실행이 가능하도록 구체적인 상세한 세부 계획을 수립한다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전략적 기획력</a:t>
                      </a:r>
                      <a:endParaRPr lang="ko-KR" altLang="en-US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목표를 달성하기 위한 전략을 수립하고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부서 담당자에게 세부 계획을 효과적으로 설명하여</a:t>
                      </a:r>
                      <a:endParaRPr lang="en-US" altLang="ko-KR" sz="1100" u="none" strike="noStrike" kern="1200" spc="-6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실행의 성공을 위한 협조적인 관계를 유지한다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시스템적 사고</a:t>
                      </a:r>
                      <a:endParaRPr lang="ko-KR" altLang="en-US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시장의 변화 및 요구에 대한 상황을 분석하고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종합하여 전체 그림을 그리고 이해할 수 있다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세밀한 </a:t>
                      </a:r>
                      <a:r>
                        <a:rPr lang="ko-KR" altLang="en-US" sz="1100" u="none" strike="noStrike" kern="1200" spc="-6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일처리</a:t>
                      </a:r>
                      <a:endParaRPr lang="ko-KR" altLang="en-US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작은 부분이라도 품질이나 최종 결과물에 영향을 미칠 수 있는 모든 영역을 철저하게 검토하고 준비한다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문서작성 및 관리</a:t>
                      </a:r>
                      <a:endParaRPr lang="ko-KR" altLang="en-US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문서의 내용을 간결하고 명확하게 구조화하여 이해하기 쉽데 작성하고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체계적으로 분류하고 관리 할 수 있다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정보수집 및 활용</a:t>
                      </a:r>
                      <a:endParaRPr lang="ko-KR" altLang="en-US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인적 네트워크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인터넷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spc="-6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책등을</a:t>
                      </a:r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통해 관련 업무 분야의 정보를 수시로 습득하고 체계적으로 분류하여 활용가치가 높은 자료로 정리하여 공유한다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분석적 사고</a:t>
                      </a:r>
                      <a:endParaRPr lang="ko-KR" altLang="en-US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229" rtl="0" eaLnBrk="1" fontAlgn="ctr" latinLnBrk="1" hangingPunct="1"/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다양하고 복잡한 </a:t>
                      </a:r>
                      <a:r>
                        <a:rPr lang="ko-KR" altLang="en-US" sz="1100" u="none" strike="noStrike" kern="1200" spc="-6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정보등을</a:t>
                      </a:r>
                      <a:r>
                        <a:rPr lang="ko-KR" altLang="en-US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구조화하고 분석하여 핵심적인 사항을 파악할 수 있다</a:t>
                      </a:r>
                      <a:r>
                        <a:rPr lang="en-US" altLang="ko-KR" sz="1100" u="none" strike="noStrike" kern="1200" spc="-6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u="none" strike="noStrike" kern="1200" spc="-6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2" marR="4902" marT="4902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830436"/>
      </p:ext>
    </p:extLst>
  </p:cSld>
  <p:clrMapOvr>
    <a:masterClrMapping/>
  </p:clrMapOvr>
  <p:transition spd="slow" advClick="0" advTm="3000"/>
</p:sld>
</file>

<file path=ppt/theme/theme1.xml><?xml version="1.0" encoding="utf-8"?>
<a:theme xmlns:a="http://schemas.openxmlformats.org/drawingml/2006/main" name="White배경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noAutofit/>
      </a:bodyPr>
      <a:lstStyle>
        <a:defPPr algn="ctr" latinLnBrk="0">
          <a:defRPr sz="1400" spc="-6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228600" indent="-228600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100000"/>
          <a:buFont typeface="+mj-lt"/>
          <a:buAutoNum type="arabicParenR"/>
          <a:defRPr sz="1100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28386</TotalTime>
  <Words>746</Words>
  <Application>Microsoft Office PowerPoint</Application>
  <PresentationFormat>A4 용지(210x297mm)</PresentationFormat>
  <Paragraphs>194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KT서체 Medium</vt:lpstr>
      <vt:lpstr>굴림</vt:lpstr>
      <vt:lpstr>맑은 고딕</vt:lpstr>
      <vt:lpstr>맑은 고딕</vt:lpstr>
      <vt:lpstr>Arial</vt:lpstr>
      <vt:lpstr>White배경</vt:lpstr>
      <vt:lpstr>Gray배경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lee jung suk</cp:lastModifiedBy>
  <cp:revision>577</cp:revision>
  <cp:lastPrinted>2020-02-24T09:41:36Z</cp:lastPrinted>
  <dcterms:created xsi:type="dcterms:W3CDTF">2017-11-10T05:44:02Z</dcterms:created>
  <dcterms:modified xsi:type="dcterms:W3CDTF">2020-03-25T16:01:57Z</dcterms:modified>
</cp:coreProperties>
</file>