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75" r:id="rId11"/>
    <p:sldId id="27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44" autoAdjust="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2644F-726A-4EF6-887D-42F44A279A8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E918-169C-4652-A68E-DF6F6714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40?category=77008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mhada.tistory.com/72?category=82052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imhada.tistory.com/56" TargetMode="External"/><Relationship Id="rId4" Type="http://schemas.openxmlformats.org/officeDocument/2006/relationships/hyperlink" Target="https://daimhada.tistory.com/107?category=820522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cs/2017/04/18/cs-21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aimhada.tistory.com/107?category=820522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hunghyup.tistory.com/3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괄호맞추기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4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5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https://www.acmicpc.net/problem/10845</a:t>
            </a:r>
            <a:endParaRPr lang="en-US" altLang="ko-KR"/>
          </a:p>
          <a:p>
            <a:r>
              <a:rPr lang="en-US" altLang="ko-KR" baseline="0"/>
              <a:t>        </a:t>
            </a:r>
            <a:r>
              <a:rPr lang="en-US" altLang="ko-KR" dirty="0">
                <a:hlinkClick r:id="rId4"/>
              </a:rPr>
              <a:t>https://chunghyup.tistory.com/40?category=770080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5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0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https://daimhada.tistory.com/72?category=820522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4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0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https://daimhada.tistory.com/56</a:t>
            </a:r>
            <a:r>
              <a:rPr lang="en-US" altLang="ko-KR" dirty="0"/>
              <a:t> : </a:t>
            </a:r>
            <a:r>
              <a:rPr lang="ko-KR" altLang="en-US" dirty="0"/>
              <a:t>내장 함수의 시간 복잡도</a:t>
            </a:r>
            <a:r>
              <a:rPr lang="en-US" altLang="ko-KR" dirty="0"/>
              <a:t>(big</a:t>
            </a:r>
            <a:r>
              <a:rPr lang="en-US" altLang="ko-KR" baseline="0" dirty="0"/>
              <a:t> O)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4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51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https://wayhome25.github.io/cs/2017/04/18/cs-21/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https://daimhada.tistory.com/107?category=820522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8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2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https://www.acmicpc.net/problem/10828</a:t>
            </a:r>
            <a:endParaRPr lang="en-US" altLang="ko-KR" dirty="0"/>
          </a:p>
          <a:p>
            <a:r>
              <a:rPr lang="en-US" altLang="ko-KR" baseline="0" dirty="0"/>
              <a:t>        </a:t>
            </a:r>
            <a:r>
              <a:rPr lang="en-US" altLang="ko-KR" dirty="0">
                <a:hlinkClick r:id="rId4"/>
              </a:rPr>
              <a:t>https://chunghyup.tistory.com/37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E918-169C-4652-A68E-DF6F6714EEF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0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2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45785-968F-42C6-8AD3-90F65A445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en-US" altLang="ko-KR"/>
              <a:t>&amp; Queue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3096E-25E2-435C-8CE7-2141EDB8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알고리즘 </a:t>
            </a:r>
          </a:p>
        </p:txBody>
      </p:sp>
    </p:spTree>
    <p:extLst>
      <p:ext uri="{BB962C8B-B14F-4D97-AF65-F5344CB8AC3E}">
        <p14:creationId xmlns:p14="http://schemas.microsoft.com/office/powerpoint/2010/main" val="301129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Stack </a:t>
            </a:r>
            <a:r>
              <a:rPr lang="ko-KR" altLang="en-US" sz="2000" dirty="0">
                <a:solidFill>
                  <a:schemeClr val="bg1"/>
                </a:solidFill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★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None) : </a:t>
            </a:r>
            <a:r>
              <a:rPr lang="ko-KR" altLang="en-US" dirty="0">
                <a:solidFill>
                  <a:schemeClr val="bg1"/>
                </a:solidFill>
              </a:rPr>
              <a:t>맨 위에 값 추가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★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data) : </a:t>
            </a:r>
            <a:r>
              <a:rPr lang="ko-KR" altLang="en-US" dirty="0">
                <a:solidFill>
                  <a:schemeClr val="bg1"/>
                </a:solidFill>
              </a:rPr>
              <a:t>가장 최근에 넣은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		    </a:t>
            </a:r>
            <a:r>
              <a:rPr lang="ko-KR" altLang="en-US" dirty="0">
                <a:solidFill>
                  <a:schemeClr val="bg1"/>
                </a:solidFill>
              </a:rPr>
              <a:t> 맨 위의 값을 제거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</a:t>
            </a:r>
            <a:r>
              <a:rPr lang="en-US" altLang="ko-KR" dirty="0">
                <a:solidFill>
                  <a:schemeClr val="bg1"/>
                </a:solidFill>
              </a:rPr>
              <a:t> ( 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data or -1) : stack </a:t>
            </a:r>
            <a:r>
              <a:rPr lang="ko-KR" altLang="en-US" dirty="0">
                <a:solidFill>
                  <a:schemeClr val="bg1"/>
                </a:solidFill>
              </a:rPr>
              <a:t>의 변형 없이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		   </a:t>
            </a:r>
            <a:r>
              <a:rPr lang="ko-KR" altLang="en-US" dirty="0">
                <a:solidFill>
                  <a:schemeClr val="bg1"/>
                </a:solidFill>
              </a:rPr>
              <a:t>맨 위의 값을 출력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→ </a:t>
            </a:r>
            <a:r>
              <a:rPr lang="en-US" altLang="ko-KR" dirty="0">
                <a:solidFill>
                  <a:schemeClr val="bg1"/>
                </a:solidFill>
              </a:rPr>
              <a:t>Boolean) : stack</a:t>
            </a:r>
            <a:r>
              <a:rPr lang="ko-KR" altLang="en-US" dirty="0">
                <a:solidFill>
                  <a:schemeClr val="bg1"/>
                </a:solidFill>
              </a:rPr>
              <a:t>이 비어있는지 확인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Stack </a:t>
            </a:r>
            <a:r>
              <a:rPr lang="ko-KR" altLang="en-US" dirty="0"/>
              <a:t>구현하기 </a:t>
            </a:r>
            <a:r>
              <a:rPr lang="en-US" altLang="ko-KR" dirty="0"/>
              <a:t>:  Python List&gt; </a:t>
            </a:r>
            <a:endParaRPr lang="en-US" altLang="ko-KR" sz="2000" dirty="0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7323" y="1152735"/>
            <a:ext cx="5134708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Stack </a:t>
            </a:r>
            <a:r>
              <a:rPr lang="ko-KR" altLang="en-US" dirty="0"/>
              <a:t>구현하기 </a:t>
            </a:r>
            <a:r>
              <a:rPr lang="en-US" altLang="ko-KR" dirty="0"/>
              <a:t>:  Singly linked list &gt; </a:t>
            </a:r>
            <a:endParaRPr lang="en-US" altLang="ko-KR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20" y="1035504"/>
            <a:ext cx="4680125" cy="5248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2" y="1887415"/>
            <a:ext cx="5086350" cy="2649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4942" y="4595448"/>
            <a:ext cx="508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 list(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데이터와 다음 </a:t>
            </a:r>
            <a:r>
              <a:rPr lang="ko-KR" altLang="en-US" dirty="0" err="1">
                <a:solidFill>
                  <a:schemeClr val="bg1"/>
                </a:solidFill>
              </a:rPr>
              <a:t>노드들이</a:t>
            </a:r>
            <a:r>
              <a:rPr lang="ko-KR" altLang="en-US" dirty="0">
                <a:solidFill>
                  <a:schemeClr val="bg1"/>
                </a:solidFill>
              </a:rPr>
              <a:t> 한 줄로 연결되어 있는 방식을 말함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연결되는 방향에 따라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Singly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단일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Doubly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이중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환형 연결 리스트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가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504942" y="1324464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</a:rPr>
              <a:t>노드를</a:t>
            </a:r>
            <a:r>
              <a:rPr lang="ko-KR" altLang="en-US" sz="2000" dirty="0">
                <a:solidFill>
                  <a:schemeClr val="bg1"/>
                </a:solidFill>
              </a:rPr>
              <a:t> 이용한 </a:t>
            </a:r>
            <a:r>
              <a:rPr lang="en-US" altLang="ko-KR" sz="2000" dirty="0">
                <a:solidFill>
                  <a:schemeClr val="bg1"/>
                </a:solidFill>
              </a:rPr>
              <a:t>Stack</a:t>
            </a:r>
            <a:r>
              <a:rPr lang="ko-KR" altLang="en-US" sz="2000" dirty="0">
                <a:solidFill>
                  <a:schemeClr val="bg1"/>
                </a:solidFill>
              </a:rPr>
              <a:t>의 구현 </a:t>
            </a:r>
            <a:r>
              <a:rPr lang="en-US" altLang="ko-KR" sz="2000" dirty="0">
                <a:solidFill>
                  <a:schemeClr val="bg1"/>
                </a:solidFill>
              </a:rPr>
              <a:t>(Linked List)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9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eu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4964"/>
            <a:ext cx="4514849" cy="2826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F0064-E6D2-4F8F-B3AC-9DC0B8893011}"/>
              </a:ext>
            </a:extLst>
          </p:cNvPr>
          <p:cNvSpPr txBox="1"/>
          <p:nvPr/>
        </p:nvSpPr>
        <p:spPr>
          <a:xfrm>
            <a:off x="926006" y="3576085"/>
            <a:ext cx="417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(LIFO)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ko-KR" altLang="en-US" dirty="0" err="1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구조와 달리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큐</a:t>
            </a:r>
            <a:r>
              <a:rPr lang="en-US" altLang="ko-KR" dirty="0">
                <a:solidFill>
                  <a:schemeClr val="bg1"/>
                </a:solidFill>
              </a:rPr>
              <a:t>(Queue) 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선입선출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(First In First Out)’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구조를 가지고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먼저 번호표를 뽑은 사람이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먼저 서비스를 받는 것처럼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중간에 새치기가 불가능 한 것이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기본적인 </a:t>
            </a:r>
            <a:r>
              <a:rPr lang="en-US" altLang="ko-KR" dirty="0">
                <a:solidFill>
                  <a:schemeClr val="bg1"/>
                </a:solidFill>
              </a:rPr>
              <a:t>Queue </a:t>
            </a:r>
            <a:r>
              <a:rPr lang="ko-KR" altLang="en-US" dirty="0">
                <a:solidFill>
                  <a:schemeClr val="bg1"/>
                </a:solidFill>
              </a:rPr>
              <a:t>의 구조이다</a:t>
            </a:r>
            <a:r>
              <a:rPr lang="en-US" altLang="ko-KR" dirty="0">
                <a:solidFill>
                  <a:schemeClr val="bg1"/>
                </a:solidFill>
              </a:rPr>
              <a:t>.  </a:t>
            </a:r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0" y="1374136"/>
            <a:ext cx="3592535" cy="1012661"/>
          </a:xfrm>
          <a:prstGeom prst="rect">
            <a:avLst/>
          </a:prstGeom>
        </p:spPr>
      </p:pic>
      <p:sp>
        <p:nvSpPr>
          <p:cNvPr id="16" name="텍스트 개체 틀 15"/>
          <p:cNvSpPr>
            <a:spLocks noGrp="1"/>
          </p:cNvSpPr>
          <p:nvPr>
            <p:ph type="body" sz="half" idx="2"/>
          </p:nvPr>
        </p:nvSpPr>
        <p:spPr>
          <a:xfrm>
            <a:off x="769620" y="2494596"/>
            <a:ext cx="3794760" cy="293979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“ </a:t>
            </a:r>
            <a:r>
              <a:rPr lang="ko-KR" altLang="en-US" sz="1800" dirty="0" err="1"/>
              <a:t>스택</a:t>
            </a:r>
            <a:r>
              <a:rPr lang="en-US" altLang="ko-KR" sz="1800" dirty="0"/>
              <a:t>(Stack) </a:t>
            </a:r>
            <a:r>
              <a:rPr lang="ko-KR" altLang="en-US" sz="1800" dirty="0"/>
              <a:t>이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택배 </a:t>
            </a:r>
            <a:r>
              <a:rPr lang="ko-KR" alt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상하차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1800" dirty="0"/>
              <a:t>였다면 </a:t>
            </a:r>
            <a:endParaRPr lang="en-US" altLang="ko-KR" sz="1800" dirty="0"/>
          </a:p>
          <a:p>
            <a:r>
              <a:rPr lang="ko-KR" altLang="en-US" sz="1800" dirty="0"/>
              <a:t>큐</a:t>
            </a:r>
            <a:r>
              <a:rPr lang="en-US" altLang="ko-KR" sz="1800" dirty="0"/>
              <a:t>(Queue) </a:t>
            </a:r>
            <a:r>
              <a:rPr lang="ko-KR" altLang="en-US" sz="1800" dirty="0"/>
              <a:t>는 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은행 창구</a:t>
            </a:r>
            <a:r>
              <a:rPr lang="en-US" altLang="ko-K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ko-KR" sz="1800" dirty="0"/>
              <a:t> </a:t>
            </a:r>
            <a:r>
              <a:rPr lang="ko-KR" altLang="en-US" sz="1800" dirty="0"/>
              <a:t>이다</a:t>
            </a:r>
            <a:r>
              <a:rPr lang="en-US" altLang="ko-KR" sz="1800" dirty="0"/>
              <a:t>.  “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Picture 4" descr="Queue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95" y="3398938"/>
            <a:ext cx="3678071" cy="32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15640" y="2316480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오른쪽 대괄호 6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15640" y="3038988"/>
            <a:ext cx="617354" cy="381000"/>
            <a:chOff x="3394642" y="2194560"/>
            <a:chExt cx="617354" cy="381000"/>
          </a:xfrm>
        </p:grpSpPr>
        <p:sp>
          <p:nvSpPr>
            <p:cNvPr id="12" name="갈매기형 수장 11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16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5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3758199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2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4469306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48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535831" y="1573501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15188" y="5198262"/>
            <a:ext cx="617354" cy="381000"/>
            <a:chOff x="3394642" y="2194560"/>
            <a:chExt cx="617354" cy="381000"/>
          </a:xfrm>
        </p:grpSpPr>
        <p:sp>
          <p:nvSpPr>
            <p:cNvPr id="18" name="갈매기형 수장 17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79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의 작동원리</a:t>
            </a:r>
            <a:r>
              <a:rPr lang="en-US" altLang="ko-KR" sz="2400" dirty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758" y="1304199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35832" y="48620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대괄호 19"/>
          <p:cNvSpPr/>
          <p:nvPr/>
        </p:nvSpPr>
        <p:spPr>
          <a:xfrm>
            <a:off x="7772400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대괄호 20"/>
          <p:cNvSpPr/>
          <p:nvPr/>
        </p:nvSpPr>
        <p:spPr>
          <a:xfrm flipH="1">
            <a:off x="10439559" y="642426"/>
            <a:ext cx="410308" cy="5662245"/>
          </a:xfrm>
          <a:prstGeom prst="rightBracket">
            <a:avLst/>
          </a:prstGeom>
          <a:ln w="38100">
            <a:solidFill>
              <a:srgbClr val="9BA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35831" y="3217765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15188" y="5911948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69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1289783"/>
            <a:ext cx="4486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Queue </a:t>
            </a:r>
            <a:r>
              <a:rPr lang="ko-KR" altLang="en-US" sz="2000" dirty="0">
                <a:solidFill>
                  <a:schemeClr val="bg1"/>
                </a:solidFill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</a:rPr>
              <a:t>ADT (abstract data type)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front(head)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dequeue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위치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rear(tail)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데이터를 </a:t>
            </a:r>
            <a:r>
              <a:rPr lang="en-US" altLang="ko-KR" dirty="0" err="1">
                <a:solidFill>
                  <a:schemeClr val="bg1"/>
                </a:solidFill>
              </a:rPr>
              <a:t>enqueue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할 수 있는 위치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메소드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endParaRPr lang="ko-KR" altLang="en-US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is_empty</a:t>
            </a:r>
            <a:r>
              <a:rPr lang="en-US" altLang="ko-KR" dirty="0">
                <a:solidFill>
                  <a:schemeClr val="bg1"/>
                </a:solidFill>
              </a:rPr>
              <a:t>() : </a:t>
            </a:r>
            <a:r>
              <a:rPr lang="en-US" altLang="ko-KR" dirty="0" err="1">
                <a:solidFill>
                  <a:schemeClr val="bg1"/>
                </a:solidFill>
              </a:rPr>
              <a:t>boolean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</a:t>
            </a:r>
            <a:r>
              <a:rPr lang="en-US" altLang="ko-KR" dirty="0">
                <a:solidFill>
                  <a:schemeClr val="bg1"/>
                </a:solidFill>
              </a:rPr>
              <a:t> : insert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</a:t>
            </a:r>
            <a:r>
              <a:rPr lang="en-US" altLang="ko-KR" dirty="0">
                <a:solidFill>
                  <a:schemeClr val="bg1"/>
                </a:solidFill>
              </a:rPr>
              <a:t> : delete</a:t>
            </a: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peek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엿보기</a:t>
            </a:r>
            <a:r>
              <a:rPr lang="en-US" altLang="ko-KR" dirty="0">
                <a:solidFill>
                  <a:schemeClr val="bg1"/>
                </a:solidFill>
              </a:rPr>
              <a:t>;  </a:t>
            </a:r>
            <a:r>
              <a:rPr lang="ko-KR" altLang="en-US" dirty="0">
                <a:solidFill>
                  <a:schemeClr val="bg1"/>
                </a:solidFill>
              </a:rPr>
              <a:t>맨 앞의 값 반환만 하고 </a:t>
            </a:r>
            <a:r>
              <a:rPr lang="en-US" altLang="ko-KR" dirty="0">
                <a:solidFill>
                  <a:schemeClr val="bg1"/>
                </a:solidFill>
              </a:rPr>
              <a:t>		  </a:t>
            </a:r>
            <a:r>
              <a:rPr lang="ko-KR" altLang="en-US" dirty="0">
                <a:solidFill>
                  <a:schemeClr val="bg1"/>
                </a:solidFill>
              </a:rPr>
              <a:t>삭제는 </a:t>
            </a:r>
            <a:r>
              <a:rPr lang="ko-KR" altLang="en-US" dirty="0" err="1">
                <a:solidFill>
                  <a:schemeClr val="bg1"/>
                </a:solidFill>
              </a:rPr>
              <a:t>안함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1045" y="63539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Python List&gt; </a:t>
            </a:r>
            <a:endParaRPr lang="en-US" altLang="ko-KR" sz="2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4007" y="1266337"/>
            <a:ext cx="4816475" cy="51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1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FF523-35FA-4713-96AD-9F580039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DAF33-C273-4D96-95B2-A8C4CD271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684" y="2638042"/>
            <a:ext cx="2312727" cy="31019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알고리즘이란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Stack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작동원리</a:t>
            </a:r>
            <a:endParaRPr lang="en-US" altLang="ko-KR" dirty="0"/>
          </a:p>
          <a:p>
            <a:r>
              <a:rPr lang="en-US" altLang="ko-KR" dirty="0"/>
              <a:t>Queue</a:t>
            </a:r>
            <a:r>
              <a:rPr lang="ko-KR" altLang="en-US" dirty="0"/>
              <a:t> 알고리즘이란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Queue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작동원리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0C38EEE-EAF8-439E-AB53-D3944AEACFC4}"/>
              </a:ext>
            </a:extLst>
          </p:cNvPr>
          <p:cNvSpPr txBox="1">
            <a:spLocks/>
          </p:cNvSpPr>
          <p:nvPr/>
        </p:nvSpPr>
        <p:spPr>
          <a:xfrm>
            <a:off x="6987380" y="2638041"/>
            <a:ext cx="24145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/>
              <a:t>예제 </a:t>
            </a:r>
            <a:r>
              <a:rPr lang="ko-KR" altLang="en-US" dirty="0" err="1"/>
              <a:t>풀어보기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알고리즘 예제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Queue</a:t>
            </a:r>
            <a:r>
              <a:rPr lang="ko-KR" altLang="en-US" dirty="0"/>
              <a:t> 알고리즘 예제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기출문제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추가예제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수행과제 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03CD5E-5F5E-4491-8CBD-4B9882227DF5}"/>
              </a:ext>
            </a:extLst>
          </p:cNvPr>
          <p:cNvCxnSpPr/>
          <p:nvPr/>
        </p:nvCxnSpPr>
        <p:spPr>
          <a:xfrm>
            <a:off x="6096000" y="2638042"/>
            <a:ext cx="0" cy="3101983"/>
          </a:xfrm>
          <a:prstGeom prst="line">
            <a:avLst/>
          </a:prstGeom>
          <a:ln w="28575">
            <a:solidFill>
              <a:srgbClr val="9BAFB5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38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2759614"/>
            <a:ext cx="448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</a:rPr>
              <a:t>노드를</a:t>
            </a:r>
            <a:r>
              <a:rPr lang="ko-KR" altLang="en-US" sz="2000" dirty="0">
                <a:solidFill>
                  <a:schemeClr val="bg1"/>
                </a:solidFill>
              </a:rPr>
              <a:t> 이용한 </a:t>
            </a:r>
            <a:r>
              <a:rPr lang="en-US" altLang="ko-KR" sz="2000" dirty="0">
                <a:solidFill>
                  <a:schemeClr val="bg1"/>
                </a:solidFill>
              </a:rPr>
              <a:t>Queue</a:t>
            </a:r>
            <a:r>
              <a:rPr lang="ko-KR" altLang="en-US" sz="2000" dirty="0">
                <a:solidFill>
                  <a:schemeClr val="bg1"/>
                </a:solidFill>
              </a:rPr>
              <a:t>의 구현 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: Head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tail </a:t>
            </a:r>
            <a:r>
              <a:rPr lang="ko-KR" altLang="en-US" dirty="0">
                <a:solidFill>
                  <a:schemeClr val="bg1"/>
                </a:solidFill>
              </a:rPr>
              <a:t>만으로도 구현이 가능하다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73815" y="635394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node</a:t>
            </a:r>
            <a:r>
              <a:rPr lang="ko-KR" altLang="en-US" dirty="0"/>
              <a:t>를 사용한 </a:t>
            </a:r>
            <a:r>
              <a:rPr lang="en-US" altLang="ko-KR" dirty="0"/>
              <a:t>queue&gt; </a:t>
            </a:r>
            <a:endParaRPr lang="en-US" altLang="ko-KR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9489" y="1266337"/>
            <a:ext cx="3104141" cy="5248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68" y="3236668"/>
            <a:ext cx="277837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0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내장함수를 활용한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7631" y="1266337"/>
            <a:ext cx="436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</a:t>
            </a:r>
            <a:r>
              <a:rPr lang="en-US" altLang="ko-KR" dirty="0" err="1"/>
              <a:t>Collections.deque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&gt; 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" y="2394162"/>
            <a:ext cx="4986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r>
              <a:rPr lang="en-US" altLang="ko-KR" sz="2000" dirty="0">
                <a:solidFill>
                  <a:schemeClr val="bg1"/>
                </a:solidFill>
              </a:rPr>
              <a:t> (double – ended </a:t>
            </a:r>
            <a:r>
              <a:rPr lang="en-US" altLang="ko-KR" sz="2000" dirty="0" err="1">
                <a:solidFill>
                  <a:schemeClr val="bg1"/>
                </a:solidFill>
              </a:rPr>
              <a:t>que</a:t>
            </a:r>
            <a:r>
              <a:rPr lang="en-US" altLang="ko-KR" sz="2000" dirty="0">
                <a:solidFill>
                  <a:schemeClr val="bg1"/>
                </a:solidFill>
              </a:rPr>
              <a:t>)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앞뒤 양방향에서 데이터를 처리할 수 있는 자료구조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일반적인</a:t>
            </a:r>
            <a:r>
              <a:rPr lang="en-US" altLang="ko-KR" sz="2000" dirty="0">
                <a:solidFill>
                  <a:schemeClr val="bg1"/>
                </a:solidFill>
              </a:rPr>
              <a:t> list</a:t>
            </a:r>
            <a:r>
              <a:rPr lang="ko-KR" altLang="en-US" sz="2000" dirty="0">
                <a:solidFill>
                  <a:schemeClr val="bg1"/>
                </a:solidFill>
              </a:rPr>
              <a:t>와 유사하지만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내부적으로 </a:t>
            </a:r>
            <a:r>
              <a:rPr lang="en-US" altLang="ko-KR" sz="2000" dirty="0">
                <a:solidFill>
                  <a:schemeClr val="bg1"/>
                </a:solidFill>
              </a:rPr>
              <a:t>doubly linked list</a:t>
            </a:r>
            <a:r>
              <a:rPr lang="ko-KR" altLang="en-US" sz="2000" dirty="0">
                <a:solidFill>
                  <a:schemeClr val="bg1"/>
                </a:solidFill>
              </a:rPr>
              <a:t>로 구현되어 있어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처리속도가 매우 빠르다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9" y="2013918"/>
            <a:ext cx="3610708" cy="38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4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Queue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1367623"/>
            <a:ext cx="448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dirty="0">
                <a:solidFill>
                  <a:schemeClr val="bg1"/>
                </a:solidFill>
              </a:rPr>
              <a:t>모듈을 활용한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구현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2431" y="897005"/>
            <a:ext cx="407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Queue </a:t>
            </a:r>
            <a:r>
              <a:rPr lang="ko-KR" altLang="en-US" dirty="0"/>
              <a:t>구현하기 </a:t>
            </a:r>
            <a:r>
              <a:rPr lang="en-US" altLang="ko-KR" dirty="0"/>
              <a:t>: Queue </a:t>
            </a:r>
            <a:r>
              <a:rPr lang="ko-KR" altLang="en-US" dirty="0"/>
              <a:t>모듈 사용 </a:t>
            </a:r>
            <a:r>
              <a:rPr lang="en-US" altLang="ko-KR" dirty="0"/>
              <a:t>&gt; 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78" y="1367623"/>
            <a:ext cx="3357562" cy="5175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620" y="2394162"/>
            <a:ext cx="5197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bg1"/>
                </a:solidFill>
              </a:rPr>
              <a:t>파이썬의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Queue </a:t>
            </a:r>
            <a:r>
              <a:rPr lang="ko-KR" altLang="en-US" sz="2000" dirty="0">
                <a:solidFill>
                  <a:schemeClr val="bg1"/>
                </a:solidFill>
              </a:rPr>
              <a:t>모듈에서는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큐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우선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순위큐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(Priority Queue), 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스택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LifoQueue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을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제공하고 있다</a:t>
            </a:r>
            <a:r>
              <a:rPr lang="en-US" altLang="ko-KR" sz="2000" dirty="0">
                <a:solidFill>
                  <a:schemeClr val="bg1"/>
                </a:solidFill>
              </a:rPr>
              <a:t>. 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상기 객체에 대해 여러 </a:t>
            </a:r>
            <a:r>
              <a:rPr lang="ko-KR" altLang="en-US" sz="2000" dirty="0" err="1">
                <a:solidFill>
                  <a:schemeClr val="bg1"/>
                </a:solidFill>
              </a:rPr>
              <a:t>스레드가</a:t>
            </a:r>
            <a:r>
              <a:rPr lang="ko-KR" altLang="en-US" sz="2000" dirty="0">
                <a:solidFill>
                  <a:schemeClr val="bg1"/>
                </a:solidFill>
              </a:rPr>
              <a:t> 동시에 접근하여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작업을 수행하여도 가장 정상적인 동작을 보장한다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Stack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10828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 err="1">
                <a:solidFill>
                  <a:schemeClr val="bg1"/>
                </a:solidFill>
              </a:rPr>
              <a:t>스택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 </a:t>
            </a:r>
            <a:r>
              <a:rPr lang="en-US" altLang="ko-KR" sz="1400" dirty="0">
                <a:solidFill>
                  <a:schemeClr val="bg1"/>
                </a:solidFill>
                <a:hlinkClick r:id="rId3"/>
              </a:rPr>
              <a:t>https://www.acmicpc.net/problem/10828</a:t>
            </a:r>
            <a:r>
              <a:rPr lang="en-US" altLang="ko-KR" sz="1400" dirty="0">
                <a:solidFill>
                  <a:schemeClr val="bg1"/>
                </a:solidFill>
              </a:rPr>
              <a:t> 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Q. </a:t>
            </a:r>
            <a:r>
              <a:rPr lang="ko-KR" altLang="en-US" sz="2000" dirty="0">
                <a:solidFill>
                  <a:schemeClr val="bg1"/>
                </a:solidFill>
              </a:rPr>
              <a:t>정수를 저장하는 </a:t>
            </a:r>
            <a:r>
              <a:rPr lang="ko-KR" altLang="en-US" sz="2000" dirty="0" err="1">
                <a:solidFill>
                  <a:schemeClr val="bg1"/>
                </a:solidFill>
              </a:rPr>
              <a:t>스택을</a:t>
            </a:r>
            <a:r>
              <a:rPr lang="ko-KR" altLang="en-US" sz="2000" dirty="0">
                <a:solidFill>
                  <a:schemeClr val="bg1"/>
                </a:solidFill>
              </a:rPr>
              <a:t> 구현한 다음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입력으로 주어지는 명령을 처리하는 프로그램을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작성하시오</a:t>
            </a:r>
            <a:r>
              <a:rPr lang="en-US" altLang="ko-KR" sz="2000" dirty="0">
                <a:solidFill>
                  <a:schemeClr val="bg1"/>
                </a:solidFill>
              </a:rPr>
              <a:t>.  (</a:t>
            </a:r>
            <a:r>
              <a:rPr lang="ko-KR" altLang="en-US" sz="2000" dirty="0">
                <a:solidFill>
                  <a:schemeClr val="bg1"/>
                </a:solidFill>
              </a:rPr>
              <a:t>명령을 총 </a:t>
            </a:r>
            <a:r>
              <a:rPr lang="en-US" altLang="ko-KR" sz="2000" dirty="0">
                <a:solidFill>
                  <a:schemeClr val="bg1"/>
                </a:solidFill>
              </a:rPr>
              <a:t>5</a:t>
            </a:r>
            <a:r>
              <a:rPr lang="ko-KR" altLang="en-US" sz="2000" dirty="0">
                <a:solidFill>
                  <a:schemeClr val="bg1"/>
                </a:solidFill>
              </a:rPr>
              <a:t>가지이다</a:t>
            </a:r>
            <a:r>
              <a:rPr lang="en-US" altLang="ko-KR" sz="2000" dirty="0">
                <a:solidFill>
                  <a:schemeClr val="bg1"/>
                </a:solidFill>
              </a:rPr>
              <a:t>.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X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>
                <a:solidFill>
                  <a:schemeClr val="bg1"/>
                </a:solidFill>
              </a:rPr>
              <a:t>정수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를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넣는 연산이다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스택에서</a:t>
            </a:r>
            <a:r>
              <a:rPr lang="ko-KR" altLang="en-US" sz="1600" dirty="0">
                <a:solidFill>
                  <a:schemeClr val="bg1"/>
                </a:solidFill>
              </a:rPr>
              <a:t> 가장 위에 있는 정수를 빼고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그 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정수의 개수를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스택이</a:t>
            </a:r>
            <a:r>
              <a:rPr lang="ko-KR" altLang="en-US" sz="1600" dirty="0">
                <a:solidFill>
                  <a:schemeClr val="bg1"/>
                </a:solidFill>
              </a:rPr>
              <a:t> 비어있으면 </a:t>
            </a:r>
            <a:r>
              <a:rPr lang="en-US" altLang="ko-KR" sz="1600" dirty="0">
                <a:solidFill>
                  <a:schemeClr val="bg1"/>
                </a:solidFill>
              </a:rPr>
              <a:t>1, </a:t>
            </a:r>
            <a:r>
              <a:rPr lang="ko-KR" altLang="en-US" sz="1600" dirty="0">
                <a:solidFill>
                  <a:schemeClr val="bg1"/>
                </a:solidFill>
              </a:rPr>
              <a:t>아니면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altLang="ko-KR" sz="1600" dirty="0">
                <a:solidFill>
                  <a:schemeClr val="bg1"/>
                </a:solidFill>
              </a:rPr>
              <a:t>:  </a:t>
            </a:r>
            <a:r>
              <a:rPr lang="ko-KR" altLang="en-US" sz="1600" dirty="0" err="1">
                <a:solidFill>
                  <a:schemeClr val="bg1"/>
                </a:solidFill>
              </a:rPr>
              <a:t>스택의</a:t>
            </a:r>
            <a:r>
              <a:rPr lang="ko-KR" altLang="en-US" sz="1600" dirty="0">
                <a:solidFill>
                  <a:schemeClr val="bg1"/>
                </a:solidFill>
              </a:rPr>
              <a:t> 가장 위에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 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	 </a:t>
            </a:r>
            <a:r>
              <a:rPr lang="ko-KR" altLang="en-US" sz="1600" dirty="0">
                <a:solidFill>
                  <a:schemeClr val="bg1"/>
                </a:solidFill>
              </a:rPr>
              <a:t>만약 </a:t>
            </a:r>
            <a:r>
              <a:rPr lang="ko-KR" altLang="en-US" sz="1600" dirty="0" err="1">
                <a:solidFill>
                  <a:schemeClr val="bg1"/>
                </a:solidFill>
              </a:rPr>
              <a:t>스택에</a:t>
            </a:r>
            <a:r>
              <a:rPr lang="ko-KR" altLang="en-US" sz="1600" dirty="0">
                <a:solidFill>
                  <a:schemeClr val="bg1"/>
                </a:solidFill>
              </a:rPr>
              <a:t> 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  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9184" y="840088"/>
            <a:ext cx="53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sz="1600" dirty="0"/>
              <a:t>첫째 줄에</a:t>
            </a:r>
            <a:r>
              <a:rPr lang="en-US" altLang="ko-KR" sz="1600" dirty="0"/>
              <a:t> </a:t>
            </a:r>
            <a:r>
              <a:rPr lang="ko-KR" altLang="en-US" sz="1600" dirty="0"/>
              <a:t>주어지는 명령의 수  </a:t>
            </a:r>
            <a:r>
              <a:rPr lang="en-US" altLang="ko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 flipH="1">
            <a:off x="6437142" y="2906417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184" y="2847802"/>
            <a:ext cx="53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endParaRPr lang="en-US" altLang="ko-KR" dirty="0"/>
          </a:p>
          <a:p>
            <a:r>
              <a:rPr lang="ko-KR" altLang="en-US" sz="1600" dirty="0" err="1"/>
              <a:t>출력해야하는</a:t>
            </a:r>
            <a:r>
              <a:rPr lang="ko-KR" altLang="en-US" sz="1600" dirty="0"/>
              <a:t>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출력한다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00" y="3465513"/>
            <a:ext cx="1670662" cy="337905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394" y="3453429"/>
            <a:ext cx="2162409" cy="3270082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07940" y="4865076"/>
            <a:ext cx="498698" cy="386861"/>
          </a:xfrm>
          <a:prstGeom prst="rightArrow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4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Stack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10828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 err="1">
                <a:solidFill>
                  <a:schemeClr val="bg1"/>
                </a:solidFill>
              </a:rPr>
              <a:t>스택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(https://www.acmicpc.net/problem/10828)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풀이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내장 함수 및 모듈 미사용 구현 </a:t>
            </a:r>
            <a:r>
              <a:rPr lang="en-US" altLang="ko-KR" sz="2000" dirty="0">
                <a:solidFill>
                  <a:schemeClr val="bg1"/>
                </a:solidFill>
              </a:rPr>
              <a:t>(Stack </a:t>
            </a:r>
            <a:r>
              <a:rPr lang="ko-KR" altLang="en-US" sz="2000" dirty="0">
                <a:solidFill>
                  <a:schemeClr val="bg1"/>
                </a:solidFill>
              </a:rPr>
              <a:t>클래스 정의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18" y="5846623"/>
            <a:ext cx="186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개 명령 이외 입력 시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예외 반납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9184" y="840088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184" y="1241648"/>
            <a:ext cx="5337678" cy="561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4" name="그룹 23"/>
          <p:cNvGrpSpPr/>
          <p:nvPr/>
        </p:nvGrpSpPr>
        <p:grpSpPr>
          <a:xfrm>
            <a:off x="4501662" y="5413741"/>
            <a:ext cx="2637691" cy="1371600"/>
            <a:chOff x="4501662" y="5413741"/>
            <a:chExt cx="2637691" cy="1371600"/>
          </a:xfrm>
        </p:grpSpPr>
        <p:sp>
          <p:nvSpPr>
            <p:cNvPr id="6" name="왼쪽 대괄호 5"/>
            <p:cNvSpPr/>
            <p:nvPr/>
          </p:nvSpPr>
          <p:spPr>
            <a:xfrm>
              <a:off x="6924448" y="5413741"/>
              <a:ext cx="214905" cy="1371600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stCxn id="6" idx="1"/>
            </p:cNvCxnSpPr>
            <p:nvPr/>
          </p:nvCxnSpPr>
          <p:spPr>
            <a:xfrm flipH="1">
              <a:off x="6096000" y="6099541"/>
              <a:ext cx="828448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4501662" y="6099541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46939" y="5653775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7546" y="6139010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6025C-33B5-420E-8571-30E9B694F9D6}"/>
              </a:ext>
            </a:extLst>
          </p:cNvPr>
          <p:cNvSpPr txBox="1"/>
          <p:nvPr/>
        </p:nvSpPr>
        <p:spPr>
          <a:xfrm>
            <a:off x="1961459" y="4075488"/>
            <a:ext cx="295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받아들이는 명령의 수를 정하는 첫번쨰 </a:t>
            </a:r>
            <a:r>
              <a:rPr lang="en-US" altLang="ko-KR" sz="1600" dirty="0">
                <a:solidFill>
                  <a:schemeClr val="bg1"/>
                </a:solidFill>
              </a:rPr>
              <a:t>input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명령어를 받아들이는 변수 </a:t>
            </a:r>
            <a:r>
              <a:rPr lang="en-US" altLang="ko-KR" sz="1600" dirty="0">
                <a:solidFill>
                  <a:schemeClr val="bg1"/>
                </a:solidFill>
              </a:rPr>
              <a:t>op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주어지는 정수로 이루어진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두번째 </a:t>
            </a:r>
            <a:r>
              <a:rPr lang="en-US" altLang="ko-KR" sz="1600" dirty="0">
                <a:solidFill>
                  <a:schemeClr val="bg1"/>
                </a:solidFill>
              </a:rPr>
              <a:t>input(=</a:t>
            </a:r>
            <a:r>
              <a:rPr lang="en-US" altLang="ko-KR" sz="1600" dirty="0" err="1">
                <a:solidFill>
                  <a:schemeClr val="bg1"/>
                </a:solidFill>
              </a:rPr>
              <a:t>input_split</a:t>
            </a:r>
            <a:r>
              <a:rPr lang="en-US" altLang="ko-KR" sz="1600" dirty="0">
                <a:solidFill>
                  <a:schemeClr val="bg1"/>
                </a:solidFill>
              </a:rPr>
              <a:t>)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5E989-C399-4C3E-8C3C-99D86A6DD7A6}"/>
              </a:ext>
            </a:extLst>
          </p:cNvPr>
          <p:cNvSpPr txBox="1"/>
          <p:nvPr/>
        </p:nvSpPr>
        <p:spPr>
          <a:xfrm>
            <a:off x="1613732" y="3874013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BD798-8506-4E9B-9F2C-2D0C106B44B7}"/>
              </a:ext>
            </a:extLst>
          </p:cNvPr>
          <p:cNvSpPr txBox="1"/>
          <p:nvPr/>
        </p:nvSpPr>
        <p:spPr>
          <a:xfrm>
            <a:off x="4184940" y="5245748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5DFA76C-B8B8-41ED-A698-F678D2E473F6}"/>
              </a:ext>
            </a:extLst>
          </p:cNvPr>
          <p:cNvGrpSpPr/>
          <p:nvPr/>
        </p:nvGrpSpPr>
        <p:grpSpPr>
          <a:xfrm>
            <a:off x="4486831" y="4443319"/>
            <a:ext cx="2437617" cy="824987"/>
            <a:chOff x="4501662" y="5790475"/>
            <a:chExt cx="2437617" cy="824987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D86EB302-5797-4F6B-8A3E-FEF8994EAB1E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E1F59BA-4705-4FD9-A233-41E5AACB6E3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6096000" y="6099541"/>
              <a:ext cx="628374" cy="10342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10B7DDA-1933-484D-8115-5BA4163052E6}"/>
                </a:ext>
              </a:extLst>
            </p:cNvPr>
            <p:cNvCxnSpPr/>
            <p:nvPr/>
          </p:nvCxnSpPr>
          <p:spPr>
            <a:xfrm flipH="1">
              <a:off x="4501662" y="6099541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FEC500-5FF1-493C-BDF4-C865E2EC7A09}"/>
              </a:ext>
            </a:extLst>
          </p:cNvPr>
          <p:cNvGrpSpPr/>
          <p:nvPr/>
        </p:nvGrpSpPr>
        <p:grpSpPr>
          <a:xfrm>
            <a:off x="4250871" y="1248888"/>
            <a:ext cx="2706263" cy="3069745"/>
            <a:chOff x="4388531" y="5790475"/>
            <a:chExt cx="2550748" cy="824987"/>
          </a:xfrm>
        </p:grpSpPr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01063EAE-E38F-4EC9-9475-66916B3B3123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4F49087-ABAD-401E-B117-F7F48704805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963192" y="6202969"/>
              <a:ext cx="761182" cy="6987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58290EC-D6A0-475B-8DD0-F6E83B419BCF}"/>
                </a:ext>
              </a:extLst>
            </p:cNvPr>
            <p:cNvCxnSpPr/>
            <p:nvPr/>
          </p:nvCxnSpPr>
          <p:spPr>
            <a:xfrm flipH="1">
              <a:off x="4388531" y="6272839"/>
              <a:ext cx="159433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CA6E725-AACC-4602-A0D0-8D6F7A15E58C}"/>
              </a:ext>
            </a:extLst>
          </p:cNvPr>
          <p:cNvSpPr txBox="1"/>
          <p:nvPr/>
        </p:nvSpPr>
        <p:spPr>
          <a:xfrm>
            <a:off x="2448265" y="2773687"/>
            <a:ext cx="18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5</a:t>
            </a:r>
            <a:r>
              <a:rPr lang="ko-KR" altLang="en-US" sz="1600" dirty="0">
                <a:solidFill>
                  <a:schemeClr val="bg1"/>
                </a:solidFill>
              </a:rPr>
              <a:t>개 명령을 수행하는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‘Stack’ </a:t>
            </a:r>
            <a:r>
              <a:rPr lang="ko-KR" altLang="en-US" sz="1600" dirty="0">
                <a:solidFill>
                  <a:schemeClr val="bg1"/>
                </a:solidFill>
              </a:rPr>
              <a:t>클래스 선언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1A70DD-FF4F-4EF4-A722-C5D09D4E97AE}"/>
              </a:ext>
            </a:extLst>
          </p:cNvPr>
          <p:cNvSpPr txBox="1"/>
          <p:nvPr/>
        </p:nvSpPr>
        <p:spPr>
          <a:xfrm>
            <a:off x="2170791" y="2587260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29E25-1F8B-4525-80A4-9EAEE3797165}"/>
              </a:ext>
            </a:extLst>
          </p:cNvPr>
          <p:cNvSpPr txBox="1"/>
          <p:nvPr/>
        </p:nvSpPr>
        <p:spPr>
          <a:xfrm>
            <a:off x="3968063" y="3136034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7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Queue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10845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큐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(https://www.acmicpc.net/problem/10845)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Q. </a:t>
            </a:r>
            <a:r>
              <a:rPr lang="ko-KR" altLang="en-US" sz="2000" dirty="0">
                <a:solidFill>
                  <a:schemeClr val="bg1"/>
                </a:solidFill>
              </a:rPr>
              <a:t>정수를 저장하는 큐를 구현한 다음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입력으로 주어지는    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명령을 처리하는 프로그램을 </a:t>
            </a:r>
            <a:r>
              <a:rPr lang="ko-KR" altLang="en-US" sz="2000" dirty="0" err="1">
                <a:solidFill>
                  <a:schemeClr val="bg1"/>
                </a:solidFill>
              </a:rPr>
              <a:t>작성하시오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  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명령은 총 여섯 가지이다</a:t>
            </a:r>
            <a:r>
              <a:rPr lang="en-US" altLang="ko-KR" sz="2000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" y="2847802"/>
            <a:ext cx="4318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X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정수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r>
              <a:rPr lang="ko-KR" altLang="en-US" sz="1600" dirty="0">
                <a:solidFill>
                  <a:schemeClr val="bg1"/>
                </a:solidFill>
              </a:rPr>
              <a:t>를 큐에 넣는 연산이다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큐에서 가장 앞에 있는 정수를 빼고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       그 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 들어있는 정수가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</a:t>
            </a:r>
            <a:r>
              <a:rPr lang="ko-KR" altLang="en-US" sz="1600" dirty="0">
                <a:solidFill>
                  <a:schemeClr val="bg1"/>
                </a:solidFill>
              </a:rPr>
              <a:t>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큐에 들어있는 정수의 개수를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</a:t>
            </a:r>
            <a:r>
              <a:rPr lang="en-US" altLang="ko-KR" sz="1600" dirty="0">
                <a:solidFill>
                  <a:schemeClr val="bg1"/>
                </a:solidFill>
              </a:rPr>
              <a:t>y: </a:t>
            </a:r>
            <a:r>
              <a:rPr lang="ko-KR" altLang="en-US" sz="1600" dirty="0">
                <a:solidFill>
                  <a:schemeClr val="bg1"/>
                </a:solidFill>
              </a:rPr>
              <a:t>큐가 </a:t>
            </a:r>
            <a:r>
              <a:rPr lang="ko-KR" altLang="en-US" sz="1600" dirty="0" err="1">
                <a:solidFill>
                  <a:schemeClr val="bg1"/>
                </a:solidFill>
              </a:rPr>
              <a:t>비어있으면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1, </a:t>
            </a:r>
            <a:r>
              <a:rPr lang="ko-KR" altLang="en-US" sz="1600" dirty="0">
                <a:solidFill>
                  <a:schemeClr val="bg1"/>
                </a:solidFill>
              </a:rPr>
              <a:t>아니면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큐의 가장 앞에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큐의 가장 뒤에 있는 정수를 출력한다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  <a:r>
              <a:rPr lang="ko-KR" altLang="en-US" sz="1600" dirty="0">
                <a:solidFill>
                  <a:schemeClr val="bg1"/>
                </a:solidFill>
              </a:rPr>
              <a:t>만약 큐에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ko-KR" altLang="en-US" sz="1600" dirty="0">
                <a:solidFill>
                  <a:schemeClr val="bg1"/>
                </a:solidFill>
              </a:rPr>
              <a:t>들어있는 정수가 없는 경우에는 </a:t>
            </a:r>
            <a:r>
              <a:rPr lang="en-US" altLang="ko-KR" sz="1600" dirty="0">
                <a:solidFill>
                  <a:schemeClr val="bg1"/>
                </a:solidFill>
              </a:rPr>
              <a:t>-1</a:t>
            </a:r>
            <a:r>
              <a:rPr lang="ko-KR" altLang="en-US" sz="1600" dirty="0">
                <a:solidFill>
                  <a:schemeClr val="bg1"/>
                </a:solidFill>
              </a:rPr>
              <a:t>을 출력한다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79184" y="840088"/>
            <a:ext cx="5337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sz="1600" dirty="0"/>
              <a:t>첫째 줄에</a:t>
            </a:r>
            <a:r>
              <a:rPr lang="en-US" altLang="ko-KR" sz="1600" dirty="0"/>
              <a:t> </a:t>
            </a:r>
            <a:r>
              <a:rPr lang="ko-KR" altLang="en-US" sz="1600" dirty="0"/>
              <a:t>주어지는 명령의 수  </a:t>
            </a:r>
            <a:r>
              <a:rPr lang="en-US" altLang="ko-KR" sz="1600" dirty="0"/>
              <a:t>N (1 ≤ N ≤ 10,000)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둘째 줄부터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줄에는 명령이 하나씩 주어진다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주어지는 정수는 </a:t>
            </a:r>
            <a:r>
              <a:rPr lang="en-US" altLang="ko-KR" sz="1600" dirty="0"/>
              <a:t>1</a:t>
            </a:r>
            <a:r>
              <a:rPr lang="ko-KR" altLang="en-US" sz="1600" dirty="0"/>
              <a:t>보다 크거나 같고</a:t>
            </a:r>
            <a:r>
              <a:rPr lang="en-US" altLang="ko-KR" sz="1600" dirty="0"/>
              <a:t>, 100,000</a:t>
            </a:r>
            <a:r>
              <a:rPr lang="ko-KR" altLang="en-US" sz="1600" dirty="0"/>
              <a:t>보다 작거나 같다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문제에 나와있지 않은 명령이 주어지는 경우는 없다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 flipH="1">
            <a:off x="6437142" y="2561114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79184" y="2502499"/>
            <a:ext cx="53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</a:t>
            </a:r>
            <a:endParaRPr lang="en-US" altLang="ko-KR" dirty="0"/>
          </a:p>
          <a:p>
            <a:r>
              <a:rPr lang="ko-KR" altLang="en-US" sz="1600" dirty="0" err="1"/>
              <a:t>출력해야하는</a:t>
            </a:r>
            <a:r>
              <a:rPr lang="ko-KR" altLang="en-US" sz="1600" dirty="0"/>
              <a:t> 명령이 주어질 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한 줄에 하나씩 출력한다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8707940" y="4865076"/>
            <a:ext cx="498698" cy="386861"/>
          </a:xfrm>
          <a:prstGeom prst="rightArrow">
            <a:avLst/>
          </a:prstGeom>
          <a:solidFill>
            <a:srgbClr val="9B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6FE3B-9BB4-4683-B450-2D239A98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25" y="3465513"/>
            <a:ext cx="1724025" cy="3014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34B117-4DC8-40F9-81DD-5E9FB5E82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028" y="3465513"/>
            <a:ext cx="1571625" cy="30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3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예제 풀어보기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6479184" y="153865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 </a:t>
            </a:r>
            <a:r>
              <a:rPr lang="en-US" altLang="ko-KR" sz="2400" dirty="0"/>
              <a:t>Stack </a:t>
            </a:r>
            <a:r>
              <a:rPr lang="ko-KR" altLang="en-US" sz="2400" dirty="0"/>
              <a:t>알고리즘 예제 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933872"/>
            <a:ext cx="4486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From : </a:t>
            </a:r>
            <a:r>
              <a:rPr lang="ko-KR" altLang="en-US" sz="2000" dirty="0">
                <a:solidFill>
                  <a:schemeClr val="bg1"/>
                </a:solidFill>
              </a:rPr>
              <a:t>백준 알고리즘 </a:t>
            </a:r>
            <a:r>
              <a:rPr lang="en-US" altLang="ko-KR" sz="2000" dirty="0">
                <a:solidFill>
                  <a:schemeClr val="bg1"/>
                </a:solidFill>
              </a:rPr>
              <a:t>10828</a:t>
            </a:r>
            <a:r>
              <a:rPr lang="ko-KR" altLang="en-US" sz="2000" dirty="0">
                <a:solidFill>
                  <a:schemeClr val="bg1"/>
                </a:solidFill>
              </a:rPr>
              <a:t>번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 err="1">
                <a:solidFill>
                  <a:schemeClr val="bg1"/>
                </a:solidFill>
              </a:rPr>
              <a:t>스택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(https://www.acmicpc.net/problem/10845 )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1749397"/>
            <a:ext cx="5197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풀이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내장 함수 및 모듈 미사용 구현 </a:t>
            </a:r>
            <a:r>
              <a:rPr lang="en-US" altLang="ko-KR" sz="2000" dirty="0">
                <a:solidFill>
                  <a:schemeClr val="bg1"/>
                </a:solidFill>
              </a:rPr>
              <a:t>(Queue </a:t>
            </a:r>
            <a:r>
              <a:rPr lang="ko-KR" altLang="en-US" sz="2000" dirty="0">
                <a:solidFill>
                  <a:schemeClr val="bg1"/>
                </a:solidFill>
              </a:rPr>
              <a:t>클래스 정의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8518" y="5846623"/>
            <a:ext cx="186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6</a:t>
            </a:r>
            <a:r>
              <a:rPr lang="ko-KR" altLang="en-US" sz="1600" dirty="0">
                <a:solidFill>
                  <a:schemeClr val="bg1"/>
                </a:solidFill>
              </a:rPr>
              <a:t>개 명령 이외 입력 시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예외 반납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H="1">
            <a:off x="6437142" y="898703"/>
            <a:ext cx="45719" cy="238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79184" y="840088"/>
            <a:ext cx="53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코드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6939" y="5653775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67546" y="6139010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6025C-33B5-420E-8571-30E9B694F9D6}"/>
              </a:ext>
            </a:extLst>
          </p:cNvPr>
          <p:cNvSpPr txBox="1"/>
          <p:nvPr/>
        </p:nvSpPr>
        <p:spPr>
          <a:xfrm>
            <a:off x="1961459" y="4075488"/>
            <a:ext cx="295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받아들이는 명령의 수를 정하는 첫번쨰 </a:t>
            </a:r>
            <a:r>
              <a:rPr lang="en-US" altLang="ko-KR" sz="1600" dirty="0">
                <a:solidFill>
                  <a:schemeClr val="bg1"/>
                </a:solidFill>
              </a:rPr>
              <a:t>input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명령어를 받아들이는 변수 </a:t>
            </a:r>
            <a:r>
              <a:rPr lang="en-US" altLang="ko-KR" sz="1600" dirty="0">
                <a:solidFill>
                  <a:schemeClr val="bg1"/>
                </a:solidFill>
              </a:rPr>
              <a:t>op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주어지는 정수로 이루어진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두번째 </a:t>
            </a:r>
            <a:r>
              <a:rPr lang="en-US" altLang="ko-KR" sz="1600" dirty="0">
                <a:solidFill>
                  <a:schemeClr val="bg1"/>
                </a:solidFill>
              </a:rPr>
              <a:t>input(=tokens) 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5E989-C399-4C3E-8C3C-99D86A6DD7A6}"/>
              </a:ext>
            </a:extLst>
          </p:cNvPr>
          <p:cNvSpPr txBox="1"/>
          <p:nvPr/>
        </p:nvSpPr>
        <p:spPr>
          <a:xfrm>
            <a:off x="1613732" y="3874013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BD798-8506-4E9B-9F2C-2D0C106B44B7}"/>
              </a:ext>
            </a:extLst>
          </p:cNvPr>
          <p:cNvSpPr txBox="1"/>
          <p:nvPr/>
        </p:nvSpPr>
        <p:spPr>
          <a:xfrm>
            <a:off x="4184940" y="5245748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6E725-AACC-4602-A0D0-8D6F7A15E58C}"/>
              </a:ext>
            </a:extLst>
          </p:cNvPr>
          <p:cNvSpPr txBox="1"/>
          <p:nvPr/>
        </p:nvSpPr>
        <p:spPr>
          <a:xfrm>
            <a:off x="2448265" y="2773687"/>
            <a:ext cx="184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6</a:t>
            </a:r>
            <a:r>
              <a:rPr lang="ko-KR" altLang="en-US" sz="1600" dirty="0">
                <a:solidFill>
                  <a:schemeClr val="bg1"/>
                </a:solidFill>
              </a:rPr>
              <a:t>개 명령을 수행하는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‘Queue’ </a:t>
            </a:r>
            <a:r>
              <a:rPr lang="ko-KR" altLang="en-US" sz="1600" dirty="0">
                <a:solidFill>
                  <a:schemeClr val="bg1"/>
                </a:solidFill>
              </a:rPr>
              <a:t>클래스 선언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1A70DD-FF4F-4EF4-A722-C5D09D4E97AE}"/>
              </a:ext>
            </a:extLst>
          </p:cNvPr>
          <p:cNvSpPr txBox="1"/>
          <p:nvPr/>
        </p:nvSpPr>
        <p:spPr>
          <a:xfrm>
            <a:off x="2170791" y="2587260"/>
            <a:ext cx="34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C29E25-1F8B-4525-80A4-9EAEE3797165}"/>
              </a:ext>
            </a:extLst>
          </p:cNvPr>
          <p:cNvSpPr txBox="1"/>
          <p:nvPr/>
        </p:nvSpPr>
        <p:spPr>
          <a:xfrm>
            <a:off x="3968063" y="3136034"/>
            <a:ext cx="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334B2-F34D-4087-909D-1B67D089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00" y="1285187"/>
            <a:ext cx="4768720" cy="30334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2E71F8-1BF6-472D-B3E4-020AFF2A5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900" y="4365930"/>
            <a:ext cx="4825086" cy="241941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468065" y="5148201"/>
            <a:ext cx="3122638" cy="1416248"/>
            <a:chOff x="4472974" y="5413741"/>
            <a:chExt cx="2666379" cy="1371600"/>
          </a:xfrm>
        </p:grpSpPr>
        <p:sp>
          <p:nvSpPr>
            <p:cNvPr id="6" name="왼쪽 대괄호 5"/>
            <p:cNvSpPr/>
            <p:nvPr/>
          </p:nvSpPr>
          <p:spPr>
            <a:xfrm>
              <a:off x="6924448" y="5413741"/>
              <a:ext cx="214905" cy="1371600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>
              <a:cxnSpLocks/>
              <a:stCxn id="6" idx="1"/>
            </p:cNvCxnSpPr>
            <p:nvPr/>
          </p:nvCxnSpPr>
          <p:spPr>
            <a:xfrm flipH="1">
              <a:off x="5863046" y="6099541"/>
              <a:ext cx="1061402" cy="173114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cxnSpLocks/>
            </p:cNvCxnSpPr>
            <p:nvPr/>
          </p:nvCxnSpPr>
          <p:spPr>
            <a:xfrm flipH="1">
              <a:off x="4472974" y="6272655"/>
              <a:ext cx="13900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5DFA76C-B8B8-41ED-A698-F678D2E473F6}"/>
              </a:ext>
            </a:extLst>
          </p:cNvPr>
          <p:cNvGrpSpPr/>
          <p:nvPr/>
        </p:nvGrpSpPr>
        <p:grpSpPr>
          <a:xfrm>
            <a:off x="4486830" y="4443320"/>
            <a:ext cx="2852193" cy="583438"/>
            <a:chOff x="4501662" y="5790475"/>
            <a:chExt cx="2437617" cy="824987"/>
          </a:xfrm>
        </p:grpSpPr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D86EB302-5797-4F6B-8A3E-FEF8994EAB1E}"/>
                </a:ext>
              </a:extLst>
            </p:cNvPr>
            <p:cNvSpPr/>
            <p:nvPr/>
          </p:nvSpPr>
          <p:spPr>
            <a:xfrm>
              <a:off x="6724374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E1F59BA-4705-4FD9-A233-41E5AACB6E3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5876934" y="6099541"/>
              <a:ext cx="847440" cy="10342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10B7DDA-1933-484D-8115-5BA416305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1662" y="6099541"/>
              <a:ext cx="13752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FEC500-5FF1-493C-BDF4-C865E2EC7A09}"/>
              </a:ext>
            </a:extLst>
          </p:cNvPr>
          <p:cNvGrpSpPr/>
          <p:nvPr/>
        </p:nvGrpSpPr>
        <p:grpSpPr>
          <a:xfrm>
            <a:off x="4250870" y="1248888"/>
            <a:ext cx="3146974" cy="3069745"/>
            <a:chOff x="4388531" y="5790475"/>
            <a:chExt cx="2966134" cy="824987"/>
          </a:xfrm>
        </p:grpSpPr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01063EAE-E38F-4EC9-9475-66916B3B3123}"/>
                </a:ext>
              </a:extLst>
            </p:cNvPr>
            <p:cNvSpPr/>
            <p:nvPr/>
          </p:nvSpPr>
          <p:spPr>
            <a:xfrm>
              <a:off x="7139760" y="5790475"/>
              <a:ext cx="214905" cy="824987"/>
            </a:xfrm>
            <a:prstGeom prst="leftBracket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4F49087-ABAD-401E-B117-F7F48704805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6127631" y="6202969"/>
              <a:ext cx="1012129" cy="6987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58290EC-D6A0-475B-8DD0-F6E83B419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531" y="6272839"/>
              <a:ext cx="1739099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0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개요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179E265-0B3A-4C89-B17D-B3A67D65D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575" y="189946"/>
            <a:ext cx="4514850" cy="2919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29276B-95CA-40CE-BE87-006D4D0C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91" y="1367623"/>
            <a:ext cx="3371850" cy="10191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AD485-73E2-47F1-BBF6-9F005853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590" y="2386798"/>
            <a:ext cx="4061343" cy="2764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출처</a:t>
            </a:r>
            <a:r>
              <a:rPr lang="en-US" altLang="ko-KR" dirty="0"/>
              <a:t>: https://monsieursongsong.tistory.com/4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알고리즘이란</a:t>
            </a:r>
            <a:r>
              <a:rPr lang="en-US" altLang="ko-KR" sz="2400" dirty="0">
                <a:solidFill>
                  <a:schemeClr val="bg1"/>
                </a:solidFill>
              </a:rPr>
              <a:t>?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F0064-E6D2-4F8F-B3AC-9DC0B8893011}"/>
              </a:ext>
            </a:extLst>
          </p:cNvPr>
          <p:cNvSpPr txBox="1"/>
          <p:nvPr/>
        </p:nvSpPr>
        <p:spPr>
          <a:xfrm>
            <a:off x="974891" y="3334044"/>
            <a:ext cx="4173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스택</a:t>
            </a:r>
            <a:r>
              <a:rPr lang="en-US" altLang="ko-KR" dirty="0">
                <a:solidFill>
                  <a:schemeClr val="bg1"/>
                </a:solidFill>
              </a:rPr>
              <a:t>(Stack) </a:t>
            </a:r>
            <a:r>
              <a:rPr lang="ko-KR" altLang="en-US" dirty="0">
                <a:solidFill>
                  <a:schemeClr val="bg1"/>
                </a:solidFill>
              </a:rPr>
              <a:t>이란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자료구조는 사전적 정의처럼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막힌 상자처럼 되어있는 구조이다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밑이 막혀 있으니 위로만 자료를 집어넣거나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뺄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이러한 스택의 특성을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선입후출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또는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후입선출</a:t>
            </a:r>
            <a:r>
              <a:rPr lang="en-US" altLang="ko-KR" dirty="0">
                <a:solidFill>
                  <a:schemeClr val="bg1"/>
                </a:solidFill>
              </a:rPr>
              <a:t>’,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영어로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‘LIFO(Last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Out)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이라고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265D3-7E66-4F90-8FF4-E6BE7159E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362179"/>
            <a:ext cx="4514850" cy="332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A0DD6E44-A036-4F30-A995-9148E666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309" y="-7588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관련 이미지">
            <a:extLst>
              <a:ext uri="{FF2B5EF4-FFF2-40B4-BE49-F238E27FC236}">
                <a16:creationId xmlns:a16="http://schemas.microsoft.com/office/drawing/2014/main" id="{A816B32A-58B0-4D7F-8538-40309F35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2395950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관련 이미지">
            <a:extLst>
              <a:ext uri="{FF2B5EF4-FFF2-40B4-BE49-F238E27FC236}">
                <a16:creationId xmlns:a16="http://schemas.microsoft.com/office/drawing/2014/main" id="{C4257397-964D-47F3-B407-AE9C2A70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445" y="3105445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관련 이미지">
            <a:extLst>
              <a:ext uri="{FF2B5EF4-FFF2-40B4-BE49-F238E27FC236}">
                <a16:creationId xmlns:a16="http://schemas.microsoft.com/office/drawing/2014/main" id="{78802474-46F1-47E7-899B-974D43F8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26" y="5920524"/>
            <a:ext cx="1109601" cy="1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03917" y="2328203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0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5004" y="13180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15640" y="3032760"/>
            <a:ext cx="617354" cy="381000"/>
            <a:chOff x="3394642" y="2194560"/>
            <a:chExt cx="617354" cy="381000"/>
          </a:xfrm>
        </p:grpSpPr>
        <p:sp>
          <p:nvSpPr>
            <p:cNvPr id="19" name="갈매기형 수장 18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7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00040" y="3757929"/>
            <a:ext cx="617354" cy="381000"/>
            <a:chOff x="3394642" y="2194560"/>
            <a:chExt cx="617354" cy="381000"/>
          </a:xfrm>
        </p:grpSpPr>
        <p:sp>
          <p:nvSpPr>
            <p:cNvPr id="24" name="갈매기형 수장 2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200040" y="4474209"/>
            <a:ext cx="617354" cy="381000"/>
            <a:chOff x="3394642" y="2194560"/>
            <a:chExt cx="617354" cy="381000"/>
          </a:xfrm>
        </p:grpSpPr>
        <p:sp>
          <p:nvSpPr>
            <p:cNvPr id="27" name="갈매기형 수장 26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65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/>
          <p:cNvSpPr/>
          <p:nvPr/>
        </p:nvSpPr>
        <p:spPr>
          <a:xfrm>
            <a:off x="8535831" y="189022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200040" y="5207854"/>
            <a:ext cx="617354" cy="381000"/>
            <a:chOff x="3394642" y="2194560"/>
            <a:chExt cx="617354" cy="381000"/>
          </a:xfrm>
        </p:grpSpPr>
        <p:sp>
          <p:nvSpPr>
            <p:cNvPr id="15" name="갈매기형 수장 14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30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07D7-2C4E-4DE1-B52F-9ACD386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89946"/>
            <a:ext cx="4486656" cy="51344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</a:t>
            </a:r>
            <a:r>
              <a:rPr lang="ko-KR" altLang="en-US"/>
              <a:t>알고리즘 개요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BAFA1-C11B-4672-B510-037979FA2D38}"/>
              </a:ext>
            </a:extLst>
          </p:cNvPr>
          <p:cNvSpPr txBox="1"/>
          <p:nvPr/>
        </p:nvSpPr>
        <p:spPr>
          <a:xfrm>
            <a:off x="769620" y="804672"/>
            <a:ext cx="44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▶ </a:t>
            </a:r>
            <a:r>
              <a:rPr lang="en-US" altLang="ko-KR" sz="2400" dirty="0">
                <a:solidFill>
                  <a:schemeClr val="bg1"/>
                </a:solidFill>
              </a:rPr>
              <a:t>Stack</a:t>
            </a:r>
            <a:r>
              <a:rPr lang="ko-KR" altLang="en-US" sz="2400" dirty="0">
                <a:solidFill>
                  <a:schemeClr val="bg1"/>
                </a:solidFill>
              </a:rPr>
              <a:t> 의 작동원리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rot="5400000">
            <a:off x="6191617" y="2304128"/>
            <a:ext cx="6165603" cy="2333479"/>
            <a:chOff x="6172200" y="563880"/>
            <a:chExt cx="5550877" cy="1341120"/>
          </a:xfrm>
        </p:grpSpPr>
        <p:sp>
          <p:nvSpPr>
            <p:cNvPr id="3" name="직사각형 2"/>
            <p:cNvSpPr/>
            <p:nvPr/>
          </p:nvSpPr>
          <p:spPr>
            <a:xfrm>
              <a:off x="6482862" y="703386"/>
              <a:ext cx="5240215" cy="1019906"/>
            </a:xfrm>
            <a:prstGeom prst="rect">
              <a:avLst/>
            </a:prstGeom>
            <a:noFill/>
            <a:ln w="34925">
              <a:solidFill>
                <a:srgbClr val="9BA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172200" y="563880"/>
              <a:ext cx="472440" cy="1341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1035" y="1315922"/>
            <a:ext cx="17228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&lt;</a:t>
            </a:r>
            <a:r>
              <a:rPr lang="ko-KR" altLang="en-US" sz="3200" dirty="0">
                <a:solidFill>
                  <a:schemeClr val="bg1"/>
                </a:solidFill>
              </a:rPr>
              <a:t>명령어</a:t>
            </a:r>
            <a:r>
              <a:rPr lang="en-US" altLang="ko-KR" sz="3200" dirty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(5)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 </a:t>
            </a:r>
            <a:r>
              <a:rPr lang="en-US" altLang="ko-KR" sz="3200" dirty="0">
                <a:solidFill>
                  <a:schemeClr val="bg1"/>
                </a:solidFill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 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삽입</a:t>
            </a:r>
            <a:r>
              <a:rPr lang="en-US" altLang="ko-KR" sz="3200" dirty="0">
                <a:solidFill>
                  <a:schemeClr val="bg1"/>
                </a:solidFill>
              </a:rPr>
              <a:t>(6)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삭제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35832" y="344470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535832" y="4999189"/>
            <a:ext cx="1550603" cy="1508760"/>
          </a:xfrm>
          <a:prstGeom prst="ellipse">
            <a:avLst/>
          </a:prstGeom>
          <a:noFill/>
          <a:ln w="25400">
            <a:solidFill>
              <a:srgbClr val="9BAF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200040" y="5922009"/>
            <a:ext cx="617354" cy="381000"/>
            <a:chOff x="3394642" y="2194560"/>
            <a:chExt cx="617354" cy="381000"/>
          </a:xfrm>
        </p:grpSpPr>
        <p:sp>
          <p:nvSpPr>
            <p:cNvPr id="14" name="갈매기형 수장 13"/>
            <p:cNvSpPr/>
            <p:nvPr/>
          </p:nvSpPr>
          <p:spPr>
            <a:xfrm>
              <a:off x="3394642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3703319" y="2194560"/>
              <a:ext cx="308677" cy="381000"/>
            </a:xfrm>
            <a:prstGeom prst="chevron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891078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{10221D5B-85CE-4FE7-B546-FC032A981F71}tf10001115</Template>
  <TotalTime>723</TotalTime>
  <Words>1777</Words>
  <Application>Microsoft Office PowerPoint</Application>
  <PresentationFormat>와이드스크린</PresentationFormat>
  <Paragraphs>363</Paragraphs>
  <Slides>26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Gill Sans MT</vt:lpstr>
      <vt:lpstr>소포</vt:lpstr>
      <vt:lpstr>Stack &amp; Queue</vt:lpstr>
      <vt:lpstr>목차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1. 알고리즘 개요 </vt:lpstr>
      <vt:lpstr>2. 예제 풀어보기 </vt:lpstr>
      <vt:lpstr>2. 예제 풀어보기 </vt:lpstr>
      <vt:lpstr>2. 예제 풀어보기 </vt:lpstr>
      <vt:lpstr>2. 예제 풀어보기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&amp; Que</dc:title>
  <dc:creator>이 혁재</dc:creator>
  <cp:lastModifiedBy>이 혁재</cp:lastModifiedBy>
  <cp:revision>62</cp:revision>
  <dcterms:created xsi:type="dcterms:W3CDTF">2020-02-01T13:22:30Z</dcterms:created>
  <dcterms:modified xsi:type="dcterms:W3CDTF">2020-02-03T10:20:55Z</dcterms:modified>
</cp:coreProperties>
</file>