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76" r:id="rId2"/>
  </p:sldMasterIdLst>
  <p:notesMasterIdLst>
    <p:notesMasterId r:id="rId10"/>
  </p:notesMasterIdLst>
  <p:handoutMasterIdLst>
    <p:handoutMasterId r:id="rId11"/>
  </p:handoutMasterIdLst>
  <p:sldIdLst>
    <p:sldId id="278" r:id="rId3"/>
    <p:sldId id="420" r:id="rId4"/>
    <p:sldId id="418" r:id="rId5"/>
    <p:sldId id="419" r:id="rId6"/>
    <p:sldId id="415" r:id="rId7"/>
    <p:sldId id="416" r:id="rId8"/>
    <p:sldId id="417" r:id="rId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143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  <p15:guide id="5" pos="398" userDrawn="1">
          <p15:clr>
            <a:srgbClr val="A4A3A4"/>
          </p15:clr>
        </p15:guide>
        <p15:guide id="6" pos="5842" userDrawn="1">
          <p15:clr>
            <a:srgbClr val="A4A3A4"/>
          </p15:clr>
        </p15:guide>
        <p15:guide id="7" orient="horz" pos="572" userDrawn="1">
          <p15:clr>
            <a:srgbClr val="A4A3A4"/>
          </p15:clr>
        </p15:guide>
        <p15:guide id="8" orient="horz" pos="1139" userDrawn="1">
          <p15:clr>
            <a:srgbClr val="A4A3A4"/>
          </p15:clr>
        </p15:guide>
        <p15:guide id="9" orient="horz" pos="12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BA0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73645" autoAdjust="0"/>
  </p:normalViewPr>
  <p:slideViewPr>
    <p:cSldViewPr snapToGrid="0" showGuides="1">
      <p:cViewPr varScale="1">
        <p:scale>
          <a:sx n="80" d="100"/>
          <a:sy n="80" d="100"/>
        </p:scale>
        <p:origin x="906" y="60"/>
      </p:cViewPr>
      <p:guideLst>
        <p:guide orient="horz" pos="2115"/>
        <p:guide pos="3143"/>
        <p:guide orient="horz" pos="890"/>
        <p:guide orient="horz" pos="4110"/>
        <p:guide pos="398"/>
        <p:guide pos="5842"/>
        <p:guide orient="horz" pos="572"/>
        <p:guide orient="horz" pos="1139"/>
        <p:guide orient="horz" pos="1298"/>
      </p:guideLst>
    </p:cSldViewPr>
  </p:slideViewPr>
  <p:notesTextViewPr>
    <p:cViewPr>
      <p:scale>
        <a:sx n="1" d="1"/>
        <a:sy n="1" d="1"/>
      </p:scale>
      <p:origin x="0" y="-4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D774-EB3F-4E24-AF90-B6BAD7DFDE69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69F18-BE8C-4C9F-8C5F-3C04462AF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17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058F2-225A-480C-BACA-E89745DD3C3E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7129-B0A3-43FC-B3E8-3842166E6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23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543E-5C52-4FDA-B473-484EEA253D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8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altLang="ko-KR" baseline="0" dirty="0" smtClean="0"/>
              <a:t>IPTV </a:t>
            </a:r>
            <a:r>
              <a:rPr lang="ko-KR" altLang="en-US" baseline="0" dirty="0" smtClean="0"/>
              <a:t>가입자에 관련된 데이터테이블은 상기 스키마와 같이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고객별 특정일 시청 정보를 담은 테이블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고객별 가입서비스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그리고 </a:t>
            </a:r>
            <a:r>
              <a:rPr lang="ko-KR" altLang="en-US" baseline="0" dirty="0" err="1" smtClean="0"/>
              <a:t>부가서비스별</a:t>
            </a:r>
            <a:r>
              <a:rPr lang="ko-KR" altLang="en-US" baseline="0" dirty="0" smtClean="0"/>
              <a:t> 요금과 </a:t>
            </a:r>
            <a:r>
              <a:rPr lang="ko-KR" altLang="en-US" baseline="0" dirty="0" err="1" smtClean="0"/>
              <a:t>이용가능한</a:t>
            </a:r>
            <a:r>
              <a:rPr lang="ko-KR" altLang="en-US" baseline="0" dirty="0" smtClean="0"/>
              <a:t> 채널 서비스가 명시되어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위 테이블들을 </a:t>
            </a:r>
            <a:r>
              <a:rPr lang="ko-KR" altLang="en-US" baseline="0" dirty="0" err="1" smtClean="0"/>
              <a:t>릴레이션으로</a:t>
            </a:r>
            <a:r>
              <a:rPr lang="ko-KR" altLang="en-US" baseline="0" dirty="0" smtClean="0"/>
              <a:t> 재구성한다면 고객명과 가입부가서비스로 상호 연관관계를 가지게 될 것이며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이에 가입 가능성을 구하기 위해선 </a:t>
            </a:r>
            <a:r>
              <a:rPr lang="ko-KR" altLang="en-US" baseline="0" dirty="0" err="1" smtClean="0"/>
              <a:t>외부키로서</a:t>
            </a:r>
            <a:r>
              <a:rPr lang="ko-KR" altLang="en-US" baseline="0" dirty="0" smtClean="0"/>
              <a:t> 참조되지 않는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들 특히 시청시간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시청채널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그리고 이용가능채널과 같은 요소들에 대하여 상관분석이 동반되어야 할 것으로 사료됩니다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현재 복수 이상의 변수들로 상관분석이 이루어져야 하는 만큼 </a:t>
            </a:r>
            <a:r>
              <a:rPr lang="en-US" altLang="ko-KR" baseline="0" dirty="0" smtClean="0"/>
              <a:t>multinomial </a:t>
            </a:r>
            <a:r>
              <a:rPr lang="ko-KR" altLang="en-US" baseline="0" dirty="0" smtClean="0"/>
              <a:t>기법이 사용될 것으로 생각되며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필요시</a:t>
            </a:r>
            <a:r>
              <a:rPr lang="ko-KR" altLang="en-US" baseline="0" dirty="0" smtClean="0"/>
              <a:t> 시청시작시간과 종료시간에 대해서는 시간대별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범주화 처리가 필요할 수 있겠습니다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과정에서 독립변수간 다중 공선성은 발생하지 않는지 알아보는 것이 선행되어야 할 것입니다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228600" indent="-228600">
              <a:buAutoNum type="arabicParenR" startAt="2"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 자료로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 모델을 만들어 조합하여 하나의 최종 예측 모델을 만드는 방법을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앙상블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 지칭합니다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위와 같은 여러 개의 고객 시청 데이터가 있다고 가정할 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러닝모델을 가르는 핵심지표는 시청시간과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시청일의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빈도관련된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데이터가 있다고 사료되며 위 두 지표를 어떻게 받아들이고 학습할지를 중점적으로 모델을 다각화하여야 할 것입니다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앙상블은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부스팅의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두가지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방법을 대표적인 예로 들 수 있겠습니다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 데이터에서 여러 부트스트랩 자료를 생성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자료에 대한 예측모델을 생성한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후 이를 결합하여 최종적으로 가장 적합한 모델을 결정하는 기법입니다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부스팅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기법은 예측력이 약한 모델들을 결합하여 강한 예측 모델을 만드는 방법으로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훈련오차를 빨리 쉽게 줄일 수 있다는 장점이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 분류된 데이터가 있을 경우 효과적인 수단이 될 수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있을것이라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생각합니다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AutoNum type="arabicParenR" startAt="2"/>
            </a:pP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Randomforest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더 많은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무작위성을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주어 모델을 생성한 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선형 결합하여 최종 모델을 만드는 방법으로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변수가 아주 많은 경우에도 변수 제거 없이 실행 가능하다는 장점이 있겠습니다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기계 학습에서의 랜덤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포레스트는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회귀 분석 등에 사용되는 앙상블 학습 방법의 일종으로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훈련 과정에서 구성한 다수의 결정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트리로부터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부류 또는 평균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예측치를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출력함으로써 동작한다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7129-B0A3-43FC-B3E8-3842166E6C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1"/>
            <a:ext cx="9906000" cy="6858001"/>
          </a:xfrm>
          <a:prstGeom prst="rect">
            <a:avLst/>
          </a:prstGeom>
          <a:gradFill>
            <a:gsLst>
              <a:gs pos="58000">
                <a:schemeClr val="bg1"/>
              </a:gs>
              <a:gs pos="0">
                <a:schemeClr val="bg1"/>
              </a:gs>
              <a:gs pos="100000">
                <a:srgbClr val="ECECE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3"/>
          <a:stretch/>
        </p:blipFill>
        <p:spPr>
          <a:xfrm>
            <a:off x="-1" y="471962"/>
            <a:ext cx="315335" cy="310572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53642" y="413351"/>
            <a:ext cx="666869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def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l" defTabSz="914296"/>
            <a:r>
              <a:rPr lang="ko-KR" altLang="en-US" dirty="0"/>
              <a:t>마스터 제목 스타일 편집</a:t>
            </a:r>
          </a:p>
        </p:txBody>
      </p:sp>
      <p:pic>
        <p:nvPicPr>
          <p:cNvPr id="13" name="Picture 3" descr="D:\Data\01_주요 업무\28-브랜드 슬로건 가이드\03_최종 업로드용\01 가이드\KT Brand Slogan_활용소스\png\KT Brand Slogan_03 가로형(일반형)_기본형(화이트bg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785" y="6593150"/>
            <a:ext cx="904332" cy="19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17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1"/>
            <a:ext cx="9906000" cy="6858001"/>
          </a:xfrm>
          <a:prstGeom prst="rect">
            <a:avLst/>
          </a:prstGeom>
          <a:gradFill>
            <a:gsLst>
              <a:gs pos="58000">
                <a:schemeClr val="bg1"/>
              </a:gs>
              <a:gs pos="0">
                <a:schemeClr val="bg1"/>
              </a:gs>
              <a:gs pos="100000">
                <a:srgbClr val="ECECE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29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837904" y="6598796"/>
            <a:ext cx="175689" cy="18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1200" b="1" spc="-60">
                <a:solidFill>
                  <a:schemeClr val="tx1"/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1200" b="1" spc="-60" dirty="0">
              <a:solidFill>
                <a:schemeClr val="tx1"/>
              </a:solidFill>
              <a:cs typeface="굴림" pitchFamily="50" charset="-127"/>
            </a:endParaRPr>
          </a:p>
        </p:txBody>
      </p:sp>
      <p:pic>
        <p:nvPicPr>
          <p:cNvPr id="10" name="Picture 3" descr="D:\Data\01_주요 업무\28-브랜드 슬로건 가이드\03_최종 업로드용\01 가이드\KT Brand Slogan_활용소스\png\KT Brand Slogan_03 가로형(일반형)_기본형(화이트bg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785" y="6593150"/>
            <a:ext cx="904332" cy="19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3"/>
          <a:stretch/>
        </p:blipFill>
        <p:spPr>
          <a:xfrm>
            <a:off x="-1" y="471962"/>
            <a:ext cx="315335" cy="31057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53642" y="413351"/>
            <a:ext cx="639831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def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l" defTabSz="914296"/>
            <a:r>
              <a:rPr lang="ko-KR" altLang="en-US" dirty="0"/>
              <a:t>마스터 제목 스타일 편집</a:t>
            </a:r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54012" y="813461"/>
            <a:ext cx="8860367" cy="709061"/>
          </a:xfrm>
          <a:prstGeom prst="rect">
            <a:avLst/>
          </a:prstGeom>
        </p:spPr>
        <p:txBody>
          <a:bodyPr/>
          <a:lstStyle>
            <a:lvl1pPr>
              <a:defRPr lang="ko-KR" altLang="en-US" sz="1400" b="1" spc="-8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8023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EF8D9C9-21F3-41AA-A4D4-F8D8F7700EF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65F8113-1A61-4A95-8B9E-CFF603D2A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8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2017\07_브랜드 슬로건 디자인 Dev\슬로건 조합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9" y="3141664"/>
            <a:ext cx="31988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5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7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90A893A4-FE9F-4A1F-93C0-0BC7A43FF5C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8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6DCAF69-17D8-4AD1-B3DD-4C1B2EAFD02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49353"/>
      </p:ext>
    </p:extLst>
  </p:cSld>
  <p:clrMapOvr>
    <a:masterClrMapping/>
  </p:clrMapOvr>
  <p:transition spd="slow" advClick="0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공유폴더\표지 엔딩\05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18083" y="6348720"/>
            <a:ext cx="421006" cy="3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ata\01_주요 업무\28-브랜드 슬로건 가이드\03_최종 업로드용\01 가이드\KT Brand Slogan_활용소스\KT Brand Slogan_09 가로형(슬로건 강조형)_기본형(화이트bg)_수정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2" y="3301340"/>
            <a:ext cx="4406464" cy="5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4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45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1" r:id="rId3"/>
    <p:sldLayoutId id="2147483682" r:id="rId4"/>
    <p:sldLayoutId id="2147483736" r:id="rId5"/>
  </p:sldLayoutIdLst>
  <p:hf hdr="0" ftr="0" dt="0"/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" y="428"/>
            <a:ext cx="9905429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5719213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590997" y="2047900"/>
            <a:ext cx="5544616" cy="32060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500"/>
              </a:lnSpc>
              <a:spcBef>
                <a:spcPts val="1200"/>
              </a:spcBef>
              <a:defRPr/>
            </a:pPr>
            <a:r>
              <a:rPr lang="ko-KR" altLang="en-US" sz="2400" b="1" spc="-120" dirty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모의 </a:t>
            </a:r>
            <a:r>
              <a:rPr lang="en-US" altLang="ko-KR" sz="2400" b="1" spc="-120" dirty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PT </a:t>
            </a:r>
            <a:r>
              <a:rPr lang="ko-KR" altLang="en-US" sz="2400" b="1" spc="-120" dirty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면접</a:t>
            </a:r>
            <a:endParaRPr lang="en-US" altLang="ko-KR" sz="1600" b="1" spc="-120" dirty="0">
              <a:solidFill>
                <a:schemeClr val="bg1"/>
              </a:solidFill>
              <a:latin typeface="KT서체 Medium" panose="020B0600000101010101" pitchFamily="50" charset="-127"/>
              <a:ea typeface="KT서체 Medium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997" y="6177820"/>
            <a:ext cx="399597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defTabSz="457200" latinLnBrk="0"/>
            <a:r>
              <a:rPr lang="en-US" altLang="ko-KR" sz="1500" spc="-100" dirty="0">
                <a:latin typeface="KT서체 Medium" panose="020B0600000101010101" pitchFamily="50" charset="-127"/>
                <a:ea typeface="KT서체 Medium" panose="020B0600000101010101" pitchFamily="50" charset="-127"/>
                <a:cs typeface="Malgun Gothic"/>
              </a:rPr>
              <a:t>2020 . 04 </a:t>
            </a:r>
            <a:endParaRPr lang="ko-KR" altLang="en-US" sz="1500" spc="-100" dirty="0">
              <a:latin typeface="KT서체 Medium" panose="020B0600000101010101" pitchFamily="50" charset="-127"/>
              <a:ea typeface="KT서체 Medium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75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632"/>
            <a:ext cx="7617295" cy="79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51739F-376D-4AE3-81C8-4CA7D9C8C199}"/>
              </a:ext>
            </a:extLst>
          </p:cNvPr>
          <p:cNvSpPr txBox="1"/>
          <p:nvPr/>
        </p:nvSpPr>
        <p:spPr>
          <a:xfrm>
            <a:off x="261257" y="1501967"/>
            <a:ext cx="6288581" cy="148758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lIns="0" tIns="0" rIns="0" bIns="0" rtlCol="0">
            <a:spAutoFit/>
          </a:bodyPr>
          <a:lstStyle/>
          <a:p>
            <a:pPr marL="342900" indent="-34290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AutoNum type="arabicParenR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지원분야에 대한 자신의 역량 또는 강점에 대해 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분간 </a:t>
            </a:r>
            <a:r>
              <a:rPr lang="ko-KR" altLang="en-US" sz="16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발표하시오</a:t>
            </a: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2)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본인이 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CEO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라고 생각하고 당사 경쟁력 강화방안을 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분간 </a:t>
            </a:r>
            <a:r>
              <a:rPr lang="ko-KR" altLang="en-US" sz="16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설명하시오</a:t>
            </a: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3) 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지원 직무가 회사에 기여하는 역할 및 본인이 기여할 수 있는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BF25C1-A1C5-458B-B651-20A4CE096AB7}"/>
              </a:ext>
            </a:extLst>
          </p:cNvPr>
          <p:cNvSpPr/>
          <p:nvPr/>
        </p:nvSpPr>
        <p:spPr>
          <a:xfrm>
            <a:off x="261257" y="143300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[</a:t>
            </a:r>
            <a:r>
              <a:rPr lang="ko-KR" altLang="en-US" b="1" dirty="0">
                <a:solidFill>
                  <a:schemeClr val="bg1"/>
                </a:solidFill>
              </a:rPr>
              <a:t>일반적 질문의 </a:t>
            </a:r>
            <a:r>
              <a:rPr lang="en-US" altLang="ko-KR" b="1" dirty="0">
                <a:solidFill>
                  <a:schemeClr val="bg1"/>
                </a:solidFill>
              </a:rPr>
              <a:t>PT]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49262"/>
      </p:ext>
    </p:extLst>
  </p:cSld>
  <p:clrMapOvr>
    <a:masterClrMapping/>
  </p:clrMapOvr>
  <p:transition spd="slow" advClick="0"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632"/>
            <a:ext cx="7617295" cy="79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51739F-376D-4AE3-81C8-4CA7D9C8C199}"/>
              </a:ext>
            </a:extLst>
          </p:cNvPr>
          <p:cNvSpPr txBox="1"/>
          <p:nvPr/>
        </p:nvSpPr>
        <p:spPr>
          <a:xfrm>
            <a:off x="261257" y="1501967"/>
            <a:ext cx="9335569" cy="210826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코로나 사태로 인해 사회적 거리 두기 캠페인을 시행되고 있으며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이로인해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재택 근무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회식 등 직접적 대면</a:t>
            </a: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모임의 감소 등 다양한 형태의 사회적 변화를 확인할 수 있다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 사태가 장기화 될 경우를 가정하여 </a:t>
            </a: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AutoNum type="arabicParenR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 측면에서 업무 효율성을 높일 수 있는 방법을 설명 </a:t>
            </a:r>
            <a:r>
              <a:rPr lang="ko-KR" altLang="en-US" sz="16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하시오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AutoNum type="arabicParenR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 입장에서 지역 사회에 기여할 수 있는 방안에 대해 설명 </a:t>
            </a:r>
            <a:r>
              <a:rPr lang="ko-KR" altLang="en-US" sz="16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하시오</a:t>
            </a:r>
            <a:endParaRPr lang="ko-KR" altLang="en-US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BF25C1-A1C5-458B-B651-20A4CE096AB7}"/>
              </a:ext>
            </a:extLst>
          </p:cNvPr>
          <p:cNvSpPr/>
          <p:nvPr/>
        </p:nvSpPr>
        <p:spPr>
          <a:xfrm>
            <a:off x="261257" y="143300"/>
            <a:ext cx="142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60" dirty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b="1" spc="-60" dirty="0">
                <a:solidFill>
                  <a:schemeClr val="bg1"/>
                </a:solidFill>
                <a:latin typeface="+mn-ea"/>
              </a:rPr>
              <a:t>사회</a:t>
            </a:r>
            <a:r>
              <a:rPr lang="en-US" altLang="ko-KR" b="1" spc="-6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spc="-60" dirty="0">
                <a:solidFill>
                  <a:schemeClr val="bg1"/>
                </a:solidFill>
                <a:latin typeface="+mn-ea"/>
              </a:rPr>
              <a:t>시사</a:t>
            </a:r>
            <a:r>
              <a:rPr lang="en-US" altLang="ko-KR" b="1" spc="-60" dirty="0">
                <a:solidFill>
                  <a:schemeClr val="bg1"/>
                </a:solidFill>
                <a:latin typeface="+mn-ea"/>
              </a:rPr>
              <a:t>]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64220"/>
      </p:ext>
    </p:extLst>
  </p:cSld>
  <p:clrMapOvr>
    <a:masterClrMapping/>
  </p:clrMapOvr>
  <p:transition spd="slow" advClick="0" advTm="3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632"/>
            <a:ext cx="7617295" cy="792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BF25C1-A1C5-458B-B651-20A4CE096AB7}"/>
              </a:ext>
            </a:extLst>
          </p:cNvPr>
          <p:cNvSpPr/>
          <p:nvPr/>
        </p:nvSpPr>
        <p:spPr>
          <a:xfrm>
            <a:off x="261257" y="143300"/>
            <a:ext cx="141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60" dirty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b="1" spc="-60" dirty="0">
                <a:solidFill>
                  <a:schemeClr val="bg1"/>
                </a:solidFill>
                <a:latin typeface="+mn-ea"/>
              </a:rPr>
              <a:t>실무형 </a:t>
            </a:r>
            <a:r>
              <a:rPr lang="en-US" altLang="ko-KR" b="1" spc="-60" dirty="0">
                <a:solidFill>
                  <a:schemeClr val="bg1"/>
                </a:solidFill>
                <a:latin typeface="+mn-ea"/>
              </a:rPr>
              <a:t>PT]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26B3BDD-EFD1-474F-9C00-5C4A67358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4" t="24753" r="53662" b="12113"/>
          <a:stretch/>
        </p:blipFill>
        <p:spPr>
          <a:xfrm>
            <a:off x="261257" y="1070915"/>
            <a:ext cx="5370286" cy="47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21180"/>
      </p:ext>
    </p:extLst>
  </p:cSld>
  <p:clrMapOvr>
    <a:masterClrMapping/>
  </p:clrMapOvr>
  <p:transition spd="slow" advClick="0"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632"/>
            <a:ext cx="7617295" cy="79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51739F-376D-4AE3-81C8-4CA7D9C8C199}"/>
              </a:ext>
            </a:extLst>
          </p:cNvPr>
          <p:cNvSpPr txBox="1"/>
          <p:nvPr/>
        </p:nvSpPr>
        <p:spPr>
          <a:xfrm>
            <a:off x="261257" y="1123950"/>
            <a:ext cx="9128781" cy="179792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지자체 내 출퇴근 교통지원이 필요한 지역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행정동 단위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도출하고자 한다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정책 담당자는 지원에 대한 </a:t>
            </a: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예산은 확보한 상태이지만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어떤 정책을 펼칠지는 아직 고민중이다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담당자는 데이터 분석가에게 </a:t>
            </a: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아래와 같은 데이터셋을 주면서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데이터를 기반으로 어느 지역부터  지원을 검토해야 할 지 </a:t>
            </a: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지역 순위를 정하고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중요한 속성이 무엇인지 분석해 달라고 하였다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당신이 데이터 분석가라면 어떻게 분석 결과를 도출할 것인지 과정을 설명하라</a:t>
            </a: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 해석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전처리방법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스코어링 방법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가설수립 등에 제한이 없으며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자유롭게 논리적으로 설명할 것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ko-KR" altLang="en-US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BF25C1-A1C5-458B-B651-20A4CE096AB7}"/>
              </a:ext>
            </a:extLst>
          </p:cNvPr>
          <p:cNvSpPr/>
          <p:nvPr/>
        </p:nvSpPr>
        <p:spPr>
          <a:xfrm>
            <a:off x="261257" y="143300"/>
            <a:ext cx="3507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60" dirty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b="1" spc="-60" dirty="0">
                <a:solidFill>
                  <a:schemeClr val="bg1"/>
                </a:solidFill>
                <a:latin typeface="+mn-ea"/>
              </a:rPr>
              <a:t>데이터기반 문제 해결능력 평가</a:t>
            </a:r>
            <a:r>
              <a:rPr lang="en-US" altLang="ko-KR" b="1" spc="-60" dirty="0">
                <a:solidFill>
                  <a:schemeClr val="bg1"/>
                </a:solidFill>
                <a:latin typeface="+mn-ea"/>
              </a:rPr>
              <a:t>]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661660AB-8700-4A5A-A226-90464CEF2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60111"/>
              </p:ext>
            </p:extLst>
          </p:nvPr>
        </p:nvGraphicFramePr>
        <p:xfrm>
          <a:off x="261257" y="3429000"/>
          <a:ext cx="7772400" cy="2305050"/>
        </p:xfrm>
        <a:graphic>
          <a:graphicData uri="http://schemas.openxmlformats.org/drawingml/2006/table">
            <a:tbl>
              <a:tblPr/>
              <a:tblGrid>
                <a:gridCol w="685520">
                  <a:extLst>
                    <a:ext uri="{9D8B030D-6E8A-4147-A177-3AD203B41FA5}">
                      <a16:colId xmlns="" xmlns:a16="http://schemas.microsoft.com/office/drawing/2014/main" val="3850533522"/>
                    </a:ext>
                  </a:extLst>
                </a:gridCol>
                <a:gridCol w="736299">
                  <a:extLst>
                    <a:ext uri="{9D8B030D-6E8A-4147-A177-3AD203B41FA5}">
                      <a16:colId xmlns="" xmlns:a16="http://schemas.microsoft.com/office/drawing/2014/main" val="4282435780"/>
                    </a:ext>
                  </a:extLst>
                </a:gridCol>
                <a:gridCol w="685520">
                  <a:extLst>
                    <a:ext uri="{9D8B030D-6E8A-4147-A177-3AD203B41FA5}">
                      <a16:colId xmlns="" xmlns:a16="http://schemas.microsoft.com/office/drawing/2014/main" val="3478836650"/>
                    </a:ext>
                  </a:extLst>
                </a:gridCol>
                <a:gridCol w="685520">
                  <a:extLst>
                    <a:ext uri="{9D8B030D-6E8A-4147-A177-3AD203B41FA5}">
                      <a16:colId xmlns="" xmlns:a16="http://schemas.microsoft.com/office/drawing/2014/main" val="2973059181"/>
                    </a:ext>
                  </a:extLst>
                </a:gridCol>
                <a:gridCol w="685520">
                  <a:extLst>
                    <a:ext uri="{9D8B030D-6E8A-4147-A177-3AD203B41FA5}">
                      <a16:colId xmlns="" xmlns:a16="http://schemas.microsoft.com/office/drawing/2014/main" val="1662078676"/>
                    </a:ext>
                  </a:extLst>
                </a:gridCol>
                <a:gridCol w="685520">
                  <a:extLst>
                    <a:ext uri="{9D8B030D-6E8A-4147-A177-3AD203B41FA5}">
                      <a16:colId xmlns="" xmlns:a16="http://schemas.microsoft.com/office/drawing/2014/main" val="2222014667"/>
                    </a:ext>
                  </a:extLst>
                </a:gridCol>
                <a:gridCol w="685520">
                  <a:extLst>
                    <a:ext uri="{9D8B030D-6E8A-4147-A177-3AD203B41FA5}">
                      <a16:colId xmlns="" xmlns:a16="http://schemas.microsoft.com/office/drawing/2014/main" val="1935014403"/>
                    </a:ext>
                  </a:extLst>
                </a:gridCol>
                <a:gridCol w="866421">
                  <a:extLst>
                    <a:ext uri="{9D8B030D-6E8A-4147-A177-3AD203B41FA5}">
                      <a16:colId xmlns="" xmlns:a16="http://schemas.microsoft.com/office/drawing/2014/main" val="1975105124"/>
                    </a:ext>
                  </a:extLst>
                </a:gridCol>
                <a:gridCol w="685520">
                  <a:extLst>
                    <a:ext uri="{9D8B030D-6E8A-4147-A177-3AD203B41FA5}">
                      <a16:colId xmlns="" xmlns:a16="http://schemas.microsoft.com/office/drawing/2014/main" val="1220745827"/>
                    </a:ext>
                  </a:extLst>
                </a:gridCol>
                <a:gridCol w="685520">
                  <a:extLst>
                    <a:ext uri="{9D8B030D-6E8A-4147-A177-3AD203B41FA5}">
                      <a16:colId xmlns="" xmlns:a16="http://schemas.microsoft.com/office/drawing/2014/main" val="1326332487"/>
                    </a:ext>
                  </a:extLst>
                </a:gridCol>
                <a:gridCol w="685520">
                  <a:extLst>
                    <a:ext uri="{9D8B030D-6E8A-4147-A177-3AD203B41FA5}">
                      <a16:colId xmlns="" xmlns:a16="http://schemas.microsoft.com/office/drawing/2014/main" val="291373880"/>
                    </a:ext>
                  </a:extLst>
                </a:gridCol>
              </a:tblGrid>
              <a:tr h="209550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가상데이터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5833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431262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지역코드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주중 출근</a:t>
                      </a:r>
                      <a:b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시간대 </a:t>
                      </a:r>
                      <a:b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통행량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주중 퇴근시간대</a:t>
                      </a:r>
                      <a:b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통행량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주말 출근시간대</a:t>
                      </a:r>
                      <a:b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통행량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주말 퇴근시간대</a:t>
                      </a:r>
                      <a:b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통행량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 정류장수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 약자</a:t>
                      </a:r>
                      <a:b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 수준</a:t>
                      </a:r>
                      <a:b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점만점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개인당 평균</a:t>
                      </a:r>
                      <a:b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교통카드</a:t>
                      </a:r>
                      <a:b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이용횟수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미세먼지 </a:t>
                      </a:r>
                      <a:b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농도</a:t>
                      </a:r>
                      <a:b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(0~500)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설치대수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점수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17495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45711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455854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442015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189071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16980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2767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927019"/>
      </p:ext>
    </p:extLst>
  </p:cSld>
  <p:clrMapOvr>
    <a:masterClrMapping/>
  </p:clrMapOvr>
  <p:transition spd="slow" advClick="0" advTm="3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632"/>
            <a:ext cx="7617295" cy="79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51739F-376D-4AE3-81C8-4CA7D9C8C199}"/>
              </a:ext>
            </a:extLst>
          </p:cNvPr>
          <p:cNvSpPr txBox="1"/>
          <p:nvPr/>
        </p:nvSpPr>
        <p:spPr>
          <a:xfrm>
            <a:off x="261257" y="1123950"/>
            <a:ext cx="9207457" cy="179792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lIns="0" tIns="0" rIns="0" bIns="0" rtlCol="0">
            <a:spAutoFit/>
          </a:bodyPr>
          <a:lstStyle/>
          <a:p>
            <a:pPr marL="342900" indent="-34290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AutoNum type="arabicParenR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 모델 기본 컨셉에 대해 간략히 설명하고 세부적인 모델과 각 모델의 특징에 대해 </a:t>
            </a:r>
            <a:r>
              <a:rPr lang="ko-KR" altLang="en-US" sz="16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설명하시오</a:t>
            </a: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AutoNum type="arabicParenR"/>
            </a:pP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AutoNum type="arabicParenR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아래와 같은 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IPTV 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데이터가 있다고 가정하고 추천 모델을 적용하기 위해 어떻게 데이터를 전처리하고</a:t>
            </a: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모델을 설계할지 </a:t>
            </a:r>
            <a:r>
              <a:rPr lang="ko-KR" altLang="en-US" sz="16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설명하시오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3)    </a:t>
            </a:r>
            <a:r>
              <a:rPr lang="ko-KR" altLang="en-US" sz="16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신규콘텐츠의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경우 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Cold Start Problem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보완할 수 있는 방법을 자유롭게 제시 </a:t>
            </a:r>
            <a:r>
              <a:rPr lang="ko-KR" altLang="en-US" sz="16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하시오</a:t>
            </a:r>
            <a:endParaRPr lang="ko-KR" altLang="en-US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BF25C1-A1C5-458B-B651-20A4CE096AB7}"/>
              </a:ext>
            </a:extLst>
          </p:cNvPr>
          <p:cNvSpPr/>
          <p:nvPr/>
        </p:nvSpPr>
        <p:spPr>
          <a:xfrm>
            <a:off x="261257" y="143300"/>
            <a:ext cx="2417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60" dirty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b="1" spc="-60" dirty="0" err="1">
                <a:solidFill>
                  <a:schemeClr val="bg1"/>
                </a:solidFill>
                <a:latin typeface="+mn-ea"/>
              </a:rPr>
              <a:t>머신러닝</a:t>
            </a:r>
            <a:r>
              <a:rPr lang="ko-KR" altLang="en-US" b="1" spc="-60" dirty="0">
                <a:solidFill>
                  <a:schemeClr val="bg1"/>
                </a:solidFill>
                <a:latin typeface="+mn-ea"/>
              </a:rPr>
              <a:t> 전문 지식 </a:t>
            </a:r>
            <a:r>
              <a:rPr lang="en-US" altLang="ko-KR" b="1" spc="-60" dirty="0">
                <a:solidFill>
                  <a:schemeClr val="bg1"/>
                </a:solidFill>
                <a:latin typeface="+mn-ea"/>
              </a:rPr>
              <a:t>]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1F1D0694-C315-4AA1-88B9-6BA0A1B7A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28030"/>
              </p:ext>
            </p:extLst>
          </p:nvPr>
        </p:nvGraphicFramePr>
        <p:xfrm>
          <a:off x="372836" y="3333530"/>
          <a:ext cx="4254500" cy="2514600"/>
        </p:xfrm>
        <a:graphic>
          <a:graphicData uri="http://schemas.openxmlformats.org/drawingml/2006/table">
            <a:tbl>
              <a:tblPr/>
              <a:tblGrid>
                <a:gridCol w="877610">
                  <a:extLst>
                    <a:ext uri="{9D8B030D-6E8A-4147-A177-3AD203B41FA5}">
                      <a16:colId xmlns="" xmlns:a16="http://schemas.microsoft.com/office/drawing/2014/main" val="682207844"/>
                    </a:ext>
                  </a:extLst>
                </a:gridCol>
                <a:gridCol w="887149">
                  <a:extLst>
                    <a:ext uri="{9D8B030D-6E8A-4147-A177-3AD203B41FA5}">
                      <a16:colId xmlns="" xmlns:a16="http://schemas.microsoft.com/office/drawing/2014/main" val="1765315758"/>
                    </a:ext>
                  </a:extLst>
                </a:gridCol>
                <a:gridCol w="1440425">
                  <a:extLst>
                    <a:ext uri="{9D8B030D-6E8A-4147-A177-3AD203B41FA5}">
                      <a16:colId xmlns="" xmlns:a16="http://schemas.microsoft.com/office/drawing/2014/main" val="2665170317"/>
                    </a:ext>
                  </a:extLst>
                </a:gridCol>
                <a:gridCol w="1049316">
                  <a:extLst>
                    <a:ext uri="{9D8B030D-6E8A-4147-A177-3AD203B41FA5}">
                      <a16:colId xmlns="" xmlns:a16="http://schemas.microsoft.com/office/drawing/2014/main" val="717608822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가상데이터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데이터는 충분하다고 가정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스키마만 참고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6131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시청시간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상영시간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77227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879681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164484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34056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545269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253862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760846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제작국가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53103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괴물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한국영화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106387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멜로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사랑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쌍둥이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미국영화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56386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폭력적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차량추격전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,..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한국영화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31596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95060"/>
      </p:ext>
    </p:extLst>
  </p:cSld>
  <p:clrMapOvr>
    <a:masterClrMapping/>
  </p:clrMapOvr>
  <p:transition spd="slow" advClick="0" advTm="3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632"/>
            <a:ext cx="7617295" cy="79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51739F-376D-4AE3-81C8-4CA7D9C8C199}"/>
              </a:ext>
            </a:extLst>
          </p:cNvPr>
          <p:cNvSpPr txBox="1"/>
          <p:nvPr/>
        </p:nvSpPr>
        <p:spPr>
          <a:xfrm>
            <a:off x="91252" y="1114681"/>
            <a:ext cx="9723496" cy="210826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아래와 같은 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IPTV 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데이터가 있다고 가정할 </a:t>
            </a:r>
            <a:r>
              <a:rPr lang="ko-KR" altLang="en-US" sz="16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떄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AutoNum type="arabicParenR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부가서비스를 가입할 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Probability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구하고자 </a:t>
            </a:r>
            <a:r>
              <a:rPr lang="ko-KR" altLang="en-US" sz="16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할때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데이터 처리와 사용가능한 분석 기법에</a:t>
            </a: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대해 자유롭게 </a:t>
            </a:r>
            <a:r>
              <a:rPr lang="ko-KR" altLang="en-US" sz="16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설명하시오</a:t>
            </a: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AutoNum type="arabicParenR"/>
            </a:pP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AutoNum type="arabicParenR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앙상블 기법으로 가입할 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Probability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구한다고 가정하고 앙상블 모델의 종류와 각각의 강점을 </a:t>
            </a:r>
            <a:r>
              <a:rPr lang="ko-KR" altLang="en-US" sz="16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설명하시오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AutoNum type="arabicParenR"/>
            </a:pPr>
            <a:endParaRPr lang="en-US" altLang="ko-KR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AutoNum type="arabicParenR"/>
            </a:pP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앙상블 모델 중 </a:t>
            </a:r>
            <a:r>
              <a:rPr lang="en-US" altLang="ko-KR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Random-Forest </a:t>
            </a:r>
            <a:r>
              <a:rPr lang="ko-KR" altLang="en-US" sz="16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알고리즘의 동작원리를 </a:t>
            </a:r>
            <a:r>
              <a:rPr lang="ko-KR" altLang="en-US" sz="16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설명하시오</a:t>
            </a:r>
            <a:endParaRPr lang="ko-KR" altLang="en-US" sz="16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BF25C1-A1C5-458B-B651-20A4CE096AB7}"/>
              </a:ext>
            </a:extLst>
          </p:cNvPr>
          <p:cNvSpPr/>
          <p:nvPr/>
        </p:nvSpPr>
        <p:spPr>
          <a:xfrm>
            <a:off x="261257" y="143300"/>
            <a:ext cx="2417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60" dirty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b="1" spc="-60" dirty="0" err="1">
                <a:solidFill>
                  <a:schemeClr val="bg1"/>
                </a:solidFill>
                <a:latin typeface="+mn-ea"/>
              </a:rPr>
              <a:t>머신러닝</a:t>
            </a:r>
            <a:r>
              <a:rPr lang="ko-KR" altLang="en-US" b="1" spc="-60" dirty="0">
                <a:solidFill>
                  <a:schemeClr val="bg1"/>
                </a:solidFill>
                <a:latin typeface="+mn-ea"/>
              </a:rPr>
              <a:t> 전문 지식 </a:t>
            </a:r>
            <a:r>
              <a:rPr lang="en-US" altLang="ko-KR" b="1" spc="-60" dirty="0">
                <a:solidFill>
                  <a:schemeClr val="bg1"/>
                </a:solidFill>
                <a:latin typeface="+mn-ea"/>
              </a:rPr>
              <a:t>]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FF7E5C49-DE0B-4EEB-8E2E-B4D058677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00700"/>
              </p:ext>
            </p:extLst>
          </p:nvPr>
        </p:nvGraphicFramePr>
        <p:xfrm>
          <a:off x="287582" y="3429000"/>
          <a:ext cx="5219700" cy="3143250"/>
        </p:xfrm>
        <a:graphic>
          <a:graphicData uri="http://schemas.openxmlformats.org/drawingml/2006/table">
            <a:tbl>
              <a:tblPr/>
              <a:tblGrid>
                <a:gridCol w="1051588">
                  <a:extLst>
                    <a:ext uri="{9D8B030D-6E8A-4147-A177-3AD203B41FA5}">
                      <a16:colId xmlns="" xmlns:a16="http://schemas.microsoft.com/office/drawing/2014/main" val="1914771417"/>
                    </a:ext>
                  </a:extLst>
                </a:gridCol>
                <a:gridCol w="889070">
                  <a:extLst>
                    <a:ext uri="{9D8B030D-6E8A-4147-A177-3AD203B41FA5}">
                      <a16:colId xmlns="" xmlns:a16="http://schemas.microsoft.com/office/drawing/2014/main" val="953302107"/>
                    </a:ext>
                  </a:extLst>
                </a:gridCol>
                <a:gridCol w="1443543">
                  <a:extLst>
                    <a:ext uri="{9D8B030D-6E8A-4147-A177-3AD203B41FA5}">
                      <a16:colId xmlns="" xmlns:a16="http://schemas.microsoft.com/office/drawing/2014/main" val="3201304242"/>
                    </a:ext>
                  </a:extLst>
                </a:gridCol>
                <a:gridCol w="1051588">
                  <a:extLst>
                    <a:ext uri="{9D8B030D-6E8A-4147-A177-3AD203B41FA5}">
                      <a16:colId xmlns="" xmlns:a16="http://schemas.microsoft.com/office/drawing/2014/main" val="3735608690"/>
                    </a:ext>
                  </a:extLst>
                </a:gridCol>
                <a:gridCol w="783911">
                  <a:extLst>
                    <a:ext uri="{9D8B030D-6E8A-4147-A177-3AD203B41FA5}">
                      <a16:colId xmlns="" xmlns:a16="http://schemas.microsoft.com/office/drawing/2014/main" val="1000440381"/>
                    </a:ext>
                  </a:extLst>
                </a:gridCol>
              </a:tblGrid>
              <a:tr h="20955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가상데이터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데이터는 충분하다고 가정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스키마만 참고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49176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시청시작시간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시청종료시간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시청일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29671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KBS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9:22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2018.12.12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75216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23:30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2018.12.12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733370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19:40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19:30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2018.12.12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928908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JTBC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16:30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16:40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2018.12.12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056991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22833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기본요금제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가입부가서비스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45153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지상파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무제한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685257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무제한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736334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06758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66151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부가서비스명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 채널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98824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무제한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TvN, Mnet,OCN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35450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지상파 무제한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KBS,MBC,SBS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443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098835"/>
      </p:ext>
    </p:extLst>
  </p:cSld>
  <p:clrMapOvr>
    <a:masterClrMapping/>
  </p:clrMapOvr>
  <p:transition spd="slow" advClick="0" advTm="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배경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wrap="none" lIns="0" tIns="0" rIns="0" bIns="0" rtlCol="0" anchor="ctr" anchorCtr="0">
        <a:noAutofit/>
      </a:bodyPr>
      <a:lstStyle>
        <a:defPPr algn="ctr" latinLnBrk="0">
          <a:defRPr sz="1400" spc="-6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228600" indent="-228600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100000"/>
          <a:buFont typeface="+mj-lt"/>
          <a:buAutoNum type="arabicParenR"/>
          <a:defRPr sz="1100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ay배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29119</TotalTime>
  <Words>644</Words>
  <Application>Microsoft Office PowerPoint</Application>
  <PresentationFormat>A4 용지(210x297mm)</PresentationFormat>
  <Paragraphs>213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KT서체 Medium</vt:lpstr>
      <vt:lpstr>굴림</vt:lpstr>
      <vt:lpstr>맑은 고딕</vt:lpstr>
      <vt:lpstr>맑은 고딕</vt:lpstr>
      <vt:lpstr>Arial</vt:lpstr>
      <vt:lpstr>White배경</vt:lpstr>
      <vt:lpstr>Gray배경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student</cp:lastModifiedBy>
  <cp:revision>597</cp:revision>
  <cp:lastPrinted>2020-04-10T20:57:07Z</cp:lastPrinted>
  <dcterms:created xsi:type="dcterms:W3CDTF">2017-11-10T05:44:02Z</dcterms:created>
  <dcterms:modified xsi:type="dcterms:W3CDTF">2020-04-11T08:54:25Z</dcterms:modified>
</cp:coreProperties>
</file>