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758" r:id="rId2"/>
    <p:sldId id="759" r:id="rId3"/>
    <p:sldId id="261" r:id="rId4"/>
    <p:sldId id="760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204" y="-7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fld id="{A6909A5C-47DA-433B-BC35-B99B255B09D2}" type="datetimeFigureOut">
              <a:rPr lang="ko-KR" altLang="en-US" smtClean="0"/>
              <a:pPr/>
              <a:t>2020-02-13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fld id="{5E1384AD-BEE6-40B1-BD5D-52E629C3BC7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40137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나눔고딕 ExtraBold" panose="020D0904000000000000" pitchFamily="50" charset="-127"/>
        <a:ea typeface="나눔고딕 ExtraBold" panose="020D0904000000000000" pitchFamily="50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나눔고딕 ExtraBold" panose="020D0904000000000000" pitchFamily="50" charset="-127"/>
        <a:ea typeface="나눔고딕 ExtraBold" panose="020D0904000000000000" pitchFamily="50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나눔고딕 ExtraBold" panose="020D0904000000000000" pitchFamily="50" charset="-127"/>
        <a:ea typeface="나눔고딕 ExtraBold" panose="020D0904000000000000" pitchFamily="50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나눔고딕 ExtraBold" panose="020D0904000000000000" pitchFamily="50" charset="-127"/>
        <a:ea typeface="나눔고딕 ExtraBold" panose="020D0904000000000000" pitchFamily="50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나눔고딕 ExtraBold" panose="020D0904000000000000" pitchFamily="50" charset="-127"/>
        <a:ea typeface="나눔고딕 ExtraBold" panose="020D0904000000000000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10562-ADBE-4DB8-A0FD-54AA15E71047}" type="datetimeFigureOut">
              <a:rPr lang="ko-KR" altLang="en-US" smtClean="0"/>
              <a:pPr/>
              <a:t>2020-02-13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3486D-1AB9-4852-B9EF-60D424C7466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10562-ADBE-4DB8-A0FD-54AA15E71047}" type="datetimeFigureOut">
              <a:rPr lang="ko-KR" altLang="en-US" smtClean="0"/>
              <a:pPr/>
              <a:t>2020-02-13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3486D-1AB9-4852-B9EF-60D424C7466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10562-ADBE-4DB8-A0FD-54AA15E71047}" type="datetimeFigureOut">
              <a:rPr lang="ko-KR" altLang="en-US" smtClean="0"/>
              <a:pPr/>
              <a:t>2020-02-13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3486D-1AB9-4852-B9EF-60D424C7466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wipe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2840" y="105343"/>
            <a:ext cx="8229600" cy="706090"/>
          </a:xfrm>
          <a:prstGeom prst="rect">
            <a:avLst/>
          </a:prstGeom>
          <a:effectLst>
            <a:outerShdw blurRad="12700" dist="25400" dir="2700000" algn="ctr" rotWithShape="0">
              <a:schemeClr val="bg1"/>
            </a:outerShdw>
          </a:effectLst>
        </p:spPr>
        <p:txBody>
          <a:bodyPr/>
          <a:lstStyle>
            <a:lvl1pPr algn="l">
              <a:defRPr sz="3000" b="0" cap="none" spc="0">
                <a:ln w="12700" cmpd="sng">
                  <a:noFill/>
                  <a:prstDash val="solid"/>
                </a:ln>
                <a:solidFill>
                  <a:schemeClr val="tx2">
                    <a:lumMod val="50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307BB9-743B-4F96-88E2-987541318B34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6192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10562-ADBE-4DB8-A0FD-54AA15E71047}" type="datetimeFigureOut">
              <a:rPr lang="ko-KR" altLang="en-US" smtClean="0"/>
              <a:pPr/>
              <a:t>2020-02-13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3486D-1AB9-4852-B9EF-60D424C7466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10562-ADBE-4DB8-A0FD-54AA15E71047}" type="datetimeFigureOut">
              <a:rPr lang="ko-KR" altLang="en-US" smtClean="0"/>
              <a:pPr/>
              <a:t>2020-02-13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3486D-1AB9-4852-B9EF-60D424C7466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10562-ADBE-4DB8-A0FD-54AA15E71047}" type="datetimeFigureOut">
              <a:rPr lang="ko-KR" altLang="en-US" smtClean="0"/>
              <a:pPr/>
              <a:t>2020-02-13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3486D-1AB9-4852-B9EF-60D424C7466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10562-ADBE-4DB8-A0FD-54AA15E71047}" type="datetimeFigureOut">
              <a:rPr lang="ko-KR" altLang="en-US" smtClean="0"/>
              <a:pPr/>
              <a:t>2020-02-13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3486D-1AB9-4852-B9EF-60D424C7466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10562-ADBE-4DB8-A0FD-54AA15E71047}" type="datetimeFigureOut">
              <a:rPr lang="ko-KR" altLang="en-US" smtClean="0"/>
              <a:pPr/>
              <a:t>2020-02-13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3486D-1AB9-4852-B9EF-60D424C7466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10562-ADBE-4DB8-A0FD-54AA15E71047}" type="datetimeFigureOut">
              <a:rPr lang="ko-KR" altLang="en-US" smtClean="0"/>
              <a:pPr/>
              <a:t>2020-02-13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3486D-1AB9-4852-B9EF-60D424C7466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10562-ADBE-4DB8-A0FD-54AA15E71047}" type="datetimeFigureOut">
              <a:rPr lang="ko-KR" altLang="en-US" smtClean="0"/>
              <a:pPr/>
              <a:t>2020-02-13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3486D-1AB9-4852-B9EF-60D424C7466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10562-ADBE-4DB8-A0FD-54AA15E71047}" type="datetimeFigureOut">
              <a:rPr lang="ko-KR" altLang="en-US" smtClean="0"/>
              <a:pPr/>
              <a:t>2020-02-13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3486D-1AB9-4852-B9EF-60D424C7466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fld id="{FF810562-ADBE-4DB8-A0FD-54AA15E71047}" type="datetimeFigureOut">
              <a:rPr lang="ko-KR" altLang="en-US" smtClean="0"/>
              <a:pPr/>
              <a:t>2020-02-13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fld id="{9203486D-1AB9-4852-B9EF-60D424C7466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4" r:id="rId12"/>
    <p:sldLayoutId id="2147483666" r:id="rId13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나눔고딕 ExtraBold" panose="020D0904000000000000" pitchFamily="50" charset="-127"/>
          <a:ea typeface="나눔고딕 ExtraBold" panose="020D0904000000000000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나눔고딕 ExtraBold" panose="020D0904000000000000" pitchFamily="50" charset="-127"/>
          <a:ea typeface="나눔고딕 ExtraBold" panose="020D0904000000000000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나눔고딕 ExtraBold" panose="020D0904000000000000" pitchFamily="50" charset="-127"/>
          <a:ea typeface="나눔고딕 ExtraBold" panose="020D0904000000000000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나눔고딕 ExtraBold" panose="020D0904000000000000" pitchFamily="50" charset="-127"/>
          <a:ea typeface="나눔고딕 ExtraBold" panose="020D0904000000000000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나눔고딕 ExtraBold" panose="020D0904000000000000" pitchFamily="50" charset="-127"/>
          <a:ea typeface="나눔고딕 ExtraBold" panose="020D0904000000000000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나눔고딕 ExtraBold" panose="020D0904000000000000" pitchFamily="50" charset="-127"/>
          <a:ea typeface="나눔고딕 ExtraBold" panose="020D0904000000000000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모서리가 둥근 직사각형 40"/>
          <p:cNvSpPr/>
          <p:nvPr/>
        </p:nvSpPr>
        <p:spPr>
          <a:xfrm>
            <a:off x="505520" y="1004048"/>
            <a:ext cx="8314631" cy="5139596"/>
          </a:xfrm>
          <a:prstGeom prst="roundRect">
            <a:avLst>
              <a:gd name="adj" fmla="val 1266"/>
            </a:avLst>
          </a:prstGeom>
          <a:gradFill>
            <a:gsLst>
              <a:gs pos="0">
                <a:sysClr val="window" lastClr="FFFFFF">
                  <a:lumMod val="95000"/>
                </a:sysClr>
              </a:gs>
              <a:gs pos="65000">
                <a:sysClr val="window" lastClr="FFFFFF">
                  <a:lumMod val="95000"/>
                </a:sysClr>
              </a:gs>
            </a:gsLst>
            <a:lin ang="5400000" scaled="0"/>
          </a:gradFill>
          <a:ln w="25400" cap="flat" cmpd="sng" algn="ctr">
            <a:noFill/>
            <a:prstDash val="solid"/>
          </a:ln>
          <a:effectLst>
            <a:innerShdw blurRad="50800" dir="2700000">
              <a:prstClr val="black">
                <a:alpha val="50000"/>
              </a:prstClr>
            </a:innerShdw>
          </a:effectLst>
        </p:spPr>
        <p:txBody>
          <a:bodyPr anchor="ctr"/>
          <a:lstStyle/>
          <a:p>
            <a:pPr latinLnBrk="0">
              <a:defRPr/>
            </a:pPr>
            <a:endParaRPr lang="ko-KR" altLang="en-US" kern="0">
              <a:solidFill>
                <a:sysClr val="window" lastClr="FFFFFF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4342" name="그림 38" descr="0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851" y="500042"/>
            <a:ext cx="8734425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직사각형 6"/>
          <p:cNvSpPr/>
          <p:nvPr/>
        </p:nvSpPr>
        <p:spPr>
          <a:xfrm>
            <a:off x="539750" y="538144"/>
            <a:ext cx="6318266" cy="433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2200" dirty="0">
                <a:ln w="18415" cmpd="sng">
                  <a:noFill/>
                  <a:prstDash val="solid"/>
                </a:ln>
                <a:solidFill>
                  <a:srgbClr val="1F497D">
                    <a:lumMod val="50000"/>
                  </a:srgbClr>
                </a:solidFill>
                <a:effectLst>
                  <a:outerShdw blurRad="38100" dir="3600000" algn="tl" rotWithShape="0">
                    <a:prstClr val="white">
                      <a:alpha val="70000"/>
                    </a:prst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2200" dirty="0">
                <a:ln w="18415" cmpd="sng">
                  <a:noFill/>
                  <a:prstDash val="solid"/>
                </a:ln>
                <a:solidFill>
                  <a:srgbClr val="1F497D">
                    <a:lumMod val="50000"/>
                  </a:srgbClr>
                </a:solidFill>
                <a:effectLst>
                  <a:outerShdw blurRad="38100" dir="3600000" algn="tl" rotWithShape="0">
                    <a:prstClr val="white">
                      <a:alpha val="70000"/>
                    </a:prst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“</a:t>
            </a:r>
            <a:r>
              <a:rPr lang="ko-KR" altLang="en-US" sz="2200" dirty="0">
                <a:ln w="18415" cmpd="sng">
                  <a:noFill/>
                  <a:prstDash val="solid"/>
                </a:ln>
                <a:solidFill>
                  <a:srgbClr val="1F497D">
                    <a:lumMod val="50000"/>
                  </a:srgbClr>
                </a:solidFill>
                <a:effectLst>
                  <a:outerShdw blurRad="38100" dir="3600000" algn="tl" rotWithShape="0">
                    <a:prstClr val="white">
                      <a:alpha val="70000"/>
                    </a:prst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역량</a:t>
            </a:r>
            <a:r>
              <a:rPr lang="en-US" altLang="ko-KR" sz="2200" dirty="0">
                <a:ln w="18415" cmpd="sng">
                  <a:noFill/>
                  <a:prstDash val="solid"/>
                </a:ln>
                <a:solidFill>
                  <a:srgbClr val="1F497D">
                    <a:lumMod val="50000"/>
                  </a:srgbClr>
                </a:solidFill>
                <a:effectLst>
                  <a:outerShdw blurRad="38100" dir="3600000" algn="tl" rotWithShape="0">
                    <a:prstClr val="white">
                      <a:alpha val="70000"/>
                    </a:prst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”, </a:t>
            </a:r>
            <a:r>
              <a:rPr lang="ko-KR" altLang="en-US" sz="2200" dirty="0">
                <a:ln w="18415" cmpd="sng">
                  <a:noFill/>
                  <a:prstDash val="solid"/>
                </a:ln>
                <a:solidFill>
                  <a:srgbClr val="1F497D">
                    <a:lumMod val="50000"/>
                  </a:srgbClr>
                </a:solidFill>
                <a:effectLst>
                  <a:outerShdw blurRad="38100" dir="3600000" algn="tl" rotWithShape="0">
                    <a:prstClr val="white">
                      <a:alpha val="70000"/>
                    </a:prst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이론적 배경</a:t>
            </a:r>
          </a:p>
        </p:txBody>
      </p:sp>
      <p:sp>
        <p:nvSpPr>
          <p:cNvPr id="14349" name="직사각형 22"/>
          <p:cNvSpPr>
            <a:spLocks noChangeArrowheads="1"/>
          </p:cNvSpPr>
          <p:nvPr/>
        </p:nvSpPr>
        <p:spPr bwMode="auto">
          <a:xfrm>
            <a:off x="920751" y="1181079"/>
            <a:ext cx="804386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600" dirty="0">
                <a:solidFill>
                  <a:srgbClr val="00206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1600" dirty="0">
                <a:solidFill>
                  <a:srgbClr val="00206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역량 이론</a:t>
            </a:r>
          </a:p>
        </p:txBody>
      </p:sp>
      <p:pic>
        <p:nvPicPr>
          <p:cNvPr id="14350" name="Picture 62" descr="7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5500" y="1316017"/>
            <a:ext cx="889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51" name="직사각형 24"/>
          <p:cNvSpPr>
            <a:spLocks noChangeArrowheads="1"/>
          </p:cNvSpPr>
          <p:nvPr/>
        </p:nvSpPr>
        <p:spPr bwMode="auto">
          <a:xfrm>
            <a:off x="920751" y="2590382"/>
            <a:ext cx="7794654" cy="800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600" dirty="0">
                <a:solidFill>
                  <a:srgbClr val="00206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1600" dirty="0">
                <a:solidFill>
                  <a:srgbClr val="00206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역량 정의 </a:t>
            </a:r>
            <a:r>
              <a:rPr lang="en-US" altLang="ko-KR" sz="1600" dirty="0">
                <a:solidFill>
                  <a:srgbClr val="00206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/>
            </a:r>
            <a:br>
              <a:rPr lang="en-US" altLang="ko-KR" sz="1600" dirty="0">
                <a:solidFill>
                  <a:srgbClr val="00206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</a:br>
            <a:r>
              <a:rPr lang="en-US" altLang="ko-KR" sz="1600" dirty="0">
                <a:solidFill>
                  <a:srgbClr val="00206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: </a:t>
            </a:r>
            <a:r>
              <a:rPr lang="ko-KR" altLang="en-US" sz="1400" dirty="0">
                <a:solidFill>
                  <a:srgbClr val="00206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업무를 성공적으로 수행할 수 있게 하는 자질과 동기</a:t>
            </a:r>
            <a:r>
              <a:rPr lang="en-US" altLang="ko-KR" sz="1400" dirty="0">
                <a:solidFill>
                  <a:srgbClr val="00206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(Traits &amp; Motive), </a:t>
            </a:r>
            <a:r>
              <a:rPr lang="ko-KR" altLang="en-US" sz="1400" dirty="0">
                <a:solidFill>
                  <a:srgbClr val="00206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기술과 지식</a:t>
            </a:r>
            <a:r>
              <a:rPr lang="en-US" altLang="ko-KR" sz="1400" dirty="0">
                <a:solidFill>
                  <a:srgbClr val="00206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(Skill &amp; Knowledge), </a:t>
            </a:r>
            <a:r>
              <a:rPr lang="ko-KR" altLang="en-US" sz="1400" dirty="0">
                <a:solidFill>
                  <a:srgbClr val="00206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자세 및 태도</a:t>
            </a:r>
            <a:r>
              <a:rPr lang="en-US" altLang="ko-KR" sz="1400" dirty="0">
                <a:solidFill>
                  <a:srgbClr val="00206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(Attitude &amp; Value)</a:t>
            </a:r>
            <a:r>
              <a:rPr lang="ko-KR" altLang="en-US" sz="1400" dirty="0">
                <a:solidFill>
                  <a:srgbClr val="00206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로 성과와 관련된 일련의 행동양식 </a:t>
            </a:r>
            <a:endParaRPr lang="ko-KR" altLang="en-US" sz="1600" dirty="0">
              <a:solidFill>
                <a:srgbClr val="00206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4352" name="Picture 62" descr="7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5500" y="2714620"/>
            <a:ext cx="889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" name="직사각형 26"/>
          <p:cNvSpPr/>
          <p:nvPr/>
        </p:nvSpPr>
        <p:spPr>
          <a:xfrm>
            <a:off x="1063625" y="1536680"/>
            <a:ext cx="7723217" cy="7009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charset="0"/>
              <a:buChar char="•"/>
              <a:defRPr/>
            </a:pP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현대 역량 이론의 중심인 하버드대 </a:t>
            </a: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McClelland</a:t>
            </a: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교수 및 그의 연구를 계승한 </a:t>
            </a: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Spencer</a:t>
            </a: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와 </a:t>
            </a: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Spencer(1993) </a:t>
            </a: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연구결과를 바탕으로 역량의 개념과 모형을 이론적 차원에서 수용</a:t>
            </a:r>
            <a:endParaRPr lang="en-US" altLang="ko-KR" sz="1400" dirty="0">
              <a:solidFill>
                <a:prstClr val="black">
                  <a:lumMod val="85000"/>
                  <a:lumOff val="15000"/>
                </a:prst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771776" y="3865561"/>
            <a:ext cx="5732463" cy="2879725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lIns="1255462" tIns="60964" rIns="113777" bIns="60964" anchor="ctr"/>
          <a:lstStyle/>
          <a:p>
            <a:pPr algn="r" defTabSz="108013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>
                <a:srgbClr val="000000">
                  <a:alpha val="100000"/>
                </a:srgbClr>
              </a:buClr>
              <a:buSzPct val="100000"/>
              <a:defRPr/>
            </a:pPr>
            <a:endParaRPr lang="ko-KR" altLang="en-US" sz="1600" b="1" spc="5" dirty="0">
              <a:solidFill>
                <a:srgbClr val="002060"/>
              </a:solidFill>
              <a:ea typeface="HY견고딕" pitchFamily="18" charset="-127"/>
              <a:sym typeface="Wingdings"/>
            </a:endParaRPr>
          </a:p>
        </p:txBody>
      </p:sp>
      <p:sp>
        <p:nvSpPr>
          <p:cNvPr id="24" name="Rectangle 24"/>
          <p:cNvSpPr>
            <a:spLocks noChangeArrowheads="1"/>
          </p:cNvSpPr>
          <p:nvPr/>
        </p:nvSpPr>
        <p:spPr bwMode="auto">
          <a:xfrm>
            <a:off x="492808" y="6125948"/>
            <a:ext cx="8001056" cy="714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 anchor="t"/>
          <a:lstStyle/>
          <a:p>
            <a:pPr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8080"/>
              </a:buClr>
              <a:buFont typeface="Arial" pitchFamily="34" charset="0"/>
              <a:buChar char="•"/>
            </a:pPr>
            <a:r>
              <a:rPr lang="ko-KR" altLang="en-US" sz="1000" dirty="0">
                <a:solidFill>
                  <a:srgbClr val="5F5F5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참고문헌</a:t>
            </a:r>
            <a:r>
              <a:rPr lang="en-US" altLang="ko-KR" sz="1000" dirty="0">
                <a:solidFill>
                  <a:srgbClr val="5F5F5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David C. McClelland.(1973). Testing for competence rather than intelligence. American Psychologist</a:t>
            </a:r>
            <a:br>
              <a:rPr lang="en-US" altLang="ko-KR" sz="1000" dirty="0">
                <a:solidFill>
                  <a:srgbClr val="5F5F5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</a:br>
            <a:r>
              <a:rPr lang="en-US" altLang="ko-KR" sz="1000" dirty="0">
                <a:solidFill>
                  <a:srgbClr val="5F5F5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Spencer, L. &amp; Spencer, S., Competency at work: Models for superior performance, New York: John Wiley and Sons, Inc., 1993</a:t>
            </a:r>
          </a:p>
          <a:p>
            <a:pPr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8080"/>
              </a:buClr>
              <a:buFont typeface="Arial" pitchFamily="34" charset="0"/>
              <a:buChar char="•"/>
            </a:pPr>
            <a:endParaRPr lang="en-US" altLang="ko-KR" sz="1000" dirty="0">
              <a:solidFill>
                <a:srgbClr val="5F5F5F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900113" y="3674143"/>
            <a:ext cx="7815291" cy="571505"/>
          </a:xfrm>
          <a:prstGeom prst="roundRect">
            <a:avLst>
              <a:gd name="adj" fmla="val 5474"/>
            </a:avLst>
          </a:prstGeom>
          <a:solidFill>
            <a:schemeClr val="bg1"/>
          </a:solidFill>
          <a:ln cmpd="dbl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ko-KR" altLang="en-US">
              <a:solidFill>
                <a:prstClr val="whit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25" name="Picture 1" descr="D:\내 생각 표현하기\보고111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71551" y="3429000"/>
            <a:ext cx="174306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" name="직사각형 25"/>
          <p:cNvSpPr/>
          <p:nvPr/>
        </p:nvSpPr>
        <p:spPr>
          <a:xfrm>
            <a:off x="1032918" y="3429002"/>
            <a:ext cx="16770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70000" indent="-270000" defTabSz="1080135">
              <a:spcBef>
                <a:spcPct val="4000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defRPr/>
            </a:pPr>
            <a:r>
              <a:rPr lang="en-US" altLang="ko-KR" sz="1400" b="1" dirty="0">
                <a:ln w="18415" cmpd="sng">
                  <a:noFill/>
                  <a:prstDash val="solid"/>
                </a:ln>
                <a:solidFill>
                  <a:prstClr val="black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  <a:sym typeface="Wingdings"/>
              </a:rPr>
              <a:t>McClelland(1973)</a:t>
            </a:r>
            <a:endParaRPr lang="ko-KR" altLang="en-US" sz="1400" b="1" dirty="0">
              <a:ln w="18415" cmpd="sng">
                <a:noFill/>
                <a:prstDash val="solid"/>
              </a:ln>
              <a:solidFill>
                <a:prstClr val="black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나눔고딕 ExtraBold" panose="020D0904000000000000" pitchFamily="50" charset="-127"/>
              <a:ea typeface="나눔고딕 ExtraBold" panose="020D0904000000000000" pitchFamily="50" charset="-127"/>
              <a:sym typeface="Wingdings"/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905352" y="4459961"/>
            <a:ext cx="7810052" cy="1255057"/>
          </a:xfrm>
          <a:prstGeom prst="roundRect">
            <a:avLst>
              <a:gd name="adj" fmla="val 5474"/>
            </a:avLst>
          </a:prstGeom>
          <a:solidFill>
            <a:schemeClr val="bg1"/>
          </a:solidFill>
          <a:ln cmpd="dbl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ko-KR" altLang="en-US">
              <a:solidFill>
                <a:prstClr val="whit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29" name="Picture 1" descr="D:\내 생각 표현하기\보고111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76789" y="4345662"/>
            <a:ext cx="174306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" name="직사각형 30"/>
          <p:cNvSpPr/>
          <p:nvPr/>
        </p:nvSpPr>
        <p:spPr>
          <a:xfrm>
            <a:off x="1214414" y="4304732"/>
            <a:ext cx="1399032" cy="4985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0000" indent="-270000" defTabSz="1080135">
              <a:spcBef>
                <a:spcPct val="4000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defRPr/>
            </a:pPr>
            <a:r>
              <a:rPr lang="en-US" altLang="ko-KR" sz="1050" b="1" dirty="0">
                <a:ln w="18415" cmpd="sng">
                  <a:noFill/>
                  <a:prstDash val="solid"/>
                </a:ln>
                <a:solidFill>
                  <a:prstClr val="black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  <a:sym typeface="Wingdings"/>
              </a:rPr>
              <a:t>Spencer &amp;</a:t>
            </a:r>
          </a:p>
          <a:p>
            <a:pPr marL="270000" indent="-270000" defTabSz="1080135">
              <a:spcBef>
                <a:spcPct val="4000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defRPr/>
            </a:pPr>
            <a:r>
              <a:rPr lang="en-US" altLang="ko-KR" sz="1050" b="1" dirty="0">
                <a:ln w="18415" cmpd="sng">
                  <a:noFill/>
                  <a:prstDash val="solid"/>
                </a:ln>
                <a:solidFill>
                  <a:prstClr val="black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  <a:sym typeface="Wingdings"/>
              </a:rPr>
              <a:t>Spencer(1993)</a:t>
            </a:r>
            <a:endParaRPr lang="ko-KR" altLang="en-US" sz="1050" b="1" dirty="0">
              <a:ln w="18415" cmpd="sng">
                <a:noFill/>
                <a:prstDash val="solid"/>
              </a:ln>
              <a:solidFill>
                <a:prstClr val="black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나눔고딕 ExtraBold" panose="020D0904000000000000" pitchFamily="50" charset="-127"/>
              <a:ea typeface="나눔고딕 ExtraBold" panose="020D0904000000000000" pitchFamily="50" charset="-127"/>
              <a:sym typeface="Wingdings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1071539" y="3837622"/>
            <a:ext cx="7723217" cy="3777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charset="0"/>
              <a:buChar char="•"/>
              <a:defRPr/>
            </a:pP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현장에서의 우수한 직무성과를 예측하게 하는 개인의 내재적 특성</a:t>
            </a:r>
            <a:endParaRPr lang="en-US" altLang="ko-KR" sz="1400" dirty="0">
              <a:solidFill>
                <a:prstClr val="black">
                  <a:lumMod val="85000"/>
                  <a:lumOff val="15000"/>
                </a:prst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071539" y="4656578"/>
            <a:ext cx="7723217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charset="0"/>
              <a:buChar char="•"/>
              <a:defRPr/>
            </a:pP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특정한 상황이나 직무에서 구체적인 준거나 기준과 인과적으로 관련되어 우수한 성과를 가능하게 하는 동기</a:t>
            </a: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(motive), </a:t>
            </a: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특질</a:t>
            </a: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(traits), </a:t>
            </a: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자기개념</a:t>
            </a: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(self-concept), </a:t>
            </a: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지식</a:t>
            </a: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(knowledge), </a:t>
            </a: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기술</a:t>
            </a: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(skill) </a:t>
            </a: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등 개인의 내적 특성</a:t>
            </a:r>
            <a:endParaRPr lang="en-US" altLang="ko-KR" sz="1400" dirty="0">
              <a:solidFill>
                <a:prstClr val="black">
                  <a:lumMod val="85000"/>
                  <a:lumOff val="15000"/>
                </a:prst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모서리가 둥근 직사각형 40"/>
          <p:cNvSpPr/>
          <p:nvPr/>
        </p:nvSpPr>
        <p:spPr>
          <a:xfrm>
            <a:off x="505520" y="1075486"/>
            <a:ext cx="8314631" cy="5139596"/>
          </a:xfrm>
          <a:prstGeom prst="roundRect">
            <a:avLst>
              <a:gd name="adj" fmla="val 1266"/>
            </a:avLst>
          </a:prstGeom>
          <a:gradFill>
            <a:gsLst>
              <a:gs pos="0">
                <a:sysClr val="window" lastClr="FFFFFF">
                  <a:lumMod val="95000"/>
                </a:sysClr>
              </a:gs>
              <a:gs pos="65000">
                <a:sysClr val="window" lastClr="FFFFFF">
                  <a:lumMod val="95000"/>
                </a:sysClr>
              </a:gs>
            </a:gsLst>
            <a:lin ang="5400000" scaled="0"/>
          </a:gradFill>
          <a:ln w="25400" cap="flat" cmpd="sng" algn="ctr">
            <a:noFill/>
            <a:prstDash val="solid"/>
          </a:ln>
          <a:effectLst>
            <a:innerShdw blurRad="50800" dir="2700000">
              <a:prstClr val="black">
                <a:alpha val="50000"/>
              </a:prstClr>
            </a:innerShdw>
          </a:effectLst>
        </p:spPr>
        <p:txBody>
          <a:bodyPr anchor="ctr"/>
          <a:lstStyle/>
          <a:p>
            <a:pPr latinLnBrk="0">
              <a:defRPr/>
            </a:pPr>
            <a:endParaRPr lang="ko-KR" altLang="en-US" kern="0">
              <a:solidFill>
                <a:sysClr val="window" lastClr="FFFFFF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4342" name="그림 38" descr="0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851" y="571480"/>
            <a:ext cx="8734425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>
          <a:xfrm>
            <a:off x="6553200" y="5856294"/>
            <a:ext cx="2133600" cy="365125"/>
          </a:xfrm>
        </p:spPr>
        <p:txBody>
          <a:bodyPr/>
          <a:lstStyle/>
          <a:p>
            <a:pPr algn="l">
              <a:defRPr/>
            </a:pPr>
            <a:fld id="{8CAB2907-FD6D-402F-8EFD-8DED14A56ED8}" type="slidenum">
              <a:rPr lang="ko-KR" altLang="en-US">
                <a:solidFill>
                  <a:prstClr val="black">
                    <a:tint val="7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pPr algn="l">
                <a:defRPr/>
              </a:pPr>
              <a:t>2</a:t>
            </a:fld>
            <a:endParaRPr lang="ko-KR" altLang="en-US">
              <a:solidFill>
                <a:prstClr val="black">
                  <a:tint val="75000"/>
                </a:prst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39750" y="609582"/>
            <a:ext cx="6318266" cy="433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2200" dirty="0">
                <a:ln w="18415" cmpd="sng">
                  <a:noFill/>
                  <a:prstDash val="solid"/>
                </a:ln>
                <a:solidFill>
                  <a:srgbClr val="1F497D">
                    <a:lumMod val="50000"/>
                  </a:srgbClr>
                </a:solidFill>
                <a:effectLst>
                  <a:outerShdw blurRad="38100" dir="3600000" algn="tl" rotWithShape="0">
                    <a:prstClr val="white">
                      <a:alpha val="70000"/>
                    </a:prst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“</a:t>
            </a:r>
            <a:r>
              <a:rPr lang="ko-KR" altLang="en-US" sz="2200" dirty="0">
                <a:ln w="18415" cmpd="sng">
                  <a:noFill/>
                  <a:prstDash val="solid"/>
                </a:ln>
                <a:solidFill>
                  <a:srgbClr val="1F497D">
                    <a:lumMod val="50000"/>
                  </a:srgbClr>
                </a:solidFill>
                <a:effectLst>
                  <a:outerShdw blurRad="38100" dir="3600000" algn="tl" rotWithShape="0">
                    <a:prstClr val="white">
                      <a:alpha val="70000"/>
                    </a:prst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역량</a:t>
            </a:r>
            <a:r>
              <a:rPr lang="en-US" altLang="ko-KR" sz="2200" dirty="0">
                <a:ln w="18415" cmpd="sng">
                  <a:noFill/>
                  <a:prstDash val="solid"/>
                </a:ln>
                <a:solidFill>
                  <a:srgbClr val="1F497D">
                    <a:lumMod val="50000"/>
                  </a:srgbClr>
                </a:solidFill>
                <a:effectLst>
                  <a:outerShdw blurRad="38100" dir="3600000" algn="tl" rotWithShape="0">
                    <a:prstClr val="white">
                      <a:alpha val="70000"/>
                    </a:prst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”, </a:t>
            </a:r>
            <a:r>
              <a:rPr lang="ko-KR" altLang="en-US" sz="2200" dirty="0">
                <a:ln w="18415" cmpd="sng">
                  <a:noFill/>
                  <a:prstDash val="solid"/>
                </a:ln>
                <a:solidFill>
                  <a:srgbClr val="1F497D">
                    <a:lumMod val="50000"/>
                  </a:srgbClr>
                </a:solidFill>
                <a:effectLst>
                  <a:outerShdw blurRad="38100" dir="3600000" algn="tl" rotWithShape="0">
                    <a:prstClr val="white">
                      <a:alpha val="70000"/>
                    </a:prst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빙산모형 관점에서 바라보기 </a:t>
            </a:r>
          </a:p>
        </p:txBody>
      </p:sp>
      <p:sp>
        <p:nvSpPr>
          <p:cNvPr id="14349" name="직사각형 22"/>
          <p:cNvSpPr>
            <a:spLocks noChangeArrowheads="1"/>
          </p:cNvSpPr>
          <p:nvPr/>
        </p:nvSpPr>
        <p:spPr bwMode="auto">
          <a:xfrm>
            <a:off x="920751" y="1252517"/>
            <a:ext cx="804386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600" dirty="0">
                <a:solidFill>
                  <a:srgbClr val="00206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1600" dirty="0">
                <a:solidFill>
                  <a:srgbClr val="00206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역량 구조를 고려한 역량 이해</a:t>
            </a:r>
          </a:p>
        </p:txBody>
      </p:sp>
      <p:pic>
        <p:nvPicPr>
          <p:cNvPr id="14350" name="Picture 62" descr="7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5500" y="1387455"/>
            <a:ext cx="889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" name="직사각형 26"/>
          <p:cNvSpPr/>
          <p:nvPr/>
        </p:nvSpPr>
        <p:spPr>
          <a:xfrm>
            <a:off x="1063625" y="1608117"/>
            <a:ext cx="7723217" cy="3777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charset="0"/>
              <a:buChar char="•"/>
              <a:defRPr/>
            </a:pP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Spencer</a:t>
            </a: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와 </a:t>
            </a: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Spencer(1993)</a:t>
            </a: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의 </a:t>
            </a:r>
            <a:r>
              <a:rPr lang="ko-KR" altLang="en-US" sz="14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역량빙산모형</a:t>
            </a:r>
            <a:endParaRPr lang="en-US" altLang="ko-KR" sz="1400" dirty="0">
              <a:solidFill>
                <a:prstClr val="black">
                  <a:lumMod val="85000"/>
                  <a:lumOff val="15000"/>
                </a:prst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771776" y="4437065"/>
            <a:ext cx="5732463" cy="2879725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lIns="1255462" tIns="60964" rIns="113777" bIns="60964" anchor="ctr"/>
          <a:lstStyle/>
          <a:p>
            <a:pPr algn="r" defTabSz="108013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>
                <a:srgbClr val="000000">
                  <a:alpha val="100000"/>
                </a:srgbClr>
              </a:buClr>
              <a:buSzPct val="100000"/>
              <a:defRPr/>
            </a:pPr>
            <a:endParaRPr lang="ko-KR" altLang="en-US" sz="1600" b="1" spc="5" dirty="0">
              <a:solidFill>
                <a:srgbClr val="002060"/>
              </a:solidFill>
              <a:ea typeface="HY견고딕" pitchFamily="18" charset="-127"/>
              <a:sym typeface="Wingdings"/>
            </a:endParaRPr>
          </a:p>
        </p:txBody>
      </p:sp>
      <p:sp>
        <p:nvSpPr>
          <p:cNvPr id="12" name="AutoShape 32"/>
          <p:cNvSpPr>
            <a:spLocks noChangeAspect="1" noChangeArrowheads="1" noTextEdit="1"/>
          </p:cNvSpPr>
          <p:nvPr/>
        </p:nvSpPr>
        <p:spPr bwMode="auto">
          <a:xfrm>
            <a:off x="631518" y="2357432"/>
            <a:ext cx="4271962" cy="3823219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IN">
              <a:solidFill>
                <a:prstClr val="black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2" name="Group 25"/>
          <p:cNvGrpSpPr>
            <a:grpSpLocks/>
          </p:cNvGrpSpPr>
          <p:nvPr/>
        </p:nvGrpSpPr>
        <p:grpSpPr bwMode="auto">
          <a:xfrm>
            <a:off x="841680" y="2714622"/>
            <a:ext cx="3878044" cy="3186095"/>
            <a:chOff x="624" y="912"/>
            <a:chExt cx="4752" cy="3120"/>
          </a:xfrm>
        </p:grpSpPr>
        <p:grpSp>
          <p:nvGrpSpPr>
            <p:cNvPr id="4" name="Group 27"/>
            <p:cNvGrpSpPr>
              <a:grpSpLocks/>
            </p:cNvGrpSpPr>
            <p:nvPr/>
          </p:nvGrpSpPr>
          <p:grpSpPr bwMode="auto">
            <a:xfrm>
              <a:off x="827" y="912"/>
              <a:ext cx="4549" cy="3120"/>
              <a:chOff x="827" y="912"/>
              <a:chExt cx="4549" cy="3120"/>
            </a:xfrm>
          </p:grpSpPr>
          <p:grpSp>
            <p:nvGrpSpPr>
              <p:cNvPr id="5" name="Group 29"/>
              <p:cNvGrpSpPr>
                <a:grpSpLocks/>
              </p:cNvGrpSpPr>
              <p:nvPr/>
            </p:nvGrpSpPr>
            <p:grpSpPr bwMode="auto">
              <a:xfrm>
                <a:off x="827" y="912"/>
                <a:ext cx="4549" cy="3120"/>
                <a:chOff x="827" y="1056"/>
                <a:chExt cx="4549" cy="2976"/>
              </a:xfrm>
            </p:grpSpPr>
            <p:sp>
              <p:nvSpPr>
                <p:cNvPr id="34" name="Freeform 31"/>
                <p:cNvSpPr>
                  <a:spLocks/>
                </p:cNvSpPr>
                <p:nvPr/>
              </p:nvSpPr>
              <p:spPr bwMode="auto">
                <a:xfrm>
                  <a:off x="827" y="1656"/>
                  <a:ext cx="4549" cy="2376"/>
                </a:xfrm>
                <a:custGeom>
                  <a:avLst/>
                  <a:gdLst/>
                  <a:ahLst/>
                  <a:cxnLst>
                    <a:cxn ang="0">
                      <a:pos x="1482" y="0"/>
                    </a:cxn>
                    <a:cxn ang="0">
                      <a:pos x="1657" y="38"/>
                    </a:cxn>
                    <a:cxn ang="0">
                      <a:pos x="1802" y="89"/>
                    </a:cxn>
                    <a:cxn ang="0">
                      <a:pos x="2049" y="76"/>
                    </a:cxn>
                    <a:cxn ang="0">
                      <a:pos x="2252" y="51"/>
                    </a:cxn>
                    <a:cxn ang="0">
                      <a:pos x="2427" y="76"/>
                    </a:cxn>
                    <a:cxn ang="0">
                      <a:pos x="2644" y="38"/>
                    </a:cxn>
                    <a:cxn ang="0">
                      <a:pos x="2848" y="0"/>
                    </a:cxn>
                    <a:cxn ang="0">
                      <a:pos x="2978" y="114"/>
                    </a:cxn>
                    <a:cxn ang="0">
                      <a:pos x="3109" y="203"/>
                    </a:cxn>
                    <a:cxn ang="0">
                      <a:pos x="3488" y="419"/>
                    </a:cxn>
                    <a:cxn ang="0">
                      <a:pos x="3575" y="597"/>
                    </a:cxn>
                    <a:cxn ang="0">
                      <a:pos x="3706" y="724"/>
                    </a:cxn>
                    <a:cxn ang="0">
                      <a:pos x="3793" y="889"/>
                    </a:cxn>
                    <a:cxn ang="0">
                      <a:pos x="3982" y="1003"/>
                    </a:cxn>
                    <a:cxn ang="0">
                      <a:pos x="4112" y="1092"/>
                    </a:cxn>
                    <a:cxn ang="0">
                      <a:pos x="4243" y="1257"/>
                    </a:cxn>
                    <a:cxn ang="0">
                      <a:pos x="4359" y="1372"/>
                    </a:cxn>
                    <a:cxn ang="0">
                      <a:pos x="4504" y="1486"/>
                    </a:cxn>
                    <a:cxn ang="0">
                      <a:pos x="4519" y="1689"/>
                    </a:cxn>
                    <a:cxn ang="0">
                      <a:pos x="4548" y="1816"/>
                    </a:cxn>
                    <a:cxn ang="0">
                      <a:pos x="4388" y="1867"/>
                    </a:cxn>
                    <a:cxn ang="0">
                      <a:pos x="4330" y="1981"/>
                    </a:cxn>
                    <a:cxn ang="0">
                      <a:pos x="4156" y="2096"/>
                    </a:cxn>
                    <a:cxn ang="0">
                      <a:pos x="3880" y="2248"/>
                    </a:cxn>
                    <a:cxn ang="0">
                      <a:pos x="3531" y="2312"/>
                    </a:cxn>
                    <a:cxn ang="0">
                      <a:pos x="3313" y="2350"/>
                    </a:cxn>
                    <a:cxn ang="0">
                      <a:pos x="3167" y="2350"/>
                    </a:cxn>
                    <a:cxn ang="0">
                      <a:pos x="2978" y="2324"/>
                    </a:cxn>
                    <a:cxn ang="0">
                      <a:pos x="2761" y="2363"/>
                    </a:cxn>
                    <a:cxn ang="0">
                      <a:pos x="2543" y="2363"/>
                    </a:cxn>
                    <a:cxn ang="0">
                      <a:pos x="2354" y="2350"/>
                    </a:cxn>
                    <a:cxn ang="0">
                      <a:pos x="2136" y="2324"/>
                    </a:cxn>
                    <a:cxn ang="0">
                      <a:pos x="1787" y="2286"/>
                    </a:cxn>
                    <a:cxn ang="0">
                      <a:pos x="1599" y="2350"/>
                    </a:cxn>
                    <a:cxn ang="0">
                      <a:pos x="1381" y="2363"/>
                    </a:cxn>
                    <a:cxn ang="0">
                      <a:pos x="944" y="2235"/>
                    </a:cxn>
                    <a:cxn ang="0">
                      <a:pos x="712" y="2273"/>
                    </a:cxn>
                    <a:cxn ang="0">
                      <a:pos x="334" y="2184"/>
                    </a:cxn>
                    <a:cxn ang="0">
                      <a:pos x="58" y="2108"/>
                    </a:cxn>
                    <a:cxn ang="0">
                      <a:pos x="0" y="1918"/>
                    </a:cxn>
                    <a:cxn ang="0">
                      <a:pos x="58" y="1791"/>
                    </a:cxn>
                    <a:cxn ang="0">
                      <a:pos x="189" y="1575"/>
                    </a:cxn>
                    <a:cxn ang="0">
                      <a:pos x="131" y="1359"/>
                    </a:cxn>
                    <a:cxn ang="0">
                      <a:pos x="131" y="1194"/>
                    </a:cxn>
                    <a:cxn ang="0">
                      <a:pos x="320" y="1080"/>
                    </a:cxn>
                    <a:cxn ang="0">
                      <a:pos x="421" y="966"/>
                    </a:cxn>
                    <a:cxn ang="0">
                      <a:pos x="479" y="813"/>
                    </a:cxn>
                    <a:cxn ang="0">
                      <a:pos x="741" y="673"/>
                    </a:cxn>
                    <a:cxn ang="0">
                      <a:pos x="900" y="533"/>
                    </a:cxn>
                    <a:cxn ang="0">
                      <a:pos x="959" y="407"/>
                    </a:cxn>
                    <a:cxn ang="0">
                      <a:pos x="1090" y="254"/>
                    </a:cxn>
                    <a:cxn ang="0">
                      <a:pos x="1265" y="102"/>
                    </a:cxn>
                  </a:cxnLst>
                  <a:rect l="0" t="0" r="r" b="b"/>
                  <a:pathLst>
                    <a:path w="4549" h="2376">
                      <a:moveTo>
                        <a:pt x="1352" y="25"/>
                      </a:moveTo>
                      <a:lnTo>
                        <a:pt x="1381" y="12"/>
                      </a:lnTo>
                      <a:lnTo>
                        <a:pt x="1410" y="0"/>
                      </a:lnTo>
                      <a:lnTo>
                        <a:pt x="1453" y="0"/>
                      </a:lnTo>
                      <a:lnTo>
                        <a:pt x="1482" y="0"/>
                      </a:lnTo>
                      <a:lnTo>
                        <a:pt x="1526" y="0"/>
                      </a:lnTo>
                      <a:lnTo>
                        <a:pt x="1555" y="0"/>
                      </a:lnTo>
                      <a:lnTo>
                        <a:pt x="1584" y="12"/>
                      </a:lnTo>
                      <a:lnTo>
                        <a:pt x="1628" y="25"/>
                      </a:lnTo>
                      <a:lnTo>
                        <a:pt x="1657" y="38"/>
                      </a:lnTo>
                      <a:lnTo>
                        <a:pt x="1686" y="63"/>
                      </a:lnTo>
                      <a:lnTo>
                        <a:pt x="1715" y="76"/>
                      </a:lnTo>
                      <a:lnTo>
                        <a:pt x="1744" y="76"/>
                      </a:lnTo>
                      <a:lnTo>
                        <a:pt x="1773" y="76"/>
                      </a:lnTo>
                      <a:lnTo>
                        <a:pt x="1802" y="89"/>
                      </a:lnTo>
                      <a:lnTo>
                        <a:pt x="1831" y="89"/>
                      </a:lnTo>
                      <a:lnTo>
                        <a:pt x="1904" y="102"/>
                      </a:lnTo>
                      <a:lnTo>
                        <a:pt x="1933" y="102"/>
                      </a:lnTo>
                      <a:lnTo>
                        <a:pt x="1962" y="102"/>
                      </a:lnTo>
                      <a:lnTo>
                        <a:pt x="2049" y="76"/>
                      </a:lnTo>
                      <a:lnTo>
                        <a:pt x="2078" y="63"/>
                      </a:lnTo>
                      <a:lnTo>
                        <a:pt x="2136" y="38"/>
                      </a:lnTo>
                      <a:lnTo>
                        <a:pt x="2165" y="38"/>
                      </a:lnTo>
                      <a:lnTo>
                        <a:pt x="2223" y="38"/>
                      </a:lnTo>
                      <a:lnTo>
                        <a:pt x="2252" y="51"/>
                      </a:lnTo>
                      <a:lnTo>
                        <a:pt x="2281" y="51"/>
                      </a:lnTo>
                      <a:lnTo>
                        <a:pt x="2339" y="63"/>
                      </a:lnTo>
                      <a:lnTo>
                        <a:pt x="2368" y="63"/>
                      </a:lnTo>
                      <a:lnTo>
                        <a:pt x="2397" y="63"/>
                      </a:lnTo>
                      <a:lnTo>
                        <a:pt x="2427" y="76"/>
                      </a:lnTo>
                      <a:lnTo>
                        <a:pt x="2485" y="63"/>
                      </a:lnTo>
                      <a:lnTo>
                        <a:pt x="2514" y="63"/>
                      </a:lnTo>
                      <a:lnTo>
                        <a:pt x="2543" y="63"/>
                      </a:lnTo>
                      <a:lnTo>
                        <a:pt x="2615" y="51"/>
                      </a:lnTo>
                      <a:lnTo>
                        <a:pt x="2644" y="38"/>
                      </a:lnTo>
                      <a:lnTo>
                        <a:pt x="2702" y="25"/>
                      </a:lnTo>
                      <a:lnTo>
                        <a:pt x="2732" y="25"/>
                      </a:lnTo>
                      <a:lnTo>
                        <a:pt x="2761" y="12"/>
                      </a:lnTo>
                      <a:lnTo>
                        <a:pt x="2819" y="0"/>
                      </a:lnTo>
                      <a:lnTo>
                        <a:pt x="2848" y="0"/>
                      </a:lnTo>
                      <a:lnTo>
                        <a:pt x="2877" y="0"/>
                      </a:lnTo>
                      <a:lnTo>
                        <a:pt x="2906" y="12"/>
                      </a:lnTo>
                      <a:lnTo>
                        <a:pt x="2920" y="63"/>
                      </a:lnTo>
                      <a:lnTo>
                        <a:pt x="2920" y="89"/>
                      </a:lnTo>
                      <a:lnTo>
                        <a:pt x="2978" y="114"/>
                      </a:lnTo>
                      <a:lnTo>
                        <a:pt x="3007" y="127"/>
                      </a:lnTo>
                      <a:lnTo>
                        <a:pt x="3066" y="140"/>
                      </a:lnTo>
                      <a:lnTo>
                        <a:pt x="3095" y="152"/>
                      </a:lnTo>
                      <a:lnTo>
                        <a:pt x="3095" y="177"/>
                      </a:lnTo>
                      <a:lnTo>
                        <a:pt x="3109" y="203"/>
                      </a:lnTo>
                      <a:lnTo>
                        <a:pt x="3167" y="228"/>
                      </a:lnTo>
                      <a:lnTo>
                        <a:pt x="3196" y="254"/>
                      </a:lnTo>
                      <a:lnTo>
                        <a:pt x="3225" y="267"/>
                      </a:lnTo>
                      <a:lnTo>
                        <a:pt x="3459" y="407"/>
                      </a:lnTo>
                      <a:lnTo>
                        <a:pt x="3488" y="419"/>
                      </a:lnTo>
                      <a:lnTo>
                        <a:pt x="3488" y="445"/>
                      </a:lnTo>
                      <a:lnTo>
                        <a:pt x="3459" y="470"/>
                      </a:lnTo>
                      <a:lnTo>
                        <a:pt x="3517" y="533"/>
                      </a:lnTo>
                      <a:lnTo>
                        <a:pt x="3546" y="559"/>
                      </a:lnTo>
                      <a:lnTo>
                        <a:pt x="3575" y="597"/>
                      </a:lnTo>
                      <a:lnTo>
                        <a:pt x="3575" y="622"/>
                      </a:lnTo>
                      <a:lnTo>
                        <a:pt x="3589" y="648"/>
                      </a:lnTo>
                      <a:lnTo>
                        <a:pt x="3618" y="673"/>
                      </a:lnTo>
                      <a:lnTo>
                        <a:pt x="3677" y="711"/>
                      </a:lnTo>
                      <a:lnTo>
                        <a:pt x="3706" y="724"/>
                      </a:lnTo>
                      <a:lnTo>
                        <a:pt x="3735" y="724"/>
                      </a:lnTo>
                      <a:lnTo>
                        <a:pt x="3749" y="750"/>
                      </a:lnTo>
                      <a:lnTo>
                        <a:pt x="3749" y="775"/>
                      </a:lnTo>
                      <a:lnTo>
                        <a:pt x="3778" y="864"/>
                      </a:lnTo>
                      <a:lnTo>
                        <a:pt x="3793" y="889"/>
                      </a:lnTo>
                      <a:lnTo>
                        <a:pt x="3822" y="927"/>
                      </a:lnTo>
                      <a:lnTo>
                        <a:pt x="3851" y="940"/>
                      </a:lnTo>
                      <a:lnTo>
                        <a:pt x="3909" y="978"/>
                      </a:lnTo>
                      <a:lnTo>
                        <a:pt x="3953" y="990"/>
                      </a:lnTo>
                      <a:lnTo>
                        <a:pt x="3982" y="1003"/>
                      </a:lnTo>
                      <a:lnTo>
                        <a:pt x="4025" y="1016"/>
                      </a:lnTo>
                      <a:lnTo>
                        <a:pt x="4025" y="1041"/>
                      </a:lnTo>
                      <a:lnTo>
                        <a:pt x="4054" y="1067"/>
                      </a:lnTo>
                      <a:lnTo>
                        <a:pt x="4083" y="1080"/>
                      </a:lnTo>
                      <a:lnTo>
                        <a:pt x="4112" y="1092"/>
                      </a:lnTo>
                      <a:lnTo>
                        <a:pt x="4141" y="1105"/>
                      </a:lnTo>
                      <a:lnTo>
                        <a:pt x="4170" y="1130"/>
                      </a:lnTo>
                      <a:lnTo>
                        <a:pt x="4170" y="1155"/>
                      </a:lnTo>
                      <a:lnTo>
                        <a:pt x="4214" y="1232"/>
                      </a:lnTo>
                      <a:lnTo>
                        <a:pt x="4243" y="1257"/>
                      </a:lnTo>
                      <a:lnTo>
                        <a:pt x="4272" y="1270"/>
                      </a:lnTo>
                      <a:lnTo>
                        <a:pt x="4345" y="1308"/>
                      </a:lnTo>
                      <a:lnTo>
                        <a:pt x="4374" y="1321"/>
                      </a:lnTo>
                      <a:lnTo>
                        <a:pt x="4345" y="1346"/>
                      </a:lnTo>
                      <a:lnTo>
                        <a:pt x="4359" y="1372"/>
                      </a:lnTo>
                      <a:lnTo>
                        <a:pt x="4388" y="1372"/>
                      </a:lnTo>
                      <a:lnTo>
                        <a:pt x="4417" y="1359"/>
                      </a:lnTo>
                      <a:lnTo>
                        <a:pt x="4461" y="1423"/>
                      </a:lnTo>
                      <a:lnTo>
                        <a:pt x="4475" y="1460"/>
                      </a:lnTo>
                      <a:lnTo>
                        <a:pt x="4504" y="1486"/>
                      </a:lnTo>
                      <a:lnTo>
                        <a:pt x="4504" y="1511"/>
                      </a:lnTo>
                      <a:lnTo>
                        <a:pt x="4490" y="1549"/>
                      </a:lnTo>
                      <a:lnTo>
                        <a:pt x="4490" y="1600"/>
                      </a:lnTo>
                      <a:lnTo>
                        <a:pt x="4519" y="1651"/>
                      </a:lnTo>
                      <a:lnTo>
                        <a:pt x="4519" y="1689"/>
                      </a:lnTo>
                      <a:lnTo>
                        <a:pt x="4533" y="1714"/>
                      </a:lnTo>
                      <a:lnTo>
                        <a:pt x="4548" y="1740"/>
                      </a:lnTo>
                      <a:lnTo>
                        <a:pt x="4548" y="1765"/>
                      </a:lnTo>
                      <a:lnTo>
                        <a:pt x="4548" y="1791"/>
                      </a:lnTo>
                      <a:lnTo>
                        <a:pt x="4548" y="1816"/>
                      </a:lnTo>
                      <a:lnTo>
                        <a:pt x="4519" y="1828"/>
                      </a:lnTo>
                      <a:lnTo>
                        <a:pt x="4490" y="1842"/>
                      </a:lnTo>
                      <a:lnTo>
                        <a:pt x="4461" y="1842"/>
                      </a:lnTo>
                      <a:lnTo>
                        <a:pt x="4417" y="1854"/>
                      </a:lnTo>
                      <a:lnTo>
                        <a:pt x="4388" y="1867"/>
                      </a:lnTo>
                      <a:lnTo>
                        <a:pt x="4359" y="1867"/>
                      </a:lnTo>
                      <a:lnTo>
                        <a:pt x="4359" y="1893"/>
                      </a:lnTo>
                      <a:lnTo>
                        <a:pt x="4359" y="1918"/>
                      </a:lnTo>
                      <a:lnTo>
                        <a:pt x="4359" y="1968"/>
                      </a:lnTo>
                      <a:lnTo>
                        <a:pt x="4330" y="1981"/>
                      </a:lnTo>
                      <a:lnTo>
                        <a:pt x="4301" y="1994"/>
                      </a:lnTo>
                      <a:lnTo>
                        <a:pt x="4243" y="2007"/>
                      </a:lnTo>
                      <a:lnTo>
                        <a:pt x="4214" y="1994"/>
                      </a:lnTo>
                      <a:lnTo>
                        <a:pt x="4170" y="2019"/>
                      </a:lnTo>
                      <a:lnTo>
                        <a:pt x="4156" y="2096"/>
                      </a:lnTo>
                      <a:lnTo>
                        <a:pt x="4127" y="2121"/>
                      </a:lnTo>
                      <a:lnTo>
                        <a:pt x="4098" y="2133"/>
                      </a:lnTo>
                      <a:lnTo>
                        <a:pt x="3967" y="2210"/>
                      </a:lnTo>
                      <a:lnTo>
                        <a:pt x="3938" y="2223"/>
                      </a:lnTo>
                      <a:lnTo>
                        <a:pt x="3880" y="2248"/>
                      </a:lnTo>
                      <a:lnTo>
                        <a:pt x="3836" y="2261"/>
                      </a:lnTo>
                      <a:lnTo>
                        <a:pt x="3793" y="2261"/>
                      </a:lnTo>
                      <a:lnTo>
                        <a:pt x="3735" y="2273"/>
                      </a:lnTo>
                      <a:lnTo>
                        <a:pt x="3575" y="2312"/>
                      </a:lnTo>
                      <a:lnTo>
                        <a:pt x="3531" y="2312"/>
                      </a:lnTo>
                      <a:lnTo>
                        <a:pt x="3473" y="2324"/>
                      </a:lnTo>
                      <a:lnTo>
                        <a:pt x="3444" y="2324"/>
                      </a:lnTo>
                      <a:lnTo>
                        <a:pt x="3372" y="2337"/>
                      </a:lnTo>
                      <a:lnTo>
                        <a:pt x="3342" y="2350"/>
                      </a:lnTo>
                      <a:lnTo>
                        <a:pt x="3313" y="2350"/>
                      </a:lnTo>
                      <a:lnTo>
                        <a:pt x="3284" y="2350"/>
                      </a:lnTo>
                      <a:lnTo>
                        <a:pt x="3255" y="2363"/>
                      </a:lnTo>
                      <a:lnTo>
                        <a:pt x="3225" y="2363"/>
                      </a:lnTo>
                      <a:lnTo>
                        <a:pt x="3196" y="2350"/>
                      </a:lnTo>
                      <a:lnTo>
                        <a:pt x="3167" y="2350"/>
                      </a:lnTo>
                      <a:lnTo>
                        <a:pt x="3153" y="2324"/>
                      </a:lnTo>
                      <a:lnTo>
                        <a:pt x="3109" y="2286"/>
                      </a:lnTo>
                      <a:lnTo>
                        <a:pt x="3080" y="2286"/>
                      </a:lnTo>
                      <a:lnTo>
                        <a:pt x="3007" y="2312"/>
                      </a:lnTo>
                      <a:lnTo>
                        <a:pt x="2978" y="2324"/>
                      </a:lnTo>
                      <a:lnTo>
                        <a:pt x="2949" y="2324"/>
                      </a:lnTo>
                      <a:lnTo>
                        <a:pt x="2891" y="2337"/>
                      </a:lnTo>
                      <a:lnTo>
                        <a:pt x="2862" y="2337"/>
                      </a:lnTo>
                      <a:lnTo>
                        <a:pt x="2833" y="2350"/>
                      </a:lnTo>
                      <a:lnTo>
                        <a:pt x="2761" y="2363"/>
                      </a:lnTo>
                      <a:lnTo>
                        <a:pt x="2732" y="2363"/>
                      </a:lnTo>
                      <a:lnTo>
                        <a:pt x="2659" y="2363"/>
                      </a:lnTo>
                      <a:lnTo>
                        <a:pt x="2630" y="2375"/>
                      </a:lnTo>
                      <a:lnTo>
                        <a:pt x="2601" y="2375"/>
                      </a:lnTo>
                      <a:lnTo>
                        <a:pt x="2543" y="2363"/>
                      </a:lnTo>
                      <a:lnTo>
                        <a:pt x="2470" y="2350"/>
                      </a:lnTo>
                      <a:lnTo>
                        <a:pt x="2441" y="2350"/>
                      </a:lnTo>
                      <a:lnTo>
                        <a:pt x="2412" y="2363"/>
                      </a:lnTo>
                      <a:lnTo>
                        <a:pt x="2383" y="2350"/>
                      </a:lnTo>
                      <a:lnTo>
                        <a:pt x="2354" y="2350"/>
                      </a:lnTo>
                      <a:lnTo>
                        <a:pt x="2325" y="2350"/>
                      </a:lnTo>
                      <a:lnTo>
                        <a:pt x="2238" y="2324"/>
                      </a:lnTo>
                      <a:lnTo>
                        <a:pt x="2209" y="2324"/>
                      </a:lnTo>
                      <a:lnTo>
                        <a:pt x="2180" y="2324"/>
                      </a:lnTo>
                      <a:lnTo>
                        <a:pt x="2136" y="2324"/>
                      </a:lnTo>
                      <a:lnTo>
                        <a:pt x="2092" y="2312"/>
                      </a:lnTo>
                      <a:lnTo>
                        <a:pt x="1991" y="2299"/>
                      </a:lnTo>
                      <a:lnTo>
                        <a:pt x="1918" y="2273"/>
                      </a:lnTo>
                      <a:lnTo>
                        <a:pt x="1889" y="2273"/>
                      </a:lnTo>
                      <a:lnTo>
                        <a:pt x="1787" y="2286"/>
                      </a:lnTo>
                      <a:lnTo>
                        <a:pt x="1758" y="2286"/>
                      </a:lnTo>
                      <a:lnTo>
                        <a:pt x="1628" y="2312"/>
                      </a:lnTo>
                      <a:lnTo>
                        <a:pt x="1599" y="2312"/>
                      </a:lnTo>
                      <a:lnTo>
                        <a:pt x="1555" y="2324"/>
                      </a:lnTo>
                      <a:lnTo>
                        <a:pt x="1599" y="2350"/>
                      </a:lnTo>
                      <a:lnTo>
                        <a:pt x="1555" y="2350"/>
                      </a:lnTo>
                      <a:lnTo>
                        <a:pt x="1511" y="2350"/>
                      </a:lnTo>
                      <a:lnTo>
                        <a:pt x="1482" y="2350"/>
                      </a:lnTo>
                      <a:lnTo>
                        <a:pt x="1410" y="2350"/>
                      </a:lnTo>
                      <a:lnTo>
                        <a:pt x="1381" y="2363"/>
                      </a:lnTo>
                      <a:lnTo>
                        <a:pt x="1352" y="2363"/>
                      </a:lnTo>
                      <a:lnTo>
                        <a:pt x="1236" y="2324"/>
                      </a:lnTo>
                      <a:lnTo>
                        <a:pt x="1177" y="2299"/>
                      </a:lnTo>
                      <a:lnTo>
                        <a:pt x="1134" y="2273"/>
                      </a:lnTo>
                      <a:lnTo>
                        <a:pt x="944" y="2235"/>
                      </a:lnTo>
                      <a:lnTo>
                        <a:pt x="900" y="2223"/>
                      </a:lnTo>
                      <a:lnTo>
                        <a:pt x="828" y="2235"/>
                      </a:lnTo>
                      <a:lnTo>
                        <a:pt x="799" y="2248"/>
                      </a:lnTo>
                      <a:lnTo>
                        <a:pt x="741" y="2261"/>
                      </a:lnTo>
                      <a:lnTo>
                        <a:pt x="712" y="2273"/>
                      </a:lnTo>
                      <a:lnTo>
                        <a:pt x="654" y="2273"/>
                      </a:lnTo>
                      <a:lnTo>
                        <a:pt x="508" y="2273"/>
                      </a:lnTo>
                      <a:lnTo>
                        <a:pt x="407" y="2235"/>
                      </a:lnTo>
                      <a:lnTo>
                        <a:pt x="363" y="2210"/>
                      </a:lnTo>
                      <a:lnTo>
                        <a:pt x="334" y="2184"/>
                      </a:lnTo>
                      <a:lnTo>
                        <a:pt x="305" y="2172"/>
                      </a:lnTo>
                      <a:lnTo>
                        <a:pt x="247" y="2159"/>
                      </a:lnTo>
                      <a:lnTo>
                        <a:pt x="102" y="2133"/>
                      </a:lnTo>
                      <a:lnTo>
                        <a:pt x="73" y="2133"/>
                      </a:lnTo>
                      <a:lnTo>
                        <a:pt x="58" y="2108"/>
                      </a:lnTo>
                      <a:lnTo>
                        <a:pt x="15" y="2096"/>
                      </a:lnTo>
                      <a:lnTo>
                        <a:pt x="15" y="2070"/>
                      </a:lnTo>
                      <a:lnTo>
                        <a:pt x="15" y="1981"/>
                      </a:lnTo>
                      <a:lnTo>
                        <a:pt x="15" y="1956"/>
                      </a:lnTo>
                      <a:lnTo>
                        <a:pt x="0" y="1918"/>
                      </a:lnTo>
                      <a:lnTo>
                        <a:pt x="44" y="1905"/>
                      </a:lnTo>
                      <a:lnTo>
                        <a:pt x="73" y="1879"/>
                      </a:lnTo>
                      <a:lnTo>
                        <a:pt x="87" y="1842"/>
                      </a:lnTo>
                      <a:lnTo>
                        <a:pt x="73" y="1816"/>
                      </a:lnTo>
                      <a:lnTo>
                        <a:pt x="58" y="1791"/>
                      </a:lnTo>
                      <a:lnTo>
                        <a:pt x="29" y="1778"/>
                      </a:lnTo>
                      <a:lnTo>
                        <a:pt x="44" y="1727"/>
                      </a:lnTo>
                      <a:lnTo>
                        <a:pt x="73" y="1702"/>
                      </a:lnTo>
                      <a:lnTo>
                        <a:pt x="102" y="1677"/>
                      </a:lnTo>
                      <a:lnTo>
                        <a:pt x="189" y="1575"/>
                      </a:lnTo>
                      <a:lnTo>
                        <a:pt x="203" y="1537"/>
                      </a:lnTo>
                      <a:lnTo>
                        <a:pt x="218" y="1474"/>
                      </a:lnTo>
                      <a:lnTo>
                        <a:pt x="189" y="1423"/>
                      </a:lnTo>
                      <a:lnTo>
                        <a:pt x="145" y="1385"/>
                      </a:lnTo>
                      <a:lnTo>
                        <a:pt x="131" y="1359"/>
                      </a:lnTo>
                      <a:lnTo>
                        <a:pt x="131" y="1334"/>
                      </a:lnTo>
                      <a:lnTo>
                        <a:pt x="116" y="1270"/>
                      </a:lnTo>
                      <a:lnTo>
                        <a:pt x="116" y="1245"/>
                      </a:lnTo>
                      <a:lnTo>
                        <a:pt x="131" y="1220"/>
                      </a:lnTo>
                      <a:lnTo>
                        <a:pt x="131" y="1194"/>
                      </a:lnTo>
                      <a:lnTo>
                        <a:pt x="145" y="1169"/>
                      </a:lnTo>
                      <a:lnTo>
                        <a:pt x="174" y="1155"/>
                      </a:lnTo>
                      <a:lnTo>
                        <a:pt x="232" y="1130"/>
                      </a:lnTo>
                      <a:lnTo>
                        <a:pt x="276" y="1118"/>
                      </a:lnTo>
                      <a:lnTo>
                        <a:pt x="320" y="1080"/>
                      </a:lnTo>
                      <a:lnTo>
                        <a:pt x="334" y="1054"/>
                      </a:lnTo>
                      <a:lnTo>
                        <a:pt x="349" y="1029"/>
                      </a:lnTo>
                      <a:lnTo>
                        <a:pt x="363" y="1003"/>
                      </a:lnTo>
                      <a:lnTo>
                        <a:pt x="392" y="978"/>
                      </a:lnTo>
                      <a:lnTo>
                        <a:pt x="421" y="966"/>
                      </a:lnTo>
                      <a:lnTo>
                        <a:pt x="436" y="940"/>
                      </a:lnTo>
                      <a:lnTo>
                        <a:pt x="436" y="915"/>
                      </a:lnTo>
                      <a:lnTo>
                        <a:pt x="450" y="876"/>
                      </a:lnTo>
                      <a:lnTo>
                        <a:pt x="465" y="851"/>
                      </a:lnTo>
                      <a:lnTo>
                        <a:pt x="479" y="813"/>
                      </a:lnTo>
                      <a:lnTo>
                        <a:pt x="494" y="787"/>
                      </a:lnTo>
                      <a:lnTo>
                        <a:pt x="581" y="724"/>
                      </a:lnTo>
                      <a:lnTo>
                        <a:pt x="654" y="699"/>
                      </a:lnTo>
                      <a:lnTo>
                        <a:pt x="683" y="686"/>
                      </a:lnTo>
                      <a:lnTo>
                        <a:pt x="741" y="673"/>
                      </a:lnTo>
                      <a:lnTo>
                        <a:pt x="799" y="648"/>
                      </a:lnTo>
                      <a:lnTo>
                        <a:pt x="828" y="622"/>
                      </a:lnTo>
                      <a:lnTo>
                        <a:pt x="857" y="610"/>
                      </a:lnTo>
                      <a:lnTo>
                        <a:pt x="886" y="559"/>
                      </a:lnTo>
                      <a:lnTo>
                        <a:pt x="900" y="533"/>
                      </a:lnTo>
                      <a:lnTo>
                        <a:pt x="930" y="508"/>
                      </a:lnTo>
                      <a:lnTo>
                        <a:pt x="944" y="482"/>
                      </a:lnTo>
                      <a:lnTo>
                        <a:pt x="944" y="457"/>
                      </a:lnTo>
                      <a:lnTo>
                        <a:pt x="944" y="431"/>
                      </a:lnTo>
                      <a:lnTo>
                        <a:pt x="959" y="407"/>
                      </a:lnTo>
                      <a:lnTo>
                        <a:pt x="959" y="368"/>
                      </a:lnTo>
                      <a:lnTo>
                        <a:pt x="988" y="317"/>
                      </a:lnTo>
                      <a:lnTo>
                        <a:pt x="1002" y="292"/>
                      </a:lnTo>
                      <a:lnTo>
                        <a:pt x="1031" y="279"/>
                      </a:lnTo>
                      <a:lnTo>
                        <a:pt x="1090" y="254"/>
                      </a:lnTo>
                      <a:lnTo>
                        <a:pt x="1119" y="242"/>
                      </a:lnTo>
                      <a:lnTo>
                        <a:pt x="1163" y="216"/>
                      </a:lnTo>
                      <a:lnTo>
                        <a:pt x="1221" y="165"/>
                      </a:lnTo>
                      <a:lnTo>
                        <a:pt x="1250" y="127"/>
                      </a:lnTo>
                      <a:lnTo>
                        <a:pt x="1265" y="102"/>
                      </a:lnTo>
                      <a:lnTo>
                        <a:pt x="1308" y="51"/>
                      </a:lnTo>
                      <a:lnTo>
                        <a:pt x="1337" y="38"/>
                      </a:lnTo>
                      <a:lnTo>
                        <a:pt x="1352" y="12"/>
                      </a:lnTo>
                      <a:lnTo>
                        <a:pt x="1352" y="25"/>
                      </a:lnTo>
                    </a:path>
                  </a:pathLst>
                </a:custGeom>
                <a:solidFill>
                  <a:srgbClr val="B2B2B2"/>
                </a:solidFill>
                <a:ln w="12700" cap="rnd">
                  <a:solidFill>
                    <a:srgbClr val="FFFFFF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en-IN">
                    <a:solidFill>
                      <a:prstClr val="black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endParaRPr>
                </a:p>
              </p:txBody>
            </p:sp>
            <p:sp>
              <p:nvSpPr>
                <p:cNvPr id="35" name="Freeform 30"/>
                <p:cNvSpPr>
                  <a:spLocks/>
                </p:cNvSpPr>
                <p:nvPr/>
              </p:nvSpPr>
              <p:spPr bwMode="auto">
                <a:xfrm>
                  <a:off x="2159" y="1056"/>
                  <a:ext cx="1618" cy="704"/>
                </a:xfrm>
                <a:custGeom>
                  <a:avLst/>
                  <a:gdLst/>
                  <a:ahLst/>
                  <a:cxnLst>
                    <a:cxn ang="0">
                      <a:pos x="9" y="627"/>
                    </a:cxn>
                    <a:cxn ang="0">
                      <a:pos x="38" y="559"/>
                    </a:cxn>
                    <a:cxn ang="0">
                      <a:pos x="107" y="398"/>
                    </a:cxn>
                    <a:cxn ang="0">
                      <a:pos x="174" y="279"/>
                    </a:cxn>
                    <a:cxn ang="0">
                      <a:pos x="213" y="220"/>
                    </a:cxn>
                    <a:cxn ang="0">
                      <a:pos x="242" y="161"/>
                    </a:cxn>
                    <a:cxn ang="0">
                      <a:pos x="310" y="119"/>
                    </a:cxn>
                    <a:cxn ang="0">
                      <a:pos x="436" y="85"/>
                    </a:cxn>
                    <a:cxn ang="0">
                      <a:pos x="465" y="68"/>
                    </a:cxn>
                    <a:cxn ang="0">
                      <a:pos x="513" y="25"/>
                    </a:cxn>
                    <a:cxn ang="0">
                      <a:pos x="639" y="17"/>
                    </a:cxn>
                    <a:cxn ang="0">
                      <a:pos x="697" y="25"/>
                    </a:cxn>
                    <a:cxn ang="0">
                      <a:pos x="746" y="93"/>
                    </a:cxn>
                    <a:cxn ang="0">
                      <a:pos x="833" y="76"/>
                    </a:cxn>
                    <a:cxn ang="0">
                      <a:pos x="920" y="51"/>
                    </a:cxn>
                    <a:cxn ang="0">
                      <a:pos x="1036" y="17"/>
                    </a:cxn>
                    <a:cxn ang="0">
                      <a:pos x="1094" y="0"/>
                    </a:cxn>
                    <a:cxn ang="0">
                      <a:pos x="1365" y="42"/>
                    </a:cxn>
                    <a:cxn ang="0">
                      <a:pos x="1423" y="93"/>
                    </a:cxn>
                    <a:cxn ang="0">
                      <a:pos x="1462" y="144"/>
                    </a:cxn>
                    <a:cxn ang="0">
                      <a:pos x="1501" y="220"/>
                    </a:cxn>
                    <a:cxn ang="0">
                      <a:pos x="1597" y="262"/>
                    </a:cxn>
                    <a:cxn ang="0">
                      <a:pos x="1617" y="347"/>
                    </a:cxn>
                    <a:cxn ang="0">
                      <a:pos x="1579" y="398"/>
                    </a:cxn>
                    <a:cxn ang="0">
                      <a:pos x="1550" y="441"/>
                    </a:cxn>
                    <a:cxn ang="0">
                      <a:pos x="1550" y="509"/>
                    </a:cxn>
                    <a:cxn ang="0">
                      <a:pos x="1588" y="550"/>
                    </a:cxn>
                    <a:cxn ang="0">
                      <a:pos x="1559" y="601"/>
                    </a:cxn>
                    <a:cxn ang="0">
                      <a:pos x="1501" y="601"/>
                    </a:cxn>
                    <a:cxn ang="0">
                      <a:pos x="1433" y="601"/>
                    </a:cxn>
                    <a:cxn ang="0">
                      <a:pos x="1356" y="627"/>
                    </a:cxn>
                    <a:cxn ang="0">
                      <a:pos x="1278" y="644"/>
                    </a:cxn>
                    <a:cxn ang="0">
                      <a:pos x="1191" y="661"/>
                    </a:cxn>
                    <a:cxn ang="0">
                      <a:pos x="1133" y="669"/>
                    </a:cxn>
                    <a:cxn ang="0">
                      <a:pos x="1075" y="678"/>
                    </a:cxn>
                    <a:cxn ang="0">
                      <a:pos x="1007" y="669"/>
                    </a:cxn>
                    <a:cxn ang="0">
                      <a:pos x="940" y="661"/>
                    </a:cxn>
                    <a:cxn ang="0">
                      <a:pos x="842" y="652"/>
                    </a:cxn>
                    <a:cxn ang="0">
                      <a:pos x="775" y="669"/>
                    </a:cxn>
                    <a:cxn ang="0">
                      <a:pos x="707" y="678"/>
                    </a:cxn>
                    <a:cxn ang="0">
                      <a:pos x="649" y="695"/>
                    </a:cxn>
                    <a:cxn ang="0">
                      <a:pos x="581" y="703"/>
                    </a:cxn>
                    <a:cxn ang="0">
                      <a:pos x="523" y="703"/>
                    </a:cxn>
                    <a:cxn ang="0">
                      <a:pos x="445" y="686"/>
                    </a:cxn>
                    <a:cxn ang="0">
                      <a:pos x="378" y="661"/>
                    </a:cxn>
                    <a:cxn ang="0">
                      <a:pos x="319" y="635"/>
                    </a:cxn>
                    <a:cxn ang="0">
                      <a:pos x="261" y="618"/>
                    </a:cxn>
                    <a:cxn ang="0">
                      <a:pos x="203" y="593"/>
                    </a:cxn>
                    <a:cxn ang="0">
                      <a:pos x="136" y="601"/>
                    </a:cxn>
                    <a:cxn ang="0">
                      <a:pos x="67" y="610"/>
                    </a:cxn>
                    <a:cxn ang="0">
                      <a:pos x="20" y="644"/>
                    </a:cxn>
                  </a:cxnLst>
                  <a:rect l="0" t="0" r="r" b="b"/>
                  <a:pathLst>
                    <a:path w="1618" h="704">
                      <a:moveTo>
                        <a:pt x="0" y="661"/>
                      </a:moveTo>
                      <a:lnTo>
                        <a:pt x="9" y="644"/>
                      </a:lnTo>
                      <a:lnTo>
                        <a:pt x="9" y="627"/>
                      </a:lnTo>
                      <a:lnTo>
                        <a:pt x="20" y="610"/>
                      </a:lnTo>
                      <a:lnTo>
                        <a:pt x="29" y="593"/>
                      </a:lnTo>
                      <a:lnTo>
                        <a:pt x="38" y="559"/>
                      </a:lnTo>
                      <a:lnTo>
                        <a:pt x="49" y="542"/>
                      </a:lnTo>
                      <a:lnTo>
                        <a:pt x="96" y="415"/>
                      </a:lnTo>
                      <a:lnTo>
                        <a:pt x="107" y="398"/>
                      </a:lnTo>
                      <a:lnTo>
                        <a:pt x="126" y="364"/>
                      </a:lnTo>
                      <a:lnTo>
                        <a:pt x="145" y="322"/>
                      </a:lnTo>
                      <a:lnTo>
                        <a:pt x="174" y="279"/>
                      </a:lnTo>
                      <a:lnTo>
                        <a:pt x="194" y="254"/>
                      </a:lnTo>
                      <a:lnTo>
                        <a:pt x="203" y="237"/>
                      </a:lnTo>
                      <a:lnTo>
                        <a:pt x="213" y="220"/>
                      </a:lnTo>
                      <a:lnTo>
                        <a:pt x="213" y="194"/>
                      </a:lnTo>
                      <a:lnTo>
                        <a:pt x="223" y="170"/>
                      </a:lnTo>
                      <a:lnTo>
                        <a:pt x="242" y="161"/>
                      </a:lnTo>
                      <a:lnTo>
                        <a:pt x="261" y="153"/>
                      </a:lnTo>
                      <a:lnTo>
                        <a:pt x="290" y="136"/>
                      </a:lnTo>
                      <a:lnTo>
                        <a:pt x="310" y="119"/>
                      </a:lnTo>
                      <a:lnTo>
                        <a:pt x="397" y="85"/>
                      </a:lnTo>
                      <a:lnTo>
                        <a:pt x="416" y="85"/>
                      </a:lnTo>
                      <a:lnTo>
                        <a:pt x="436" y="85"/>
                      </a:lnTo>
                      <a:lnTo>
                        <a:pt x="455" y="85"/>
                      </a:lnTo>
                      <a:lnTo>
                        <a:pt x="474" y="85"/>
                      </a:lnTo>
                      <a:lnTo>
                        <a:pt x="465" y="68"/>
                      </a:lnTo>
                      <a:lnTo>
                        <a:pt x="474" y="34"/>
                      </a:lnTo>
                      <a:lnTo>
                        <a:pt x="494" y="25"/>
                      </a:lnTo>
                      <a:lnTo>
                        <a:pt x="513" y="25"/>
                      </a:lnTo>
                      <a:lnTo>
                        <a:pt x="601" y="25"/>
                      </a:lnTo>
                      <a:lnTo>
                        <a:pt x="620" y="25"/>
                      </a:lnTo>
                      <a:lnTo>
                        <a:pt x="639" y="17"/>
                      </a:lnTo>
                      <a:lnTo>
                        <a:pt x="659" y="17"/>
                      </a:lnTo>
                      <a:lnTo>
                        <a:pt x="688" y="8"/>
                      </a:lnTo>
                      <a:lnTo>
                        <a:pt x="697" y="25"/>
                      </a:lnTo>
                      <a:lnTo>
                        <a:pt x="726" y="59"/>
                      </a:lnTo>
                      <a:lnTo>
                        <a:pt x="726" y="76"/>
                      </a:lnTo>
                      <a:lnTo>
                        <a:pt x="746" y="93"/>
                      </a:lnTo>
                      <a:lnTo>
                        <a:pt x="765" y="93"/>
                      </a:lnTo>
                      <a:lnTo>
                        <a:pt x="794" y="85"/>
                      </a:lnTo>
                      <a:lnTo>
                        <a:pt x="833" y="76"/>
                      </a:lnTo>
                      <a:lnTo>
                        <a:pt x="871" y="59"/>
                      </a:lnTo>
                      <a:lnTo>
                        <a:pt x="900" y="51"/>
                      </a:lnTo>
                      <a:lnTo>
                        <a:pt x="920" y="51"/>
                      </a:lnTo>
                      <a:lnTo>
                        <a:pt x="949" y="42"/>
                      </a:lnTo>
                      <a:lnTo>
                        <a:pt x="978" y="34"/>
                      </a:lnTo>
                      <a:lnTo>
                        <a:pt x="1036" y="17"/>
                      </a:lnTo>
                      <a:lnTo>
                        <a:pt x="1056" y="8"/>
                      </a:lnTo>
                      <a:lnTo>
                        <a:pt x="1075" y="0"/>
                      </a:lnTo>
                      <a:lnTo>
                        <a:pt x="1094" y="0"/>
                      </a:lnTo>
                      <a:lnTo>
                        <a:pt x="1123" y="8"/>
                      </a:lnTo>
                      <a:lnTo>
                        <a:pt x="1356" y="25"/>
                      </a:lnTo>
                      <a:lnTo>
                        <a:pt x="1365" y="42"/>
                      </a:lnTo>
                      <a:lnTo>
                        <a:pt x="1385" y="68"/>
                      </a:lnTo>
                      <a:lnTo>
                        <a:pt x="1404" y="85"/>
                      </a:lnTo>
                      <a:lnTo>
                        <a:pt x="1423" y="93"/>
                      </a:lnTo>
                      <a:lnTo>
                        <a:pt x="1433" y="119"/>
                      </a:lnTo>
                      <a:lnTo>
                        <a:pt x="1452" y="127"/>
                      </a:lnTo>
                      <a:lnTo>
                        <a:pt x="1462" y="144"/>
                      </a:lnTo>
                      <a:lnTo>
                        <a:pt x="1491" y="186"/>
                      </a:lnTo>
                      <a:lnTo>
                        <a:pt x="1491" y="203"/>
                      </a:lnTo>
                      <a:lnTo>
                        <a:pt x="1501" y="220"/>
                      </a:lnTo>
                      <a:lnTo>
                        <a:pt x="1550" y="228"/>
                      </a:lnTo>
                      <a:lnTo>
                        <a:pt x="1579" y="245"/>
                      </a:lnTo>
                      <a:lnTo>
                        <a:pt x="1597" y="262"/>
                      </a:lnTo>
                      <a:lnTo>
                        <a:pt x="1617" y="296"/>
                      </a:lnTo>
                      <a:lnTo>
                        <a:pt x="1617" y="330"/>
                      </a:lnTo>
                      <a:lnTo>
                        <a:pt x="1617" y="347"/>
                      </a:lnTo>
                      <a:lnTo>
                        <a:pt x="1588" y="364"/>
                      </a:lnTo>
                      <a:lnTo>
                        <a:pt x="1579" y="381"/>
                      </a:lnTo>
                      <a:lnTo>
                        <a:pt x="1579" y="398"/>
                      </a:lnTo>
                      <a:lnTo>
                        <a:pt x="1559" y="407"/>
                      </a:lnTo>
                      <a:lnTo>
                        <a:pt x="1550" y="424"/>
                      </a:lnTo>
                      <a:lnTo>
                        <a:pt x="1550" y="441"/>
                      </a:lnTo>
                      <a:lnTo>
                        <a:pt x="1539" y="475"/>
                      </a:lnTo>
                      <a:lnTo>
                        <a:pt x="1539" y="492"/>
                      </a:lnTo>
                      <a:lnTo>
                        <a:pt x="1550" y="509"/>
                      </a:lnTo>
                      <a:lnTo>
                        <a:pt x="1568" y="517"/>
                      </a:lnTo>
                      <a:lnTo>
                        <a:pt x="1588" y="533"/>
                      </a:lnTo>
                      <a:lnTo>
                        <a:pt x="1588" y="550"/>
                      </a:lnTo>
                      <a:lnTo>
                        <a:pt x="1588" y="576"/>
                      </a:lnTo>
                      <a:lnTo>
                        <a:pt x="1579" y="593"/>
                      </a:lnTo>
                      <a:lnTo>
                        <a:pt x="1559" y="601"/>
                      </a:lnTo>
                      <a:lnTo>
                        <a:pt x="1539" y="601"/>
                      </a:lnTo>
                      <a:lnTo>
                        <a:pt x="1521" y="601"/>
                      </a:lnTo>
                      <a:lnTo>
                        <a:pt x="1501" y="601"/>
                      </a:lnTo>
                      <a:lnTo>
                        <a:pt x="1472" y="593"/>
                      </a:lnTo>
                      <a:lnTo>
                        <a:pt x="1452" y="601"/>
                      </a:lnTo>
                      <a:lnTo>
                        <a:pt x="1433" y="601"/>
                      </a:lnTo>
                      <a:lnTo>
                        <a:pt x="1414" y="610"/>
                      </a:lnTo>
                      <a:lnTo>
                        <a:pt x="1385" y="618"/>
                      </a:lnTo>
                      <a:lnTo>
                        <a:pt x="1356" y="627"/>
                      </a:lnTo>
                      <a:lnTo>
                        <a:pt x="1336" y="635"/>
                      </a:lnTo>
                      <a:lnTo>
                        <a:pt x="1317" y="635"/>
                      </a:lnTo>
                      <a:lnTo>
                        <a:pt x="1278" y="644"/>
                      </a:lnTo>
                      <a:lnTo>
                        <a:pt x="1230" y="652"/>
                      </a:lnTo>
                      <a:lnTo>
                        <a:pt x="1210" y="661"/>
                      </a:lnTo>
                      <a:lnTo>
                        <a:pt x="1191" y="661"/>
                      </a:lnTo>
                      <a:lnTo>
                        <a:pt x="1172" y="661"/>
                      </a:lnTo>
                      <a:lnTo>
                        <a:pt x="1152" y="661"/>
                      </a:lnTo>
                      <a:lnTo>
                        <a:pt x="1133" y="669"/>
                      </a:lnTo>
                      <a:lnTo>
                        <a:pt x="1114" y="678"/>
                      </a:lnTo>
                      <a:lnTo>
                        <a:pt x="1094" y="678"/>
                      </a:lnTo>
                      <a:lnTo>
                        <a:pt x="1075" y="678"/>
                      </a:lnTo>
                      <a:lnTo>
                        <a:pt x="1056" y="678"/>
                      </a:lnTo>
                      <a:lnTo>
                        <a:pt x="1027" y="669"/>
                      </a:lnTo>
                      <a:lnTo>
                        <a:pt x="1007" y="669"/>
                      </a:lnTo>
                      <a:lnTo>
                        <a:pt x="978" y="669"/>
                      </a:lnTo>
                      <a:lnTo>
                        <a:pt x="958" y="661"/>
                      </a:lnTo>
                      <a:lnTo>
                        <a:pt x="940" y="661"/>
                      </a:lnTo>
                      <a:lnTo>
                        <a:pt x="900" y="661"/>
                      </a:lnTo>
                      <a:lnTo>
                        <a:pt x="871" y="652"/>
                      </a:lnTo>
                      <a:lnTo>
                        <a:pt x="842" y="652"/>
                      </a:lnTo>
                      <a:lnTo>
                        <a:pt x="813" y="652"/>
                      </a:lnTo>
                      <a:lnTo>
                        <a:pt x="794" y="661"/>
                      </a:lnTo>
                      <a:lnTo>
                        <a:pt x="775" y="669"/>
                      </a:lnTo>
                      <a:lnTo>
                        <a:pt x="755" y="678"/>
                      </a:lnTo>
                      <a:lnTo>
                        <a:pt x="726" y="678"/>
                      </a:lnTo>
                      <a:lnTo>
                        <a:pt x="707" y="678"/>
                      </a:lnTo>
                      <a:lnTo>
                        <a:pt x="688" y="686"/>
                      </a:lnTo>
                      <a:lnTo>
                        <a:pt x="668" y="695"/>
                      </a:lnTo>
                      <a:lnTo>
                        <a:pt x="649" y="695"/>
                      </a:lnTo>
                      <a:lnTo>
                        <a:pt x="630" y="703"/>
                      </a:lnTo>
                      <a:lnTo>
                        <a:pt x="610" y="703"/>
                      </a:lnTo>
                      <a:lnTo>
                        <a:pt x="581" y="703"/>
                      </a:lnTo>
                      <a:lnTo>
                        <a:pt x="561" y="703"/>
                      </a:lnTo>
                      <a:lnTo>
                        <a:pt x="542" y="703"/>
                      </a:lnTo>
                      <a:lnTo>
                        <a:pt x="523" y="703"/>
                      </a:lnTo>
                      <a:lnTo>
                        <a:pt x="503" y="703"/>
                      </a:lnTo>
                      <a:lnTo>
                        <a:pt x="484" y="695"/>
                      </a:lnTo>
                      <a:lnTo>
                        <a:pt x="445" y="686"/>
                      </a:lnTo>
                      <a:lnTo>
                        <a:pt x="426" y="678"/>
                      </a:lnTo>
                      <a:lnTo>
                        <a:pt x="397" y="669"/>
                      </a:lnTo>
                      <a:lnTo>
                        <a:pt x="378" y="661"/>
                      </a:lnTo>
                      <a:lnTo>
                        <a:pt x="358" y="652"/>
                      </a:lnTo>
                      <a:lnTo>
                        <a:pt x="339" y="644"/>
                      </a:lnTo>
                      <a:lnTo>
                        <a:pt x="319" y="635"/>
                      </a:lnTo>
                      <a:lnTo>
                        <a:pt x="300" y="635"/>
                      </a:lnTo>
                      <a:lnTo>
                        <a:pt x="281" y="627"/>
                      </a:lnTo>
                      <a:lnTo>
                        <a:pt x="261" y="618"/>
                      </a:lnTo>
                      <a:lnTo>
                        <a:pt x="242" y="610"/>
                      </a:lnTo>
                      <a:lnTo>
                        <a:pt x="223" y="593"/>
                      </a:lnTo>
                      <a:lnTo>
                        <a:pt x="203" y="593"/>
                      </a:lnTo>
                      <a:lnTo>
                        <a:pt x="174" y="593"/>
                      </a:lnTo>
                      <a:lnTo>
                        <a:pt x="155" y="593"/>
                      </a:lnTo>
                      <a:lnTo>
                        <a:pt x="136" y="601"/>
                      </a:lnTo>
                      <a:lnTo>
                        <a:pt x="116" y="601"/>
                      </a:lnTo>
                      <a:lnTo>
                        <a:pt x="96" y="601"/>
                      </a:lnTo>
                      <a:lnTo>
                        <a:pt x="67" y="610"/>
                      </a:lnTo>
                      <a:lnTo>
                        <a:pt x="49" y="618"/>
                      </a:lnTo>
                      <a:lnTo>
                        <a:pt x="29" y="627"/>
                      </a:lnTo>
                      <a:lnTo>
                        <a:pt x="20" y="644"/>
                      </a:lnTo>
                      <a:lnTo>
                        <a:pt x="0" y="652"/>
                      </a:lnTo>
                      <a:lnTo>
                        <a:pt x="0" y="661"/>
                      </a:lnTo>
                    </a:path>
                  </a:pathLst>
                </a:custGeom>
                <a:solidFill>
                  <a:srgbClr val="000066"/>
                </a:solidFill>
                <a:ln w="12700" cap="rnd">
                  <a:solidFill>
                    <a:srgbClr val="FFFFFF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en-IN">
                    <a:solidFill>
                      <a:prstClr val="black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endParaRPr>
                </a:p>
              </p:txBody>
            </p:sp>
          </p:grpSp>
          <p:sp>
            <p:nvSpPr>
              <p:cNvPr id="33" name="Rectangle 28"/>
              <p:cNvSpPr>
                <a:spLocks noChangeArrowheads="1"/>
              </p:cNvSpPr>
              <p:nvPr/>
            </p:nvSpPr>
            <p:spPr bwMode="auto">
              <a:xfrm>
                <a:off x="2207" y="1160"/>
                <a:ext cx="1675" cy="4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37768" tIns="18399" rIns="37768" bIns="18399" numCol="1" anchor="t" anchorCtr="0" compatLnSpc="1">
                <a:prstTxWarp prst="textNoShape">
                  <a:avLst/>
                </a:prstTxWarp>
              </a:bodyPr>
              <a:lstStyle/>
              <a:p>
                <a:pPr algn="ctr" fontAlgn="base" latinLnBrk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ko-KR" altLang="en-US" sz="1400" b="1" dirty="0">
                    <a:solidFill>
                      <a:srgbClr val="FFFFFF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  <a:cs typeface="Arial" pitchFamily="34" charset="0"/>
                  </a:rPr>
                  <a:t>보여지는 행동 </a:t>
                </a:r>
                <a:r>
                  <a:rPr lang="en-US" sz="1050" b="1" dirty="0">
                    <a:solidFill>
                      <a:srgbClr val="FFFFFF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  <a:cs typeface="Arial" pitchFamily="34" charset="0"/>
                  </a:rPr>
                  <a:t>Observable</a:t>
                </a:r>
                <a:endParaRPr lang="en-US" sz="500" dirty="0">
                  <a:solidFill>
                    <a:prstClr val="black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  <a:cs typeface="Arial" pitchFamily="34" charset="0"/>
                </a:endParaRPr>
              </a:p>
              <a:p>
                <a:pPr algn="ctr" eaLnBrk="0" fontAlgn="base" latinLnBrk="0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050" b="1" dirty="0">
                    <a:solidFill>
                      <a:srgbClr val="FFFFFF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  <a:cs typeface="Arial" pitchFamily="34" charset="0"/>
                  </a:rPr>
                  <a:t>Behavior</a:t>
                </a:r>
                <a:endParaRPr lang="en-US" sz="1200" dirty="0">
                  <a:solidFill>
                    <a:prstClr val="black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  <a:cs typeface="Arial" pitchFamily="34" charset="0"/>
                </a:endParaRPr>
              </a:p>
            </p:txBody>
          </p:sp>
        </p:grpSp>
        <p:sp>
          <p:nvSpPr>
            <p:cNvPr id="31" name="Freeform 26"/>
            <p:cNvSpPr>
              <a:spLocks/>
            </p:cNvSpPr>
            <p:nvPr/>
          </p:nvSpPr>
          <p:spPr bwMode="auto">
            <a:xfrm>
              <a:off x="624" y="1680"/>
              <a:ext cx="4741" cy="54"/>
            </a:xfrm>
            <a:custGeom>
              <a:avLst/>
              <a:gdLst/>
              <a:ahLst/>
              <a:cxnLst>
                <a:cxn ang="0">
                  <a:pos x="122" y="14"/>
                </a:cxn>
                <a:cxn ang="0">
                  <a:pos x="226" y="24"/>
                </a:cxn>
                <a:cxn ang="0">
                  <a:pos x="323" y="39"/>
                </a:cxn>
                <a:cxn ang="0">
                  <a:pos x="444" y="49"/>
                </a:cxn>
                <a:cxn ang="0">
                  <a:pos x="506" y="32"/>
                </a:cxn>
                <a:cxn ang="0">
                  <a:pos x="601" y="21"/>
                </a:cxn>
                <a:cxn ang="0">
                  <a:pos x="724" y="21"/>
                </a:cxn>
                <a:cxn ang="0">
                  <a:pos x="889" y="39"/>
                </a:cxn>
                <a:cxn ang="0">
                  <a:pos x="976" y="46"/>
                </a:cxn>
                <a:cxn ang="0">
                  <a:pos x="1037" y="32"/>
                </a:cxn>
                <a:cxn ang="0">
                  <a:pos x="1124" y="24"/>
                </a:cxn>
                <a:cxn ang="0">
                  <a:pos x="1246" y="21"/>
                </a:cxn>
                <a:cxn ang="0">
                  <a:pos x="1325" y="24"/>
                </a:cxn>
                <a:cxn ang="0">
                  <a:pos x="1386" y="49"/>
                </a:cxn>
                <a:cxn ang="0">
                  <a:pos x="1472" y="42"/>
                </a:cxn>
                <a:cxn ang="0">
                  <a:pos x="1543" y="24"/>
                </a:cxn>
                <a:cxn ang="0">
                  <a:pos x="1638" y="3"/>
                </a:cxn>
                <a:cxn ang="0">
                  <a:pos x="1725" y="3"/>
                </a:cxn>
                <a:cxn ang="0">
                  <a:pos x="1795" y="14"/>
                </a:cxn>
                <a:cxn ang="0">
                  <a:pos x="1864" y="32"/>
                </a:cxn>
                <a:cxn ang="0">
                  <a:pos x="1987" y="42"/>
                </a:cxn>
                <a:cxn ang="0">
                  <a:pos x="2074" y="49"/>
                </a:cxn>
                <a:cxn ang="0">
                  <a:pos x="2161" y="42"/>
                </a:cxn>
                <a:cxn ang="0">
                  <a:pos x="2265" y="32"/>
                </a:cxn>
                <a:cxn ang="0">
                  <a:pos x="2335" y="28"/>
                </a:cxn>
                <a:cxn ang="0">
                  <a:pos x="2449" y="35"/>
                </a:cxn>
                <a:cxn ang="0">
                  <a:pos x="2527" y="35"/>
                </a:cxn>
                <a:cxn ang="0">
                  <a:pos x="2596" y="35"/>
                </a:cxn>
                <a:cxn ang="0">
                  <a:pos x="2684" y="32"/>
                </a:cxn>
                <a:cxn ang="0">
                  <a:pos x="2788" y="17"/>
                </a:cxn>
                <a:cxn ang="0">
                  <a:pos x="2876" y="10"/>
                </a:cxn>
                <a:cxn ang="0">
                  <a:pos x="2945" y="7"/>
                </a:cxn>
                <a:cxn ang="0">
                  <a:pos x="2987" y="15"/>
                </a:cxn>
                <a:cxn ang="0">
                  <a:pos x="3062" y="15"/>
                </a:cxn>
                <a:cxn ang="0">
                  <a:pos x="3128" y="39"/>
                </a:cxn>
                <a:cxn ang="0">
                  <a:pos x="3215" y="28"/>
                </a:cxn>
                <a:cxn ang="0">
                  <a:pos x="3294" y="7"/>
                </a:cxn>
                <a:cxn ang="0">
                  <a:pos x="3425" y="0"/>
                </a:cxn>
                <a:cxn ang="0">
                  <a:pos x="3520" y="10"/>
                </a:cxn>
                <a:cxn ang="0">
                  <a:pos x="3616" y="24"/>
                </a:cxn>
                <a:cxn ang="0">
                  <a:pos x="3695" y="39"/>
                </a:cxn>
                <a:cxn ang="0">
                  <a:pos x="3825" y="42"/>
                </a:cxn>
                <a:cxn ang="0">
                  <a:pos x="3895" y="32"/>
                </a:cxn>
                <a:cxn ang="0">
                  <a:pos x="4000" y="17"/>
                </a:cxn>
                <a:cxn ang="0">
                  <a:pos x="4086" y="3"/>
                </a:cxn>
                <a:cxn ang="0">
                  <a:pos x="4217" y="10"/>
                </a:cxn>
                <a:cxn ang="0">
                  <a:pos x="4296" y="24"/>
                </a:cxn>
                <a:cxn ang="0">
                  <a:pos x="4401" y="49"/>
                </a:cxn>
                <a:cxn ang="0">
                  <a:pos x="4504" y="49"/>
                </a:cxn>
                <a:cxn ang="0">
                  <a:pos x="4566" y="21"/>
                </a:cxn>
                <a:cxn ang="0">
                  <a:pos x="4635" y="0"/>
                </a:cxn>
                <a:cxn ang="0">
                  <a:pos x="4705" y="3"/>
                </a:cxn>
              </a:cxnLst>
              <a:rect l="0" t="0" r="r" b="b"/>
              <a:pathLst>
                <a:path w="4741" h="54">
                  <a:moveTo>
                    <a:pt x="0" y="24"/>
                  </a:moveTo>
                  <a:lnTo>
                    <a:pt x="18" y="24"/>
                  </a:lnTo>
                  <a:lnTo>
                    <a:pt x="35" y="21"/>
                  </a:lnTo>
                  <a:lnTo>
                    <a:pt x="122" y="14"/>
                  </a:lnTo>
                  <a:lnTo>
                    <a:pt x="157" y="10"/>
                  </a:lnTo>
                  <a:lnTo>
                    <a:pt x="174" y="14"/>
                  </a:lnTo>
                  <a:lnTo>
                    <a:pt x="192" y="17"/>
                  </a:lnTo>
                  <a:lnTo>
                    <a:pt x="226" y="24"/>
                  </a:lnTo>
                  <a:lnTo>
                    <a:pt x="244" y="32"/>
                  </a:lnTo>
                  <a:lnTo>
                    <a:pt x="279" y="32"/>
                  </a:lnTo>
                  <a:lnTo>
                    <a:pt x="296" y="35"/>
                  </a:lnTo>
                  <a:lnTo>
                    <a:pt x="323" y="39"/>
                  </a:lnTo>
                  <a:lnTo>
                    <a:pt x="340" y="42"/>
                  </a:lnTo>
                  <a:lnTo>
                    <a:pt x="366" y="49"/>
                  </a:lnTo>
                  <a:lnTo>
                    <a:pt x="383" y="49"/>
                  </a:lnTo>
                  <a:lnTo>
                    <a:pt x="444" y="49"/>
                  </a:lnTo>
                  <a:lnTo>
                    <a:pt x="462" y="46"/>
                  </a:lnTo>
                  <a:lnTo>
                    <a:pt x="470" y="39"/>
                  </a:lnTo>
                  <a:lnTo>
                    <a:pt x="488" y="35"/>
                  </a:lnTo>
                  <a:lnTo>
                    <a:pt x="506" y="32"/>
                  </a:lnTo>
                  <a:lnTo>
                    <a:pt x="532" y="28"/>
                  </a:lnTo>
                  <a:lnTo>
                    <a:pt x="557" y="24"/>
                  </a:lnTo>
                  <a:lnTo>
                    <a:pt x="583" y="21"/>
                  </a:lnTo>
                  <a:lnTo>
                    <a:pt x="601" y="21"/>
                  </a:lnTo>
                  <a:lnTo>
                    <a:pt x="627" y="17"/>
                  </a:lnTo>
                  <a:lnTo>
                    <a:pt x="645" y="17"/>
                  </a:lnTo>
                  <a:lnTo>
                    <a:pt x="706" y="21"/>
                  </a:lnTo>
                  <a:lnTo>
                    <a:pt x="724" y="21"/>
                  </a:lnTo>
                  <a:lnTo>
                    <a:pt x="811" y="32"/>
                  </a:lnTo>
                  <a:lnTo>
                    <a:pt x="827" y="35"/>
                  </a:lnTo>
                  <a:lnTo>
                    <a:pt x="845" y="35"/>
                  </a:lnTo>
                  <a:lnTo>
                    <a:pt x="889" y="39"/>
                  </a:lnTo>
                  <a:lnTo>
                    <a:pt x="906" y="42"/>
                  </a:lnTo>
                  <a:lnTo>
                    <a:pt x="932" y="49"/>
                  </a:lnTo>
                  <a:lnTo>
                    <a:pt x="950" y="49"/>
                  </a:lnTo>
                  <a:lnTo>
                    <a:pt x="976" y="46"/>
                  </a:lnTo>
                  <a:lnTo>
                    <a:pt x="993" y="46"/>
                  </a:lnTo>
                  <a:lnTo>
                    <a:pt x="1011" y="39"/>
                  </a:lnTo>
                  <a:lnTo>
                    <a:pt x="1028" y="39"/>
                  </a:lnTo>
                  <a:lnTo>
                    <a:pt x="1037" y="32"/>
                  </a:lnTo>
                  <a:lnTo>
                    <a:pt x="1055" y="32"/>
                  </a:lnTo>
                  <a:lnTo>
                    <a:pt x="1089" y="24"/>
                  </a:lnTo>
                  <a:lnTo>
                    <a:pt x="1107" y="24"/>
                  </a:lnTo>
                  <a:lnTo>
                    <a:pt x="1124" y="24"/>
                  </a:lnTo>
                  <a:lnTo>
                    <a:pt x="1142" y="21"/>
                  </a:lnTo>
                  <a:lnTo>
                    <a:pt x="1159" y="21"/>
                  </a:lnTo>
                  <a:lnTo>
                    <a:pt x="1176" y="17"/>
                  </a:lnTo>
                  <a:lnTo>
                    <a:pt x="1246" y="21"/>
                  </a:lnTo>
                  <a:lnTo>
                    <a:pt x="1263" y="21"/>
                  </a:lnTo>
                  <a:lnTo>
                    <a:pt x="1281" y="21"/>
                  </a:lnTo>
                  <a:lnTo>
                    <a:pt x="1307" y="24"/>
                  </a:lnTo>
                  <a:lnTo>
                    <a:pt x="1325" y="24"/>
                  </a:lnTo>
                  <a:lnTo>
                    <a:pt x="1333" y="32"/>
                  </a:lnTo>
                  <a:lnTo>
                    <a:pt x="1351" y="42"/>
                  </a:lnTo>
                  <a:lnTo>
                    <a:pt x="1368" y="46"/>
                  </a:lnTo>
                  <a:lnTo>
                    <a:pt x="1386" y="49"/>
                  </a:lnTo>
                  <a:lnTo>
                    <a:pt x="1403" y="46"/>
                  </a:lnTo>
                  <a:lnTo>
                    <a:pt x="1420" y="46"/>
                  </a:lnTo>
                  <a:lnTo>
                    <a:pt x="1438" y="46"/>
                  </a:lnTo>
                  <a:lnTo>
                    <a:pt x="1472" y="42"/>
                  </a:lnTo>
                  <a:lnTo>
                    <a:pt x="1493" y="34"/>
                  </a:lnTo>
                  <a:lnTo>
                    <a:pt x="1507" y="32"/>
                  </a:lnTo>
                  <a:lnTo>
                    <a:pt x="1534" y="22"/>
                  </a:lnTo>
                  <a:lnTo>
                    <a:pt x="1543" y="24"/>
                  </a:lnTo>
                  <a:lnTo>
                    <a:pt x="1569" y="17"/>
                  </a:lnTo>
                  <a:lnTo>
                    <a:pt x="1595" y="10"/>
                  </a:lnTo>
                  <a:lnTo>
                    <a:pt x="1621" y="3"/>
                  </a:lnTo>
                  <a:lnTo>
                    <a:pt x="1638" y="3"/>
                  </a:lnTo>
                  <a:lnTo>
                    <a:pt x="1656" y="0"/>
                  </a:lnTo>
                  <a:lnTo>
                    <a:pt x="1673" y="0"/>
                  </a:lnTo>
                  <a:lnTo>
                    <a:pt x="1690" y="0"/>
                  </a:lnTo>
                  <a:lnTo>
                    <a:pt x="1725" y="3"/>
                  </a:lnTo>
                  <a:lnTo>
                    <a:pt x="1743" y="7"/>
                  </a:lnTo>
                  <a:lnTo>
                    <a:pt x="1760" y="7"/>
                  </a:lnTo>
                  <a:lnTo>
                    <a:pt x="1777" y="10"/>
                  </a:lnTo>
                  <a:lnTo>
                    <a:pt x="1795" y="14"/>
                  </a:lnTo>
                  <a:lnTo>
                    <a:pt x="1813" y="21"/>
                  </a:lnTo>
                  <a:lnTo>
                    <a:pt x="1830" y="24"/>
                  </a:lnTo>
                  <a:lnTo>
                    <a:pt x="1847" y="28"/>
                  </a:lnTo>
                  <a:lnTo>
                    <a:pt x="1864" y="32"/>
                  </a:lnTo>
                  <a:lnTo>
                    <a:pt x="1882" y="32"/>
                  </a:lnTo>
                  <a:lnTo>
                    <a:pt x="1917" y="35"/>
                  </a:lnTo>
                  <a:lnTo>
                    <a:pt x="1952" y="42"/>
                  </a:lnTo>
                  <a:lnTo>
                    <a:pt x="1987" y="42"/>
                  </a:lnTo>
                  <a:lnTo>
                    <a:pt x="2004" y="46"/>
                  </a:lnTo>
                  <a:lnTo>
                    <a:pt x="2031" y="46"/>
                  </a:lnTo>
                  <a:lnTo>
                    <a:pt x="2047" y="46"/>
                  </a:lnTo>
                  <a:lnTo>
                    <a:pt x="2074" y="49"/>
                  </a:lnTo>
                  <a:lnTo>
                    <a:pt x="2091" y="49"/>
                  </a:lnTo>
                  <a:lnTo>
                    <a:pt x="2126" y="49"/>
                  </a:lnTo>
                  <a:lnTo>
                    <a:pt x="2144" y="46"/>
                  </a:lnTo>
                  <a:lnTo>
                    <a:pt x="2161" y="42"/>
                  </a:lnTo>
                  <a:lnTo>
                    <a:pt x="2196" y="39"/>
                  </a:lnTo>
                  <a:lnTo>
                    <a:pt x="2213" y="35"/>
                  </a:lnTo>
                  <a:lnTo>
                    <a:pt x="2231" y="35"/>
                  </a:lnTo>
                  <a:lnTo>
                    <a:pt x="2265" y="32"/>
                  </a:lnTo>
                  <a:lnTo>
                    <a:pt x="2283" y="28"/>
                  </a:lnTo>
                  <a:lnTo>
                    <a:pt x="2300" y="28"/>
                  </a:lnTo>
                  <a:lnTo>
                    <a:pt x="2318" y="28"/>
                  </a:lnTo>
                  <a:lnTo>
                    <a:pt x="2335" y="28"/>
                  </a:lnTo>
                  <a:lnTo>
                    <a:pt x="2362" y="28"/>
                  </a:lnTo>
                  <a:lnTo>
                    <a:pt x="2378" y="28"/>
                  </a:lnTo>
                  <a:lnTo>
                    <a:pt x="2431" y="32"/>
                  </a:lnTo>
                  <a:lnTo>
                    <a:pt x="2449" y="35"/>
                  </a:lnTo>
                  <a:lnTo>
                    <a:pt x="2466" y="35"/>
                  </a:lnTo>
                  <a:lnTo>
                    <a:pt x="2492" y="35"/>
                  </a:lnTo>
                  <a:lnTo>
                    <a:pt x="2509" y="35"/>
                  </a:lnTo>
                  <a:lnTo>
                    <a:pt x="2527" y="35"/>
                  </a:lnTo>
                  <a:lnTo>
                    <a:pt x="2544" y="39"/>
                  </a:lnTo>
                  <a:lnTo>
                    <a:pt x="2562" y="35"/>
                  </a:lnTo>
                  <a:lnTo>
                    <a:pt x="2579" y="35"/>
                  </a:lnTo>
                  <a:lnTo>
                    <a:pt x="2596" y="35"/>
                  </a:lnTo>
                  <a:lnTo>
                    <a:pt x="2614" y="35"/>
                  </a:lnTo>
                  <a:lnTo>
                    <a:pt x="2649" y="35"/>
                  </a:lnTo>
                  <a:lnTo>
                    <a:pt x="2666" y="32"/>
                  </a:lnTo>
                  <a:lnTo>
                    <a:pt x="2684" y="32"/>
                  </a:lnTo>
                  <a:lnTo>
                    <a:pt x="2719" y="24"/>
                  </a:lnTo>
                  <a:lnTo>
                    <a:pt x="2736" y="24"/>
                  </a:lnTo>
                  <a:lnTo>
                    <a:pt x="2753" y="21"/>
                  </a:lnTo>
                  <a:lnTo>
                    <a:pt x="2788" y="17"/>
                  </a:lnTo>
                  <a:lnTo>
                    <a:pt x="2806" y="17"/>
                  </a:lnTo>
                  <a:lnTo>
                    <a:pt x="2823" y="14"/>
                  </a:lnTo>
                  <a:lnTo>
                    <a:pt x="2858" y="10"/>
                  </a:lnTo>
                  <a:lnTo>
                    <a:pt x="2876" y="10"/>
                  </a:lnTo>
                  <a:lnTo>
                    <a:pt x="2893" y="10"/>
                  </a:lnTo>
                  <a:lnTo>
                    <a:pt x="2910" y="7"/>
                  </a:lnTo>
                  <a:lnTo>
                    <a:pt x="2928" y="7"/>
                  </a:lnTo>
                  <a:lnTo>
                    <a:pt x="2945" y="7"/>
                  </a:lnTo>
                  <a:lnTo>
                    <a:pt x="2945" y="14"/>
                  </a:lnTo>
                  <a:lnTo>
                    <a:pt x="2987" y="6"/>
                  </a:lnTo>
                  <a:lnTo>
                    <a:pt x="3041" y="6"/>
                  </a:lnTo>
                  <a:lnTo>
                    <a:pt x="2987" y="15"/>
                  </a:lnTo>
                  <a:lnTo>
                    <a:pt x="2993" y="15"/>
                  </a:lnTo>
                  <a:lnTo>
                    <a:pt x="3041" y="15"/>
                  </a:lnTo>
                  <a:lnTo>
                    <a:pt x="3028" y="19"/>
                  </a:lnTo>
                  <a:lnTo>
                    <a:pt x="3062" y="15"/>
                  </a:lnTo>
                  <a:lnTo>
                    <a:pt x="3069" y="15"/>
                  </a:lnTo>
                  <a:lnTo>
                    <a:pt x="3094" y="39"/>
                  </a:lnTo>
                  <a:lnTo>
                    <a:pt x="3110" y="39"/>
                  </a:lnTo>
                  <a:lnTo>
                    <a:pt x="3128" y="39"/>
                  </a:lnTo>
                  <a:lnTo>
                    <a:pt x="3154" y="35"/>
                  </a:lnTo>
                  <a:lnTo>
                    <a:pt x="3171" y="32"/>
                  </a:lnTo>
                  <a:lnTo>
                    <a:pt x="3197" y="28"/>
                  </a:lnTo>
                  <a:lnTo>
                    <a:pt x="3215" y="28"/>
                  </a:lnTo>
                  <a:lnTo>
                    <a:pt x="3224" y="21"/>
                  </a:lnTo>
                  <a:lnTo>
                    <a:pt x="3241" y="17"/>
                  </a:lnTo>
                  <a:lnTo>
                    <a:pt x="3259" y="14"/>
                  </a:lnTo>
                  <a:lnTo>
                    <a:pt x="3294" y="7"/>
                  </a:lnTo>
                  <a:lnTo>
                    <a:pt x="3311" y="3"/>
                  </a:lnTo>
                  <a:lnTo>
                    <a:pt x="3328" y="3"/>
                  </a:lnTo>
                  <a:lnTo>
                    <a:pt x="3381" y="0"/>
                  </a:lnTo>
                  <a:lnTo>
                    <a:pt x="3425" y="0"/>
                  </a:lnTo>
                  <a:lnTo>
                    <a:pt x="3441" y="3"/>
                  </a:lnTo>
                  <a:lnTo>
                    <a:pt x="3485" y="7"/>
                  </a:lnTo>
                  <a:lnTo>
                    <a:pt x="3503" y="7"/>
                  </a:lnTo>
                  <a:lnTo>
                    <a:pt x="3520" y="10"/>
                  </a:lnTo>
                  <a:lnTo>
                    <a:pt x="3538" y="10"/>
                  </a:lnTo>
                  <a:lnTo>
                    <a:pt x="3572" y="17"/>
                  </a:lnTo>
                  <a:lnTo>
                    <a:pt x="3598" y="21"/>
                  </a:lnTo>
                  <a:lnTo>
                    <a:pt x="3616" y="24"/>
                  </a:lnTo>
                  <a:lnTo>
                    <a:pt x="3642" y="28"/>
                  </a:lnTo>
                  <a:lnTo>
                    <a:pt x="3659" y="32"/>
                  </a:lnTo>
                  <a:lnTo>
                    <a:pt x="3677" y="35"/>
                  </a:lnTo>
                  <a:lnTo>
                    <a:pt x="3695" y="39"/>
                  </a:lnTo>
                  <a:lnTo>
                    <a:pt x="3747" y="42"/>
                  </a:lnTo>
                  <a:lnTo>
                    <a:pt x="3782" y="42"/>
                  </a:lnTo>
                  <a:lnTo>
                    <a:pt x="3799" y="42"/>
                  </a:lnTo>
                  <a:lnTo>
                    <a:pt x="3825" y="42"/>
                  </a:lnTo>
                  <a:lnTo>
                    <a:pt x="3842" y="39"/>
                  </a:lnTo>
                  <a:lnTo>
                    <a:pt x="3860" y="39"/>
                  </a:lnTo>
                  <a:lnTo>
                    <a:pt x="3877" y="35"/>
                  </a:lnTo>
                  <a:lnTo>
                    <a:pt x="3895" y="32"/>
                  </a:lnTo>
                  <a:lnTo>
                    <a:pt x="3913" y="32"/>
                  </a:lnTo>
                  <a:lnTo>
                    <a:pt x="3956" y="24"/>
                  </a:lnTo>
                  <a:lnTo>
                    <a:pt x="3982" y="21"/>
                  </a:lnTo>
                  <a:lnTo>
                    <a:pt x="4000" y="17"/>
                  </a:lnTo>
                  <a:lnTo>
                    <a:pt x="4034" y="14"/>
                  </a:lnTo>
                  <a:lnTo>
                    <a:pt x="4052" y="7"/>
                  </a:lnTo>
                  <a:lnTo>
                    <a:pt x="4069" y="7"/>
                  </a:lnTo>
                  <a:lnTo>
                    <a:pt x="4086" y="3"/>
                  </a:lnTo>
                  <a:lnTo>
                    <a:pt x="4104" y="3"/>
                  </a:lnTo>
                  <a:lnTo>
                    <a:pt x="4130" y="3"/>
                  </a:lnTo>
                  <a:lnTo>
                    <a:pt x="4200" y="7"/>
                  </a:lnTo>
                  <a:lnTo>
                    <a:pt x="4217" y="10"/>
                  </a:lnTo>
                  <a:lnTo>
                    <a:pt x="4252" y="10"/>
                  </a:lnTo>
                  <a:lnTo>
                    <a:pt x="4270" y="14"/>
                  </a:lnTo>
                  <a:lnTo>
                    <a:pt x="4287" y="17"/>
                  </a:lnTo>
                  <a:lnTo>
                    <a:pt x="4296" y="24"/>
                  </a:lnTo>
                  <a:lnTo>
                    <a:pt x="4322" y="32"/>
                  </a:lnTo>
                  <a:lnTo>
                    <a:pt x="4339" y="35"/>
                  </a:lnTo>
                  <a:lnTo>
                    <a:pt x="4365" y="39"/>
                  </a:lnTo>
                  <a:lnTo>
                    <a:pt x="4401" y="49"/>
                  </a:lnTo>
                  <a:lnTo>
                    <a:pt x="4417" y="49"/>
                  </a:lnTo>
                  <a:lnTo>
                    <a:pt x="4470" y="53"/>
                  </a:lnTo>
                  <a:lnTo>
                    <a:pt x="4488" y="53"/>
                  </a:lnTo>
                  <a:lnTo>
                    <a:pt x="4504" y="49"/>
                  </a:lnTo>
                  <a:lnTo>
                    <a:pt x="4514" y="42"/>
                  </a:lnTo>
                  <a:lnTo>
                    <a:pt x="4531" y="35"/>
                  </a:lnTo>
                  <a:lnTo>
                    <a:pt x="4540" y="28"/>
                  </a:lnTo>
                  <a:lnTo>
                    <a:pt x="4566" y="21"/>
                  </a:lnTo>
                  <a:lnTo>
                    <a:pt x="4583" y="14"/>
                  </a:lnTo>
                  <a:lnTo>
                    <a:pt x="4601" y="10"/>
                  </a:lnTo>
                  <a:lnTo>
                    <a:pt x="4618" y="7"/>
                  </a:lnTo>
                  <a:lnTo>
                    <a:pt x="4635" y="0"/>
                  </a:lnTo>
                  <a:lnTo>
                    <a:pt x="4653" y="0"/>
                  </a:lnTo>
                  <a:lnTo>
                    <a:pt x="4671" y="0"/>
                  </a:lnTo>
                  <a:lnTo>
                    <a:pt x="4688" y="0"/>
                  </a:lnTo>
                  <a:lnTo>
                    <a:pt x="4705" y="3"/>
                  </a:lnTo>
                  <a:lnTo>
                    <a:pt x="4722" y="7"/>
                  </a:lnTo>
                  <a:lnTo>
                    <a:pt x="4740" y="10"/>
                  </a:lnTo>
                </a:path>
              </a:pathLst>
            </a:custGeom>
            <a:noFill/>
            <a:ln w="76200" cap="rnd">
              <a:solidFill>
                <a:srgbClr val="339966"/>
              </a:solidFill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en-IN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grpSp>
        <p:nvGrpSpPr>
          <p:cNvPr id="6" name="Group 20"/>
          <p:cNvGrpSpPr>
            <a:grpSpLocks/>
          </p:cNvGrpSpPr>
          <p:nvPr/>
        </p:nvGrpSpPr>
        <p:grpSpPr bwMode="auto">
          <a:xfrm>
            <a:off x="571473" y="3694370"/>
            <a:ext cx="3979" cy="2012396"/>
            <a:chOff x="672" y="1872"/>
            <a:chExt cx="11" cy="1971"/>
          </a:xfrm>
        </p:grpSpPr>
        <p:sp>
          <p:nvSpPr>
            <p:cNvPr id="26" name="Line 22"/>
            <p:cNvSpPr>
              <a:spLocks noChangeShapeType="1"/>
            </p:cNvSpPr>
            <p:nvPr/>
          </p:nvSpPr>
          <p:spPr bwMode="auto">
            <a:xfrm flipV="1">
              <a:off x="672" y="1872"/>
              <a:ext cx="0" cy="652"/>
            </a:xfrm>
            <a:prstGeom prst="line">
              <a:avLst/>
            </a:prstGeom>
            <a:noFill/>
            <a:ln w="50800">
              <a:solidFill>
                <a:srgbClr val="FFFFFF"/>
              </a:solidFill>
              <a:round/>
              <a:headEnd type="none" w="sm" len="sm"/>
              <a:tailEnd type="stealth" w="med" len="med"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en-IN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28" name="Line 21"/>
            <p:cNvSpPr>
              <a:spLocks noChangeShapeType="1"/>
            </p:cNvSpPr>
            <p:nvPr/>
          </p:nvSpPr>
          <p:spPr bwMode="auto">
            <a:xfrm>
              <a:off x="683" y="3306"/>
              <a:ext cx="0" cy="537"/>
            </a:xfrm>
            <a:prstGeom prst="line">
              <a:avLst/>
            </a:prstGeom>
            <a:noFill/>
            <a:ln w="50800">
              <a:solidFill>
                <a:srgbClr val="FFFFFF"/>
              </a:solidFill>
              <a:round/>
              <a:headEnd type="none" w="sm" len="sm"/>
              <a:tailEnd type="stealth" w="med" len="med"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en-IN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sp>
        <p:nvSpPr>
          <p:cNvPr id="15" name="Rectangle 18"/>
          <p:cNvSpPr>
            <a:spLocks noChangeArrowheads="1"/>
          </p:cNvSpPr>
          <p:nvPr/>
        </p:nvSpPr>
        <p:spPr bwMode="auto">
          <a:xfrm>
            <a:off x="1285852" y="4536152"/>
            <a:ext cx="3301662" cy="11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7768" tIns="18399" rIns="37768" bIns="18399" numCol="1" anchor="t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ko-KR" altLang="en-US" sz="1400" dirty="0">
                <a:solidFill>
                  <a:srgbClr val="00206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자세 및 태도</a:t>
            </a:r>
            <a:r>
              <a:rPr lang="en-US" altLang="ko-KR" sz="1400" dirty="0">
                <a:solidFill>
                  <a:srgbClr val="00206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(Attitude &amp; Value)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altLang="ko-KR" sz="1400" dirty="0">
              <a:solidFill>
                <a:srgbClr val="00206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altLang="ko-KR" sz="1400" dirty="0">
              <a:solidFill>
                <a:srgbClr val="00206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altLang="ko-KR" sz="1400" dirty="0">
              <a:solidFill>
                <a:srgbClr val="00206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ko-KR" altLang="en-US" sz="1400" dirty="0">
                <a:solidFill>
                  <a:srgbClr val="00206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자질과 동기</a:t>
            </a:r>
            <a:r>
              <a:rPr lang="en-US" altLang="ko-KR" sz="1400" dirty="0">
                <a:solidFill>
                  <a:srgbClr val="00206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(Traits &amp; Motive)</a:t>
            </a:r>
          </a:p>
        </p:txBody>
      </p:sp>
      <p:grpSp>
        <p:nvGrpSpPr>
          <p:cNvPr id="8" name="Group 15"/>
          <p:cNvGrpSpPr>
            <a:grpSpLocks/>
          </p:cNvGrpSpPr>
          <p:nvPr/>
        </p:nvGrpSpPr>
        <p:grpSpPr bwMode="auto">
          <a:xfrm>
            <a:off x="1499836" y="3649162"/>
            <a:ext cx="2608390" cy="642853"/>
            <a:chOff x="1451" y="2124"/>
            <a:chExt cx="3196" cy="630"/>
          </a:xfrm>
        </p:grpSpPr>
        <p:sp>
          <p:nvSpPr>
            <p:cNvPr id="24" name="Rectangle 17"/>
            <p:cNvSpPr>
              <a:spLocks noChangeArrowheads="1"/>
            </p:cNvSpPr>
            <p:nvPr/>
          </p:nvSpPr>
          <p:spPr bwMode="auto">
            <a:xfrm>
              <a:off x="1451" y="2124"/>
              <a:ext cx="3196" cy="2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37768" tIns="18399" rIns="37768" bIns="18399" numCol="1" anchor="t" anchorCtr="0" compatLnSpc="1">
              <a:prstTxWarp prst="textNoShape">
                <a:avLst/>
              </a:prstTxWarp>
            </a:bodyPr>
            <a:lstStyle/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1400" dirty="0">
                  <a:solidFill>
                    <a:srgbClr val="00206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기술과 지식</a:t>
              </a:r>
              <a:r>
                <a:rPr lang="en-US" altLang="ko-KR" sz="1400" dirty="0">
                  <a:solidFill>
                    <a:srgbClr val="00206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(</a:t>
              </a:r>
            </a:p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1400" dirty="0">
                  <a:solidFill>
                    <a:srgbClr val="00206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Skill &amp; Knowledge)</a:t>
              </a:r>
              <a:endParaRPr lang="en-US" dirty="0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endParaRPr>
            </a:p>
          </p:txBody>
        </p:sp>
        <p:sp>
          <p:nvSpPr>
            <p:cNvPr id="25" name="Line 16"/>
            <p:cNvSpPr>
              <a:spLocks noChangeShapeType="1"/>
            </p:cNvSpPr>
            <p:nvPr/>
          </p:nvSpPr>
          <p:spPr bwMode="auto">
            <a:xfrm>
              <a:off x="1877" y="2754"/>
              <a:ext cx="2638" cy="0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en-IN">
                <a:solidFill>
                  <a:prstClr val="black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sp>
        <p:nvSpPr>
          <p:cNvPr id="20" name="Line 10"/>
          <p:cNvSpPr>
            <a:spLocks noChangeShapeType="1"/>
          </p:cNvSpPr>
          <p:nvPr/>
        </p:nvSpPr>
        <p:spPr bwMode="auto">
          <a:xfrm>
            <a:off x="1571604" y="5077892"/>
            <a:ext cx="2797574" cy="0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IN">
              <a:solidFill>
                <a:prstClr val="black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6" name="Rectangle 24"/>
          <p:cNvSpPr>
            <a:spLocks noChangeArrowheads="1"/>
          </p:cNvSpPr>
          <p:nvPr/>
        </p:nvSpPr>
        <p:spPr bwMode="auto">
          <a:xfrm>
            <a:off x="428596" y="5929330"/>
            <a:ext cx="8643998" cy="714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 anchor="t"/>
          <a:lstStyle/>
          <a:p>
            <a:pPr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8080"/>
              </a:buClr>
              <a:buFont typeface="Arial" pitchFamily="34" charset="0"/>
              <a:buChar char="•"/>
            </a:pPr>
            <a:r>
              <a:rPr lang="ko-KR" altLang="en-US" sz="1000" dirty="0">
                <a:solidFill>
                  <a:srgbClr val="5F5F5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참고문헌</a:t>
            </a:r>
            <a:r>
              <a:rPr lang="en-US" altLang="ko-KR" sz="1000" dirty="0">
                <a:solidFill>
                  <a:srgbClr val="5F5F5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Spencer, L. &amp; Spencer, S., Competency at work: Models for superior performance, New York: John Wiley and Sons, Inc., 1993</a:t>
            </a:r>
          </a:p>
          <a:p>
            <a:pPr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8080"/>
              </a:buClr>
              <a:buFont typeface="Arial" pitchFamily="34" charset="0"/>
              <a:buChar char="•"/>
            </a:pPr>
            <a:endParaRPr lang="en-US" altLang="ko-KR" sz="1000" dirty="0">
              <a:solidFill>
                <a:srgbClr val="5F5F5F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7" name="직사각형 36"/>
          <p:cNvSpPr/>
          <p:nvPr/>
        </p:nvSpPr>
        <p:spPr bwMode="auto">
          <a:xfrm>
            <a:off x="4572000" y="2714620"/>
            <a:ext cx="3887788" cy="71438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8" name="직사각형 37"/>
          <p:cNvSpPr/>
          <p:nvPr/>
        </p:nvSpPr>
        <p:spPr bwMode="auto">
          <a:xfrm>
            <a:off x="4572000" y="3857628"/>
            <a:ext cx="3887788" cy="71438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9" name="직사각형 38"/>
          <p:cNvSpPr/>
          <p:nvPr/>
        </p:nvSpPr>
        <p:spPr bwMode="auto">
          <a:xfrm>
            <a:off x="4572000" y="5072074"/>
            <a:ext cx="3887788" cy="71438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4714876" y="2906911"/>
            <a:ext cx="37147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경험 스토리에서 발견하기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4643439" y="4049919"/>
            <a:ext cx="407196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직무  필요 역량 연결 비교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4643438" y="5264363"/>
            <a:ext cx="37147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‘</a:t>
            </a: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행동</a:t>
            </a: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’</a:t>
            </a: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한 것이 중요</a:t>
            </a:r>
            <a:endParaRPr lang="en-US" altLang="ko-KR" sz="1400" dirty="0">
              <a:solidFill>
                <a:prstClr val="black">
                  <a:lumMod val="85000"/>
                  <a:lumOff val="15000"/>
                </a:prst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ko-KR" altLang="en-US" sz="1400" dirty="0">
              <a:solidFill>
                <a:prstClr val="black">
                  <a:lumMod val="85000"/>
                  <a:lumOff val="15000"/>
                </a:prst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74353" y="399747"/>
            <a:ext cx="63367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STAR+L</a:t>
            </a:r>
            <a:r>
              <a:rPr lang="ko-KR" altLang="en-US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을 활용한 역량 경험 상세화</a:t>
            </a:r>
          </a:p>
        </p:txBody>
      </p:sp>
      <p:graphicFrame>
        <p:nvGraphicFramePr>
          <p:cNvPr id="37" name="표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2158660"/>
              </p:ext>
            </p:extLst>
          </p:nvPr>
        </p:nvGraphicFramePr>
        <p:xfrm>
          <a:off x="241164" y="2004585"/>
          <a:ext cx="8651316" cy="650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18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4188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4188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44188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441886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441886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3111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주요 경험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/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사건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상황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(Situation)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과제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(Task)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행동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(Action)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결과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(Result)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배운 점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(Lessons)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204143"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None/>
                      </a:pP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각 선택 역량과 과거</a:t>
                      </a:r>
                      <a:endParaRPr lang="en-US" altLang="ko-KR" sz="10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algn="l" latinLnBrk="1">
                        <a:buFont typeface="Arial" pitchFamily="34" charset="0"/>
                        <a:buNone/>
                      </a:pP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경험 연결을 통하여</a:t>
                      </a:r>
                      <a:endParaRPr lang="en-US" altLang="ko-KR" sz="10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algn="l" latinLnBrk="1">
                        <a:buFont typeface="Arial" pitchFamily="34" charset="0"/>
                        <a:buNone/>
                      </a:pP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- </a:t>
                      </a:r>
                      <a:r>
                        <a:rPr lang="ko-KR" altLang="en-US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상황에 대한 장면을</a:t>
                      </a:r>
                      <a:endParaRPr lang="en-US" altLang="ko-KR" sz="1000" baseline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algn="l" latinLnBrk="1">
                        <a:buFont typeface="Arial" pitchFamily="34" charset="0"/>
                        <a:buNone/>
                      </a:pP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  </a:t>
                      </a:r>
                      <a:r>
                        <a:rPr lang="ko-KR" altLang="en-US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생생하게 그려보고</a:t>
                      </a: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,</a:t>
                      </a:r>
                    </a:p>
                    <a:p>
                      <a:pPr algn="l" latinLnBrk="1">
                        <a:buFont typeface="Arial" pitchFamily="34" charset="0"/>
                        <a:buNone/>
                      </a:pP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- </a:t>
                      </a:r>
                      <a:r>
                        <a:rPr lang="ko-KR" altLang="en-US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질문에 답해 본다</a:t>
                      </a: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. </a:t>
                      </a:r>
                    </a:p>
                    <a:p>
                      <a:pPr algn="l" latinLnBrk="1">
                        <a:buFont typeface="Arial" pitchFamily="34" charset="0"/>
                        <a:buNone/>
                      </a:pPr>
                      <a:endParaRPr lang="en-US" altLang="ko-KR" sz="10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Char char="•"/>
                      </a:pP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지금까지 </a:t>
                      </a: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OO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한</a:t>
                      </a:r>
                      <a:endParaRPr lang="en-US" altLang="ko-KR" sz="10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algn="l" latinLnBrk="1">
                        <a:buFont typeface="Arial" pitchFamily="34" charset="0"/>
                        <a:buNone/>
                      </a:pP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 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경험은 언제</a:t>
                      </a: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, 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무엇을</a:t>
                      </a:r>
                      <a:endParaRPr lang="en-US" altLang="ko-KR" sz="10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algn="l" latinLnBrk="1">
                        <a:buFont typeface="Arial" pitchFamily="34" charset="0"/>
                        <a:buNone/>
                      </a:pP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 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했을 때인가</a:t>
                      </a: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? </a:t>
                      </a:r>
                    </a:p>
                    <a:p>
                      <a:pPr algn="l" latinLnBrk="1">
                        <a:buFont typeface="Arial" pitchFamily="34" charset="0"/>
                        <a:buChar char="•"/>
                      </a:pPr>
                      <a:r>
                        <a:rPr lang="ko-KR" altLang="en-US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가장 </a:t>
                      </a: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OO</a:t>
                      </a:r>
                      <a:r>
                        <a:rPr lang="ko-KR" altLang="en-US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한 경험</a:t>
                      </a: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/</a:t>
                      </a:r>
                      <a:r>
                        <a:rPr lang="ko-KR" altLang="en-US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사례</a:t>
                      </a:r>
                      <a:endParaRPr lang="en-US" altLang="ko-KR" sz="1000" baseline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algn="l" latinLnBrk="1">
                        <a:buFont typeface="Arial" pitchFamily="34" charset="0"/>
                        <a:buNone/>
                      </a:pP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 </a:t>
                      </a:r>
                      <a:r>
                        <a:rPr lang="ko-KR" altLang="en-US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설명해 주세요</a:t>
                      </a: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.</a:t>
                      </a:r>
                    </a:p>
                    <a:p>
                      <a:pPr algn="l" latinLnBrk="1">
                        <a:buFont typeface="Arial" pitchFamily="34" charset="0"/>
                        <a:buChar char="•"/>
                      </a:pP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언제</a:t>
                      </a: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,</a:t>
                      </a:r>
                      <a:r>
                        <a:rPr lang="ko-KR" altLang="en-US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어떤 계기로</a:t>
                      </a: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?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Char char="•"/>
                      </a:pP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맡은 역할과 책임은</a:t>
                      </a:r>
                      <a:endParaRPr lang="en-US" altLang="ko-KR" sz="10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algn="l" latinLnBrk="1">
                        <a:buFont typeface="Arial" pitchFamily="34" charset="0"/>
                        <a:buNone/>
                      </a:pP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 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무엇이었습니까</a:t>
                      </a: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?</a:t>
                      </a:r>
                    </a:p>
                    <a:p>
                      <a:pPr algn="l" latinLnBrk="1">
                        <a:buFont typeface="Arial" pitchFamily="34" charset="0"/>
                        <a:buChar char="•"/>
                      </a:pP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왜 그 역할을 담당</a:t>
                      </a:r>
                      <a:endParaRPr lang="en-US" altLang="ko-KR" sz="10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algn="l" latinLnBrk="1">
                        <a:buFont typeface="Arial" pitchFamily="34" charset="0"/>
                        <a:buNone/>
                      </a:pP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하게 되었죠</a:t>
                      </a: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?</a:t>
                      </a:r>
                      <a:endParaRPr lang="en-US" altLang="ko-KR" sz="10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algn="l" latinLnBrk="1"/>
                      <a:endParaRPr lang="ko-KR" altLang="en-US" sz="10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Char char="•"/>
                      </a:pP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당신이 취한 행동</a:t>
                      </a: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,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계획</a:t>
                      </a:r>
                      <a:endParaRPr lang="en-US" altLang="ko-KR" sz="10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algn="l" latinLnBrk="1">
                        <a:buFont typeface="Arial" pitchFamily="34" charset="0"/>
                        <a:buNone/>
                      </a:pP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 은 무엇이었나요</a:t>
                      </a: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?</a:t>
                      </a:r>
                    </a:p>
                    <a:p>
                      <a:pPr algn="l" latinLnBrk="1">
                        <a:buFont typeface="Arial" pitchFamily="34" charset="0"/>
                        <a:buChar char="•"/>
                      </a:pP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어떠한 노력을 했죠</a:t>
                      </a: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?</a:t>
                      </a:r>
                    </a:p>
                    <a:p>
                      <a:pPr algn="l" latinLnBrk="1">
                        <a:buFont typeface="Arial" pitchFamily="34" charset="0"/>
                        <a:buChar char="•"/>
                      </a:pP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어떤 점이 남과 </a:t>
                      </a:r>
                      <a:endParaRPr lang="en-US" altLang="ko-KR" sz="10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algn="l" latinLnBrk="1">
                        <a:buFont typeface="Arial" pitchFamily="34" charset="0"/>
                        <a:buNone/>
                      </a:pP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 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차별적이었죠</a:t>
                      </a: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?</a:t>
                      </a:r>
                    </a:p>
                    <a:p>
                      <a:pPr algn="l" latinLnBrk="1">
                        <a:buFont typeface="Arial" pitchFamily="34" charset="0"/>
                        <a:buChar char="•"/>
                      </a:pP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우선순위는 어떻게</a:t>
                      </a: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?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Char char="•"/>
                      </a:pP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결과는 어떠했죠</a:t>
                      </a: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?</a:t>
                      </a:r>
                    </a:p>
                    <a:p>
                      <a:pPr algn="l" latinLnBrk="1">
                        <a:buFont typeface="Arial" pitchFamily="34" charset="0"/>
                        <a:buChar char="•"/>
                      </a:pP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주변사람의 반응은</a:t>
                      </a: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?</a:t>
                      </a:r>
                    </a:p>
                    <a:p>
                      <a:pPr algn="l" latinLnBrk="1">
                        <a:buFont typeface="Arial" pitchFamily="34" charset="0"/>
                        <a:buChar char="•"/>
                      </a:pP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만약 그 일을 다시</a:t>
                      </a:r>
                      <a:endParaRPr lang="en-US" altLang="ko-KR" sz="10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algn="l" latinLnBrk="1">
                        <a:buFont typeface="Arial" pitchFamily="34" charset="0"/>
                        <a:buNone/>
                      </a:pP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 </a:t>
                      </a:r>
                      <a:r>
                        <a:rPr lang="ko-KR" altLang="en-US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한다면 어떻게 달리</a:t>
                      </a:r>
                      <a:endParaRPr lang="en-US" altLang="ko-KR" sz="1000" baseline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algn="l" latinLnBrk="1">
                        <a:buFont typeface="Arial" pitchFamily="34" charset="0"/>
                        <a:buNone/>
                      </a:pP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  </a:t>
                      </a:r>
                      <a:r>
                        <a:rPr lang="ko-KR" altLang="en-US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해보고 싶나요</a:t>
                      </a: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?</a:t>
                      </a:r>
                      <a:endParaRPr lang="ko-KR" altLang="en-US" sz="10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Char char="•"/>
                      </a:pP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이 경험을 통해서</a:t>
                      </a:r>
                      <a:endParaRPr lang="en-US" altLang="ko-KR" sz="1000" baseline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algn="l" latinLnBrk="1">
                        <a:buFont typeface="Arial" pitchFamily="34" charset="0"/>
                        <a:buNone/>
                      </a:pP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 </a:t>
                      </a:r>
                      <a:r>
                        <a:rPr lang="ko-KR" altLang="en-US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깨달은 점은 무엇</a:t>
                      </a: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?</a:t>
                      </a:r>
                    </a:p>
                    <a:p>
                      <a:pPr algn="l" latinLnBrk="1">
                        <a:buFont typeface="Arial" pitchFamily="34" charset="0"/>
                        <a:buChar char="•"/>
                      </a:pP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향후 개인측면</a:t>
                      </a: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/</a:t>
                      </a:r>
                    </a:p>
                    <a:p>
                      <a:pPr algn="l" latinLnBrk="1">
                        <a:buFont typeface="Arial" pitchFamily="34" charset="0"/>
                        <a:buNone/>
                      </a:pP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 </a:t>
                      </a:r>
                      <a:r>
                        <a:rPr lang="ko-KR" altLang="en-US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업무측면에서 적용</a:t>
                      </a:r>
                      <a:endParaRPr lang="en-US" altLang="ko-KR" sz="1000" baseline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algn="l" latinLnBrk="1">
                        <a:buFont typeface="Arial" pitchFamily="34" charset="0"/>
                        <a:buNone/>
                      </a:pP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  </a:t>
                      </a:r>
                      <a:r>
                        <a:rPr lang="ko-KR" altLang="en-US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가능한 점은</a:t>
                      </a: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?</a:t>
                      </a:r>
                      <a:endParaRPr lang="ko-KR" altLang="en-US" sz="10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980485"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None/>
                      </a:pPr>
                      <a:r>
                        <a:rPr lang="en-US" altLang="ko-KR" sz="1000" i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[</a:t>
                      </a:r>
                      <a:r>
                        <a:rPr lang="ko-KR" altLang="en-US" sz="1000" i="0" dirty="0" err="1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역량명</a:t>
                      </a:r>
                      <a:r>
                        <a:rPr lang="en-US" altLang="ko-KR" sz="1000" i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]</a:t>
                      </a:r>
                    </a:p>
                    <a:p>
                      <a:pPr algn="l" latinLnBrk="1">
                        <a:buFont typeface="Arial" pitchFamily="34" charset="0"/>
                        <a:buNone/>
                      </a:pPr>
                      <a:endParaRPr lang="en-US" altLang="ko-KR" sz="1000" i="0" dirty="0" smtClean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algn="l" latinLnBrk="1">
                        <a:buFont typeface="Arial" pitchFamily="34" charset="0"/>
                        <a:buNone/>
                      </a:pPr>
                      <a:r>
                        <a:rPr lang="ko-KR" altLang="en-US" sz="1000" i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소통 능력 </a:t>
                      </a:r>
                      <a:endParaRPr lang="en-US" altLang="ko-KR" sz="1000" i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1000" i="0" baseline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통신소대장으로서 경계작전 임무를 수행했을 때 </a:t>
                      </a:r>
                      <a:endParaRPr lang="en-US" altLang="ko-KR" sz="1000" i="0" baseline="0" dirty="0" smtClean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1000" i="0" baseline="0" dirty="0" err="1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해안소초</a:t>
                      </a:r>
                      <a:r>
                        <a:rPr lang="ko-KR" altLang="en-US" sz="1000" i="0" baseline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상황실 개선작업</a:t>
                      </a:r>
                      <a:endParaRPr lang="en-US" altLang="ko-KR" sz="1000" i="0" baseline="0" dirty="0" smtClean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1000" i="0" baseline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상급부대</a:t>
                      </a:r>
                      <a:r>
                        <a:rPr lang="en-US" altLang="ko-KR" sz="1000" i="0" baseline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, </a:t>
                      </a:r>
                      <a:r>
                        <a:rPr lang="ko-KR" altLang="en-US" sz="1000" i="0" baseline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상급조직으로부터의 갑작스러운 사업 지시</a:t>
                      </a:r>
                      <a:endParaRPr lang="en-US" altLang="ko-KR" sz="1000" i="0" baseline="0" dirty="0" smtClean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000" i="0" baseline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60</a:t>
                      </a:r>
                      <a:r>
                        <a:rPr lang="ko-KR" altLang="en-US" sz="1000" i="0" baseline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여 </a:t>
                      </a:r>
                      <a:r>
                        <a:rPr lang="en-US" altLang="ko-KR" sz="1000" i="0" baseline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km </a:t>
                      </a:r>
                      <a:r>
                        <a:rPr lang="ko-KR" altLang="en-US" sz="1000" i="0" baseline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내 </a:t>
                      </a:r>
                      <a:r>
                        <a:rPr lang="en-US" altLang="ko-KR" sz="1000" i="0" baseline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14</a:t>
                      </a:r>
                      <a:r>
                        <a:rPr lang="ko-KR" altLang="en-US" sz="1000" i="0" baseline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개 </a:t>
                      </a:r>
                      <a:r>
                        <a:rPr lang="ko-KR" altLang="en-US" sz="1000" i="0" baseline="0" dirty="0" err="1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소초에</a:t>
                      </a:r>
                      <a:r>
                        <a:rPr lang="ko-KR" altLang="en-US" sz="1000" i="0" baseline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대한 상황실 개선공사 및  후속작업</a:t>
                      </a:r>
                      <a:endParaRPr lang="en-US" altLang="ko-KR" sz="1000" i="0" baseline="0" dirty="0" smtClean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1000" i="0" baseline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경계작전변경</a:t>
                      </a:r>
                      <a:r>
                        <a:rPr lang="en-US" altLang="ko-KR" sz="1000" i="0" baseline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, </a:t>
                      </a:r>
                      <a:r>
                        <a:rPr lang="ko-KR" altLang="en-US" sz="1000" i="0" baseline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사용장비 및 인력 변경에 따른 상급부대의 최신화 지시 </a:t>
                      </a:r>
                      <a:endParaRPr lang="en-US" altLang="ko-KR" sz="1000" i="0" baseline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1000" i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예산</a:t>
                      </a:r>
                      <a:r>
                        <a:rPr lang="ko-KR" altLang="en-US" sz="1000" i="0" baseline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미 집행 하 갑작스러운 업무지시로 인해 필요물자 및 작업 우선순위에 대한 선재적 파악 </a:t>
                      </a:r>
                      <a:endParaRPr lang="en-US" altLang="ko-KR" sz="1000" i="0" baseline="0" dirty="0" smtClean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1000" i="0" baseline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협력 중에 있던 공병대대 인원들과 업무 불균형</a:t>
                      </a:r>
                      <a:endParaRPr lang="en-US" altLang="ko-KR" sz="1000" i="0" baseline="0" dirty="0" smtClean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1000" i="0" baseline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무조건적인 지시 거부 및 제약사항 어필 보다는 </a:t>
                      </a:r>
                      <a:endParaRPr lang="en-US" altLang="ko-KR" sz="1000" i="0" baseline="0" dirty="0" smtClean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latinLnBrk="1">
                        <a:buFont typeface="Arial" pitchFamily="34" charset="0"/>
                        <a:buNone/>
                      </a:pPr>
                      <a:r>
                        <a:rPr lang="ko-KR" altLang="en-US" sz="1000" i="0" baseline="0" dirty="0" err="1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차상급</a:t>
                      </a:r>
                      <a:r>
                        <a:rPr lang="ko-KR" altLang="en-US" sz="1000" i="0" baseline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부대 의뢰 하 업무협의 및 공동답사 요청</a:t>
                      </a:r>
                      <a:endParaRPr lang="en-US" altLang="ko-KR" sz="1000" i="0" baseline="0" dirty="0" smtClean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1000" i="0" baseline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경계작전 우선순위 하 결정 및 답사 후 가용 기재 유무여부 및 난이도 조정 하 우선순위 결정 </a:t>
                      </a:r>
                      <a:endParaRPr lang="en-US" altLang="ko-KR" sz="1000" i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000" i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RCT</a:t>
                      </a:r>
                      <a:r>
                        <a:rPr lang="en-US" altLang="ko-KR" sz="1000" i="0" baseline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000" i="0" baseline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훈련과 보안감사</a:t>
                      </a:r>
                      <a:r>
                        <a:rPr lang="en-US" altLang="ko-KR" sz="1000" i="0" baseline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000" i="0" baseline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동반에도 불구하고 기한 내 </a:t>
                      </a:r>
                      <a:endParaRPr lang="en-US" altLang="ko-KR" sz="1000" i="0" baseline="0" dirty="0" smtClean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latinLnBrk="1">
                        <a:buFont typeface="Arial" pitchFamily="34" charset="0"/>
                        <a:buNone/>
                      </a:pPr>
                      <a:r>
                        <a:rPr lang="ko-KR" altLang="en-US" sz="1000" i="0" baseline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개선공사완료 보고 </a:t>
                      </a:r>
                      <a:endParaRPr lang="en-US" altLang="ko-KR" sz="1000" i="0" baseline="0" dirty="0" smtClean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latinLnBrk="1">
                        <a:buFont typeface="Arial" pitchFamily="34" charset="0"/>
                        <a:buNone/>
                      </a:pPr>
                      <a:endParaRPr lang="en-US" altLang="ko-KR" sz="1000" i="0" baseline="0" dirty="0" smtClean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1000" i="0" baseline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임무수행 용이성 향상</a:t>
                      </a:r>
                      <a:r>
                        <a:rPr lang="en-US" altLang="ko-KR" sz="1000" i="0" baseline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,</a:t>
                      </a:r>
                    </a:p>
                    <a:p>
                      <a:pPr latinLnBrk="1">
                        <a:buFont typeface="Arial" pitchFamily="34" charset="0"/>
                        <a:buNone/>
                      </a:pPr>
                      <a:r>
                        <a:rPr lang="ko-KR" altLang="en-US" sz="1000" i="0" baseline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연대 표창수여 </a:t>
                      </a:r>
                      <a:endParaRPr lang="en-US" altLang="ko-KR" sz="1000" i="0" baseline="0" dirty="0" smtClean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1000" i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부담되고 생소한 일 일 수록 강행돌파 보다는 분석적인 자세를 갖자</a:t>
                      </a:r>
                      <a:r>
                        <a:rPr lang="en-US" altLang="ko-KR" sz="1000" i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/>
                      </a:r>
                      <a:br>
                        <a:rPr lang="en-US" altLang="ko-KR" sz="1000" i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</a:br>
                      <a:r>
                        <a:rPr lang="en-US" altLang="ko-KR" sz="1000" i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(</a:t>
                      </a:r>
                      <a:r>
                        <a:rPr lang="ko-KR" altLang="en-US" sz="1000" i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급할수록 돌아가자</a:t>
                      </a:r>
                      <a:r>
                        <a:rPr lang="en-US" altLang="ko-KR" sz="1000" i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) </a:t>
                      </a:r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1000" i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endParaRPr lang="en-US" altLang="ko-KR" sz="1000" i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14210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i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[</a:t>
                      </a:r>
                      <a:r>
                        <a:rPr lang="ko-KR" altLang="en-US" sz="1000" i="0" dirty="0" err="1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역량명</a:t>
                      </a:r>
                      <a:r>
                        <a:rPr lang="en-US" altLang="ko-KR" sz="1000" i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]</a:t>
                      </a:r>
                    </a:p>
                    <a:p>
                      <a:pPr algn="l" latinLnBrk="1"/>
                      <a:endParaRPr lang="en-US" altLang="ko-KR" sz="1000" i="0" dirty="0" smtClean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algn="l" latinLnBrk="1"/>
                      <a:endParaRPr lang="en-US" altLang="ko-KR" sz="1000" i="0" dirty="0" smtClean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algn="l" latinLnBrk="1"/>
                      <a:r>
                        <a:rPr lang="ko-KR" altLang="en-US" sz="1000" i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직무 스킬</a:t>
                      </a:r>
                      <a:endParaRPr lang="en-US" altLang="ko-KR" sz="1000" i="0" dirty="0" smtClean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algn="l" latinLnBrk="1"/>
                      <a:r>
                        <a:rPr lang="en-US" altLang="ko-KR" sz="1000" i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(Front End,</a:t>
                      </a:r>
                    </a:p>
                    <a:p>
                      <a:pPr algn="l" latinLnBrk="1"/>
                      <a:r>
                        <a:rPr lang="en-US" altLang="ko-KR" sz="1000" i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Back</a:t>
                      </a:r>
                      <a:r>
                        <a:rPr lang="en-US" altLang="ko-KR" sz="1000" i="0" baseline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End)</a:t>
                      </a:r>
                      <a:endParaRPr lang="ko-KR" altLang="en-US" sz="1000" i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1000" i="0" baseline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통신소대장으로서 경계작전 임무를 수행했을 때 </a:t>
                      </a:r>
                      <a:endParaRPr lang="en-US" altLang="ko-KR" sz="1000" i="0" baseline="0" dirty="0" smtClean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1000" i="0" baseline="0" dirty="0" err="1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해안소초</a:t>
                      </a:r>
                      <a:r>
                        <a:rPr lang="ko-KR" altLang="en-US" sz="1000" i="0" baseline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상황실 개선작업</a:t>
                      </a:r>
                      <a:endParaRPr lang="en-US" altLang="ko-KR" sz="1000" i="0" baseline="0" dirty="0" smtClean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1000" i="0" baseline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상급부대</a:t>
                      </a:r>
                      <a:r>
                        <a:rPr lang="en-US" altLang="ko-KR" sz="1000" i="0" baseline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, </a:t>
                      </a:r>
                      <a:r>
                        <a:rPr lang="ko-KR" altLang="en-US" sz="1000" i="0" baseline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상급조직으로부터의 갑작스러운 사업 지시</a:t>
                      </a:r>
                      <a:endParaRPr lang="en-US" altLang="ko-KR" sz="1000" i="0" baseline="0" dirty="0" smtClean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latinLnBrk="1"/>
                      <a:endParaRPr lang="ko-KR" altLang="en-US" sz="1000" i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i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i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i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i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87903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i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[</a:t>
                      </a:r>
                      <a:r>
                        <a:rPr lang="ko-KR" altLang="en-US" sz="1000" i="0" dirty="0" err="1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역량명</a:t>
                      </a:r>
                      <a:r>
                        <a:rPr lang="en-US" altLang="ko-KR" sz="1000" i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]</a:t>
                      </a:r>
                    </a:p>
                    <a:p>
                      <a:pPr algn="l" latinLnBrk="1"/>
                      <a:endParaRPr lang="en-US" altLang="ko-KR" sz="1000" i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algn="l" latinLnBrk="1"/>
                      <a:r>
                        <a:rPr lang="ko-KR" altLang="en-US" sz="1000" i="0" dirty="0" smtClean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학습능력 </a:t>
                      </a:r>
                      <a:endParaRPr lang="en-US" altLang="ko-KR" sz="1000" i="0" dirty="0" smtClean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i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i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i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i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i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04020" y="1340768"/>
            <a:ext cx="8640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자소서의 완결된 소재 및 인성면접의 중요한 기초 자료가 될 수 있음</a:t>
            </a:r>
            <a:endParaRPr lang="en-US" altLang="ko-KR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buFont typeface="Arial" pitchFamily="34" charset="0"/>
              <a:buChar char="•"/>
            </a:pP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직무분석을 통해 도출된 역량을 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STAR + L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에 맞게 상세화 해 나가는 작업임</a:t>
            </a:r>
            <a:endParaRPr lang="en-US" altLang="ko-KR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</p:cSld>
  <p:clrMapOvr>
    <a:masterClrMapping/>
  </p:clrMapOvr>
  <p:transition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74353" y="399747"/>
            <a:ext cx="63367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STAR+L</a:t>
            </a:r>
            <a:r>
              <a:rPr lang="ko-KR" altLang="en-US" sz="2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을 활용한 역량 경험 상세화</a:t>
            </a:r>
          </a:p>
        </p:txBody>
      </p:sp>
      <p:graphicFrame>
        <p:nvGraphicFramePr>
          <p:cNvPr id="37" name="표 36"/>
          <p:cNvGraphicFramePr>
            <a:graphicFrameLocks noGrp="1"/>
          </p:cNvGraphicFramePr>
          <p:nvPr/>
        </p:nvGraphicFramePr>
        <p:xfrm>
          <a:off x="241164" y="2004585"/>
          <a:ext cx="8651316" cy="45169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18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4188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4188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44188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441886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441886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3111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주요 경험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/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사건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상황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(Situation)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과제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(Task)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행동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(Action)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결과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(Result)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배운 점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(Lessons)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204143"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None/>
                      </a:pP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각 선택 역량과 과거</a:t>
                      </a:r>
                      <a:endParaRPr lang="en-US" altLang="ko-KR" sz="10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algn="l" latinLnBrk="1">
                        <a:buFont typeface="Arial" pitchFamily="34" charset="0"/>
                        <a:buNone/>
                      </a:pP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경험 연결을 통하여</a:t>
                      </a:r>
                      <a:endParaRPr lang="en-US" altLang="ko-KR" sz="10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algn="l" latinLnBrk="1">
                        <a:buFont typeface="Arial" pitchFamily="34" charset="0"/>
                        <a:buNone/>
                      </a:pP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- </a:t>
                      </a:r>
                      <a:r>
                        <a:rPr lang="ko-KR" altLang="en-US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상황에 대한 장면을</a:t>
                      </a:r>
                      <a:endParaRPr lang="en-US" altLang="ko-KR" sz="1000" baseline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algn="l" latinLnBrk="1">
                        <a:buFont typeface="Arial" pitchFamily="34" charset="0"/>
                        <a:buNone/>
                      </a:pP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  </a:t>
                      </a:r>
                      <a:r>
                        <a:rPr lang="ko-KR" altLang="en-US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생생하게 그려보고</a:t>
                      </a: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,</a:t>
                      </a:r>
                    </a:p>
                    <a:p>
                      <a:pPr algn="l" latinLnBrk="1">
                        <a:buFont typeface="Arial" pitchFamily="34" charset="0"/>
                        <a:buNone/>
                      </a:pP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- </a:t>
                      </a:r>
                      <a:r>
                        <a:rPr lang="ko-KR" altLang="en-US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질문에 답해 본다</a:t>
                      </a: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. </a:t>
                      </a:r>
                    </a:p>
                    <a:p>
                      <a:pPr algn="l" latinLnBrk="1">
                        <a:buFont typeface="Arial" pitchFamily="34" charset="0"/>
                        <a:buNone/>
                      </a:pPr>
                      <a:endParaRPr lang="en-US" altLang="ko-KR" sz="10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Char char="•"/>
                      </a:pP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지금까지 </a:t>
                      </a: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OO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한</a:t>
                      </a:r>
                      <a:endParaRPr lang="en-US" altLang="ko-KR" sz="10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algn="l" latinLnBrk="1">
                        <a:buFont typeface="Arial" pitchFamily="34" charset="0"/>
                        <a:buNone/>
                      </a:pP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 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경험은 언제</a:t>
                      </a: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, 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무엇을</a:t>
                      </a:r>
                      <a:endParaRPr lang="en-US" altLang="ko-KR" sz="10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algn="l" latinLnBrk="1">
                        <a:buFont typeface="Arial" pitchFamily="34" charset="0"/>
                        <a:buNone/>
                      </a:pP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 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했을 때인가</a:t>
                      </a: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? </a:t>
                      </a:r>
                    </a:p>
                    <a:p>
                      <a:pPr algn="l" latinLnBrk="1">
                        <a:buFont typeface="Arial" pitchFamily="34" charset="0"/>
                        <a:buChar char="•"/>
                      </a:pPr>
                      <a:r>
                        <a:rPr lang="ko-KR" altLang="en-US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가장 </a:t>
                      </a: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OO</a:t>
                      </a:r>
                      <a:r>
                        <a:rPr lang="ko-KR" altLang="en-US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한 경험</a:t>
                      </a: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/</a:t>
                      </a:r>
                      <a:r>
                        <a:rPr lang="ko-KR" altLang="en-US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사례</a:t>
                      </a:r>
                      <a:endParaRPr lang="en-US" altLang="ko-KR" sz="1000" baseline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algn="l" latinLnBrk="1">
                        <a:buFont typeface="Arial" pitchFamily="34" charset="0"/>
                        <a:buNone/>
                      </a:pP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 </a:t>
                      </a:r>
                      <a:r>
                        <a:rPr lang="ko-KR" altLang="en-US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설명해 주세요</a:t>
                      </a: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.</a:t>
                      </a:r>
                    </a:p>
                    <a:p>
                      <a:pPr algn="l" latinLnBrk="1">
                        <a:buFont typeface="Arial" pitchFamily="34" charset="0"/>
                        <a:buChar char="•"/>
                      </a:pP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언제</a:t>
                      </a: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,</a:t>
                      </a:r>
                      <a:r>
                        <a:rPr lang="ko-KR" altLang="en-US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어떤 계기로</a:t>
                      </a: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?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Char char="•"/>
                      </a:pP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맡은 역할과 책임은</a:t>
                      </a:r>
                      <a:endParaRPr lang="en-US" altLang="ko-KR" sz="10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algn="l" latinLnBrk="1">
                        <a:buFont typeface="Arial" pitchFamily="34" charset="0"/>
                        <a:buNone/>
                      </a:pP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 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무엇이었습니까</a:t>
                      </a: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?</a:t>
                      </a:r>
                    </a:p>
                    <a:p>
                      <a:pPr algn="l" latinLnBrk="1">
                        <a:buFont typeface="Arial" pitchFamily="34" charset="0"/>
                        <a:buChar char="•"/>
                      </a:pP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왜 그 역할을 담당</a:t>
                      </a:r>
                      <a:endParaRPr lang="en-US" altLang="ko-KR" sz="10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algn="l" latinLnBrk="1">
                        <a:buFont typeface="Arial" pitchFamily="34" charset="0"/>
                        <a:buNone/>
                      </a:pP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하게 되었죠</a:t>
                      </a: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?</a:t>
                      </a:r>
                      <a:endParaRPr lang="en-US" altLang="ko-KR" sz="10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algn="l" latinLnBrk="1"/>
                      <a:endParaRPr lang="ko-KR" altLang="en-US" sz="10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Char char="•"/>
                      </a:pP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당신이 취한 행동</a:t>
                      </a: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,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계획</a:t>
                      </a:r>
                      <a:endParaRPr lang="en-US" altLang="ko-KR" sz="10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algn="l" latinLnBrk="1">
                        <a:buFont typeface="Arial" pitchFamily="34" charset="0"/>
                        <a:buNone/>
                      </a:pP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 은 무엇이었나요</a:t>
                      </a: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?</a:t>
                      </a:r>
                    </a:p>
                    <a:p>
                      <a:pPr algn="l" latinLnBrk="1">
                        <a:buFont typeface="Arial" pitchFamily="34" charset="0"/>
                        <a:buChar char="•"/>
                      </a:pP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어떠한 노력을 했죠</a:t>
                      </a: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?</a:t>
                      </a:r>
                    </a:p>
                    <a:p>
                      <a:pPr algn="l" latinLnBrk="1">
                        <a:buFont typeface="Arial" pitchFamily="34" charset="0"/>
                        <a:buChar char="•"/>
                      </a:pP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어떤 점이 남과 </a:t>
                      </a:r>
                      <a:endParaRPr lang="en-US" altLang="ko-KR" sz="10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algn="l" latinLnBrk="1">
                        <a:buFont typeface="Arial" pitchFamily="34" charset="0"/>
                        <a:buNone/>
                      </a:pP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 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차별적이었죠</a:t>
                      </a: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?</a:t>
                      </a:r>
                    </a:p>
                    <a:p>
                      <a:pPr algn="l" latinLnBrk="1">
                        <a:buFont typeface="Arial" pitchFamily="34" charset="0"/>
                        <a:buChar char="•"/>
                      </a:pP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우선순위는 어떻게</a:t>
                      </a: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?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Char char="•"/>
                      </a:pP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결과는 어떠했죠</a:t>
                      </a: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?</a:t>
                      </a:r>
                    </a:p>
                    <a:p>
                      <a:pPr algn="l" latinLnBrk="1">
                        <a:buFont typeface="Arial" pitchFamily="34" charset="0"/>
                        <a:buChar char="•"/>
                      </a:pP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주변사람의 반응은</a:t>
                      </a: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?</a:t>
                      </a:r>
                    </a:p>
                    <a:p>
                      <a:pPr algn="l" latinLnBrk="1">
                        <a:buFont typeface="Arial" pitchFamily="34" charset="0"/>
                        <a:buChar char="•"/>
                      </a:pP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만약 그 일을 다시</a:t>
                      </a:r>
                      <a:endParaRPr lang="en-US" altLang="ko-KR" sz="10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algn="l" latinLnBrk="1">
                        <a:buFont typeface="Arial" pitchFamily="34" charset="0"/>
                        <a:buNone/>
                      </a:pP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 </a:t>
                      </a:r>
                      <a:r>
                        <a:rPr lang="ko-KR" altLang="en-US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한다면 어떻게 달리</a:t>
                      </a:r>
                      <a:endParaRPr lang="en-US" altLang="ko-KR" sz="1000" baseline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algn="l" latinLnBrk="1">
                        <a:buFont typeface="Arial" pitchFamily="34" charset="0"/>
                        <a:buNone/>
                      </a:pP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  </a:t>
                      </a:r>
                      <a:r>
                        <a:rPr lang="ko-KR" altLang="en-US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해보고 싶나요</a:t>
                      </a: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?</a:t>
                      </a:r>
                      <a:endParaRPr lang="ko-KR" altLang="en-US" sz="10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Char char="•"/>
                      </a:pP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이 경험을 통해서</a:t>
                      </a:r>
                      <a:endParaRPr lang="en-US" altLang="ko-KR" sz="1000" baseline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algn="l" latinLnBrk="1">
                        <a:buFont typeface="Arial" pitchFamily="34" charset="0"/>
                        <a:buNone/>
                      </a:pP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 </a:t>
                      </a:r>
                      <a:r>
                        <a:rPr lang="ko-KR" altLang="en-US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깨달은 점은 무엇</a:t>
                      </a: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?</a:t>
                      </a:r>
                    </a:p>
                    <a:p>
                      <a:pPr algn="l" latinLnBrk="1">
                        <a:buFont typeface="Arial" pitchFamily="34" charset="0"/>
                        <a:buChar char="•"/>
                      </a:pP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향후 개인측면</a:t>
                      </a: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/</a:t>
                      </a:r>
                    </a:p>
                    <a:p>
                      <a:pPr algn="l" latinLnBrk="1">
                        <a:buFont typeface="Arial" pitchFamily="34" charset="0"/>
                        <a:buNone/>
                      </a:pP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 </a:t>
                      </a:r>
                      <a:r>
                        <a:rPr lang="ko-KR" altLang="en-US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업무측면에서 적용</a:t>
                      </a:r>
                      <a:endParaRPr lang="en-US" altLang="ko-KR" sz="1000" baseline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algn="l" latinLnBrk="1">
                        <a:buFont typeface="Arial" pitchFamily="34" charset="0"/>
                        <a:buNone/>
                      </a:pP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  </a:t>
                      </a:r>
                      <a:r>
                        <a:rPr lang="ko-KR" altLang="en-US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가능한 점은</a:t>
                      </a:r>
                      <a:r>
                        <a:rPr lang="en-US" altLang="ko-KR" sz="1000" baseline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?</a:t>
                      </a:r>
                      <a:endParaRPr lang="ko-KR" altLang="en-US" sz="10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980485"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None/>
                      </a:pPr>
                      <a:r>
                        <a:rPr lang="en-US" altLang="ko-KR" sz="1000" i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[</a:t>
                      </a:r>
                      <a:r>
                        <a:rPr lang="ko-KR" altLang="en-US" sz="1000" i="0" dirty="0" err="1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역량명</a:t>
                      </a:r>
                      <a:r>
                        <a:rPr lang="en-US" altLang="ko-KR" sz="1000" i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]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endParaRPr lang="en-US" altLang="ko-KR" sz="1000" i="0" baseline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endParaRPr lang="en-US" altLang="ko-KR" sz="1000" i="0" baseline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endParaRPr lang="en-US" altLang="ko-KR" sz="1000" i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endParaRPr lang="en-US" altLang="ko-KR" sz="1000" i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endParaRPr lang="en-US" altLang="ko-KR" sz="1000" i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14210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i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[</a:t>
                      </a:r>
                      <a:r>
                        <a:rPr lang="ko-KR" altLang="en-US" sz="1000" i="0" dirty="0" err="1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역량명</a:t>
                      </a:r>
                      <a:r>
                        <a:rPr lang="en-US" altLang="ko-KR" sz="1000" i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]</a:t>
                      </a:r>
                    </a:p>
                    <a:p>
                      <a:pPr algn="l" latinLnBrk="1"/>
                      <a:endParaRPr lang="ko-KR" altLang="en-US" sz="1000" i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i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i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i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i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i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87903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i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[</a:t>
                      </a:r>
                      <a:r>
                        <a:rPr lang="ko-KR" altLang="en-US" sz="1000" i="0" dirty="0" err="1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역량명</a:t>
                      </a:r>
                      <a:r>
                        <a:rPr lang="en-US" altLang="ko-KR" sz="1000" i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]</a:t>
                      </a:r>
                    </a:p>
                    <a:p>
                      <a:pPr algn="l" latinLnBrk="1"/>
                      <a:endParaRPr lang="ko-KR" altLang="en-US" sz="1000" i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i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i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i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i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i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04020" y="1340768"/>
            <a:ext cx="8640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자소서의 완결된 소재 및 인성면접의 중요한 기초 자료가 될 수 있음</a:t>
            </a:r>
            <a:endParaRPr lang="en-US" altLang="ko-KR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buFont typeface="Arial" pitchFamily="34" charset="0"/>
              <a:buChar char="•"/>
            </a:pP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직무분석을 통해 도출된 역량을 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STAR + L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에 맞게 상세화 해 나가는 작업임</a:t>
            </a:r>
            <a:endParaRPr lang="en-US" altLang="ko-KR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09225803"/>
      </p:ext>
    </p:extLst>
  </p:cSld>
  <p:clrMapOvr>
    <a:masterClrMapping/>
  </p:clrMapOvr>
  <p:transition>
    <p:wipe dir="r"/>
  </p:transition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</TotalTime>
  <Words>744</Words>
  <Application>Microsoft Office PowerPoint</Application>
  <PresentationFormat>화면 슬라이드 쇼(4:3)</PresentationFormat>
  <Paragraphs>142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1" baseType="lpstr">
      <vt:lpstr>HY견고딕</vt:lpstr>
      <vt:lpstr>HY헤드라인M</vt:lpstr>
      <vt:lpstr>나눔고딕 ExtraBold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Toshiba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임기만</dc:creator>
  <cp:lastModifiedBy>student</cp:lastModifiedBy>
  <cp:revision>19</cp:revision>
  <dcterms:created xsi:type="dcterms:W3CDTF">2012-09-09T23:52:09Z</dcterms:created>
  <dcterms:modified xsi:type="dcterms:W3CDTF">2020-02-13T06:20:15Z</dcterms:modified>
</cp:coreProperties>
</file>