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97" r:id="rId3"/>
    <p:sldId id="258" r:id="rId4"/>
    <p:sldId id="257"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34" r:id="rId20"/>
    <p:sldId id="335" r:id="rId21"/>
    <p:sldId id="336" r:id="rId22"/>
    <p:sldId id="320" r:id="rId23"/>
    <p:sldId id="321" r:id="rId24"/>
    <p:sldId id="323" r:id="rId25"/>
    <p:sldId id="322" r:id="rId26"/>
    <p:sldId id="324" r:id="rId27"/>
    <p:sldId id="325" r:id="rId28"/>
    <p:sldId id="345" r:id="rId29"/>
    <p:sldId id="346" r:id="rId30"/>
    <p:sldId id="347" r:id="rId31"/>
    <p:sldId id="348" r:id="rId32"/>
    <p:sldId id="350" r:id="rId33"/>
    <p:sldId id="349" r:id="rId34"/>
    <p:sldId id="359" r:id="rId35"/>
    <p:sldId id="351" r:id="rId36"/>
    <p:sldId id="360" r:id="rId37"/>
    <p:sldId id="361" r:id="rId38"/>
    <p:sldId id="362" r:id="rId39"/>
    <p:sldId id="363" r:id="rId40"/>
    <p:sldId id="364" r:id="rId41"/>
    <p:sldId id="365" r:id="rId42"/>
    <p:sldId id="366" r:id="rId43"/>
    <p:sldId id="367" r:id="rId44"/>
    <p:sldId id="368" r:id="rId45"/>
    <p:sldId id="369" r:id="rId46"/>
    <p:sldId id="370" r:id="rId47"/>
    <p:sldId id="352" r:id="rId48"/>
    <p:sldId id="358" r:id="rId49"/>
    <p:sldId id="354" r:id="rId50"/>
    <p:sldId id="355" r:id="rId51"/>
    <p:sldId id="356" r:id="rId52"/>
    <p:sldId id="357"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400" r:id="rId82"/>
    <p:sldId id="399" r:id="rId83"/>
    <p:sldId id="401" r:id="rId84"/>
    <p:sldId id="402" r:id="rId85"/>
    <p:sldId id="403" r:id="rId86"/>
    <p:sldId id="404" r:id="rId87"/>
    <p:sldId id="405" r:id="rId88"/>
    <p:sldId id="406" r:id="rId89"/>
    <p:sldId id="326" r:id="rId90"/>
    <p:sldId id="328" r:id="rId91"/>
    <p:sldId id="327" r:id="rId92"/>
    <p:sldId id="329" r:id="rId93"/>
    <p:sldId id="330" r:id="rId94"/>
    <p:sldId id="331" r:id="rId95"/>
    <p:sldId id="332" r:id="rId96"/>
    <p:sldId id="333" r:id="rId97"/>
    <p:sldId id="337" r:id="rId98"/>
    <p:sldId id="338" r:id="rId99"/>
    <p:sldId id="339" r:id="rId100"/>
    <p:sldId id="340" r:id="rId101"/>
    <p:sldId id="341" r:id="rId102"/>
    <p:sldId id="342" r:id="rId103"/>
    <p:sldId id="343" r:id="rId104"/>
    <p:sldId id="344" r:id="rId10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umpy" id="{B7590C3E-892E-4AFA-A993-C57DA99F97B4}">
          <p14:sldIdLst>
            <p14:sldId id="256"/>
            <p14:sldId id="297"/>
            <p14:sldId id="258"/>
            <p14:sldId id="257"/>
            <p14:sldId id="306"/>
            <p14:sldId id="307"/>
            <p14:sldId id="308"/>
            <p14:sldId id="309"/>
            <p14:sldId id="310"/>
            <p14:sldId id="311"/>
            <p14:sldId id="312"/>
            <p14:sldId id="313"/>
            <p14:sldId id="314"/>
            <p14:sldId id="315"/>
            <p14:sldId id="316"/>
            <p14:sldId id="317"/>
            <p14:sldId id="318"/>
            <p14:sldId id="319"/>
            <p14:sldId id="334"/>
            <p14:sldId id="335"/>
            <p14:sldId id="336"/>
          </p14:sldIdLst>
        </p14:section>
        <p14:section name="pandas" id="{25B755A7-9830-495A-A2BE-08BE020FD513}">
          <p14:sldIdLst>
            <p14:sldId id="320"/>
            <p14:sldId id="321"/>
            <p14:sldId id="323"/>
            <p14:sldId id="322"/>
            <p14:sldId id="324"/>
            <p14:sldId id="325"/>
            <p14:sldId id="345"/>
            <p14:sldId id="346"/>
          </p14:sldIdLst>
        </p14:section>
        <p14:section name="data wrangling" id="{2E962707-81D9-4228-B69B-5E3EF2EA2105}">
          <p14:sldIdLst>
            <p14:sldId id="347"/>
            <p14:sldId id="348"/>
            <p14:sldId id="350"/>
            <p14:sldId id="349"/>
            <p14:sldId id="359"/>
            <p14:sldId id="351"/>
            <p14:sldId id="360"/>
            <p14:sldId id="361"/>
            <p14:sldId id="362"/>
            <p14:sldId id="363"/>
            <p14:sldId id="364"/>
            <p14:sldId id="365"/>
            <p14:sldId id="366"/>
            <p14:sldId id="367"/>
            <p14:sldId id="368"/>
            <p14:sldId id="369"/>
            <p14:sldId id="370"/>
            <p14:sldId id="352"/>
            <p14:sldId id="358"/>
            <p14:sldId id="354"/>
            <p14:sldId id="355"/>
            <p14:sldId id="356"/>
            <p14:sldId id="357"/>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400"/>
            <p14:sldId id="399"/>
            <p14:sldId id="401"/>
            <p14:sldId id="402"/>
            <p14:sldId id="403"/>
            <p14:sldId id="404"/>
            <p14:sldId id="405"/>
            <p14:sldId id="406"/>
            <p14:sldId id="326"/>
            <p14:sldId id="328"/>
            <p14:sldId id="327"/>
            <p14:sldId id="329"/>
            <p14:sldId id="330"/>
            <p14:sldId id="331"/>
            <p14:sldId id="332"/>
            <p14:sldId id="333"/>
            <p14:sldId id="337"/>
            <p14:sldId id="338"/>
            <p14:sldId id="339"/>
            <p14:sldId id="340"/>
            <p14:sldId id="341"/>
            <p14:sldId id="342"/>
            <p14:sldId id="343"/>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69" autoAdjust="0"/>
  </p:normalViewPr>
  <p:slideViewPr>
    <p:cSldViewPr snapToGrid="0">
      <p:cViewPr varScale="1">
        <p:scale>
          <a:sx n="81" d="100"/>
          <a:sy n="81" d="100"/>
        </p:scale>
        <p:origin x="7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0DB4D-4E24-4CF8-81D8-92DC86E5D2B2}" type="datetimeFigureOut">
              <a:rPr lang="ko-KR" altLang="en-US" smtClean="0"/>
              <a:t>2020-02-24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70385-2E09-49C8-A7F3-8D99E70111CF}" type="slidenum">
              <a:rPr lang="ko-KR" altLang="en-US" smtClean="0"/>
              <a:t>‹#›</a:t>
            </a:fld>
            <a:endParaRPr lang="ko-KR" altLang="en-US"/>
          </a:p>
        </p:txBody>
      </p:sp>
    </p:spTree>
    <p:extLst>
      <p:ext uri="{BB962C8B-B14F-4D97-AF65-F5344CB8AC3E}">
        <p14:creationId xmlns:p14="http://schemas.microsoft.com/office/powerpoint/2010/main" val="178749021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ooks.google.co.kr/books?id=CDWuDwAAQBAJ"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ueskyvision.tistory.com/5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hlinkClick r:id="rId3"/>
              </a:rPr>
              <a:t>https://books.google.co.kr/books?id=CDWuDwAAQBAJ</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a:t>
            </a:fld>
            <a:endParaRPr lang="ko-KR" altLang="en-US" dirty="0"/>
          </a:p>
        </p:txBody>
      </p:sp>
    </p:spTree>
    <p:extLst>
      <p:ext uri="{BB962C8B-B14F-4D97-AF65-F5344CB8AC3E}">
        <p14:creationId xmlns:p14="http://schemas.microsoft.com/office/powerpoint/2010/main" val="210786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55</a:t>
            </a:fld>
            <a:endParaRPr lang="ko-KR" altLang="en-US"/>
          </a:p>
        </p:txBody>
      </p:sp>
    </p:spTree>
    <p:extLst>
      <p:ext uri="{BB962C8B-B14F-4D97-AF65-F5344CB8AC3E}">
        <p14:creationId xmlns:p14="http://schemas.microsoft.com/office/powerpoint/2010/main" val="327778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56</a:t>
            </a:fld>
            <a:endParaRPr lang="ko-KR" altLang="en-US"/>
          </a:p>
        </p:txBody>
      </p:sp>
    </p:spTree>
    <p:extLst>
      <p:ext uri="{BB962C8B-B14F-4D97-AF65-F5344CB8AC3E}">
        <p14:creationId xmlns:p14="http://schemas.microsoft.com/office/powerpoint/2010/main" val="63958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57</a:t>
            </a:fld>
            <a:endParaRPr lang="ko-KR" altLang="en-US"/>
          </a:p>
        </p:txBody>
      </p:sp>
    </p:spTree>
    <p:extLst>
      <p:ext uri="{BB962C8B-B14F-4D97-AF65-F5344CB8AC3E}">
        <p14:creationId xmlns:p14="http://schemas.microsoft.com/office/powerpoint/2010/main" val="2950019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58</a:t>
            </a:fld>
            <a:endParaRPr lang="ko-KR" altLang="en-US"/>
          </a:p>
        </p:txBody>
      </p:sp>
    </p:spTree>
    <p:extLst>
      <p:ext uri="{BB962C8B-B14F-4D97-AF65-F5344CB8AC3E}">
        <p14:creationId xmlns:p14="http://schemas.microsoft.com/office/powerpoint/2010/main" val="3834724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59</a:t>
            </a:fld>
            <a:endParaRPr lang="ko-KR" altLang="en-US"/>
          </a:p>
        </p:txBody>
      </p:sp>
    </p:spTree>
    <p:extLst>
      <p:ext uri="{BB962C8B-B14F-4D97-AF65-F5344CB8AC3E}">
        <p14:creationId xmlns:p14="http://schemas.microsoft.com/office/powerpoint/2010/main" val="1288144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60</a:t>
            </a:fld>
            <a:endParaRPr lang="ko-KR" altLang="en-US"/>
          </a:p>
        </p:txBody>
      </p:sp>
    </p:spTree>
    <p:extLst>
      <p:ext uri="{BB962C8B-B14F-4D97-AF65-F5344CB8AC3E}">
        <p14:creationId xmlns:p14="http://schemas.microsoft.com/office/powerpoint/2010/main" val="288956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61</a:t>
            </a:fld>
            <a:endParaRPr lang="ko-KR" altLang="en-US"/>
          </a:p>
        </p:txBody>
      </p:sp>
    </p:spTree>
    <p:extLst>
      <p:ext uri="{BB962C8B-B14F-4D97-AF65-F5344CB8AC3E}">
        <p14:creationId xmlns:p14="http://schemas.microsoft.com/office/powerpoint/2010/main" val="1418328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62</a:t>
            </a:fld>
            <a:endParaRPr lang="ko-KR" altLang="en-US"/>
          </a:p>
        </p:txBody>
      </p:sp>
    </p:spTree>
    <p:extLst>
      <p:ext uri="{BB962C8B-B14F-4D97-AF65-F5344CB8AC3E}">
        <p14:creationId xmlns:p14="http://schemas.microsoft.com/office/powerpoint/2010/main" val="2383435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63</a:t>
            </a:fld>
            <a:endParaRPr lang="ko-KR" altLang="en-US"/>
          </a:p>
        </p:txBody>
      </p:sp>
    </p:spTree>
    <p:extLst>
      <p:ext uri="{BB962C8B-B14F-4D97-AF65-F5344CB8AC3E}">
        <p14:creationId xmlns:p14="http://schemas.microsoft.com/office/powerpoint/2010/main" val="2337706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64</a:t>
            </a:fld>
            <a:endParaRPr lang="ko-KR" altLang="en-US"/>
          </a:p>
        </p:txBody>
      </p:sp>
    </p:spTree>
    <p:extLst>
      <p:ext uri="{BB962C8B-B14F-4D97-AF65-F5344CB8AC3E}">
        <p14:creationId xmlns:p14="http://schemas.microsoft.com/office/powerpoint/2010/main" val="199899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Linealg</a:t>
            </a:r>
            <a:r>
              <a:rPr lang="en-US" altLang="ko-KR" dirty="0" smtClean="0"/>
              <a:t> : </a:t>
            </a:r>
            <a:r>
              <a:rPr lang="en-US" altLang="ko-KR" dirty="0" err="1" smtClean="0"/>
              <a:t>numpy</a:t>
            </a:r>
            <a:r>
              <a:rPr lang="ko-KR" altLang="en-US" dirty="0" smtClean="0"/>
              <a:t>에서 제공되는 선형대수 모듈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13</a:t>
            </a:fld>
            <a:endParaRPr lang="ko-KR" altLang="en-US"/>
          </a:p>
        </p:txBody>
      </p:sp>
    </p:spTree>
    <p:extLst>
      <p:ext uri="{BB962C8B-B14F-4D97-AF65-F5344CB8AC3E}">
        <p14:creationId xmlns:p14="http://schemas.microsoft.com/office/powerpoint/2010/main" val="3201511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65</a:t>
            </a:fld>
            <a:endParaRPr lang="ko-KR" altLang="en-US"/>
          </a:p>
        </p:txBody>
      </p:sp>
    </p:spTree>
    <p:extLst>
      <p:ext uri="{BB962C8B-B14F-4D97-AF65-F5344CB8AC3E}">
        <p14:creationId xmlns:p14="http://schemas.microsoft.com/office/powerpoint/2010/main" val="1412222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66</a:t>
            </a:fld>
            <a:endParaRPr lang="ko-KR" altLang="en-US"/>
          </a:p>
        </p:txBody>
      </p:sp>
    </p:spTree>
    <p:extLst>
      <p:ext uri="{BB962C8B-B14F-4D97-AF65-F5344CB8AC3E}">
        <p14:creationId xmlns:p14="http://schemas.microsoft.com/office/powerpoint/2010/main" val="1020873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67</a:t>
            </a:fld>
            <a:endParaRPr lang="ko-KR" altLang="en-US"/>
          </a:p>
        </p:txBody>
      </p:sp>
    </p:spTree>
    <p:extLst>
      <p:ext uri="{BB962C8B-B14F-4D97-AF65-F5344CB8AC3E}">
        <p14:creationId xmlns:p14="http://schemas.microsoft.com/office/powerpoint/2010/main" val="2710797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69</a:t>
            </a:fld>
            <a:endParaRPr lang="ko-KR" altLang="en-US"/>
          </a:p>
        </p:txBody>
      </p:sp>
    </p:spTree>
    <p:extLst>
      <p:ext uri="{BB962C8B-B14F-4D97-AF65-F5344CB8AC3E}">
        <p14:creationId xmlns:p14="http://schemas.microsoft.com/office/powerpoint/2010/main" val="2476368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70</a:t>
            </a:fld>
            <a:endParaRPr lang="ko-KR" altLang="en-US"/>
          </a:p>
        </p:txBody>
      </p:sp>
    </p:spTree>
    <p:extLst>
      <p:ext uri="{BB962C8B-B14F-4D97-AF65-F5344CB8AC3E}">
        <p14:creationId xmlns:p14="http://schemas.microsoft.com/office/powerpoint/2010/main" val="2498084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71</a:t>
            </a:fld>
            <a:endParaRPr lang="ko-KR" altLang="en-US"/>
          </a:p>
        </p:txBody>
      </p:sp>
    </p:spTree>
    <p:extLst>
      <p:ext uri="{BB962C8B-B14F-4D97-AF65-F5344CB8AC3E}">
        <p14:creationId xmlns:p14="http://schemas.microsoft.com/office/powerpoint/2010/main" val="1979778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72</a:t>
            </a:fld>
            <a:endParaRPr lang="ko-KR" altLang="en-US"/>
          </a:p>
        </p:txBody>
      </p:sp>
    </p:spTree>
    <p:extLst>
      <p:ext uri="{BB962C8B-B14F-4D97-AF65-F5344CB8AC3E}">
        <p14:creationId xmlns:p14="http://schemas.microsoft.com/office/powerpoint/2010/main" val="1872120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73</a:t>
            </a:fld>
            <a:endParaRPr lang="ko-KR" altLang="en-US"/>
          </a:p>
        </p:txBody>
      </p:sp>
    </p:spTree>
    <p:extLst>
      <p:ext uri="{BB962C8B-B14F-4D97-AF65-F5344CB8AC3E}">
        <p14:creationId xmlns:p14="http://schemas.microsoft.com/office/powerpoint/2010/main" val="2910730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74</a:t>
            </a:fld>
            <a:endParaRPr lang="ko-KR" altLang="en-US"/>
          </a:p>
        </p:txBody>
      </p:sp>
    </p:spTree>
    <p:extLst>
      <p:ext uri="{BB962C8B-B14F-4D97-AF65-F5344CB8AC3E}">
        <p14:creationId xmlns:p14="http://schemas.microsoft.com/office/powerpoint/2010/main" val="100760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75</a:t>
            </a:fld>
            <a:endParaRPr lang="ko-KR" altLang="en-US"/>
          </a:p>
        </p:txBody>
      </p:sp>
    </p:spTree>
    <p:extLst>
      <p:ext uri="{BB962C8B-B14F-4D97-AF65-F5344CB8AC3E}">
        <p14:creationId xmlns:p14="http://schemas.microsoft.com/office/powerpoint/2010/main" val="224995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15</a:t>
            </a:fld>
            <a:endParaRPr lang="ko-KR" altLang="en-US"/>
          </a:p>
        </p:txBody>
      </p:sp>
    </p:spTree>
    <p:extLst>
      <p:ext uri="{BB962C8B-B14F-4D97-AF65-F5344CB8AC3E}">
        <p14:creationId xmlns:p14="http://schemas.microsoft.com/office/powerpoint/2010/main" val="4004003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76</a:t>
            </a:fld>
            <a:endParaRPr lang="ko-KR" altLang="en-US"/>
          </a:p>
        </p:txBody>
      </p:sp>
    </p:spTree>
    <p:extLst>
      <p:ext uri="{BB962C8B-B14F-4D97-AF65-F5344CB8AC3E}">
        <p14:creationId xmlns:p14="http://schemas.microsoft.com/office/powerpoint/2010/main" val="310199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77</a:t>
            </a:fld>
            <a:endParaRPr lang="ko-KR" altLang="en-US"/>
          </a:p>
        </p:txBody>
      </p:sp>
    </p:spTree>
    <p:extLst>
      <p:ext uri="{BB962C8B-B14F-4D97-AF65-F5344CB8AC3E}">
        <p14:creationId xmlns:p14="http://schemas.microsoft.com/office/powerpoint/2010/main" val="141633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78</a:t>
            </a:fld>
            <a:endParaRPr lang="ko-KR" altLang="en-US"/>
          </a:p>
        </p:txBody>
      </p:sp>
    </p:spTree>
    <p:extLst>
      <p:ext uri="{BB962C8B-B14F-4D97-AF65-F5344CB8AC3E}">
        <p14:creationId xmlns:p14="http://schemas.microsoft.com/office/powerpoint/2010/main" val="1646002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79</a:t>
            </a:fld>
            <a:endParaRPr lang="ko-KR" altLang="en-US"/>
          </a:p>
        </p:txBody>
      </p:sp>
    </p:spTree>
    <p:extLst>
      <p:ext uri="{BB962C8B-B14F-4D97-AF65-F5344CB8AC3E}">
        <p14:creationId xmlns:p14="http://schemas.microsoft.com/office/powerpoint/2010/main" val="2116857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80</a:t>
            </a:fld>
            <a:endParaRPr lang="ko-KR" altLang="en-US"/>
          </a:p>
        </p:txBody>
      </p:sp>
    </p:spTree>
    <p:extLst>
      <p:ext uri="{BB962C8B-B14F-4D97-AF65-F5344CB8AC3E}">
        <p14:creationId xmlns:p14="http://schemas.microsoft.com/office/powerpoint/2010/main" val="846406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82</a:t>
            </a:fld>
            <a:endParaRPr lang="ko-KR" altLang="en-US"/>
          </a:p>
        </p:txBody>
      </p:sp>
    </p:spTree>
    <p:extLst>
      <p:ext uri="{BB962C8B-B14F-4D97-AF65-F5344CB8AC3E}">
        <p14:creationId xmlns:p14="http://schemas.microsoft.com/office/powerpoint/2010/main" val="2870370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83</a:t>
            </a:fld>
            <a:endParaRPr lang="ko-KR" altLang="en-US"/>
          </a:p>
        </p:txBody>
      </p:sp>
    </p:spTree>
    <p:extLst>
      <p:ext uri="{BB962C8B-B14F-4D97-AF65-F5344CB8AC3E}">
        <p14:creationId xmlns:p14="http://schemas.microsoft.com/office/powerpoint/2010/main" val="5844925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84</a:t>
            </a:fld>
            <a:endParaRPr lang="ko-KR" altLang="en-US"/>
          </a:p>
        </p:txBody>
      </p:sp>
    </p:spTree>
    <p:extLst>
      <p:ext uri="{BB962C8B-B14F-4D97-AF65-F5344CB8AC3E}">
        <p14:creationId xmlns:p14="http://schemas.microsoft.com/office/powerpoint/2010/main" val="2016450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85</a:t>
            </a:fld>
            <a:endParaRPr lang="ko-KR" altLang="en-US"/>
          </a:p>
        </p:txBody>
      </p:sp>
    </p:spTree>
    <p:extLst>
      <p:ext uri="{BB962C8B-B14F-4D97-AF65-F5344CB8AC3E}">
        <p14:creationId xmlns:p14="http://schemas.microsoft.com/office/powerpoint/2010/main" val="1167306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86</a:t>
            </a:fld>
            <a:endParaRPr lang="ko-KR" altLang="en-US"/>
          </a:p>
        </p:txBody>
      </p:sp>
    </p:spTree>
    <p:extLst>
      <p:ext uri="{BB962C8B-B14F-4D97-AF65-F5344CB8AC3E}">
        <p14:creationId xmlns:p14="http://schemas.microsoft.com/office/powerpoint/2010/main" val="163691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hlinkClick r:id="rId3"/>
              </a:rPr>
              <a:t>https://blueskyvision.tistory.com/59</a:t>
            </a:r>
            <a:r>
              <a:rPr lang="en-US" altLang="ko-KR" dirty="0" smtClean="0"/>
              <a:t> </a:t>
            </a:r>
            <a:r>
              <a:rPr lang="ko-KR" altLang="en-US" dirty="0" smtClean="0"/>
              <a:t>→ </a:t>
            </a:r>
            <a:r>
              <a:rPr lang="ko-KR" altLang="en-US" dirty="0" err="1" smtClean="0"/>
              <a:t>고유값과</a:t>
            </a:r>
            <a:r>
              <a:rPr lang="ko-KR" altLang="en-US" dirty="0" smtClean="0"/>
              <a:t> </a:t>
            </a:r>
            <a:r>
              <a:rPr lang="ko-KR" altLang="en-US" dirty="0" err="1" smtClean="0"/>
              <a:t>고유백터에</a:t>
            </a:r>
            <a:r>
              <a:rPr lang="ko-KR" altLang="en-US" dirty="0" smtClean="0"/>
              <a:t> 대한 설명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17</a:t>
            </a:fld>
            <a:endParaRPr lang="ko-KR" altLang="en-US"/>
          </a:p>
        </p:txBody>
      </p:sp>
    </p:spTree>
    <p:extLst>
      <p:ext uri="{BB962C8B-B14F-4D97-AF65-F5344CB8AC3E}">
        <p14:creationId xmlns:p14="http://schemas.microsoft.com/office/powerpoint/2010/main" val="2359353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87</a:t>
            </a:fld>
            <a:endParaRPr lang="ko-KR" altLang="en-US"/>
          </a:p>
        </p:txBody>
      </p:sp>
    </p:spTree>
    <p:extLst>
      <p:ext uri="{BB962C8B-B14F-4D97-AF65-F5344CB8AC3E}">
        <p14:creationId xmlns:p14="http://schemas.microsoft.com/office/powerpoint/2010/main" val="1222521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88</a:t>
            </a:fld>
            <a:endParaRPr lang="ko-KR" altLang="en-US"/>
          </a:p>
        </p:txBody>
      </p:sp>
    </p:spTree>
    <p:extLst>
      <p:ext uri="{BB962C8B-B14F-4D97-AF65-F5344CB8AC3E}">
        <p14:creationId xmlns:p14="http://schemas.microsoft.com/office/powerpoint/2010/main" val="858643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err="1" smtClean="0">
                <a:solidFill>
                  <a:schemeClr val="tx1"/>
                </a:solidFill>
                <a:effectLst/>
                <a:latin typeface="+mn-lt"/>
                <a:ea typeface="+mn-ea"/>
                <a:cs typeface="+mn-cs"/>
              </a:rPr>
              <a:t>데이터셋은</a:t>
            </a:r>
            <a:r>
              <a:rPr lang="ko-KR" altLang="en-US" sz="1200" b="0" i="0" kern="1200" dirty="0" smtClean="0">
                <a:solidFill>
                  <a:schemeClr val="tx1"/>
                </a:solidFill>
                <a:effectLst/>
                <a:latin typeface="+mn-lt"/>
                <a:ea typeface="+mn-ea"/>
                <a:cs typeface="+mn-cs"/>
              </a:rPr>
              <a:t> </a:t>
            </a:r>
            <a:r>
              <a:rPr lang="ko-KR" altLang="en-US" sz="1200" b="0" i="0" kern="1200" dirty="0" err="1" smtClean="0">
                <a:solidFill>
                  <a:schemeClr val="tx1"/>
                </a:solidFill>
                <a:effectLst/>
                <a:latin typeface="+mn-lt"/>
                <a:ea typeface="+mn-ea"/>
                <a:cs typeface="+mn-cs"/>
              </a:rPr>
              <a:t>스팸</a:t>
            </a:r>
            <a:r>
              <a:rPr lang="ko-KR" altLang="en-US" sz="1200" b="0" i="0" kern="1200" dirty="0" smtClean="0">
                <a:solidFill>
                  <a:schemeClr val="tx1"/>
                </a:solidFill>
                <a:effectLst/>
                <a:latin typeface="+mn-lt"/>
                <a:ea typeface="+mn-ea"/>
                <a:cs typeface="+mn-cs"/>
              </a:rPr>
              <a:t> 메일 분류하기 </a:t>
            </a:r>
            <a:r>
              <a:rPr lang="ko-KR" altLang="en-US" sz="1200" b="0" i="0" kern="1200" dirty="0" err="1" smtClean="0">
                <a:solidFill>
                  <a:schemeClr val="tx1"/>
                </a:solidFill>
                <a:effectLst/>
                <a:latin typeface="+mn-lt"/>
                <a:ea typeface="+mn-ea"/>
                <a:cs typeface="+mn-cs"/>
              </a:rPr>
              <a:t>챕터</a:t>
            </a:r>
            <a:r>
              <a:rPr lang="ko-KR" altLang="en-US" sz="1200" b="0" i="0" kern="120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 https://www.kaggle.com/uciml/sms-spam-collection-dataset</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94</a:t>
            </a:fld>
            <a:endParaRPr lang="ko-KR" altLang="en-US"/>
          </a:p>
        </p:txBody>
      </p:sp>
    </p:spTree>
    <p:extLst>
      <p:ext uri="{BB962C8B-B14F-4D97-AF65-F5344CB8AC3E}">
        <p14:creationId xmlns:p14="http://schemas.microsoft.com/office/powerpoint/2010/main" val="3959723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95</a:t>
            </a:fld>
            <a:endParaRPr lang="ko-KR" altLang="en-US"/>
          </a:p>
        </p:txBody>
      </p:sp>
    </p:spTree>
    <p:extLst>
      <p:ext uri="{BB962C8B-B14F-4D97-AF65-F5344CB8AC3E}">
        <p14:creationId xmlns:p14="http://schemas.microsoft.com/office/powerpoint/2010/main" val="23301436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96</a:t>
            </a:fld>
            <a:endParaRPr lang="ko-KR" altLang="en-US"/>
          </a:p>
        </p:txBody>
      </p:sp>
    </p:spTree>
    <p:extLst>
      <p:ext uri="{BB962C8B-B14F-4D97-AF65-F5344CB8AC3E}">
        <p14:creationId xmlns:p14="http://schemas.microsoft.com/office/powerpoint/2010/main" val="3625928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97</a:t>
            </a:fld>
            <a:endParaRPr lang="ko-KR" altLang="en-US"/>
          </a:p>
        </p:txBody>
      </p:sp>
    </p:spTree>
    <p:extLst>
      <p:ext uri="{BB962C8B-B14F-4D97-AF65-F5344CB8AC3E}">
        <p14:creationId xmlns:p14="http://schemas.microsoft.com/office/powerpoint/2010/main" val="3324094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98</a:t>
            </a:fld>
            <a:endParaRPr lang="ko-KR" altLang="en-US"/>
          </a:p>
        </p:txBody>
      </p:sp>
    </p:spTree>
    <p:extLst>
      <p:ext uri="{BB962C8B-B14F-4D97-AF65-F5344CB8AC3E}">
        <p14:creationId xmlns:p14="http://schemas.microsoft.com/office/powerpoint/2010/main" val="2476301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99</a:t>
            </a:fld>
            <a:endParaRPr lang="ko-KR" altLang="en-US"/>
          </a:p>
        </p:txBody>
      </p:sp>
    </p:spTree>
    <p:extLst>
      <p:ext uri="{BB962C8B-B14F-4D97-AF65-F5344CB8AC3E}">
        <p14:creationId xmlns:p14="http://schemas.microsoft.com/office/powerpoint/2010/main" val="6566664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100</a:t>
            </a:fld>
            <a:endParaRPr lang="ko-KR" altLang="en-US"/>
          </a:p>
        </p:txBody>
      </p:sp>
    </p:spTree>
    <p:extLst>
      <p:ext uri="{BB962C8B-B14F-4D97-AF65-F5344CB8AC3E}">
        <p14:creationId xmlns:p14="http://schemas.microsoft.com/office/powerpoint/2010/main" val="3277507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101</a:t>
            </a:fld>
            <a:endParaRPr lang="ko-KR" altLang="en-US"/>
          </a:p>
        </p:txBody>
      </p:sp>
    </p:spTree>
    <p:extLst>
      <p:ext uri="{BB962C8B-B14F-4D97-AF65-F5344CB8AC3E}">
        <p14:creationId xmlns:p14="http://schemas.microsoft.com/office/powerpoint/2010/main" val="330381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50</a:t>
            </a:fld>
            <a:endParaRPr lang="ko-KR" altLang="en-US"/>
          </a:p>
        </p:txBody>
      </p:sp>
    </p:spTree>
    <p:extLst>
      <p:ext uri="{BB962C8B-B14F-4D97-AF65-F5344CB8AC3E}">
        <p14:creationId xmlns:p14="http://schemas.microsoft.com/office/powerpoint/2010/main" val="33131885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102</a:t>
            </a:fld>
            <a:endParaRPr lang="ko-KR" altLang="en-US"/>
          </a:p>
        </p:txBody>
      </p:sp>
    </p:spTree>
    <p:extLst>
      <p:ext uri="{BB962C8B-B14F-4D97-AF65-F5344CB8AC3E}">
        <p14:creationId xmlns:p14="http://schemas.microsoft.com/office/powerpoint/2010/main" val="3132268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103</a:t>
            </a:fld>
            <a:endParaRPr lang="ko-KR" altLang="en-US"/>
          </a:p>
        </p:txBody>
      </p:sp>
    </p:spTree>
    <p:extLst>
      <p:ext uri="{BB962C8B-B14F-4D97-AF65-F5344CB8AC3E}">
        <p14:creationId xmlns:p14="http://schemas.microsoft.com/office/powerpoint/2010/main" val="3042026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104</a:t>
            </a:fld>
            <a:endParaRPr lang="ko-KR" altLang="en-US"/>
          </a:p>
        </p:txBody>
      </p:sp>
    </p:spTree>
    <p:extLst>
      <p:ext uri="{BB962C8B-B14F-4D97-AF65-F5344CB8AC3E}">
        <p14:creationId xmlns:p14="http://schemas.microsoft.com/office/powerpoint/2010/main" val="191358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51</a:t>
            </a:fld>
            <a:endParaRPr lang="ko-KR" altLang="en-US"/>
          </a:p>
        </p:txBody>
      </p:sp>
    </p:spTree>
    <p:extLst>
      <p:ext uri="{BB962C8B-B14F-4D97-AF65-F5344CB8AC3E}">
        <p14:creationId xmlns:p14="http://schemas.microsoft.com/office/powerpoint/2010/main" val="331923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52</a:t>
            </a:fld>
            <a:endParaRPr lang="ko-KR" altLang="en-US"/>
          </a:p>
        </p:txBody>
      </p:sp>
    </p:spTree>
    <p:extLst>
      <p:ext uri="{BB962C8B-B14F-4D97-AF65-F5344CB8AC3E}">
        <p14:creationId xmlns:p14="http://schemas.microsoft.com/office/powerpoint/2010/main" val="408493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53</a:t>
            </a:fld>
            <a:endParaRPr lang="ko-KR" altLang="en-US"/>
          </a:p>
        </p:txBody>
      </p:sp>
    </p:spTree>
    <p:extLst>
      <p:ext uri="{BB962C8B-B14F-4D97-AF65-F5344CB8AC3E}">
        <p14:creationId xmlns:p14="http://schemas.microsoft.com/office/powerpoint/2010/main" val="142129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54</a:t>
            </a:fld>
            <a:endParaRPr lang="ko-KR" altLang="en-US"/>
          </a:p>
        </p:txBody>
      </p:sp>
    </p:spTree>
    <p:extLst>
      <p:ext uri="{BB962C8B-B14F-4D97-AF65-F5344CB8AC3E}">
        <p14:creationId xmlns:p14="http://schemas.microsoft.com/office/powerpoint/2010/main" val="230850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00276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32552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95218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21613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91691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68349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286442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424846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82944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283787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B9D9A5-11FE-4B5B-8B93-C2200679462D}" type="datetimeFigureOut">
              <a:rPr lang="ko-KR" altLang="en-US" smtClean="0"/>
              <a:t>2020-02-24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428052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9D9A5-11FE-4B5B-8B93-C2200679462D}" type="datetimeFigureOut">
              <a:rPr lang="ko-KR" altLang="en-US" smtClean="0"/>
              <a:t>2020-02-24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23011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814754" y="2815248"/>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dirty="0" smtClean="0"/>
              <a:t>NUMPY REVIEW </a:t>
            </a:r>
            <a:endParaRPr lang="ko-KR" altLang="en-US" dirty="0"/>
          </a:p>
        </p:txBody>
      </p:sp>
    </p:spTree>
    <p:extLst>
      <p:ext uri="{BB962C8B-B14F-4D97-AF65-F5344CB8AC3E}">
        <p14:creationId xmlns:p14="http://schemas.microsoft.com/office/powerpoint/2010/main" val="8920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배열 크기 바꾸기 </a:t>
            </a:r>
            <a:endParaRPr lang="en-US" altLang="ko-KR" sz="1800" dirty="0" smtClean="0"/>
          </a:p>
          <a:p>
            <a:pPr lvl="1"/>
            <a:r>
              <a:rPr lang="ko-KR" altLang="en-US" sz="1600" dirty="0"/>
              <a:t>데이터를 동일하게 유지하면서  배열 크기</a:t>
            </a:r>
            <a:r>
              <a:rPr lang="en-US" altLang="ko-KR" sz="1600" dirty="0"/>
              <a:t>(</a:t>
            </a:r>
            <a:r>
              <a:rPr lang="ko-KR" altLang="en-US" sz="1600" dirty="0"/>
              <a:t>행과 열의 수</a:t>
            </a:r>
            <a:r>
              <a:rPr lang="en-US" altLang="ko-KR" sz="1600" dirty="0"/>
              <a:t>, </a:t>
            </a:r>
            <a:r>
              <a:rPr lang="ko-KR" altLang="en-US" sz="1600" dirty="0"/>
              <a:t>구조</a:t>
            </a:r>
            <a:r>
              <a:rPr lang="en-US" altLang="ko-KR" sz="1600" dirty="0"/>
              <a:t>) </a:t>
            </a:r>
            <a:r>
              <a:rPr lang="ko-KR" altLang="en-US" sz="1600" dirty="0"/>
              <a:t>변경</a:t>
            </a:r>
          </a:p>
          <a:p>
            <a:pPr lvl="1"/>
            <a:r>
              <a:rPr lang="ko-KR" altLang="en-US" sz="1600" dirty="0"/>
              <a:t>새로 생성된 행렬은 원래 </a:t>
            </a:r>
            <a:r>
              <a:rPr lang="ko-KR" altLang="en-US" sz="1600" dirty="0" err="1"/>
              <a:t>행력과</a:t>
            </a:r>
            <a:r>
              <a:rPr lang="ko-KR" altLang="en-US" sz="1600" dirty="0"/>
              <a:t> 원소  개수가 같음</a:t>
            </a:r>
          </a:p>
          <a:p>
            <a:pPr lvl="1"/>
            <a:r>
              <a:rPr lang="en-US" altLang="ko-KR" sz="1600" dirty="0"/>
              <a:t>reshape</a:t>
            </a:r>
            <a:r>
              <a:rPr lang="ko-KR" altLang="en-US" sz="1600" dirty="0"/>
              <a:t>에 사용할 수 있는 매개변수 </a:t>
            </a:r>
            <a:r>
              <a:rPr lang="en-US" altLang="ko-KR" sz="1600" dirty="0"/>
              <a:t>-1</a:t>
            </a:r>
            <a:r>
              <a:rPr lang="ko-KR" altLang="en-US" sz="1600" dirty="0"/>
              <a:t>은 가능한 많이라는 뜻으로 유용하게 사용됨</a:t>
            </a:r>
          </a:p>
          <a:p>
            <a:pPr lvl="1"/>
            <a:r>
              <a:rPr lang="en-US" altLang="ko-KR" sz="1600" dirty="0"/>
              <a:t>reshape(1, -1)</a:t>
            </a:r>
            <a:r>
              <a:rPr lang="ko-KR" altLang="en-US" sz="1600" dirty="0"/>
              <a:t>은 행 하나에 열은 가능한 많게 라는 의미</a:t>
            </a:r>
          </a:p>
          <a:p>
            <a:pPr lvl="1"/>
            <a:r>
              <a:rPr lang="en-US" altLang="ko-KR" sz="1600" dirty="0"/>
              <a:t>reshape</a:t>
            </a:r>
            <a:r>
              <a:rPr lang="ko-KR" altLang="en-US" sz="1600" dirty="0"/>
              <a:t>에 정수 하나를 입력하면 그 길이의 </a:t>
            </a:r>
            <a:r>
              <a:rPr lang="en-US" altLang="ko-KR" sz="1600" dirty="0"/>
              <a:t>1</a:t>
            </a:r>
            <a:r>
              <a:rPr lang="ko-KR" altLang="en-US" sz="1600" dirty="0"/>
              <a:t>차원 배열을 반환</a:t>
            </a:r>
          </a:p>
          <a:p>
            <a:pPr lvl="1"/>
            <a:r>
              <a:rPr lang="en-US" altLang="ko-KR" sz="1600" dirty="0"/>
              <a:t>reshape</a:t>
            </a:r>
            <a:r>
              <a:rPr lang="ko-KR" altLang="en-US" sz="1600" dirty="0"/>
              <a:t>에 </a:t>
            </a:r>
            <a:r>
              <a:rPr lang="en-US" altLang="ko-KR" sz="1600" dirty="0"/>
              <a:t>-1</a:t>
            </a:r>
            <a:r>
              <a:rPr lang="ko-KR" altLang="en-US" sz="1600" dirty="0"/>
              <a:t>을 입력하면 </a:t>
            </a:r>
            <a:r>
              <a:rPr lang="en-US" altLang="ko-KR" sz="1600" dirty="0"/>
              <a:t>1</a:t>
            </a:r>
            <a:r>
              <a:rPr lang="ko-KR" altLang="en-US" sz="1600" dirty="0"/>
              <a:t>차원 배열을 반환</a:t>
            </a:r>
            <a:endParaRPr lang="en-US" altLang="ko-KR" sz="1600" dirty="0"/>
          </a:p>
        </p:txBody>
      </p:sp>
      <p:sp>
        <p:nvSpPr>
          <p:cNvPr id="9" name="직사각형 8"/>
          <p:cNvSpPr/>
          <p:nvPr/>
        </p:nvSpPr>
        <p:spPr>
          <a:xfrm>
            <a:off x="1161827" y="3409122"/>
            <a:ext cx="10092583"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[ 4, 5, 6], [ 7, 8, 9] , [10, 11, 12]])</a:t>
            </a:r>
          </a:p>
          <a:p>
            <a:r>
              <a:rPr lang="en-US" altLang="ko-KR" sz="1600" dirty="0" err="1">
                <a:solidFill>
                  <a:schemeClr val="tx1"/>
                </a:solidFill>
              </a:rPr>
              <a:t>matrix.size</a:t>
            </a:r>
            <a:endParaRPr lang="en-US" altLang="ko-KR" sz="1600" dirty="0">
              <a:solidFill>
                <a:schemeClr val="tx1"/>
              </a:solidFill>
            </a:endParaRPr>
          </a:p>
          <a:p>
            <a:r>
              <a:rPr lang="en-US" altLang="ko-KR" sz="1600" dirty="0" err="1">
                <a:solidFill>
                  <a:schemeClr val="tx1"/>
                </a:solidFill>
              </a:rPr>
              <a:t>matrix.reshape</a:t>
            </a:r>
            <a:r>
              <a:rPr lang="en-US" altLang="ko-KR" sz="1600" dirty="0">
                <a:solidFill>
                  <a:schemeClr val="tx1"/>
                </a:solidFill>
              </a:rPr>
              <a:t>(2, 6)</a:t>
            </a:r>
          </a:p>
          <a:p>
            <a:r>
              <a:rPr lang="en-US" altLang="ko-KR" sz="1600" dirty="0" err="1">
                <a:solidFill>
                  <a:schemeClr val="tx1"/>
                </a:solidFill>
              </a:rPr>
              <a:t>matrix.size</a:t>
            </a:r>
            <a:endParaRPr lang="en-US" altLang="ko-KR" sz="1600" dirty="0">
              <a:solidFill>
                <a:schemeClr val="tx1"/>
              </a:solidFill>
            </a:endParaRPr>
          </a:p>
          <a:p>
            <a:r>
              <a:rPr lang="en-US" altLang="ko-KR" sz="1600" dirty="0" err="1">
                <a:solidFill>
                  <a:schemeClr val="tx1"/>
                </a:solidFill>
              </a:rPr>
              <a:t>matrix.reshape</a:t>
            </a:r>
            <a:r>
              <a:rPr lang="en-US" altLang="ko-KR" sz="1600" dirty="0">
                <a:solidFill>
                  <a:schemeClr val="tx1"/>
                </a:solidFill>
              </a:rPr>
              <a:t>(1, -1)</a:t>
            </a:r>
          </a:p>
          <a:p>
            <a:r>
              <a:rPr lang="en-US" altLang="ko-KR" sz="1600" dirty="0" err="1">
                <a:solidFill>
                  <a:schemeClr val="tx1"/>
                </a:solidFill>
              </a:rPr>
              <a:t>matrix.reshape</a:t>
            </a:r>
            <a:r>
              <a:rPr lang="en-US" altLang="ko-KR" sz="1600" dirty="0">
                <a:solidFill>
                  <a:schemeClr val="tx1"/>
                </a:solidFill>
              </a:rPr>
              <a:t>(12)</a:t>
            </a:r>
          </a:p>
          <a:p>
            <a:r>
              <a:rPr lang="en-US" altLang="ko-KR" sz="1600" dirty="0" err="1">
                <a:solidFill>
                  <a:schemeClr val="tx1"/>
                </a:solidFill>
              </a:rPr>
              <a:t>matrix.reshape</a:t>
            </a:r>
            <a:r>
              <a:rPr lang="en-US" altLang="ko-KR" sz="1600" dirty="0">
                <a:solidFill>
                  <a:schemeClr val="tx1"/>
                </a:solidFill>
              </a:rPr>
              <a:t>(-1)</a:t>
            </a:r>
          </a:p>
          <a:p>
            <a:r>
              <a:rPr lang="en-US" altLang="ko-KR" sz="1600" dirty="0" err="1">
                <a:solidFill>
                  <a:schemeClr val="tx1"/>
                </a:solidFill>
              </a:rPr>
              <a:t>matrix.ravel</a:t>
            </a:r>
            <a:r>
              <a:rPr lang="en-US" altLang="ko-KR" sz="1600" dirty="0">
                <a:solidFill>
                  <a:schemeClr val="tx1"/>
                </a:solidFill>
              </a:rPr>
              <a:t>()</a:t>
            </a:r>
          </a:p>
        </p:txBody>
      </p:sp>
    </p:spTree>
    <p:extLst>
      <p:ext uri="{BB962C8B-B14F-4D97-AF65-F5344CB8AC3E}">
        <p14:creationId xmlns:p14="http://schemas.microsoft.com/office/powerpoint/2010/main" val="19964290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 </a:t>
            </a:r>
            <a:r>
              <a:rPr lang="ko-KR" altLang="en-US" sz="1800" b="1" dirty="0"/>
              <a:t>문장 토큰화</a:t>
            </a:r>
            <a:r>
              <a:rPr lang="en-US" altLang="ko-KR" sz="1800" b="1" dirty="0"/>
              <a:t>(Sentence Tokenization)</a:t>
            </a:r>
            <a:endParaRPr lang="en-US" altLang="ko-KR" sz="1800" dirty="0"/>
          </a:p>
          <a:p>
            <a:pPr lvl="1">
              <a:buFont typeface="Wingdings" panose="05000000000000000000" pitchFamily="2" charset="2"/>
              <a:buChar char="§"/>
            </a:pPr>
            <a:r>
              <a:rPr lang="ko-KR" altLang="en-US" sz="1600" dirty="0" smtClean="0"/>
              <a:t>문장 </a:t>
            </a:r>
            <a:r>
              <a:rPr lang="ko-KR" altLang="en-US" sz="1600" dirty="0"/>
              <a:t>분류</a:t>
            </a:r>
            <a:r>
              <a:rPr lang="en-US" altLang="ko-KR" sz="1600" dirty="0"/>
              <a:t>(sentence segmentation) - </a:t>
            </a:r>
            <a:r>
              <a:rPr lang="ko-KR" altLang="en-US" sz="1600" dirty="0" err="1"/>
              <a:t>갖고있는</a:t>
            </a:r>
            <a:r>
              <a:rPr lang="ko-KR" altLang="en-US" sz="1600" dirty="0"/>
              <a:t> 코퍼스 내에서 문장 단위로 구분하는 작업</a:t>
            </a:r>
          </a:p>
          <a:p>
            <a:pPr lvl="1">
              <a:buFont typeface="Wingdings" panose="05000000000000000000" pitchFamily="2" charset="2"/>
              <a:buChar char="§"/>
            </a:pPr>
            <a:r>
              <a:rPr lang="ko-KR" altLang="en-US" sz="1600" dirty="0"/>
              <a:t>단순히 온점을 </a:t>
            </a:r>
            <a:r>
              <a:rPr lang="ko-KR" altLang="en-US" sz="1600" dirty="0" err="1"/>
              <a:t>구분자로</a:t>
            </a:r>
            <a:r>
              <a:rPr lang="ko-KR" altLang="en-US" sz="1600" dirty="0"/>
              <a:t> 하여 문장을 구분하지 않아야 합니다</a:t>
            </a:r>
          </a:p>
          <a:p>
            <a:pPr lvl="1">
              <a:buFont typeface="Wingdings" panose="05000000000000000000" pitchFamily="2" charset="2"/>
              <a:buChar char="§"/>
            </a:pPr>
            <a:r>
              <a:rPr lang="ko-KR" altLang="en-US" sz="1600" dirty="0"/>
              <a:t>사용하는 코퍼스가 어떤 국적의 언어인지</a:t>
            </a:r>
            <a:r>
              <a:rPr lang="en-US" altLang="ko-KR" sz="1600" dirty="0"/>
              <a:t>, </a:t>
            </a:r>
            <a:r>
              <a:rPr lang="ko-KR" altLang="en-US" sz="1600" dirty="0"/>
              <a:t>또는 해당 코퍼스 내에서 특수문자들이 어떻게 사용되고 있는지에 따라서 직접 규칙들을 정의해볼 수 있겠습니다</a:t>
            </a:r>
            <a:r>
              <a:rPr lang="en-US" altLang="ko-KR" sz="1600" dirty="0"/>
              <a:t>.</a:t>
            </a:r>
          </a:p>
          <a:p>
            <a:pPr lvl="1">
              <a:buFont typeface="Wingdings" panose="05000000000000000000" pitchFamily="2" charset="2"/>
              <a:buChar char="§"/>
            </a:pPr>
            <a:r>
              <a:rPr lang="en-US" altLang="ko-KR" sz="1600" dirty="0"/>
              <a:t>NLTK -  </a:t>
            </a:r>
            <a:r>
              <a:rPr lang="ko-KR" altLang="en-US" sz="1600" dirty="0"/>
              <a:t>영어 문장의 토큰화를 수행하는 </a:t>
            </a:r>
            <a:r>
              <a:rPr lang="en-US" altLang="ko-KR" sz="1600" dirty="0" err="1"/>
              <a:t>sent_tokenize</a:t>
            </a:r>
            <a:r>
              <a:rPr lang="ko-KR" altLang="en-US" sz="1600" dirty="0"/>
              <a:t>를 지원</a:t>
            </a:r>
            <a:r>
              <a:rPr lang="en-US" altLang="ko-KR" sz="1600" dirty="0" smtClean="0"/>
              <a:t>.</a:t>
            </a:r>
            <a:endParaRPr lang="en-US" altLang="ko-KR" sz="1600" dirty="0"/>
          </a:p>
        </p:txBody>
      </p:sp>
      <p:sp>
        <p:nvSpPr>
          <p:cNvPr id="4" name="직사각형 3"/>
          <p:cNvSpPr/>
          <p:nvPr/>
        </p:nvSpPr>
        <p:spPr>
          <a:xfrm>
            <a:off x="1143483" y="3075531"/>
            <a:ext cx="10092583" cy="21325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sent_tokenize</a:t>
            </a:r>
            <a:endParaRPr lang="en-US" altLang="ko-KR" sz="1600" dirty="0">
              <a:solidFill>
                <a:schemeClr val="tx1"/>
              </a:solidFill>
            </a:endParaRPr>
          </a:p>
          <a:p>
            <a:r>
              <a:rPr lang="en-US" altLang="ko-KR" sz="1600" dirty="0">
                <a:solidFill>
                  <a:schemeClr val="tx1"/>
                </a:solidFill>
              </a:rPr>
              <a:t>text="His barber kept his word. But keeping such a huge secret to himself was driving him crazy. Finally, the barber went up a mountain and almost to the edge of a cliff. He dug a hole in the midst of some reeds. He looked about, to </a:t>
            </a:r>
            <a:r>
              <a:rPr lang="en-US" altLang="ko-KR" sz="1600" dirty="0" err="1">
                <a:solidFill>
                  <a:schemeClr val="tx1"/>
                </a:solidFill>
              </a:rPr>
              <a:t>mae</a:t>
            </a:r>
            <a:r>
              <a:rPr lang="en-US" altLang="ko-KR" sz="1600" dirty="0">
                <a:solidFill>
                  <a:schemeClr val="tx1"/>
                </a:solidFill>
              </a:rPr>
              <a:t> sure no one was near."</a:t>
            </a:r>
          </a:p>
          <a:p>
            <a:r>
              <a:rPr lang="en-US" altLang="ko-KR" sz="1600" dirty="0">
                <a:solidFill>
                  <a:schemeClr val="tx1"/>
                </a:solidFill>
              </a:rPr>
              <a:t>print(</a:t>
            </a:r>
            <a:r>
              <a:rPr lang="en-US" altLang="ko-KR" sz="1600" dirty="0" err="1">
                <a:solidFill>
                  <a:schemeClr val="tx1"/>
                </a:solidFill>
              </a:rPr>
              <a:t>sent_tokenize</a:t>
            </a:r>
            <a:r>
              <a:rPr lang="en-US" altLang="ko-KR" sz="1600" dirty="0">
                <a:solidFill>
                  <a:schemeClr val="tx1"/>
                </a:solidFill>
              </a:rPr>
              <a:t>(text))</a:t>
            </a:r>
          </a:p>
          <a:p>
            <a:r>
              <a:rPr lang="en-US" altLang="ko-KR" sz="1600" dirty="0">
                <a:solidFill>
                  <a:schemeClr val="tx1"/>
                </a:solidFill>
              </a:rPr>
              <a:t> </a:t>
            </a:r>
          </a:p>
          <a:p>
            <a:r>
              <a:rPr lang="en-US" altLang="ko-KR" sz="1600" dirty="0">
                <a:solidFill>
                  <a:schemeClr val="tx1"/>
                </a:solidFill>
              </a:rPr>
              <a:t>text="I am actively looking for Ph.D. students. and you are a </a:t>
            </a:r>
            <a:r>
              <a:rPr lang="en-US" altLang="ko-KR" sz="1600" dirty="0" err="1">
                <a:solidFill>
                  <a:schemeClr val="tx1"/>
                </a:solidFill>
              </a:rPr>
              <a:t>Ph.D</a:t>
            </a:r>
            <a:r>
              <a:rPr lang="en-US" altLang="ko-KR" sz="1600" dirty="0">
                <a:solidFill>
                  <a:schemeClr val="tx1"/>
                </a:solidFill>
              </a:rPr>
              <a:t> student."</a:t>
            </a:r>
          </a:p>
          <a:p>
            <a:r>
              <a:rPr lang="en-US" altLang="ko-KR" sz="1600" dirty="0">
                <a:solidFill>
                  <a:schemeClr val="tx1"/>
                </a:solidFill>
              </a:rPr>
              <a:t>print(</a:t>
            </a:r>
            <a:r>
              <a:rPr lang="en-US" altLang="ko-KR" sz="1600" dirty="0" err="1">
                <a:solidFill>
                  <a:schemeClr val="tx1"/>
                </a:solidFill>
              </a:rPr>
              <a:t>sent_tokenize</a:t>
            </a:r>
            <a:r>
              <a:rPr lang="en-US" altLang="ko-KR" sz="1600" dirty="0">
                <a:solidFill>
                  <a:schemeClr val="tx1"/>
                </a:solidFill>
              </a:rPr>
              <a:t>(text))</a:t>
            </a:r>
          </a:p>
        </p:txBody>
      </p:sp>
    </p:spTree>
    <p:extLst>
      <p:ext uri="{BB962C8B-B14F-4D97-AF65-F5344CB8AC3E}">
        <p14:creationId xmlns:p14="http://schemas.microsoft.com/office/powerpoint/2010/main" val="20991461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문장 토큰화</a:t>
            </a:r>
            <a:r>
              <a:rPr lang="en-US" altLang="ko-KR" sz="1800" b="1" dirty="0"/>
              <a:t>(Sentence Tokenization</a:t>
            </a:r>
            <a:r>
              <a:rPr lang="en-US" altLang="ko-KR" sz="1800" b="1" dirty="0" smtClean="0"/>
              <a:t>)</a:t>
            </a:r>
            <a:endParaRPr lang="en-US" altLang="ko-KR" sz="1800" dirty="0"/>
          </a:p>
          <a:p>
            <a:pPr lvl="1">
              <a:buFont typeface="Wingdings" panose="05000000000000000000" pitchFamily="2" charset="2"/>
              <a:buChar char="§"/>
            </a:pPr>
            <a:r>
              <a:rPr lang="ko-KR" altLang="en-US" sz="1600" dirty="0"/>
              <a:t>한국어에 대한 문장 토큰화 도구는 다수</a:t>
            </a:r>
          </a:p>
          <a:p>
            <a:pPr lvl="1">
              <a:buFont typeface="Wingdings" panose="05000000000000000000" pitchFamily="2" charset="2"/>
              <a:buChar char="§"/>
            </a:pPr>
            <a:r>
              <a:rPr lang="ko-KR" altLang="en-US" sz="1600" dirty="0"/>
              <a:t>박상길님이 개발한 </a:t>
            </a:r>
            <a:r>
              <a:rPr lang="en-US" altLang="ko-KR" sz="1600" dirty="0"/>
              <a:t>KSS(Korean Sentence Splitter)</a:t>
            </a:r>
          </a:p>
        </p:txBody>
      </p:sp>
      <p:sp>
        <p:nvSpPr>
          <p:cNvPr id="4" name="직사각형 3"/>
          <p:cNvSpPr/>
          <p:nvPr/>
        </p:nvSpPr>
        <p:spPr>
          <a:xfrm>
            <a:off x="1242874" y="2319508"/>
            <a:ext cx="10092583" cy="166608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pip install </a:t>
            </a:r>
            <a:r>
              <a:rPr lang="en-US" altLang="ko-KR" sz="1600" dirty="0" err="1">
                <a:solidFill>
                  <a:schemeClr val="tx1"/>
                </a:solidFill>
              </a:rPr>
              <a:t>kss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kss</a:t>
            </a:r>
            <a:endParaRPr lang="en-US" altLang="ko-KR" sz="1600" dirty="0">
              <a:solidFill>
                <a:schemeClr val="tx1"/>
              </a:solidFill>
            </a:endParaRPr>
          </a:p>
          <a:p>
            <a:r>
              <a:rPr lang="en-US" altLang="ko-KR" sz="1600" dirty="0">
                <a:solidFill>
                  <a:schemeClr val="tx1"/>
                </a:solidFill>
              </a:rPr>
              <a:t>text='</a:t>
            </a:r>
            <a:r>
              <a:rPr lang="ko-KR" altLang="en-US" sz="1600" dirty="0" err="1">
                <a:solidFill>
                  <a:schemeClr val="tx1"/>
                </a:solidFill>
              </a:rPr>
              <a:t>딥</a:t>
            </a:r>
            <a:r>
              <a:rPr lang="ko-KR" altLang="en-US" sz="1600" dirty="0">
                <a:solidFill>
                  <a:schemeClr val="tx1"/>
                </a:solidFill>
              </a:rPr>
              <a:t> 러닝 자연어 처리가 재미있기는 합니다</a:t>
            </a:r>
            <a:r>
              <a:rPr lang="en-US" altLang="ko-KR" sz="1600" dirty="0">
                <a:solidFill>
                  <a:schemeClr val="tx1"/>
                </a:solidFill>
              </a:rPr>
              <a:t>. </a:t>
            </a:r>
            <a:r>
              <a:rPr lang="ko-KR" altLang="en-US" sz="1600" dirty="0">
                <a:solidFill>
                  <a:schemeClr val="tx1"/>
                </a:solidFill>
              </a:rPr>
              <a:t>그런데 문제는 영어보다 한국어로 할 때 너무 어려워요</a:t>
            </a:r>
            <a:r>
              <a:rPr lang="en-US" altLang="ko-KR" sz="1600" dirty="0">
                <a:solidFill>
                  <a:schemeClr val="tx1"/>
                </a:solidFill>
              </a:rPr>
              <a:t>. </a:t>
            </a:r>
            <a:r>
              <a:rPr lang="ko-KR" altLang="en-US" sz="1600" dirty="0" err="1">
                <a:solidFill>
                  <a:schemeClr val="tx1"/>
                </a:solidFill>
              </a:rPr>
              <a:t>농담아니에요</a:t>
            </a:r>
            <a:r>
              <a:rPr lang="en-US" altLang="ko-KR" sz="1600" dirty="0">
                <a:solidFill>
                  <a:schemeClr val="tx1"/>
                </a:solidFill>
              </a:rPr>
              <a:t>. </a:t>
            </a:r>
            <a:r>
              <a:rPr lang="ko-KR" altLang="en-US" sz="1600" dirty="0">
                <a:solidFill>
                  <a:schemeClr val="tx1"/>
                </a:solidFill>
              </a:rPr>
              <a:t>이제 해보면 알걸요</a:t>
            </a:r>
            <a:r>
              <a:rPr lang="en-US" altLang="ko-KR" sz="1600" dirty="0">
                <a:solidFill>
                  <a:schemeClr val="tx1"/>
                </a:solidFill>
              </a:rPr>
              <a:t>?'</a:t>
            </a:r>
          </a:p>
          <a:p>
            <a:r>
              <a:rPr lang="en-US" altLang="ko-KR" sz="1600" dirty="0">
                <a:solidFill>
                  <a:schemeClr val="tx1"/>
                </a:solidFill>
              </a:rPr>
              <a:t>print(</a:t>
            </a:r>
            <a:r>
              <a:rPr lang="en-US" altLang="ko-KR" sz="1600" dirty="0" err="1">
                <a:solidFill>
                  <a:schemeClr val="tx1"/>
                </a:solidFill>
              </a:rPr>
              <a:t>kss.split_sentences</a:t>
            </a:r>
            <a:r>
              <a:rPr lang="en-US" altLang="ko-KR" sz="1600" dirty="0">
                <a:solidFill>
                  <a:schemeClr val="tx1"/>
                </a:solidFill>
              </a:rPr>
              <a:t>(text))</a:t>
            </a:r>
          </a:p>
        </p:txBody>
      </p:sp>
    </p:spTree>
    <p:extLst>
      <p:ext uri="{BB962C8B-B14F-4D97-AF65-F5344CB8AC3E}">
        <p14:creationId xmlns:p14="http://schemas.microsoft.com/office/powerpoint/2010/main" val="37326209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이진 분류기</a:t>
            </a:r>
            <a:r>
              <a:rPr lang="en-US" altLang="ko-KR" sz="1800" b="1" dirty="0"/>
              <a:t>(Binary Classifier</a:t>
            </a:r>
            <a:r>
              <a:rPr lang="en-US" altLang="ko-KR" sz="1800" b="1" dirty="0" smtClean="0"/>
              <a:t>)</a:t>
            </a:r>
            <a:endParaRPr lang="en-US" altLang="ko-KR" sz="1800" dirty="0"/>
          </a:p>
          <a:p>
            <a:pPr lvl="1">
              <a:buFont typeface="Wingdings" panose="05000000000000000000" pitchFamily="2" charset="2"/>
              <a:buChar char="§"/>
            </a:pPr>
            <a:r>
              <a:rPr lang="ko-KR" altLang="en-US" sz="1600" dirty="0"/>
              <a:t>문장 토큰화에서의 예외 사항을 발생시키는 온점의 처리를 위해서 입력에 따라 두 개의 클래스로 분류하는 이진 분류기</a:t>
            </a:r>
            <a:r>
              <a:rPr lang="en-US" altLang="ko-KR" sz="1600" dirty="0"/>
              <a:t>(binary classifier)</a:t>
            </a:r>
            <a:r>
              <a:rPr lang="ko-KR" altLang="en-US" sz="1600" dirty="0"/>
              <a:t>를 사용하기도 합니다</a:t>
            </a:r>
            <a:r>
              <a:rPr lang="en-US" altLang="ko-KR" sz="1600" dirty="0" smtClean="0"/>
              <a:t>.</a:t>
            </a:r>
            <a:br>
              <a:rPr lang="en-US" altLang="ko-KR" sz="1600" dirty="0" smtClean="0"/>
            </a:br>
            <a:r>
              <a:rPr lang="en-US" altLang="ko-KR" sz="1600" dirty="0" smtClean="0"/>
              <a:t>1</a:t>
            </a:r>
            <a:r>
              <a:rPr lang="en-US" altLang="ko-KR" sz="1600" dirty="0"/>
              <a:t>. </a:t>
            </a:r>
            <a:r>
              <a:rPr lang="ko-KR" altLang="en-US" sz="1600" dirty="0"/>
              <a:t>온점</a:t>
            </a:r>
            <a:r>
              <a:rPr lang="en-US" altLang="ko-KR" sz="1600" dirty="0"/>
              <a:t>(.)</a:t>
            </a:r>
            <a:r>
              <a:rPr lang="ko-KR" altLang="en-US" sz="1600" dirty="0"/>
              <a:t>이 단어의 일부분일 경우</a:t>
            </a:r>
            <a:r>
              <a:rPr lang="en-US" altLang="ko-KR" sz="1600" dirty="0"/>
              <a:t>. </a:t>
            </a:r>
            <a:r>
              <a:rPr lang="ko-KR" altLang="en-US" sz="1600" dirty="0"/>
              <a:t>즉</a:t>
            </a:r>
            <a:r>
              <a:rPr lang="en-US" altLang="ko-KR" sz="1600" dirty="0"/>
              <a:t>, </a:t>
            </a:r>
            <a:r>
              <a:rPr lang="ko-KR" altLang="en-US" sz="1600" dirty="0"/>
              <a:t>온점이 약어</a:t>
            </a:r>
            <a:r>
              <a:rPr lang="en-US" altLang="ko-KR" sz="1600" dirty="0"/>
              <a:t>(</a:t>
            </a:r>
            <a:r>
              <a:rPr lang="en-US" altLang="ko-KR" sz="1600" dirty="0" err="1"/>
              <a:t>abbreivation</a:t>
            </a:r>
            <a:r>
              <a:rPr lang="en-US" altLang="ko-KR" sz="1600" dirty="0"/>
              <a:t>)</a:t>
            </a:r>
            <a:r>
              <a:rPr lang="ko-KR" altLang="en-US" sz="1600" dirty="0"/>
              <a:t>로 쓰이는 </a:t>
            </a:r>
            <a:r>
              <a:rPr lang="ko-KR" altLang="en-US" sz="1600" dirty="0" smtClean="0"/>
              <a:t>경우</a:t>
            </a:r>
            <a:r>
              <a:rPr lang="en-US" altLang="ko-KR" sz="1600" dirty="0" smtClean="0"/>
              <a:t/>
            </a:r>
            <a:br>
              <a:rPr lang="en-US" altLang="ko-KR" sz="1600" dirty="0" smtClean="0"/>
            </a:br>
            <a:r>
              <a:rPr lang="en-US" altLang="ko-KR" sz="1600" dirty="0" smtClean="0"/>
              <a:t>2</a:t>
            </a:r>
            <a:r>
              <a:rPr lang="en-US" altLang="ko-KR" sz="1600" dirty="0"/>
              <a:t>. </a:t>
            </a:r>
            <a:r>
              <a:rPr lang="ko-KR" altLang="en-US" sz="1600" dirty="0"/>
              <a:t>온점</a:t>
            </a:r>
            <a:r>
              <a:rPr lang="en-US" altLang="ko-KR" sz="1600" dirty="0"/>
              <a:t>(.)</a:t>
            </a:r>
            <a:r>
              <a:rPr lang="ko-KR" altLang="en-US" sz="1600" dirty="0"/>
              <a:t>이 정말로 문장의 </a:t>
            </a:r>
            <a:r>
              <a:rPr lang="ko-KR" altLang="en-US" sz="1600" dirty="0" err="1"/>
              <a:t>구분자</a:t>
            </a:r>
            <a:r>
              <a:rPr lang="en-US" altLang="ko-KR" sz="1600" dirty="0"/>
              <a:t>(boundary)</a:t>
            </a:r>
            <a:r>
              <a:rPr lang="ko-KR" altLang="en-US" sz="1600" dirty="0"/>
              <a:t>일 경우를 의미할 것입니다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r>
              <a:rPr lang="ko-KR" altLang="en-US" sz="1600" dirty="0"/>
              <a:t>이진 분류기는  임의로 정한 </a:t>
            </a:r>
            <a:r>
              <a:rPr lang="ko-KR" altLang="en-US" sz="1600" dirty="0" err="1"/>
              <a:t>여러가지</a:t>
            </a:r>
            <a:r>
              <a:rPr lang="ko-KR" altLang="en-US" sz="1600" dirty="0"/>
              <a:t> 규칙을 </a:t>
            </a:r>
            <a:r>
              <a:rPr lang="ko-KR" altLang="en-US" sz="1600" dirty="0" err="1"/>
              <a:t>코딩한</a:t>
            </a:r>
            <a:r>
              <a:rPr lang="ko-KR" altLang="en-US" sz="1600" dirty="0"/>
              <a:t> 함수일 수도 있으며</a:t>
            </a:r>
            <a:r>
              <a:rPr lang="en-US" altLang="ko-KR" sz="1600" dirty="0"/>
              <a:t>, </a:t>
            </a:r>
            <a:r>
              <a:rPr lang="ko-KR" altLang="en-US" sz="1600" dirty="0"/>
              <a:t>머신 러닝을 통해 이진 분류기를 구현하기도 합니다</a:t>
            </a:r>
            <a:r>
              <a:rPr lang="en-US" altLang="ko-KR" sz="1600" dirty="0"/>
              <a:t>.</a:t>
            </a:r>
          </a:p>
          <a:p>
            <a:pPr lvl="1">
              <a:buFont typeface="Wingdings" panose="05000000000000000000" pitchFamily="2" charset="2"/>
              <a:buChar char="§"/>
            </a:pPr>
            <a:r>
              <a:rPr lang="ko-KR" altLang="en-US" sz="1600" dirty="0"/>
              <a:t>온점</a:t>
            </a:r>
            <a:r>
              <a:rPr lang="en-US" altLang="ko-KR" sz="1600" dirty="0"/>
              <a:t>(.)</a:t>
            </a:r>
            <a:r>
              <a:rPr lang="ko-KR" altLang="en-US" sz="1600" dirty="0"/>
              <a:t>이 어떤 클래스에 속하는지 결정을 위해서는 어떤 온점이 주로 약어</a:t>
            </a:r>
            <a:r>
              <a:rPr lang="en-US" altLang="ko-KR" sz="1600" dirty="0"/>
              <a:t>(abbreviation)</a:t>
            </a:r>
            <a:r>
              <a:rPr lang="ko-KR" altLang="en-US" sz="1600" dirty="0"/>
              <a:t>으로 쓰이는 지 </a:t>
            </a:r>
            <a:r>
              <a:rPr lang="ko-KR" altLang="en-US" sz="1600" dirty="0" err="1"/>
              <a:t>알아야합니다</a:t>
            </a:r>
            <a:r>
              <a:rPr lang="en-US" altLang="ko-KR" sz="1600" dirty="0"/>
              <a:t>.</a:t>
            </a:r>
          </a:p>
          <a:p>
            <a:pPr lvl="1">
              <a:buFont typeface="Wingdings" panose="05000000000000000000" pitchFamily="2" charset="2"/>
              <a:buChar char="§"/>
            </a:pPr>
            <a:r>
              <a:rPr lang="ko-KR" altLang="en-US" sz="1600" dirty="0"/>
              <a:t>이진 분류기 구현에서 약어 사전</a:t>
            </a:r>
            <a:r>
              <a:rPr lang="en-US" altLang="ko-KR" sz="1600" dirty="0"/>
              <a:t>(abbreviation dictionary)</a:t>
            </a:r>
            <a:r>
              <a:rPr lang="ko-KR" altLang="en-US" sz="1600" dirty="0"/>
              <a:t>는 유용하게 쓰입니다</a:t>
            </a:r>
            <a:r>
              <a:rPr lang="en-US" altLang="ko-KR" sz="1600" dirty="0"/>
              <a:t>. </a:t>
            </a:r>
          </a:p>
          <a:p>
            <a:pPr lvl="1">
              <a:buFont typeface="Wingdings" panose="05000000000000000000" pitchFamily="2" charset="2"/>
              <a:buChar char="§"/>
            </a:pPr>
            <a:r>
              <a:rPr lang="ko-KR" altLang="en-US" sz="1600" dirty="0"/>
              <a:t>문장 토큰화를 수행하는 오픈 소스로는 </a:t>
            </a:r>
            <a:r>
              <a:rPr lang="en-US" altLang="ko-KR" sz="1600" dirty="0"/>
              <a:t>NLTK, </a:t>
            </a:r>
            <a:r>
              <a:rPr lang="en-US" altLang="ko-KR" sz="1600" dirty="0" err="1"/>
              <a:t>OpenNLP</a:t>
            </a:r>
            <a:r>
              <a:rPr lang="en-US" altLang="ko-KR" sz="1600" dirty="0"/>
              <a:t>, </a:t>
            </a:r>
            <a:r>
              <a:rPr lang="ko-KR" altLang="en-US" sz="1600" dirty="0" err="1"/>
              <a:t>스탠포드</a:t>
            </a:r>
            <a:r>
              <a:rPr lang="ko-KR" altLang="en-US" sz="1600" dirty="0"/>
              <a:t> </a:t>
            </a:r>
            <a:r>
              <a:rPr lang="en-US" altLang="ko-KR" sz="1600" dirty="0" err="1"/>
              <a:t>CoreNLP</a:t>
            </a:r>
            <a:r>
              <a:rPr lang="en-US" altLang="ko-KR" sz="1600" dirty="0"/>
              <a:t>, </a:t>
            </a:r>
            <a:r>
              <a:rPr lang="en-US" altLang="ko-KR" sz="1600" dirty="0" err="1"/>
              <a:t>splitta</a:t>
            </a:r>
            <a:r>
              <a:rPr lang="en-US" altLang="ko-KR" sz="1600" dirty="0"/>
              <a:t>, </a:t>
            </a:r>
            <a:r>
              <a:rPr lang="en-US" altLang="ko-KR" sz="1600" dirty="0" err="1"/>
              <a:t>LingPipe</a:t>
            </a:r>
            <a:r>
              <a:rPr lang="en-US" altLang="ko-KR" sz="1600" dirty="0"/>
              <a:t> </a:t>
            </a:r>
            <a:r>
              <a:rPr lang="ko-KR" altLang="en-US" sz="1600" dirty="0"/>
              <a:t>등이 있습니다</a:t>
            </a:r>
            <a:r>
              <a:rPr lang="en-US" altLang="ko-KR" sz="1600" dirty="0"/>
              <a:t>. </a:t>
            </a:r>
          </a:p>
        </p:txBody>
      </p:sp>
    </p:spTree>
    <p:extLst>
      <p:ext uri="{BB962C8B-B14F-4D97-AF65-F5344CB8AC3E}">
        <p14:creationId xmlns:p14="http://schemas.microsoft.com/office/powerpoint/2010/main" val="19189696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한국어에서의 토큰화의 </a:t>
            </a:r>
            <a:r>
              <a:rPr lang="ko-KR" altLang="en-US" sz="1800" b="1" dirty="0" smtClean="0"/>
              <a:t>어려움</a:t>
            </a:r>
            <a:endParaRPr lang="en-US" altLang="ko-KR" sz="1800" dirty="0"/>
          </a:p>
          <a:p>
            <a:pPr lvl="1">
              <a:buFont typeface="Wingdings" panose="05000000000000000000" pitchFamily="2" charset="2"/>
              <a:buChar char="§"/>
            </a:pPr>
            <a:r>
              <a:rPr lang="ko-KR" altLang="en-US" sz="1600" dirty="0"/>
              <a:t>영어는 </a:t>
            </a:r>
            <a:r>
              <a:rPr lang="en-US" altLang="ko-KR" sz="1600" dirty="0"/>
              <a:t>New York</a:t>
            </a:r>
            <a:r>
              <a:rPr lang="ko-KR" altLang="en-US" sz="1600" dirty="0"/>
              <a:t>과 같은 합성어나 </a:t>
            </a:r>
            <a:r>
              <a:rPr lang="en-US" altLang="ko-KR" sz="1600" dirty="0"/>
              <a:t>he's </a:t>
            </a:r>
            <a:r>
              <a:rPr lang="ko-KR" altLang="en-US" sz="1600" dirty="0"/>
              <a:t>와 같이 </a:t>
            </a:r>
            <a:r>
              <a:rPr lang="ko-KR" altLang="en-US" sz="1600" dirty="0" err="1"/>
              <a:t>줄임말에</a:t>
            </a:r>
            <a:r>
              <a:rPr lang="ko-KR" altLang="en-US" sz="1600" dirty="0"/>
              <a:t> 대한 예외처리만 한다면</a:t>
            </a:r>
            <a:r>
              <a:rPr lang="en-US" altLang="ko-KR" sz="1600" dirty="0"/>
              <a:t>, </a:t>
            </a:r>
            <a:r>
              <a:rPr lang="ko-KR" altLang="en-US" sz="1600" dirty="0"/>
              <a:t>띄어쓰기</a:t>
            </a:r>
            <a:r>
              <a:rPr lang="en-US" altLang="ko-KR" sz="1600" dirty="0"/>
              <a:t>(whitespace)</a:t>
            </a:r>
            <a:r>
              <a:rPr lang="ko-KR" altLang="en-US" sz="1600" dirty="0"/>
              <a:t>를 기준으로 하는 띄어쓰기 토큰화를 수행해도 단어 토큰화가 잘 작동합니다</a:t>
            </a:r>
            <a:r>
              <a:rPr lang="en-US" altLang="ko-KR" sz="1600" dirty="0"/>
              <a:t>. </a:t>
            </a:r>
            <a:r>
              <a:rPr lang="en-US" altLang="ko-KR" sz="1600" dirty="0" smtClean="0"/>
              <a:t>(</a:t>
            </a:r>
            <a:r>
              <a:rPr lang="ko-KR" altLang="en-US" sz="1600" dirty="0"/>
              <a:t>띄어쓰기 토큰화와 단어 토큰화가 거의 </a:t>
            </a:r>
            <a:r>
              <a:rPr lang="ko-KR" altLang="en-US" sz="1600" dirty="0" smtClean="0"/>
              <a:t>같음</a:t>
            </a:r>
            <a:r>
              <a:rPr lang="en-US" altLang="ko-KR" sz="1600" dirty="0" smtClean="0"/>
              <a:t>)</a:t>
            </a:r>
          </a:p>
          <a:p>
            <a:pPr lvl="1">
              <a:buFont typeface="Wingdings" panose="05000000000000000000" pitchFamily="2" charset="2"/>
              <a:buChar char="§"/>
            </a:pPr>
            <a:r>
              <a:rPr lang="ko-KR" altLang="en-US" sz="1600" dirty="0"/>
              <a:t>한국어의 경우에는 띄어쓰기 단위가 되는 단위를 </a:t>
            </a:r>
            <a:r>
              <a:rPr lang="en-US" altLang="ko-KR" sz="1600" dirty="0"/>
              <a:t>'</a:t>
            </a:r>
            <a:r>
              <a:rPr lang="ko-KR" altLang="en-US" sz="1600" dirty="0"/>
              <a:t>어절</a:t>
            </a:r>
            <a:r>
              <a:rPr lang="en-US" altLang="ko-KR" sz="1600" dirty="0"/>
              <a:t>'</a:t>
            </a:r>
            <a:r>
              <a:rPr lang="ko-KR" altLang="en-US" sz="1600" dirty="0"/>
              <a:t>이라고 하며 한국어가 영어와는 다른 형태를 가지는 언어인 교착어</a:t>
            </a:r>
            <a:r>
              <a:rPr lang="en-US" altLang="ko-KR" sz="1600" dirty="0"/>
              <a:t>(</a:t>
            </a:r>
            <a:r>
              <a:rPr lang="ko-KR" altLang="en-US" sz="1600" dirty="0"/>
              <a:t>조사</a:t>
            </a:r>
            <a:r>
              <a:rPr lang="en-US" altLang="ko-KR" sz="1600" dirty="0"/>
              <a:t>, </a:t>
            </a:r>
            <a:r>
              <a:rPr lang="ko-KR" altLang="en-US" sz="1600" dirty="0"/>
              <a:t>어미 등을 붙여서 말을 만드는 언어</a:t>
            </a:r>
            <a:r>
              <a:rPr lang="en-US" altLang="ko-KR" sz="1600" dirty="0"/>
              <a:t>)</a:t>
            </a:r>
            <a:r>
              <a:rPr lang="ko-KR" altLang="en-US" sz="1600" dirty="0"/>
              <a:t>라는 점 때문에  어절 토큰화와 단어 토큰화가 같지 않습니다</a:t>
            </a:r>
            <a:r>
              <a:rPr lang="en-US" altLang="ko-KR" sz="1600" dirty="0" smtClean="0"/>
              <a:t>.</a:t>
            </a:r>
          </a:p>
          <a:p>
            <a:pPr lvl="1">
              <a:buFont typeface="Wingdings" panose="05000000000000000000" pitchFamily="2" charset="2"/>
              <a:buChar char="§"/>
            </a:pPr>
            <a:r>
              <a:rPr lang="ko-KR" altLang="en-US" sz="1600" u="sng" dirty="0"/>
              <a:t>한국어는 어절이 독립적인 단어로 구성되는 것이 아니라 조사 등의 무언가가 붙어있는 경우가 많아서 이를 전부 분리해줘야 합니다</a:t>
            </a:r>
            <a:r>
              <a:rPr lang="en-US" altLang="ko-KR" sz="1600" u="sng" dirty="0"/>
              <a:t>.</a:t>
            </a:r>
          </a:p>
          <a:p>
            <a:pPr lvl="1">
              <a:buFont typeface="Wingdings" panose="05000000000000000000" pitchFamily="2" charset="2"/>
              <a:buChar char="§"/>
            </a:pPr>
            <a:r>
              <a:rPr lang="ko-KR" altLang="en-US" sz="1600" dirty="0"/>
              <a:t>형태소</a:t>
            </a:r>
            <a:r>
              <a:rPr lang="en-US" altLang="ko-KR" sz="1600" dirty="0"/>
              <a:t>(morpheme)</a:t>
            </a:r>
            <a:r>
              <a:rPr lang="ko-KR" altLang="en-US" sz="1600" dirty="0"/>
              <a:t>란 뜻을 가진 가장 작은 말의 단위를 말합니다</a:t>
            </a:r>
            <a:r>
              <a:rPr lang="en-US" altLang="ko-KR" sz="1600" dirty="0" smtClean="0"/>
              <a:t>.</a:t>
            </a:r>
            <a:br>
              <a:rPr lang="en-US" altLang="ko-KR" sz="1600" dirty="0" smtClean="0"/>
            </a:br>
            <a:r>
              <a:rPr lang="ko-KR" altLang="en-US" sz="1600" dirty="0" smtClean="0"/>
              <a:t>자립 </a:t>
            </a:r>
            <a:r>
              <a:rPr lang="ko-KR" altLang="en-US" sz="1600" dirty="0"/>
              <a:t>형태소 </a:t>
            </a:r>
            <a:r>
              <a:rPr lang="en-US" altLang="ko-KR" sz="1600" dirty="0"/>
              <a:t>: </a:t>
            </a:r>
            <a:r>
              <a:rPr lang="ko-KR" altLang="en-US" sz="1600" dirty="0"/>
              <a:t>접사</a:t>
            </a:r>
            <a:r>
              <a:rPr lang="en-US" altLang="ko-KR" sz="1600" dirty="0"/>
              <a:t>, </a:t>
            </a:r>
            <a:r>
              <a:rPr lang="ko-KR" altLang="en-US" sz="1600" dirty="0"/>
              <a:t>어미</a:t>
            </a:r>
            <a:r>
              <a:rPr lang="en-US" altLang="ko-KR" sz="1600" dirty="0"/>
              <a:t>, </a:t>
            </a:r>
            <a:r>
              <a:rPr lang="ko-KR" altLang="en-US" sz="1600" dirty="0"/>
              <a:t>조사와 상관없이 자립하여 사용할 수 있는 형태소</a:t>
            </a:r>
            <a:r>
              <a:rPr lang="en-US" altLang="ko-KR" sz="1600" dirty="0"/>
              <a:t>. </a:t>
            </a:r>
            <a:r>
              <a:rPr lang="ko-KR" altLang="en-US" sz="1600" dirty="0"/>
              <a:t>그 자체로 단어가 된다</a:t>
            </a:r>
            <a:r>
              <a:rPr lang="en-US" altLang="ko-KR" sz="1600" dirty="0"/>
              <a:t>. </a:t>
            </a:r>
            <a:r>
              <a:rPr lang="ko-KR" altLang="en-US" sz="1600" dirty="0"/>
              <a:t>체언</a:t>
            </a:r>
            <a:r>
              <a:rPr lang="en-US" altLang="ko-KR" sz="1600" dirty="0"/>
              <a:t>(</a:t>
            </a:r>
            <a:r>
              <a:rPr lang="ko-KR" altLang="en-US" sz="1600" dirty="0"/>
              <a:t>명사</a:t>
            </a:r>
            <a:r>
              <a:rPr lang="en-US" altLang="ko-KR" sz="1600" dirty="0"/>
              <a:t>, </a:t>
            </a:r>
            <a:r>
              <a:rPr lang="ko-KR" altLang="en-US" sz="1600" dirty="0"/>
              <a:t>대명사</a:t>
            </a:r>
            <a:r>
              <a:rPr lang="en-US" altLang="ko-KR" sz="1600" dirty="0"/>
              <a:t>, </a:t>
            </a:r>
            <a:r>
              <a:rPr lang="ko-KR" altLang="en-US" sz="1600" dirty="0"/>
              <a:t>수사</a:t>
            </a:r>
            <a:r>
              <a:rPr lang="en-US" altLang="ko-KR" sz="1600" dirty="0"/>
              <a:t>), </a:t>
            </a:r>
            <a:r>
              <a:rPr lang="ko-KR" altLang="en-US" sz="1600" dirty="0"/>
              <a:t>수식언</a:t>
            </a:r>
            <a:r>
              <a:rPr lang="en-US" altLang="ko-KR" sz="1600" dirty="0"/>
              <a:t>(</a:t>
            </a:r>
            <a:r>
              <a:rPr lang="ko-KR" altLang="en-US" sz="1600" dirty="0"/>
              <a:t>관형사</a:t>
            </a:r>
            <a:r>
              <a:rPr lang="en-US" altLang="ko-KR" sz="1600" dirty="0"/>
              <a:t>, </a:t>
            </a:r>
            <a:r>
              <a:rPr lang="ko-KR" altLang="en-US" sz="1600" dirty="0"/>
              <a:t>부사</a:t>
            </a:r>
            <a:r>
              <a:rPr lang="en-US" altLang="ko-KR" sz="1600" dirty="0"/>
              <a:t>), </a:t>
            </a:r>
            <a:r>
              <a:rPr lang="ko-KR" altLang="en-US" sz="1600" dirty="0"/>
              <a:t>감탄사 등이 있다</a:t>
            </a:r>
            <a:r>
              <a:rPr lang="en-US" altLang="ko-KR" sz="1600" dirty="0" smtClean="0"/>
              <a:t>.</a:t>
            </a:r>
            <a:br>
              <a:rPr lang="en-US" altLang="ko-KR" sz="1600" dirty="0" smtClean="0"/>
            </a:br>
            <a:r>
              <a:rPr lang="ko-KR" altLang="en-US" sz="1600" dirty="0" smtClean="0"/>
              <a:t>의존 </a:t>
            </a:r>
            <a:r>
              <a:rPr lang="ko-KR" altLang="en-US" sz="1600" dirty="0"/>
              <a:t>형태소 </a:t>
            </a:r>
            <a:r>
              <a:rPr lang="en-US" altLang="ko-KR" sz="1600" dirty="0"/>
              <a:t>: </a:t>
            </a:r>
            <a:r>
              <a:rPr lang="ko-KR" altLang="en-US" sz="1600" dirty="0"/>
              <a:t>다른 형태소와 결합하여 사용되는 형태소</a:t>
            </a:r>
            <a:r>
              <a:rPr lang="en-US" altLang="ko-KR" sz="1600" dirty="0"/>
              <a:t>. </a:t>
            </a:r>
            <a:r>
              <a:rPr lang="ko-KR" altLang="en-US" sz="1600" dirty="0"/>
              <a:t>접사</a:t>
            </a:r>
            <a:r>
              <a:rPr lang="en-US" altLang="ko-KR" sz="1600" dirty="0"/>
              <a:t>, </a:t>
            </a:r>
            <a:r>
              <a:rPr lang="ko-KR" altLang="en-US" sz="1600" dirty="0"/>
              <a:t>어미</a:t>
            </a:r>
            <a:r>
              <a:rPr lang="en-US" altLang="ko-KR" sz="1600" dirty="0"/>
              <a:t>, </a:t>
            </a:r>
            <a:r>
              <a:rPr lang="ko-KR" altLang="en-US" sz="1600" dirty="0"/>
              <a:t>조사</a:t>
            </a:r>
            <a:r>
              <a:rPr lang="en-US" altLang="ko-KR" sz="1600" dirty="0"/>
              <a:t>, </a:t>
            </a:r>
            <a:r>
              <a:rPr lang="ko-KR" altLang="en-US" sz="1600" dirty="0" err="1"/>
              <a:t>어간를</a:t>
            </a:r>
            <a:r>
              <a:rPr lang="ko-KR" altLang="en-US" sz="1600" dirty="0"/>
              <a:t> 말한다</a:t>
            </a:r>
            <a:r>
              <a:rPr lang="en-US" altLang="ko-KR" sz="1600" dirty="0" smtClean="0"/>
              <a:t>.</a:t>
            </a:r>
            <a:br>
              <a:rPr lang="en-US" altLang="ko-KR" sz="1600" dirty="0" smtClean="0"/>
            </a:br>
            <a:r>
              <a:rPr lang="ko-KR" altLang="en-US" sz="1600" dirty="0" smtClean="0"/>
              <a:t>예</a:t>
            </a:r>
            <a:r>
              <a:rPr lang="en-US" altLang="ko-KR" sz="1600" dirty="0"/>
              <a:t>] </a:t>
            </a:r>
            <a:r>
              <a:rPr lang="ko-KR" altLang="en-US" sz="1600" dirty="0"/>
              <a:t>문장 </a:t>
            </a:r>
            <a:r>
              <a:rPr lang="en-US" altLang="ko-KR" sz="1600" dirty="0"/>
              <a:t>: </a:t>
            </a:r>
            <a:r>
              <a:rPr lang="ko-KR" altLang="en-US" sz="1600" dirty="0" err="1"/>
              <a:t>에디가</a:t>
            </a:r>
            <a:r>
              <a:rPr lang="ko-KR" altLang="en-US" sz="1600" dirty="0"/>
              <a:t> </a:t>
            </a:r>
            <a:r>
              <a:rPr lang="ko-KR" altLang="en-US" sz="1600" dirty="0" err="1"/>
              <a:t>딥러닝책을</a:t>
            </a:r>
            <a:r>
              <a:rPr lang="ko-KR" altLang="en-US" sz="1600" dirty="0"/>
              <a:t> </a:t>
            </a:r>
            <a:r>
              <a:rPr lang="ko-KR" altLang="en-US" sz="1600" dirty="0" smtClean="0"/>
              <a:t>읽었다</a:t>
            </a:r>
            <a:r>
              <a:rPr lang="en-US" altLang="ko-KR" sz="1600" dirty="0" smtClean="0"/>
              <a:t/>
            </a:r>
            <a:br>
              <a:rPr lang="en-US" altLang="ko-KR" sz="1600" dirty="0" smtClean="0"/>
            </a:br>
            <a:r>
              <a:rPr lang="ko-KR" altLang="en-US" sz="1600" dirty="0" smtClean="0"/>
              <a:t>자립 </a:t>
            </a:r>
            <a:r>
              <a:rPr lang="ko-KR" altLang="en-US" sz="1600" dirty="0"/>
              <a:t>형태소 </a:t>
            </a:r>
            <a:r>
              <a:rPr lang="en-US" altLang="ko-KR" sz="1600" dirty="0"/>
              <a:t>: </a:t>
            </a:r>
            <a:r>
              <a:rPr lang="ko-KR" altLang="en-US" sz="1600" dirty="0"/>
              <a:t>에디</a:t>
            </a:r>
            <a:r>
              <a:rPr lang="en-US" altLang="ko-KR" sz="1600" dirty="0"/>
              <a:t>, </a:t>
            </a:r>
            <a:r>
              <a:rPr lang="ko-KR" altLang="en-US" sz="1600" dirty="0" err="1" smtClean="0"/>
              <a:t>딥러닝책</a:t>
            </a:r>
            <a:r>
              <a:rPr lang="en-US" altLang="ko-KR" sz="1600" dirty="0" smtClean="0"/>
              <a:t/>
            </a:r>
            <a:br>
              <a:rPr lang="en-US" altLang="ko-KR" sz="1600" dirty="0" smtClean="0"/>
            </a:br>
            <a:r>
              <a:rPr lang="ko-KR" altLang="en-US" sz="1600" dirty="0" smtClean="0"/>
              <a:t>의존 </a:t>
            </a:r>
            <a:r>
              <a:rPr lang="ko-KR" altLang="en-US" sz="1600" dirty="0"/>
              <a:t>형태소 </a:t>
            </a:r>
            <a:r>
              <a:rPr lang="en-US" altLang="ko-KR" sz="1600" dirty="0"/>
              <a:t>: -</a:t>
            </a:r>
            <a:r>
              <a:rPr lang="ko-KR" altLang="en-US" sz="1600" dirty="0"/>
              <a:t>가</a:t>
            </a:r>
            <a:r>
              <a:rPr lang="en-US" altLang="ko-KR" sz="1600" dirty="0"/>
              <a:t>, -</a:t>
            </a:r>
            <a:r>
              <a:rPr lang="ko-KR" altLang="en-US" sz="1600" dirty="0"/>
              <a:t>을</a:t>
            </a:r>
            <a:r>
              <a:rPr lang="en-US" altLang="ko-KR" sz="1600" dirty="0"/>
              <a:t>, </a:t>
            </a:r>
            <a:r>
              <a:rPr lang="ko-KR" altLang="en-US" sz="1600" dirty="0" err="1"/>
              <a:t>읽</a:t>
            </a:r>
            <a:r>
              <a:rPr lang="en-US" altLang="ko-KR" sz="1600" dirty="0"/>
              <a:t>-, -</a:t>
            </a:r>
            <a:r>
              <a:rPr lang="ko-KR" altLang="en-US" sz="1600" dirty="0" err="1"/>
              <a:t>었</a:t>
            </a:r>
            <a:r>
              <a:rPr lang="en-US" altLang="ko-KR" sz="1600" dirty="0"/>
              <a:t>, -</a:t>
            </a:r>
            <a:r>
              <a:rPr lang="ko-KR" altLang="en-US" sz="1600" dirty="0"/>
              <a:t>다</a:t>
            </a:r>
          </a:p>
          <a:p>
            <a:pPr lvl="1">
              <a:buFont typeface="Wingdings" panose="05000000000000000000" pitchFamily="2" charset="2"/>
              <a:buChar char="§"/>
            </a:pPr>
            <a:endParaRPr lang="ko-KR" altLang="en-US" sz="1600" dirty="0"/>
          </a:p>
          <a:p>
            <a:pPr lvl="1">
              <a:buFont typeface="Wingdings" panose="05000000000000000000" pitchFamily="2" charset="2"/>
              <a:buChar char="§"/>
            </a:pPr>
            <a:r>
              <a:rPr lang="ko-KR" altLang="en-US" sz="1600" u="sng" dirty="0"/>
              <a:t>한국어는 영어권 언어와 비교하여 띄어쓰기가 어렵고</a:t>
            </a:r>
            <a:r>
              <a:rPr lang="en-US" altLang="ko-KR" sz="1600" u="sng" dirty="0"/>
              <a:t>, </a:t>
            </a:r>
            <a:r>
              <a:rPr lang="ko-KR" altLang="en-US" sz="1600" u="sng" dirty="0"/>
              <a:t>또 잘 지켜지지 않는 경향이 있습니다</a:t>
            </a:r>
            <a:r>
              <a:rPr lang="en-US" altLang="ko-KR" sz="1600" dirty="0"/>
              <a:t>. (</a:t>
            </a:r>
            <a:r>
              <a:rPr lang="ko-KR" altLang="en-US" sz="1600" dirty="0"/>
              <a:t>한국어의 경우 띄어쓰기가 지켜지지 않아도 글을 쉽게 이해할 수 있는 언어</a:t>
            </a:r>
            <a:r>
              <a:rPr lang="en-US" altLang="ko-KR" sz="1600" dirty="0" smtClean="0"/>
              <a:t>)</a:t>
            </a:r>
            <a:br>
              <a:rPr lang="en-US" altLang="ko-KR" sz="1600" dirty="0" smtClean="0"/>
            </a:br>
            <a:r>
              <a:rPr lang="ko-KR" altLang="en-US" sz="1600" dirty="0" smtClean="0"/>
              <a:t>예</a:t>
            </a:r>
            <a:r>
              <a:rPr lang="en-US" altLang="ko-KR" sz="1600" dirty="0"/>
              <a:t>] </a:t>
            </a:r>
            <a:r>
              <a:rPr lang="ko-KR" altLang="en-US" sz="1600" dirty="0" err="1"/>
              <a:t>제가이렇게띄어쓰기를전혀하지않고글을썼다고하더라도글을이해할수있습니다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p:txBody>
      </p:sp>
    </p:spTree>
    <p:extLst>
      <p:ext uri="{BB962C8B-B14F-4D97-AF65-F5344CB8AC3E}">
        <p14:creationId xmlns:p14="http://schemas.microsoft.com/office/powerpoint/2010/main" val="13383684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5"/>
            <a:ext cx="11256372" cy="4932257"/>
          </a:xfrm>
        </p:spPr>
        <p:txBody>
          <a:bodyPr>
            <a:noAutofit/>
          </a:bodyPr>
          <a:lstStyle/>
          <a:p>
            <a:pPr>
              <a:buFont typeface="Wingdings" panose="05000000000000000000" pitchFamily="2" charset="2"/>
              <a:buChar char="Ø"/>
            </a:pPr>
            <a:r>
              <a:rPr lang="ko-KR" altLang="en-US" sz="1800" dirty="0"/>
              <a:t>품사 </a:t>
            </a:r>
            <a:r>
              <a:rPr lang="ko-KR" altLang="en-US" sz="1800" dirty="0" err="1"/>
              <a:t>태깅</a:t>
            </a:r>
            <a:r>
              <a:rPr lang="en-US" altLang="ko-KR" sz="1800" dirty="0"/>
              <a:t>(Part-of-speech tagging)</a:t>
            </a:r>
          </a:p>
          <a:p>
            <a:pPr lvl="1">
              <a:buFont typeface="Wingdings" panose="05000000000000000000" pitchFamily="2" charset="2"/>
              <a:buChar char="§"/>
            </a:pPr>
            <a:r>
              <a:rPr lang="ko-KR" altLang="en-US" sz="1600" dirty="0"/>
              <a:t>단어 토큰화 과정에서 각 단어가 어떤 품사로 쓰였는지를 구분해놓는 작업  </a:t>
            </a:r>
          </a:p>
          <a:p>
            <a:pPr lvl="1">
              <a:buFont typeface="Wingdings" panose="05000000000000000000" pitchFamily="2" charset="2"/>
              <a:buChar char="§"/>
            </a:pPr>
            <a:r>
              <a:rPr lang="ko-KR" altLang="en-US" sz="1600" dirty="0" smtClean="0"/>
              <a:t>단어의 </a:t>
            </a:r>
            <a:r>
              <a:rPr lang="ko-KR" altLang="en-US" sz="1600" dirty="0"/>
              <a:t>의미를 제대로 파악하기 위해서는 해당 단어가 어떤 품사로 쓰였는지 보는 것이 주요 지표가 될 수도 있습니다</a:t>
            </a:r>
            <a:r>
              <a:rPr lang="en-US" altLang="ko-KR" sz="1600" dirty="0"/>
              <a:t>. </a:t>
            </a:r>
            <a:r>
              <a:rPr lang="en-US" altLang="ko-KR" sz="1600" dirty="0" smtClean="0"/>
              <a:t/>
            </a:r>
            <a:br>
              <a:rPr lang="en-US" altLang="ko-KR" sz="1600" dirty="0" smtClean="0"/>
            </a:br>
            <a:r>
              <a:rPr lang="ko-KR" altLang="en-US" sz="1600" dirty="0" smtClean="0"/>
              <a:t>예</a:t>
            </a:r>
            <a:r>
              <a:rPr lang="en-US" altLang="ko-KR" sz="1600" dirty="0"/>
              <a:t>] '</a:t>
            </a:r>
            <a:r>
              <a:rPr lang="ko-KR" altLang="en-US" sz="1600" dirty="0"/>
              <a:t>못</a:t>
            </a:r>
            <a:r>
              <a:rPr lang="en-US" altLang="ko-KR" sz="1600" dirty="0"/>
              <a:t>'</a:t>
            </a:r>
            <a:r>
              <a:rPr lang="ko-KR" altLang="en-US" sz="1600" dirty="0"/>
              <a:t>이라는 단어는 명사로서는 망치를 사용해서 목재 따위를 고정하는 물건을 </a:t>
            </a:r>
            <a:r>
              <a:rPr lang="ko-KR" altLang="en-US" sz="1600" dirty="0" smtClean="0"/>
              <a:t>의미</a:t>
            </a:r>
            <a:r>
              <a:rPr lang="en-US" altLang="ko-KR" sz="1600" dirty="0" smtClean="0"/>
              <a:t/>
            </a:r>
            <a:br>
              <a:rPr lang="en-US" altLang="ko-KR" sz="1600" dirty="0" smtClean="0"/>
            </a:br>
            <a:r>
              <a:rPr lang="ko-KR" altLang="en-US" sz="1600" dirty="0" smtClean="0"/>
              <a:t>예</a:t>
            </a:r>
            <a:r>
              <a:rPr lang="en-US" altLang="ko-KR" sz="1600" dirty="0"/>
              <a:t>] </a:t>
            </a:r>
            <a:r>
              <a:rPr lang="ko-KR" altLang="en-US" sz="1600" dirty="0"/>
              <a:t>부사로서의 </a:t>
            </a:r>
            <a:r>
              <a:rPr lang="en-US" altLang="ko-KR" sz="1600" dirty="0"/>
              <a:t>'</a:t>
            </a:r>
            <a:r>
              <a:rPr lang="ko-KR" altLang="en-US" sz="1600" dirty="0"/>
              <a:t>못</a:t>
            </a:r>
            <a:r>
              <a:rPr lang="en-US" altLang="ko-KR" sz="1600" dirty="0"/>
              <a:t>'</a:t>
            </a:r>
            <a:r>
              <a:rPr lang="ko-KR" altLang="en-US" sz="1600" dirty="0"/>
              <a:t>은 </a:t>
            </a:r>
            <a:r>
              <a:rPr lang="en-US" altLang="ko-KR" sz="1600" dirty="0"/>
              <a:t>'</a:t>
            </a:r>
            <a:r>
              <a:rPr lang="ko-KR" altLang="en-US" sz="1600" dirty="0"/>
              <a:t>먹는다</a:t>
            </a:r>
            <a:r>
              <a:rPr lang="en-US" altLang="ko-KR" sz="1600" dirty="0"/>
              <a:t>', '</a:t>
            </a:r>
            <a:r>
              <a:rPr lang="ko-KR" altLang="en-US" sz="1600" dirty="0"/>
              <a:t>달린다</a:t>
            </a:r>
            <a:r>
              <a:rPr lang="en-US" altLang="ko-KR" sz="1600" dirty="0"/>
              <a:t>'</a:t>
            </a:r>
            <a:r>
              <a:rPr lang="ko-KR" altLang="en-US" sz="1600" dirty="0"/>
              <a:t>와 같은 동작 동사를 할 수 없다는 의미로 쓰입니다</a:t>
            </a:r>
            <a:r>
              <a:rPr lang="en-US" altLang="ko-KR" sz="1600" dirty="0"/>
              <a:t>. </a:t>
            </a:r>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p:txBody>
      </p:sp>
    </p:spTree>
    <p:extLst>
      <p:ext uri="{BB962C8B-B14F-4D97-AF65-F5344CB8AC3E}">
        <p14:creationId xmlns:p14="http://schemas.microsoft.com/office/powerpoint/2010/main" val="362080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벡터나 행렬 전치 </a:t>
            </a:r>
            <a:endParaRPr lang="en-US" altLang="ko-KR" sz="1800" dirty="0" smtClean="0"/>
          </a:p>
          <a:p>
            <a:pPr lvl="1"/>
            <a:r>
              <a:rPr lang="ko-KR" altLang="en-US" sz="1600" dirty="0" smtClean="0"/>
              <a:t>전치는 선행대수학에서 자주 사용하는 연산으로 각 원소의 행과 열의 인덱스를 바꿉니다</a:t>
            </a:r>
            <a:r>
              <a:rPr lang="en-US" altLang="ko-KR" sz="1600" dirty="0" smtClean="0"/>
              <a:t>.</a:t>
            </a:r>
          </a:p>
          <a:p>
            <a:pPr lvl="1"/>
            <a:r>
              <a:rPr lang="en-US" altLang="ko-KR" sz="1600" dirty="0" smtClean="0"/>
              <a:t>transpose</a:t>
            </a:r>
            <a:r>
              <a:rPr lang="en-US" altLang="ko-KR" sz="1600" dirty="0"/>
              <a:t>()</a:t>
            </a:r>
            <a:r>
              <a:rPr lang="ko-KR" altLang="en-US" sz="1600" dirty="0"/>
              <a:t>는 </a:t>
            </a:r>
            <a:r>
              <a:rPr lang="ko-KR" altLang="en-US" sz="1600" dirty="0" err="1"/>
              <a:t>튜플로</a:t>
            </a:r>
            <a:r>
              <a:rPr lang="ko-KR" altLang="en-US" sz="1600" dirty="0"/>
              <a:t> 바꿀 차원을 직접 지정할 수 있다</a:t>
            </a:r>
            <a:endParaRPr lang="en-US" altLang="ko-KR" sz="1600" dirty="0"/>
          </a:p>
        </p:txBody>
      </p:sp>
      <p:sp>
        <p:nvSpPr>
          <p:cNvPr id="9" name="직사각형 8"/>
          <p:cNvSpPr/>
          <p:nvPr/>
        </p:nvSpPr>
        <p:spPr>
          <a:xfrm>
            <a:off x="1141949" y="2705142"/>
            <a:ext cx="10092583"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[ 4, 5, 6], [ 7, 8, 9]  ])</a:t>
            </a:r>
          </a:p>
          <a:p>
            <a:r>
              <a:rPr lang="en-US" altLang="ko-KR" sz="1600" dirty="0" err="1">
                <a:solidFill>
                  <a:schemeClr val="tx1"/>
                </a:solidFill>
              </a:rPr>
              <a:t>matrix.T</a:t>
            </a:r>
            <a:endParaRPr lang="en-US" altLang="ko-KR" sz="1600" dirty="0">
              <a:solidFill>
                <a:schemeClr val="tx1"/>
              </a:solidFill>
            </a:endParaRPr>
          </a:p>
          <a:p>
            <a:r>
              <a:rPr lang="en-US" altLang="ko-KR" sz="1600" dirty="0" err="1">
                <a:solidFill>
                  <a:schemeClr val="tx1"/>
                </a:solidFill>
              </a:rPr>
              <a:t>np.array</a:t>
            </a:r>
            <a:r>
              <a:rPr lang="en-US" altLang="ko-KR" sz="1600" dirty="0">
                <a:solidFill>
                  <a:schemeClr val="tx1"/>
                </a:solidFill>
              </a:rPr>
              <a:t>([1, 2, 3, 4, 5, 6] ).T   #</a:t>
            </a:r>
            <a:r>
              <a:rPr lang="ko-KR" altLang="en-US" sz="1600" dirty="0">
                <a:solidFill>
                  <a:schemeClr val="tx1"/>
                </a:solidFill>
              </a:rPr>
              <a:t>벡터는 값의 모음이기 때문에 전치 할 수 없음</a:t>
            </a:r>
          </a:p>
          <a:p>
            <a:r>
              <a:rPr lang="en-US" altLang="ko-KR" sz="1600" dirty="0" err="1">
                <a:solidFill>
                  <a:schemeClr val="tx1"/>
                </a:solidFill>
              </a:rPr>
              <a:t>np.array</a:t>
            </a:r>
            <a:r>
              <a:rPr lang="en-US" altLang="ko-KR" sz="1600" dirty="0">
                <a:solidFill>
                  <a:schemeClr val="tx1"/>
                </a:solidFill>
              </a:rPr>
              <a:t>([ [ 1, 2, 3, 4, 5, 6]  ] ).T    #</a:t>
            </a:r>
            <a:r>
              <a:rPr lang="ko-KR" altLang="en-US" sz="1600" dirty="0">
                <a:solidFill>
                  <a:schemeClr val="tx1"/>
                </a:solidFill>
              </a:rPr>
              <a:t>행 벡터를 열 벡터로 전치</a:t>
            </a:r>
          </a:p>
          <a:p>
            <a:r>
              <a:rPr lang="en-US" altLang="ko-KR" sz="1600" dirty="0" err="1">
                <a:solidFill>
                  <a:schemeClr val="tx1"/>
                </a:solidFill>
              </a:rPr>
              <a:t>matrix.transpose</a:t>
            </a:r>
            <a:r>
              <a:rPr lang="en-US" altLang="ko-KR" sz="1600" dirty="0">
                <a:solidFill>
                  <a:schemeClr val="tx1"/>
                </a:solidFill>
              </a:rPr>
              <a:t>()  </a:t>
            </a:r>
          </a:p>
          <a:p>
            <a:r>
              <a:rPr lang="en-US" altLang="ko-KR" sz="1600" dirty="0" err="1">
                <a:solidFill>
                  <a:schemeClr val="tx1"/>
                </a:solidFill>
              </a:rPr>
              <a:t>np.array</a:t>
            </a:r>
            <a:r>
              <a:rPr lang="en-US" altLang="ko-KR" sz="1600" dirty="0">
                <a:solidFill>
                  <a:schemeClr val="tx1"/>
                </a:solidFill>
              </a:rPr>
              <a:t>([ [ [1, 2] ,[ 3, 4 ], [5, 6]  ],</a:t>
            </a:r>
          </a:p>
          <a:p>
            <a:r>
              <a:rPr lang="en-US" altLang="ko-KR" sz="1600" dirty="0">
                <a:solidFill>
                  <a:schemeClr val="tx1"/>
                </a:solidFill>
              </a:rPr>
              <a:t>            [ [7, 8 ], [9, 10 ], [11, 12] ] ])  #2x3x2 </a:t>
            </a:r>
            <a:r>
              <a:rPr lang="ko-KR" altLang="en-US" sz="1600" dirty="0">
                <a:solidFill>
                  <a:schemeClr val="tx1"/>
                </a:solidFill>
              </a:rPr>
              <a:t>행렬</a:t>
            </a:r>
          </a:p>
          <a:p>
            <a:r>
              <a:rPr lang="en-US" altLang="ko-KR" sz="1600" dirty="0" err="1">
                <a:solidFill>
                  <a:schemeClr val="tx1"/>
                </a:solidFill>
              </a:rPr>
              <a:t>matrix.transpose</a:t>
            </a:r>
            <a:r>
              <a:rPr lang="en-US" altLang="ko-KR" sz="1600" dirty="0">
                <a:solidFill>
                  <a:schemeClr val="tx1"/>
                </a:solidFill>
              </a:rPr>
              <a:t>((0 2, 1))  #2x2x3 </a:t>
            </a:r>
            <a:r>
              <a:rPr lang="ko-KR" altLang="en-US" sz="1600" dirty="0">
                <a:solidFill>
                  <a:schemeClr val="tx1"/>
                </a:solidFill>
              </a:rPr>
              <a:t>행렬로 변환</a:t>
            </a:r>
          </a:p>
        </p:txBody>
      </p:sp>
    </p:spTree>
    <p:extLst>
      <p:ext uri="{BB962C8B-B14F-4D97-AF65-F5344CB8AC3E}">
        <p14:creationId xmlns:p14="http://schemas.microsoft.com/office/powerpoint/2010/main" val="115230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 펼치기 </a:t>
            </a:r>
            <a:endParaRPr lang="en-US" altLang="ko-KR" sz="1800" dirty="0" smtClean="0"/>
          </a:p>
          <a:p>
            <a:pPr lvl="1"/>
            <a:r>
              <a:rPr lang="en-US" altLang="ko-KR" sz="1600" dirty="0"/>
              <a:t>flatten() - </a:t>
            </a:r>
            <a:r>
              <a:rPr lang="ko-KR" altLang="en-US" sz="1600" dirty="0"/>
              <a:t>행렬을 </a:t>
            </a:r>
            <a:r>
              <a:rPr lang="en-US" altLang="ko-KR" sz="1600" dirty="0"/>
              <a:t>1</a:t>
            </a:r>
            <a:r>
              <a:rPr lang="ko-KR" altLang="en-US" sz="1600" dirty="0"/>
              <a:t>차원 배열로 펼치기</a:t>
            </a:r>
          </a:p>
          <a:p>
            <a:pPr lvl="1"/>
            <a:r>
              <a:rPr lang="en-US" altLang="ko-KR" sz="1600" dirty="0"/>
              <a:t>reshape()</a:t>
            </a:r>
            <a:r>
              <a:rPr lang="ko-KR" altLang="en-US" sz="1600" dirty="0"/>
              <a:t>는 </a:t>
            </a:r>
            <a:r>
              <a:rPr lang="en-US" altLang="ko-KR" sz="1600" dirty="0" err="1"/>
              <a:t>numpy</a:t>
            </a:r>
            <a:r>
              <a:rPr lang="en-US" altLang="ko-KR" sz="1600" dirty="0"/>
              <a:t> </a:t>
            </a:r>
            <a:r>
              <a:rPr lang="ko-KR" altLang="en-US" sz="1600" dirty="0"/>
              <a:t>배열의 </a:t>
            </a:r>
            <a:r>
              <a:rPr lang="ko-KR" altLang="en-US" sz="1600" dirty="0" err="1"/>
              <a:t>뷰를</a:t>
            </a:r>
            <a:r>
              <a:rPr lang="ko-KR" altLang="en-US" sz="1600" dirty="0"/>
              <a:t> 반환하지만 </a:t>
            </a:r>
            <a:r>
              <a:rPr lang="en-US" altLang="ko-KR" sz="1600" dirty="0"/>
              <a:t>flatten()</a:t>
            </a:r>
            <a:r>
              <a:rPr lang="ko-KR" altLang="en-US" sz="1600" dirty="0"/>
              <a:t>는 새로운 배열을 만듭니다</a:t>
            </a:r>
            <a:r>
              <a:rPr lang="en-US" altLang="ko-KR" sz="1600" dirty="0"/>
              <a:t>.</a:t>
            </a:r>
          </a:p>
        </p:txBody>
      </p:sp>
      <p:sp>
        <p:nvSpPr>
          <p:cNvPr id="9" name="직사각형 8"/>
          <p:cNvSpPr/>
          <p:nvPr/>
        </p:nvSpPr>
        <p:spPr>
          <a:xfrm>
            <a:off x="1122071" y="2287698"/>
            <a:ext cx="10092583"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[ 4, 5, 6], [ 7, 8, 9]  ])</a:t>
            </a:r>
          </a:p>
          <a:p>
            <a:r>
              <a:rPr lang="en-US" altLang="ko-KR" sz="1600" dirty="0" err="1">
                <a:solidFill>
                  <a:schemeClr val="tx1"/>
                </a:solidFill>
              </a:rPr>
              <a:t>matrix.flatten</a:t>
            </a:r>
            <a:r>
              <a:rPr lang="en-US" altLang="ko-KR" sz="1600" dirty="0">
                <a:solidFill>
                  <a:schemeClr val="tx1"/>
                </a:solidFill>
              </a:rPr>
              <a:t>()</a:t>
            </a:r>
          </a:p>
          <a:p>
            <a:r>
              <a:rPr lang="en-US" altLang="ko-KR" sz="1600" dirty="0" err="1">
                <a:solidFill>
                  <a:schemeClr val="tx1"/>
                </a:solidFill>
              </a:rPr>
              <a:t>matrix.reshape</a:t>
            </a:r>
            <a:r>
              <a:rPr lang="en-US" altLang="ko-KR" sz="1600" dirty="0">
                <a:solidFill>
                  <a:schemeClr val="tx1"/>
                </a:solidFill>
              </a:rPr>
              <a:t>(1, -1)</a:t>
            </a:r>
          </a:p>
          <a:p>
            <a:r>
              <a:rPr lang="en-US" altLang="ko-KR" sz="1600" dirty="0" err="1">
                <a:solidFill>
                  <a:schemeClr val="tx1"/>
                </a:solidFill>
              </a:rPr>
              <a:t>vector_reshaped</a:t>
            </a:r>
            <a:r>
              <a:rPr lang="en-US" altLang="ko-KR" sz="1600" dirty="0">
                <a:solidFill>
                  <a:schemeClr val="tx1"/>
                </a:solidFill>
              </a:rPr>
              <a:t> = </a:t>
            </a:r>
            <a:r>
              <a:rPr lang="en-US" altLang="ko-KR" sz="1600" dirty="0" err="1">
                <a:solidFill>
                  <a:schemeClr val="tx1"/>
                </a:solidFill>
              </a:rPr>
              <a:t>matrix.reshape</a:t>
            </a:r>
            <a:r>
              <a:rPr lang="en-US" altLang="ko-KR" sz="1600" dirty="0">
                <a:solidFill>
                  <a:schemeClr val="tx1"/>
                </a:solidFill>
              </a:rPr>
              <a:t>( -1)</a:t>
            </a:r>
          </a:p>
          <a:p>
            <a:r>
              <a:rPr lang="en-US" altLang="ko-KR" sz="1600" dirty="0" err="1">
                <a:solidFill>
                  <a:schemeClr val="tx1"/>
                </a:solidFill>
              </a:rPr>
              <a:t>vector_flattened</a:t>
            </a:r>
            <a:r>
              <a:rPr lang="en-US" altLang="ko-KR" sz="1600" dirty="0">
                <a:solidFill>
                  <a:schemeClr val="tx1"/>
                </a:solidFill>
              </a:rPr>
              <a:t> = </a:t>
            </a:r>
            <a:r>
              <a:rPr lang="en-US" altLang="ko-KR" sz="1600" dirty="0" err="1">
                <a:solidFill>
                  <a:schemeClr val="tx1"/>
                </a:solidFill>
              </a:rPr>
              <a:t>matrix.flatten</a:t>
            </a:r>
            <a:r>
              <a:rPr lang="en-US" altLang="ko-KR" sz="1600" dirty="0">
                <a:solidFill>
                  <a:schemeClr val="tx1"/>
                </a:solidFill>
              </a:rPr>
              <a:t>()</a:t>
            </a:r>
          </a:p>
          <a:p>
            <a:r>
              <a:rPr lang="en-US" altLang="ko-KR" sz="1600" dirty="0">
                <a:solidFill>
                  <a:schemeClr val="tx1"/>
                </a:solidFill>
              </a:rPr>
              <a:t>matrix[0][0] = -1</a:t>
            </a:r>
          </a:p>
          <a:p>
            <a:r>
              <a:rPr lang="en-US" altLang="ko-KR" sz="1600" dirty="0" err="1">
                <a:solidFill>
                  <a:schemeClr val="tx1"/>
                </a:solidFill>
              </a:rPr>
              <a:t>vector_reshaped</a:t>
            </a:r>
            <a:r>
              <a:rPr lang="en-US" altLang="ko-KR" sz="1600" dirty="0">
                <a:solidFill>
                  <a:schemeClr val="tx1"/>
                </a:solidFill>
              </a:rPr>
              <a:t> </a:t>
            </a:r>
          </a:p>
          <a:p>
            <a:r>
              <a:rPr lang="en-US" altLang="ko-KR" sz="1600" dirty="0" err="1">
                <a:solidFill>
                  <a:schemeClr val="tx1"/>
                </a:solidFill>
              </a:rPr>
              <a:t>vector_flattened</a:t>
            </a:r>
            <a:r>
              <a:rPr lang="en-US" altLang="ko-KR" sz="1600" dirty="0">
                <a:solidFill>
                  <a:schemeClr val="tx1"/>
                </a:solidFill>
              </a:rPr>
              <a:t> </a:t>
            </a:r>
            <a:endParaRPr lang="ko-KR" altLang="en-US" sz="1600" dirty="0">
              <a:solidFill>
                <a:schemeClr val="tx1"/>
              </a:solidFill>
            </a:endParaRPr>
          </a:p>
        </p:txBody>
      </p:sp>
    </p:spTree>
    <p:extLst>
      <p:ext uri="{BB962C8B-B14F-4D97-AF65-F5344CB8AC3E}">
        <p14:creationId xmlns:p14="http://schemas.microsoft.com/office/powerpoint/2010/main" val="425161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행렬의 </a:t>
            </a:r>
            <a:r>
              <a:rPr lang="ko-KR" altLang="en-US" sz="1800" dirty="0" smtClean="0"/>
              <a:t>랭크 </a:t>
            </a:r>
            <a:endParaRPr lang="en-US" altLang="ko-KR" sz="1800" dirty="0" smtClean="0"/>
          </a:p>
          <a:p>
            <a:pPr lvl="1"/>
            <a:r>
              <a:rPr lang="ko-KR" altLang="en-US" sz="1600" dirty="0"/>
              <a:t>행렬의 랭크는 행이나 열이 만든 벡터 공간의 차원 </a:t>
            </a:r>
          </a:p>
          <a:p>
            <a:pPr lvl="1"/>
            <a:r>
              <a:rPr lang="en-US" altLang="ko-KR" sz="1600" dirty="0" err="1"/>
              <a:t>numpy</a:t>
            </a:r>
            <a:r>
              <a:rPr lang="ko-KR" altLang="en-US" sz="1600" dirty="0"/>
              <a:t>의 선형대수 </a:t>
            </a:r>
            <a:r>
              <a:rPr lang="ko-KR" altLang="en-US" sz="1600" dirty="0" err="1"/>
              <a:t>메서드</a:t>
            </a:r>
            <a:r>
              <a:rPr lang="ko-KR" altLang="en-US" sz="1600" dirty="0"/>
              <a:t> </a:t>
            </a:r>
            <a:r>
              <a:rPr lang="en-US" altLang="ko-KR" sz="1600" dirty="0" err="1"/>
              <a:t>matrix_rank</a:t>
            </a:r>
            <a:r>
              <a:rPr lang="ko-KR" altLang="en-US" sz="1600" dirty="0"/>
              <a:t>를 사용</a:t>
            </a:r>
          </a:p>
          <a:p>
            <a:pPr lvl="1"/>
            <a:r>
              <a:rPr lang="ko-KR" altLang="en-US" sz="1600" dirty="0"/>
              <a:t>행렬의 랭크</a:t>
            </a:r>
            <a:r>
              <a:rPr lang="en-US" altLang="ko-KR" sz="1600" dirty="0"/>
              <a:t>(</a:t>
            </a:r>
            <a:r>
              <a:rPr lang="ko-KR" altLang="en-US" sz="1600" dirty="0"/>
              <a:t>계수</a:t>
            </a:r>
            <a:r>
              <a:rPr lang="en-US" altLang="ko-KR" sz="1600" dirty="0"/>
              <a:t>)</a:t>
            </a:r>
            <a:r>
              <a:rPr lang="ko-KR" altLang="en-US" sz="1600" dirty="0"/>
              <a:t>는 선형 독립적인 행 또는 열 개수</a:t>
            </a:r>
          </a:p>
          <a:p>
            <a:pPr lvl="1"/>
            <a:r>
              <a:rPr lang="en-US" altLang="ko-KR" sz="1600" dirty="0" err="1"/>
              <a:t>matrix_rank</a:t>
            </a:r>
            <a:r>
              <a:rPr lang="en-US" altLang="ko-KR" sz="1600" dirty="0"/>
              <a:t>()</a:t>
            </a:r>
            <a:r>
              <a:rPr lang="ko-KR" altLang="en-US" sz="1600" dirty="0"/>
              <a:t>는 </a:t>
            </a:r>
            <a:r>
              <a:rPr lang="ko-KR" altLang="en-US" sz="1600" dirty="0" err="1"/>
              <a:t>특잇값</a:t>
            </a:r>
            <a:r>
              <a:rPr lang="ko-KR" altLang="en-US" sz="1600" dirty="0"/>
              <a:t> 분해 방식으로 랭크를 계산</a:t>
            </a:r>
            <a:endParaRPr lang="en-US" altLang="ko-KR" sz="1600" dirty="0"/>
          </a:p>
        </p:txBody>
      </p:sp>
      <p:sp>
        <p:nvSpPr>
          <p:cNvPr id="9" name="직사각형 8"/>
          <p:cNvSpPr/>
          <p:nvPr/>
        </p:nvSpPr>
        <p:spPr>
          <a:xfrm>
            <a:off x="1161827" y="2900285"/>
            <a:ext cx="10092583" cy="19102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1, 1],  [ 1, 1, 10], [ 1, 1, 15]  ])</a:t>
            </a:r>
          </a:p>
          <a:p>
            <a:r>
              <a:rPr lang="en-US" altLang="ko-KR" sz="1600" dirty="0" err="1">
                <a:solidFill>
                  <a:schemeClr val="tx1"/>
                </a:solidFill>
              </a:rPr>
              <a:t>np.linalg.matrix_rank</a:t>
            </a:r>
            <a:r>
              <a:rPr lang="en-US" altLang="ko-KR" sz="1600" dirty="0">
                <a:solidFill>
                  <a:schemeClr val="tx1"/>
                </a:solidFill>
              </a:rPr>
              <a:t>(matrix)  #</a:t>
            </a:r>
            <a:r>
              <a:rPr lang="ko-KR" altLang="en-US" sz="1600" dirty="0">
                <a:solidFill>
                  <a:schemeClr val="tx1"/>
                </a:solidFill>
              </a:rPr>
              <a:t>행렬은 </a:t>
            </a:r>
            <a:r>
              <a:rPr lang="ko-KR" altLang="en-US" sz="1600" dirty="0" err="1">
                <a:solidFill>
                  <a:schemeClr val="tx1"/>
                </a:solidFill>
              </a:rPr>
              <a:t>첫번째</a:t>
            </a:r>
            <a:r>
              <a:rPr lang="ko-KR" altLang="en-US" sz="1600" dirty="0">
                <a:solidFill>
                  <a:schemeClr val="tx1"/>
                </a:solidFill>
              </a:rPr>
              <a:t> 열과 </a:t>
            </a:r>
            <a:r>
              <a:rPr lang="ko-KR" altLang="en-US" sz="1600" dirty="0" err="1">
                <a:solidFill>
                  <a:schemeClr val="tx1"/>
                </a:solidFill>
              </a:rPr>
              <a:t>두번째</a:t>
            </a:r>
            <a:r>
              <a:rPr lang="ko-KR" altLang="en-US" sz="1600" dirty="0">
                <a:solidFill>
                  <a:schemeClr val="tx1"/>
                </a:solidFill>
              </a:rPr>
              <a:t> 열이 동일하기 때문에 독립적인 열이 </a:t>
            </a:r>
            <a:r>
              <a:rPr lang="en-US" altLang="ko-KR" sz="1600" dirty="0">
                <a:solidFill>
                  <a:schemeClr val="tx1"/>
                </a:solidFill>
              </a:rPr>
              <a:t>2</a:t>
            </a:r>
            <a:r>
              <a:rPr lang="ko-KR" altLang="en-US" sz="1600" dirty="0">
                <a:solidFill>
                  <a:schemeClr val="tx1"/>
                </a:solidFill>
              </a:rPr>
              <a:t>개</a:t>
            </a:r>
          </a:p>
          <a:p>
            <a:r>
              <a:rPr lang="en-US" altLang="ko-KR" sz="1600" dirty="0">
                <a:solidFill>
                  <a:schemeClr val="tx1"/>
                </a:solidFill>
              </a:rPr>
              <a:t>s = </a:t>
            </a:r>
            <a:r>
              <a:rPr lang="en-US" altLang="ko-KR" sz="1600" dirty="0" err="1" smtClean="0">
                <a:solidFill>
                  <a:schemeClr val="tx1"/>
                </a:solidFill>
              </a:rPr>
              <a:t>np.linalg.svd</a:t>
            </a:r>
            <a:r>
              <a:rPr lang="en-US" altLang="ko-KR" sz="1600" dirty="0" smtClean="0">
                <a:solidFill>
                  <a:schemeClr val="tx1"/>
                </a:solidFill>
              </a:rPr>
              <a:t>(matrix</a:t>
            </a:r>
            <a:r>
              <a:rPr lang="en-US" altLang="ko-KR" sz="1600" dirty="0">
                <a:solidFill>
                  <a:schemeClr val="tx1"/>
                </a:solidFill>
              </a:rPr>
              <a:t>, </a:t>
            </a:r>
            <a:r>
              <a:rPr lang="en-US" altLang="ko-KR" sz="1600" dirty="0" err="1">
                <a:solidFill>
                  <a:schemeClr val="tx1"/>
                </a:solidFill>
              </a:rPr>
              <a:t>compute_uv</a:t>
            </a:r>
            <a:r>
              <a:rPr lang="en-US" altLang="ko-KR" sz="1600" dirty="0">
                <a:solidFill>
                  <a:schemeClr val="tx1"/>
                </a:solidFill>
              </a:rPr>
              <a:t> = False)  #</a:t>
            </a:r>
            <a:r>
              <a:rPr lang="en-US" altLang="ko-KR" sz="1600" dirty="0" err="1">
                <a:solidFill>
                  <a:schemeClr val="tx1"/>
                </a:solidFill>
              </a:rPr>
              <a:t>svd</a:t>
            </a:r>
            <a:r>
              <a:rPr lang="en-US" altLang="ko-KR" sz="1600" dirty="0">
                <a:solidFill>
                  <a:schemeClr val="tx1"/>
                </a:solidFill>
              </a:rPr>
              <a:t> </a:t>
            </a:r>
            <a:r>
              <a:rPr lang="ko-KR" altLang="en-US" sz="1600" dirty="0">
                <a:solidFill>
                  <a:schemeClr val="tx1"/>
                </a:solidFill>
              </a:rPr>
              <a:t>함수로 </a:t>
            </a:r>
            <a:r>
              <a:rPr lang="ko-KR" altLang="en-US" sz="1600" dirty="0" err="1">
                <a:solidFill>
                  <a:schemeClr val="tx1"/>
                </a:solidFill>
              </a:rPr>
              <a:t>특잇값만</a:t>
            </a:r>
            <a:r>
              <a:rPr lang="ko-KR" altLang="en-US" sz="1600" dirty="0">
                <a:solidFill>
                  <a:schemeClr val="tx1"/>
                </a:solidFill>
              </a:rPr>
              <a:t> 계산</a:t>
            </a:r>
          </a:p>
          <a:p>
            <a:r>
              <a:rPr lang="en-US" altLang="ko-KR" sz="1600" dirty="0" err="1">
                <a:solidFill>
                  <a:schemeClr val="tx1"/>
                </a:solidFill>
              </a:rPr>
              <a:t>np.sum</a:t>
            </a:r>
            <a:r>
              <a:rPr lang="en-US" altLang="ko-KR" sz="1600" dirty="0">
                <a:solidFill>
                  <a:schemeClr val="tx1"/>
                </a:solidFill>
              </a:rPr>
              <a:t>(s &gt; </a:t>
            </a:r>
            <a:r>
              <a:rPr lang="en-US" altLang="ko-KR" sz="1600" dirty="0" smtClean="0">
                <a:solidFill>
                  <a:schemeClr val="tx1"/>
                </a:solidFill>
              </a:rPr>
              <a:t>1e-10</a:t>
            </a:r>
            <a:r>
              <a:rPr lang="en-US" altLang="ko-KR" sz="1600" dirty="0">
                <a:solidFill>
                  <a:schemeClr val="tx1"/>
                </a:solidFill>
              </a:rPr>
              <a:t>)  #</a:t>
            </a:r>
            <a:r>
              <a:rPr lang="ko-KR" altLang="en-US" sz="1600" dirty="0">
                <a:solidFill>
                  <a:schemeClr val="tx1"/>
                </a:solidFill>
              </a:rPr>
              <a:t>오차를 고려하여 </a:t>
            </a:r>
            <a:r>
              <a:rPr lang="en-US" altLang="ko-KR" sz="1600" dirty="0">
                <a:solidFill>
                  <a:schemeClr val="tx1"/>
                </a:solidFill>
              </a:rPr>
              <a:t>0</a:t>
            </a:r>
            <a:r>
              <a:rPr lang="ko-KR" altLang="en-US" sz="1600" dirty="0">
                <a:solidFill>
                  <a:schemeClr val="tx1"/>
                </a:solidFill>
              </a:rPr>
              <a:t>에 가까운 아주 작은 값을 지정</a:t>
            </a:r>
          </a:p>
        </p:txBody>
      </p:sp>
    </p:spTree>
    <p:extLst>
      <p:ext uri="{BB962C8B-B14F-4D97-AF65-F5344CB8AC3E}">
        <p14:creationId xmlns:p14="http://schemas.microsoft.com/office/powerpoint/2010/main" val="182395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행렬식 </a:t>
            </a:r>
            <a:r>
              <a:rPr lang="ko-KR" altLang="en-US" sz="1800" dirty="0" smtClean="0"/>
              <a:t>계산 </a:t>
            </a:r>
            <a:endParaRPr lang="en-US" altLang="ko-KR" sz="1800" dirty="0" smtClean="0"/>
          </a:p>
          <a:p>
            <a:pPr lvl="1"/>
            <a:r>
              <a:rPr lang="ko-KR" altLang="en-US" sz="1600" dirty="0"/>
              <a:t>행렬식은 정방행렬에 의한 선형 변환이 특징을 나타내는 </a:t>
            </a:r>
            <a:r>
              <a:rPr lang="ko-KR" altLang="en-US" sz="1600" dirty="0" err="1"/>
              <a:t>스칼라값입니다</a:t>
            </a:r>
            <a:r>
              <a:rPr lang="en-US" altLang="ko-KR" sz="1600" dirty="0"/>
              <a:t>.</a:t>
            </a:r>
          </a:p>
          <a:p>
            <a:pPr lvl="1"/>
            <a:r>
              <a:rPr lang="en-US" altLang="ko-KR" sz="1600" dirty="0"/>
              <a:t>(2,2) </a:t>
            </a:r>
            <a:r>
              <a:rPr lang="ko-KR" altLang="en-US" sz="1600" dirty="0"/>
              <a:t>크기의 행렬 </a:t>
            </a:r>
            <a:r>
              <a:rPr lang="en-US" altLang="ko-KR" sz="1600" dirty="0"/>
              <a:t>A=[[a, b], [c, d]]</a:t>
            </a:r>
            <a:r>
              <a:rPr lang="ko-KR" altLang="en-US" sz="1600" dirty="0"/>
              <a:t>가 있다면 행렬식은 </a:t>
            </a:r>
            <a:r>
              <a:rPr lang="en-US" altLang="ko-KR" sz="1600" dirty="0" err="1"/>
              <a:t>det</a:t>
            </a:r>
            <a:r>
              <a:rPr lang="en-US" altLang="ko-KR" sz="1600" dirty="0"/>
              <a:t>(A) = ad - </a:t>
            </a:r>
            <a:r>
              <a:rPr lang="en-US" altLang="ko-KR" sz="1600" dirty="0" err="1"/>
              <a:t>bc</a:t>
            </a:r>
            <a:r>
              <a:rPr lang="ko-KR" altLang="en-US" sz="1600" dirty="0"/>
              <a:t>와 같이 계산</a:t>
            </a:r>
          </a:p>
          <a:p>
            <a:pPr lvl="1"/>
            <a:r>
              <a:rPr lang="ko-KR" altLang="en-US" sz="1600" dirty="0"/>
              <a:t>더 큰 행렬은 </a:t>
            </a:r>
            <a:r>
              <a:rPr lang="ko-KR" altLang="en-US" sz="1600" dirty="0" err="1"/>
              <a:t>라플라스</a:t>
            </a:r>
            <a:r>
              <a:rPr lang="ko-KR" altLang="en-US" sz="1600" dirty="0"/>
              <a:t> 전개를 사용해 재귀적으로 작은 행렬식으로 표현</a:t>
            </a:r>
            <a:endParaRPr lang="en-US" altLang="ko-KR" sz="1600" dirty="0"/>
          </a:p>
        </p:txBody>
      </p:sp>
      <p:sp>
        <p:nvSpPr>
          <p:cNvPr id="9" name="직사각형 8"/>
          <p:cNvSpPr/>
          <p:nvPr/>
        </p:nvSpPr>
        <p:spPr>
          <a:xfrm>
            <a:off x="1161827" y="2900285"/>
            <a:ext cx="10092583" cy="13536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[ 2, 4, 6], [ 3, 8, 9]  ])</a:t>
            </a:r>
          </a:p>
          <a:p>
            <a:r>
              <a:rPr lang="en-US" altLang="ko-KR" sz="1600" dirty="0" err="1">
                <a:solidFill>
                  <a:schemeClr val="tx1"/>
                </a:solidFill>
              </a:rPr>
              <a:t>np.linalg.det</a:t>
            </a:r>
            <a:r>
              <a:rPr lang="en-US" altLang="ko-KR" sz="1600" dirty="0">
                <a:solidFill>
                  <a:schemeClr val="tx1"/>
                </a:solidFill>
              </a:rPr>
              <a:t>(matrix) #</a:t>
            </a:r>
            <a:r>
              <a:rPr lang="ko-KR" altLang="en-US" sz="1600" dirty="0">
                <a:solidFill>
                  <a:schemeClr val="tx1"/>
                </a:solidFill>
              </a:rPr>
              <a:t>행렬의 행렬식 반환</a:t>
            </a:r>
          </a:p>
        </p:txBody>
      </p:sp>
    </p:spTree>
    <p:extLst>
      <p:ext uri="{BB962C8B-B14F-4D97-AF65-F5344CB8AC3E}">
        <p14:creationId xmlns:p14="http://schemas.microsoft.com/office/powerpoint/2010/main" val="126765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행렬의 대각원소 </a:t>
            </a:r>
            <a:r>
              <a:rPr lang="ko-KR" altLang="en-US" sz="1800" dirty="0" smtClean="0"/>
              <a:t>추출 </a:t>
            </a:r>
            <a:endParaRPr lang="en-US" altLang="ko-KR" sz="1800" dirty="0" smtClean="0"/>
          </a:p>
          <a:p>
            <a:pPr lvl="1"/>
            <a:r>
              <a:rPr lang="en-US" altLang="ko-KR" sz="1600" dirty="0" err="1"/>
              <a:t>numpy</a:t>
            </a:r>
            <a:r>
              <a:rPr lang="ko-KR" altLang="en-US" sz="1600" dirty="0"/>
              <a:t>의 </a:t>
            </a:r>
            <a:r>
              <a:rPr lang="en-US" altLang="ko-KR" sz="1600" dirty="0"/>
              <a:t>diagonal()</a:t>
            </a:r>
            <a:r>
              <a:rPr lang="ko-KR" altLang="en-US" sz="1600" dirty="0"/>
              <a:t>를 사용하여 대각원소를 얻을 수 있습니다</a:t>
            </a:r>
            <a:r>
              <a:rPr lang="en-US" altLang="ko-KR" sz="1600" dirty="0"/>
              <a:t>.</a:t>
            </a:r>
          </a:p>
          <a:p>
            <a:pPr lvl="1"/>
            <a:r>
              <a:rPr lang="en-US" altLang="ko-KR" sz="1600" dirty="0"/>
              <a:t>offset</a:t>
            </a:r>
            <a:r>
              <a:rPr lang="ko-KR" altLang="en-US" sz="1600" dirty="0"/>
              <a:t>매개변수를 사용하여 주 대각선에서 벗어난 대각원소를 얻을 수 있습니다</a:t>
            </a:r>
          </a:p>
          <a:p>
            <a:pPr lvl="1"/>
            <a:r>
              <a:rPr lang="en-US" altLang="ko-KR" sz="1600" dirty="0"/>
              <a:t>diagonal()</a:t>
            </a:r>
            <a:r>
              <a:rPr lang="ko-KR" altLang="en-US" sz="1600" dirty="0"/>
              <a:t>는 원본 배열의 </a:t>
            </a:r>
            <a:r>
              <a:rPr lang="ko-KR" altLang="en-US" sz="1600" dirty="0" err="1"/>
              <a:t>뷰를</a:t>
            </a:r>
            <a:r>
              <a:rPr lang="ko-KR" altLang="en-US" sz="1600" dirty="0"/>
              <a:t> 반환합니다</a:t>
            </a:r>
            <a:r>
              <a:rPr lang="en-US" altLang="ko-KR" sz="1600" dirty="0"/>
              <a:t>.</a:t>
            </a:r>
          </a:p>
          <a:p>
            <a:pPr lvl="1"/>
            <a:r>
              <a:rPr lang="en-US" altLang="ko-KR" sz="1600" dirty="0" err="1"/>
              <a:t>diag</a:t>
            </a:r>
            <a:r>
              <a:rPr lang="en-US" altLang="ko-KR" sz="1600" dirty="0"/>
              <a:t>()</a:t>
            </a:r>
            <a:r>
              <a:rPr lang="ko-KR" altLang="en-US" sz="1600" dirty="0"/>
              <a:t>도 대각원소를 추출</a:t>
            </a:r>
            <a:endParaRPr lang="en-US" altLang="ko-KR" sz="1600" dirty="0"/>
          </a:p>
        </p:txBody>
      </p:sp>
      <p:sp>
        <p:nvSpPr>
          <p:cNvPr id="9" name="직사각형 8"/>
          <p:cNvSpPr/>
          <p:nvPr/>
        </p:nvSpPr>
        <p:spPr>
          <a:xfrm>
            <a:off x="1161827" y="2900285"/>
            <a:ext cx="10092583" cy="24469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[ 2, 4, 6], [ 3, 8, 9]  ])</a:t>
            </a:r>
          </a:p>
          <a:p>
            <a:r>
              <a:rPr lang="en-US" altLang="ko-KR" sz="1600" dirty="0" err="1">
                <a:solidFill>
                  <a:schemeClr val="tx1"/>
                </a:solidFill>
              </a:rPr>
              <a:t>matrix.diagonal</a:t>
            </a:r>
            <a:r>
              <a:rPr lang="en-US" altLang="ko-KR" sz="1600" dirty="0">
                <a:solidFill>
                  <a:schemeClr val="tx1"/>
                </a:solidFill>
              </a:rPr>
              <a:t>()</a:t>
            </a:r>
          </a:p>
          <a:p>
            <a:r>
              <a:rPr lang="en-US" altLang="ko-KR" sz="1600" dirty="0" err="1">
                <a:solidFill>
                  <a:schemeClr val="tx1"/>
                </a:solidFill>
              </a:rPr>
              <a:t>matrix.diagonal</a:t>
            </a:r>
            <a:r>
              <a:rPr lang="en-US" altLang="ko-KR" sz="1600" dirty="0">
                <a:solidFill>
                  <a:schemeClr val="tx1"/>
                </a:solidFill>
              </a:rPr>
              <a:t>(offset=1)  #</a:t>
            </a:r>
            <a:r>
              <a:rPr lang="ko-KR" altLang="en-US" sz="1600" dirty="0">
                <a:solidFill>
                  <a:schemeClr val="tx1"/>
                </a:solidFill>
              </a:rPr>
              <a:t>주 대각선 하나 위의 대각원소를 반환</a:t>
            </a:r>
          </a:p>
          <a:p>
            <a:r>
              <a:rPr lang="en-US" altLang="ko-KR" sz="1600" dirty="0" err="1">
                <a:solidFill>
                  <a:schemeClr val="tx1"/>
                </a:solidFill>
              </a:rPr>
              <a:t>matrix.diagonal</a:t>
            </a:r>
            <a:r>
              <a:rPr lang="en-US" altLang="ko-KR" sz="1600" dirty="0">
                <a:solidFill>
                  <a:schemeClr val="tx1"/>
                </a:solidFill>
              </a:rPr>
              <a:t>(offset=-1)  #</a:t>
            </a:r>
            <a:r>
              <a:rPr lang="ko-KR" altLang="en-US" sz="1600" dirty="0">
                <a:solidFill>
                  <a:schemeClr val="tx1"/>
                </a:solidFill>
              </a:rPr>
              <a:t>주 대각선 하나 아래의 대각원소를 반환</a:t>
            </a:r>
          </a:p>
          <a:p>
            <a:r>
              <a:rPr lang="en-US" altLang="ko-KR" sz="1600" dirty="0">
                <a:solidFill>
                  <a:schemeClr val="tx1"/>
                </a:solidFill>
              </a:rPr>
              <a:t>a = </a:t>
            </a:r>
            <a:r>
              <a:rPr lang="en-US" altLang="ko-KR" sz="1600" dirty="0" err="1">
                <a:solidFill>
                  <a:schemeClr val="tx1"/>
                </a:solidFill>
              </a:rPr>
              <a:t>matrix.diagonal</a:t>
            </a:r>
            <a:r>
              <a:rPr lang="en-US" altLang="ko-KR" sz="1600" dirty="0">
                <a:solidFill>
                  <a:schemeClr val="tx1"/>
                </a:solidFill>
              </a:rPr>
              <a:t>().copy()  #</a:t>
            </a:r>
            <a:r>
              <a:rPr lang="ko-KR" altLang="en-US" sz="1600" dirty="0">
                <a:solidFill>
                  <a:schemeClr val="tx1"/>
                </a:solidFill>
              </a:rPr>
              <a:t>반환된 배열을 변경하려면 복사</a:t>
            </a:r>
          </a:p>
          <a:p>
            <a:r>
              <a:rPr lang="en-US" altLang="ko-KR" sz="1600" dirty="0">
                <a:solidFill>
                  <a:schemeClr val="tx1"/>
                </a:solidFill>
              </a:rPr>
              <a:t>a = </a:t>
            </a:r>
            <a:r>
              <a:rPr lang="en-US" altLang="ko-KR" sz="1600" dirty="0" err="1">
                <a:solidFill>
                  <a:schemeClr val="tx1"/>
                </a:solidFill>
              </a:rPr>
              <a:t>np.diag</a:t>
            </a:r>
            <a:r>
              <a:rPr lang="en-US" altLang="ko-KR" sz="1600" dirty="0">
                <a:solidFill>
                  <a:schemeClr val="tx1"/>
                </a:solidFill>
              </a:rPr>
              <a:t>(matrix)</a:t>
            </a:r>
            <a:endParaRPr lang="ko-KR" altLang="en-US" sz="1600" dirty="0">
              <a:solidFill>
                <a:schemeClr val="tx1"/>
              </a:solidFill>
            </a:endParaRPr>
          </a:p>
        </p:txBody>
      </p:sp>
    </p:spTree>
    <p:extLst>
      <p:ext uri="{BB962C8B-B14F-4D97-AF65-F5344CB8AC3E}">
        <p14:creationId xmlns:p14="http://schemas.microsoft.com/office/powerpoint/2010/main" val="22876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행렬의 </a:t>
            </a:r>
            <a:r>
              <a:rPr lang="ko-KR" altLang="en-US" sz="1800" dirty="0" err="1"/>
              <a:t>대각합</a:t>
            </a:r>
            <a:r>
              <a:rPr lang="ko-KR" altLang="en-US" sz="1800" dirty="0"/>
              <a:t> </a:t>
            </a:r>
            <a:r>
              <a:rPr lang="ko-KR" altLang="en-US" sz="1800" dirty="0" smtClean="0"/>
              <a:t>계산 </a:t>
            </a:r>
            <a:endParaRPr lang="en-US" altLang="ko-KR" sz="1800" dirty="0" smtClean="0"/>
          </a:p>
          <a:p>
            <a:pPr lvl="1"/>
            <a:r>
              <a:rPr lang="ko-KR" altLang="en-US" sz="1600" dirty="0"/>
              <a:t>행렬의 </a:t>
            </a:r>
            <a:r>
              <a:rPr lang="ko-KR" altLang="en-US" sz="1600" dirty="0" err="1"/>
              <a:t>대각합은</a:t>
            </a:r>
            <a:r>
              <a:rPr lang="ko-KR" altLang="en-US" sz="1600" dirty="0"/>
              <a:t> 대각원소의 합으로 </a:t>
            </a:r>
            <a:r>
              <a:rPr lang="ko-KR" altLang="en-US" sz="1600" dirty="0" err="1"/>
              <a:t>머신러닝</a:t>
            </a:r>
            <a:r>
              <a:rPr lang="ko-KR" altLang="en-US" sz="1600" dirty="0"/>
              <a:t> 알고리즘 내부에서 종종 사용됩니다</a:t>
            </a:r>
            <a:r>
              <a:rPr lang="en-US" altLang="ko-KR" sz="1600" dirty="0"/>
              <a:t>.</a:t>
            </a:r>
          </a:p>
          <a:p>
            <a:pPr lvl="1"/>
            <a:r>
              <a:rPr lang="ko-KR" altLang="en-US" sz="1600" dirty="0" err="1"/>
              <a:t>넘파이</a:t>
            </a:r>
            <a:r>
              <a:rPr lang="ko-KR" altLang="en-US" sz="1600" dirty="0"/>
              <a:t> 다차원 배열의 </a:t>
            </a:r>
            <a:r>
              <a:rPr lang="ko-KR" altLang="en-US" sz="1600" dirty="0" err="1"/>
              <a:t>대각합은</a:t>
            </a:r>
            <a:r>
              <a:rPr lang="ko-KR" altLang="en-US" sz="1600" dirty="0"/>
              <a:t> </a:t>
            </a:r>
            <a:r>
              <a:rPr lang="en-US" altLang="ko-KR" sz="1600" dirty="0"/>
              <a:t>trace()</a:t>
            </a:r>
            <a:r>
              <a:rPr lang="ko-KR" altLang="en-US" sz="1600" dirty="0"/>
              <a:t>를 사용하여 간단하게 계산</a:t>
            </a:r>
          </a:p>
          <a:p>
            <a:pPr lvl="1"/>
            <a:r>
              <a:rPr lang="en-US" altLang="ko-KR" sz="1600" dirty="0"/>
              <a:t>offset </a:t>
            </a:r>
            <a:r>
              <a:rPr lang="ko-KR" altLang="en-US" sz="1600" dirty="0"/>
              <a:t>매개변수를 지원</a:t>
            </a:r>
            <a:endParaRPr lang="en-US" altLang="ko-KR" sz="1600" dirty="0"/>
          </a:p>
        </p:txBody>
      </p:sp>
      <p:sp>
        <p:nvSpPr>
          <p:cNvPr id="9" name="직사각형 8"/>
          <p:cNvSpPr/>
          <p:nvPr/>
        </p:nvSpPr>
        <p:spPr>
          <a:xfrm>
            <a:off x="1161827" y="2900285"/>
            <a:ext cx="10092583" cy="24469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[ 2, 4, 6], [ 3, 8, 9]  ])</a:t>
            </a:r>
          </a:p>
          <a:p>
            <a:r>
              <a:rPr lang="en-US" altLang="ko-KR" sz="1600" dirty="0" err="1">
                <a:solidFill>
                  <a:schemeClr val="tx1"/>
                </a:solidFill>
              </a:rPr>
              <a:t>matrix.trace</a:t>
            </a:r>
            <a:r>
              <a:rPr lang="en-US" altLang="ko-KR" sz="1600" dirty="0">
                <a:solidFill>
                  <a:schemeClr val="tx1"/>
                </a:solidFill>
              </a:rPr>
              <a:t>()</a:t>
            </a:r>
          </a:p>
          <a:p>
            <a:r>
              <a:rPr lang="en-US" altLang="ko-KR" sz="1600" dirty="0">
                <a:solidFill>
                  <a:schemeClr val="tx1"/>
                </a:solidFill>
              </a:rPr>
              <a:t>sum(</a:t>
            </a:r>
            <a:r>
              <a:rPr lang="en-US" altLang="ko-KR" sz="1600" dirty="0" err="1">
                <a:solidFill>
                  <a:schemeClr val="tx1"/>
                </a:solidFill>
              </a:rPr>
              <a:t>matrix.diagonal</a:t>
            </a:r>
            <a:r>
              <a:rPr lang="en-US" altLang="ko-KR" sz="1600" dirty="0">
                <a:solidFill>
                  <a:schemeClr val="tx1"/>
                </a:solidFill>
              </a:rPr>
              <a:t>())  </a:t>
            </a:r>
          </a:p>
          <a:p>
            <a:r>
              <a:rPr lang="en-US" altLang="ko-KR" sz="1600" dirty="0" err="1">
                <a:solidFill>
                  <a:schemeClr val="tx1"/>
                </a:solidFill>
              </a:rPr>
              <a:t>matrix.trace</a:t>
            </a:r>
            <a:r>
              <a:rPr lang="en-US" altLang="ko-KR" sz="1600" dirty="0">
                <a:solidFill>
                  <a:schemeClr val="tx1"/>
                </a:solidFill>
              </a:rPr>
              <a:t>(offset=1)</a:t>
            </a:r>
          </a:p>
          <a:p>
            <a:r>
              <a:rPr lang="en-US" altLang="ko-KR" sz="1600" dirty="0" err="1">
                <a:solidFill>
                  <a:schemeClr val="tx1"/>
                </a:solidFill>
              </a:rPr>
              <a:t>matrix.trace</a:t>
            </a:r>
            <a:r>
              <a:rPr lang="en-US" altLang="ko-KR" sz="1600" dirty="0">
                <a:solidFill>
                  <a:schemeClr val="tx1"/>
                </a:solidFill>
              </a:rPr>
              <a:t>(offset=-1)</a:t>
            </a:r>
            <a:endParaRPr lang="ko-KR" altLang="en-US" sz="1600" dirty="0">
              <a:solidFill>
                <a:schemeClr val="tx1"/>
              </a:solidFill>
            </a:endParaRPr>
          </a:p>
        </p:txBody>
      </p:sp>
    </p:spTree>
    <p:extLst>
      <p:ext uri="{BB962C8B-B14F-4D97-AF65-F5344CB8AC3E}">
        <p14:creationId xmlns:p14="http://schemas.microsoft.com/office/powerpoint/2010/main" val="290126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a:t>고유값과</a:t>
            </a:r>
            <a:r>
              <a:rPr lang="ko-KR" altLang="en-US" sz="1800" dirty="0"/>
              <a:t> 고유벡터 </a:t>
            </a:r>
            <a:r>
              <a:rPr lang="ko-KR" altLang="en-US" sz="1800" dirty="0" smtClean="0"/>
              <a:t>찾기 </a:t>
            </a:r>
            <a:endParaRPr lang="en-US" altLang="ko-KR" sz="1800" dirty="0" smtClean="0"/>
          </a:p>
          <a:p>
            <a:pPr lvl="1"/>
            <a:r>
              <a:rPr lang="ko-KR" altLang="en-US" sz="1600" dirty="0"/>
              <a:t>행렬 </a:t>
            </a:r>
            <a:r>
              <a:rPr lang="en-US" altLang="ko-KR" sz="1600" dirty="0"/>
              <a:t>A</a:t>
            </a:r>
            <a:r>
              <a:rPr lang="ko-KR" altLang="en-US" sz="1600" dirty="0"/>
              <a:t>로 표현되는 선형 변환을 적용할 때 고유벡터는 스케일</a:t>
            </a:r>
            <a:r>
              <a:rPr lang="en-US" altLang="ko-KR" sz="1600" dirty="0"/>
              <a:t>(scale)</a:t>
            </a:r>
            <a:r>
              <a:rPr lang="ko-KR" altLang="en-US" sz="1600" dirty="0"/>
              <a:t>만 바뀌는 벡터</a:t>
            </a:r>
          </a:p>
          <a:p>
            <a:pPr lvl="1"/>
            <a:r>
              <a:rPr lang="ko-KR" altLang="en-US" sz="1600" dirty="0" err="1"/>
              <a:t>넘파이</a:t>
            </a:r>
            <a:r>
              <a:rPr lang="ko-KR" altLang="en-US" sz="1600" dirty="0"/>
              <a:t> 선형대수 모듈에서 </a:t>
            </a:r>
            <a:r>
              <a:rPr lang="en-US" altLang="ko-KR" sz="1600" dirty="0" err="1"/>
              <a:t>eig</a:t>
            </a:r>
            <a:r>
              <a:rPr lang="en-US" altLang="ko-KR" sz="1600" dirty="0"/>
              <a:t> </a:t>
            </a:r>
            <a:r>
              <a:rPr lang="ko-KR" altLang="en-US" sz="1600" dirty="0"/>
              <a:t>함수는 정방행렬의 </a:t>
            </a:r>
            <a:r>
              <a:rPr lang="ko-KR" altLang="en-US" sz="1600" dirty="0" err="1"/>
              <a:t>고윳값과</a:t>
            </a:r>
            <a:r>
              <a:rPr lang="ko-KR" altLang="en-US" sz="1600" dirty="0"/>
              <a:t> 고유벡터를 계산</a:t>
            </a:r>
          </a:p>
          <a:p>
            <a:pPr lvl="1"/>
            <a:r>
              <a:rPr lang="ko-KR" altLang="en-US" sz="1600" dirty="0"/>
              <a:t>대칭행렬일 경우 </a:t>
            </a:r>
            <a:r>
              <a:rPr lang="en-US" altLang="ko-KR" sz="1600" dirty="0" err="1"/>
              <a:t>linalg.eigh</a:t>
            </a:r>
            <a:r>
              <a:rPr lang="en-US" altLang="ko-KR" sz="1600" dirty="0"/>
              <a:t> </a:t>
            </a:r>
            <a:r>
              <a:rPr lang="ko-KR" altLang="en-US" sz="1600" dirty="0"/>
              <a:t>함수를 </a:t>
            </a:r>
            <a:r>
              <a:rPr lang="ko-KR" altLang="en-US" sz="1600" dirty="0" err="1"/>
              <a:t>고윳값과</a:t>
            </a:r>
            <a:r>
              <a:rPr lang="ko-KR" altLang="en-US" sz="1600" dirty="0"/>
              <a:t> 고유벡터를 더 빠르게 계산</a:t>
            </a:r>
            <a:endParaRPr lang="en-US" altLang="ko-KR" sz="1600" dirty="0"/>
          </a:p>
        </p:txBody>
      </p:sp>
      <p:sp>
        <p:nvSpPr>
          <p:cNvPr id="9" name="직사각형 8"/>
          <p:cNvSpPr/>
          <p:nvPr/>
        </p:nvSpPr>
        <p:spPr>
          <a:xfrm>
            <a:off x="1161827" y="2900285"/>
            <a:ext cx="10092583" cy="22183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-1, 3],  [ 1, 1, 6], [ 3, 8, 9]  ])</a:t>
            </a:r>
          </a:p>
          <a:p>
            <a:r>
              <a:rPr lang="en-US" altLang="ko-KR" sz="1600" dirty="0">
                <a:solidFill>
                  <a:schemeClr val="tx1"/>
                </a:solidFill>
              </a:rPr>
              <a:t>eigenvalues, eigenvectors = </a:t>
            </a:r>
            <a:r>
              <a:rPr lang="en-US" altLang="ko-KR" sz="1600" dirty="0" err="1">
                <a:solidFill>
                  <a:schemeClr val="tx1"/>
                </a:solidFill>
              </a:rPr>
              <a:t>np.linalg.eig</a:t>
            </a:r>
            <a:r>
              <a:rPr lang="en-US" altLang="ko-KR" sz="1600" dirty="0">
                <a:solidFill>
                  <a:schemeClr val="tx1"/>
                </a:solidFill>
              </a:rPr>
              <a:t>(matrix)</a:t>
            </a:r>
          </a:p>
          <a:p>
            <a:r>
              <a:rPr lang="en-US" altLang="ko-KR" sz="1600" dirty="0">
                <a:solidFill>
                  <a:schemeClr val="tx1"/>
                </a:solidFill>
              </a:rPr>
              <a:t>eigenvalues</a:t>
            </a:r>
          </a:p>
          <a:p>
            <a:r>
              <a:rPr lang="en-US" altLang="ko-KR" sz="1600" dirty="0">
                <a:solidFill>
                  <a:schemeClr val="tx1"/>
                </a:solidFill>
              </a:rPr>
              <a:t>#</a:t>
            </a:r>
            <a:r>
              <a:rPr lang="ko-KR" altLang="en-US" sz="1600" dirty="0">
                <a:solidFill>
                  <a:schemeClr val="tx1"/>
                </a:solidFill>
              </a:rPr>
              <a:t>대칭행렬</a:t>
            </a: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[ 1, -1, 3], [-1, 1, 6], [3, 6, 9]])</a:t>
            </a:r>
          </a:p>
          <a:p>
            <a:r>
              <a:rPr lang="en-US" altLang="ko-KR" sz="1600" dirty="0">
                <a:solidFill>
                  <a:schemeClr val="tx1"/>
                </a:solidFill>
              </a:rPr>
              <a:t>eigenvalues, eigenvectors = </a:t>
            </a:r>
            <a:r>
              <a:rPr lang="en-US" altLang="ko-KR" sz="1600" dirty="0" err="1">
                <a:solidFill>
                  <a:schemeClr val="tx1"/>
                </a:solidFill>
              </a:rPr>
              <a:t>np.linalg.eig</a:t>
            </a:r>
            <a:r>
              <a:rPr lang="en-US" altLang="ko-KR" sz="1600" dirty="0">
                <a:solidFill>
                  <a:schemeClr val="tx1"/>
                </a:solidFill>
              </a:rPr>
              <a:t>(matrix)</a:t>
            </a:r>
            <a:endParaRPr lang="ko-KR" altLang="en-US" sz="1600" dirty="0">
              <a:solidFill>
                <a:schemeClr val="tx1"/>
              </a:solidFill>
            </a:endParaRPr>
          </a:p>
        </p:txBody>
      </p:sp>
    </p:spTree>
    <p:extLst>
      <p:ext uri="{BB962C8B-B14F-4D97-AF65-F5344CB8AC3E}">
        <p14:creationId xmlns:p14="http://schemas.microsoft.com/office/powerpoint/2010/main" val="932534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 </a:t>
            </a:r>
            <a:r>
              <a:rPr lang="ko-KR" altLang="en-US" sz="1800" dirty="0" err="1"/>
              <a:t>점곱</a:t>
            </a:r>
            <a:r>
              <a:rPr lang="ko-KR" altLang="en-US" sz="1800" dirty="0"/>
              <a:t> </a:t>
            </a:r>
            <a:r>
              <a:rPr lang="ko-KR" altLang="en-US" sz="1800" dirty="0" smtClean="0"/>
              <a:t>계산 </a:t>
            </a:r>
            <a:endParaRPr lang="en-US" altLang="ko-KR" sz="1800" dirty="0" smtClean="0"/>
          </a:p>
          <a:p>
            <a:pPr lvl="1"/>
            <a:r>
              <a:rPr lang="ko-KR" altLang="en-US" sz="1600" dirty="0" err="1"/>
              <a:t>넘파이</a:t>
            </a:r>
            <a:r>
              <a:rPr lang="ko-KR" altLang="en-US" sz="1600" dirty="0"/>
              <a:t> </a:t>
            </a:r>
            <a:r>
              <a:rPr lang="en-US" altLang="ko-KR" sz="1600" dirty="0"/>
              <a:t>dot</a:t>
            </a:r>
            <a:r>
              <a:rPr lang="ko-KR" altLang="en-US" sz="1600" dirty="0"/>
              <a:t>함수를 사용하여 </a:t>
            </a:r>
            <a:r>
              <a:rPr lang="ko-KR" altLang="en-US" sz="1600" dirty="0" err="1"/>
              <a:t>점곱을</a:t>
            </a:r>
            <a:r>
              <a:rPr lang="ko-KR" altLang="en-US" sz="1600" dirty="0"/>
              <a:t> 계산</a:t>
            </a:r>
          </a:p>
          <a:p>
            <a:pPr lvl="1"/>
            <a:r>
              <a:rPr lang="en-US" altLang="ko-KR" sz="1600" dirty="0" err="1"/>
              <a:t>np.matmul</a:t>
            </a:r>
            <a:r>
              <a:rPr lang="en-US" altLang="ko-KR" sz="1600" dirty="0"/>
              <a:t> </a:t>
            </a:r>
            <a:r>
              <a:rPr lang="ko-KR" altLang="en-US" sz="1600" dirty="0"/>
              <a:t>함수는 </a:t>
            </a:r>
            <a:r>
              <a:rPr lang="en-US" altLang="ko-KR" sz="1600" dirty="0"/>
              <a:t>np.dot</a:t>
            </a:r>
            <a:r>
              <a:rPr lang="ko-KR" altLang="en-US" sz="1600" dirty="0"/>
              <a:t>함수와 달리 </a:t>
            </a:r>
            <a:r>
              <a:rPr lang="ko-KR" altLang="en-US" sz="1600" dirty="0" err="1"/>
              <a:t>넘파이</a:t>
            </a:r>
            <a:r>
              <a:rPr lang="ko-KR" altLang="en-US" sz="1600" dirty="0"/>
              <a:t> 스칼라 배열에 적용되지 않습니다</a:t>
            </a:r>
            <a:r>
              <a:rPr lang="en-US" altLang="ko-KR" sz="1600" dirty="0"/>
              <a:t>.</a:t>
            </a:r>
          </a:p>
        </p:txBody>
      </p:sp>
      <p:sp>
        <p:nvSpPr>
          <p:cNvPr id="9" name="직사각형 8"/>
          <p:cNvSpPr/>
          <p:nvPr/>
        </p:nvSpPr>
        <p:spPr>
          <a:xfrm>
            <a:off x="1251279" y="2284059"/>
            <a:ext cx="10092583" cy="34905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vector_a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[ 1, 2, 3] )</a:t>
            </a:r>
          </a:p>
          <a:p>
            <a:r>
              <a:rPr lang="en-US" altLang="ko-KR" sz="1600" dirty="0" err="1">
                <a:solidFill>
                  <a:schemeClr val="tx1"/>
                </a:solidFill>
              </a:rPr>
              <a:t>vector_b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[ 4, 5, 6 ] )</a:t>
            </a:r>
          </a:p>
          <a:p>
            <a:endParaRPr lang="en-US" altLang="ko-KR" sz="1600" dirty="0">
              <a:solidFill>
                <a:schemeClr val="tx1"/>
              </a:solidFill>
            </a:endParaRPr>
          </a:p>
          <a:p>
            <a:r>
              <a:rPr lang="en-US" altLang="ko-KR" sz="1600" dirty="0">
                <a:solidFill>
                  <a:schemeClr val="tx1"/>
                </a:solidFill>
              </a:rPr>
              <a:t>np.dot(</a:t>
            </a:r>
            <a:r>
              <a:rPr lang="en-US" altLang="ko-KR" sz="1600" dirty="0" err="1">
                <a:solidFill>
                  <a:schemeClr val="tx1"/>
                </a:solidFill>
              </a:rPr>
              <a:t>vector_a</a:t>
            </a:r>
            <a:r>
              <a:rPr lang="en-US" altLang="ko-KR" sz="1600" dirty="0">
                <a:solidFill>
                  <a:schemeClr val="tx1"/>
                </a:solidFill>
              </a:rPr>
              <a:t>, </a:t>
            </a:r>
            <a:r>
              <a:rPr lang="en-US" altLang="ko-KR" sz="1600" dirty="0" err="1">
                <a:solidFill>
                  <a:schemeClr val="tx1"/>
                </a:solidFill>
              </a:rPr>
              <a:t>vector_b</a:t>
            </a:r>
            <a:r>
              <a:rPr lang="en-US" altLang="ko-KR" sz="1600" dirty="0">
                <a:solidFill>
                  <a:schemeClr val="tx1"/>
                </a:solidFill>
              </a:rPr>
              <a:t>)</a:t>
            </a:r>
          </a:p>
          <a:p>
            <a:r>
              <a:rPr lang="en-US" altLang="ko-KR" sz="1600" dirty="0" err="1">
                <a:solidFill>
                  <a:schemeClr val="tx1"/>
                </a:solidFill>
              </a:rPr>
              <a:t>vector_a</a:t>
            </a:r>
            <a:r>
              <a:rPr lang="en-US" altLang="ko-KR" sz="1600" dirty="0">
                <a:solidFill>
                  <a:schemeClr val="tx1"/>
                </a:solidFill>
              </a:rPr>
              <a:t> @ </a:t>
            </a:r>
            <a:r>
              <a:rPr lang="en-US" altLang="ko-KR" sz="1600" dirty="0" err="1">
                <a:solidFill>
                  <a:schemeClr val="tx1"/>
                </a:solidFill>
              </a:rPr>
              <a:t>vector_b</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scalar_a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(1)</a:t>
            </a:r>
          </a:p>
          <a:p>
            <a:r>
              <a:rPr lang="en-US" altLang="ko-KR" sz="1600" dirty="0" err="1">
                <a:solidFill>
                  <a:schemeClr val="tx1"/>
                </a:solidFill>
              </a:rPr>
              <a:t>scalar_b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(2)</a:t>
            </a:r>
          </a:p>
          <a:p>
            <a:r>
              <a:rPr lang="en-US" altLang="ko-KR" sz="1600" dirty="0">
                <a:solidFill>
                  <a:schemeClr val="tx1"/>
                </a:solidFill>
              </a:rPr>
              <a:t>np.dot(</a:t>
            </a:r>
            <a:r>
              <a:rPr lang="en-US" altLang="ko-KR" sz="1600" dirty="0" err="1">
                <a:solidFill>
                  <a:schemeClr val="tx1"/>
                </a:solidFill>
              </a:rPr>
              <a:t>scalar_a</a:t>
            </a:r>
            <a:r>
              <a:rPr lang="en-US" altLang="ko-KR" sz="1600" dirty="0">
                <a:solidFill>
                  <a:schemeClr val="tx1"/>
                </a:solidFill>
              </a:rPr>
              <a:t>, </a:t>
            </a:r>
            <a:r>
              <a:rPr lang="en-US" altLang="ko-KR" sz="1600" dirty="0" err="1">
                <a:solidFill>
                  <a:schemeClr val="tx1"/>
                </a:solidFill>
              </a:rPr>
              <a:t>scalar_b</a:t>
            </a:r>
            <a:r>
              <a:rPr lang="en-US" altLang="ko-KR" sz="1600" dirty="0">
                <a:solidFill>
                  <a:schemeClr val="tx1"/>
                </a:solidFill>
              </a:rPr>
              <a:t>)</a:t>
            </a:r>
          </a:p>
          <a:p>
            <a:endParaRPr lang="en-US" altLang="ko-KR" sz="1600" dirty="0">
              <a:solidFill>
                <a:schemeClr val="tx1"/>
              </a:solidFill>
            </a:endParaRPr>
          </a:p>
          <a:p>
            <a:r>
              <a:rPr lang="en-US" altLang="ko-KR" sz="1600" dirty="0" err="1" smtClean="0">
                <a:solidFill>
                  <a:schemeClr val="tx1"/>
                </a:solidFill>
              </a:rPr>
              <a:t>scalar_a</a:t>
            </a:r>
            <a:r>
              <a:rPr lang="en-US" altLang="ko-KR" sz="1600" dirty="0" smtClean="0">
                <a:solidFill>
                  <a:schemeClr val="tx1"/>
                </a:solidFill>
              </a:rPr>
              <a:t> </a:t>
            </a:r>
            <a:r>
              <a:rPr lang="en-US" altLang="ko-KR" sz="1600" dirty="0">
                <a:solidFill>
                  <a:schemeClr val="tx1"/>
                </a:solidFill>
              </a:rPr>
              <a:t>@ </a:t>
            </a:r>
            <a:r>
              <a:rPr lang="en-US" altLang="ko-KR" sz="1600" dirty="0" err="1">
                <a:solidFill>
                  <a:schemeClr val="tx1"/>
                </a:solidFill>
              </a:rPr>
              <a:t>scalar_b</a:t>
            </a:r>
            <a:r>
              <a:rPr lang="en-US" altLang="ko-KR" sz="1600" dirty="0">
                <a:solidFill>
                  <a:schemeClr val="tx1"/>
                </a:solidFill>
              </a:rPr>
              <a:t>   #</a:t>
            </a:r>
            <a:r>
              <a:rPr lang="en-US" altLang="ko-KR" sz="1600" dirty="0" err="1">
                <a:solidFill>
                  <a:schemeClr val="tx1"/>
                </a:solidFill>
              </a:rPr>
              <a:t>ValueError</a:t>
            </a:r>
            <a:r>
              <a:rPr lang="en-US" altLang="ko-KR" sz="1600" dirty="0">
                <a:solidFill>
                  <a:schemeClr val="tx1"/>
                </a:solidFill>
              </a:rPr>
              <a:t>)</a:t>
            </a:r>
            <a:endParaRPr lang="ko-KR" altLang="en-US" sz="1600" dirty="0">
              <a:solidFill>
                <a:schemeClr val="tx1"/>
              </a:solidFill>
            </a:endParaRPr>
          </a:p>
        </p:txBody>
      </p:sp>
    </p:spTree>
    <p:extLst>
      <p:ext uri="{BB962C8B-B14F-4D97-AF65-F5344CB8AC3E}">
        <p14:creationId xmlns:p14="http://schemas.microsoft.com/office/powerpoint/2010/main" val="132689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행렬의 덧셈</a:t>
            </a:r>
            <a:r>
              <a:rPr lang="en-US" altLang="ko-KR" sz="1800" dirty="0"/>
              <a:t>, </a:t>
            </a:r>
            <a:r>
              <a:rPr lang="ko-KR" altLang="en-US" sz="1800" dirty="0"/>
              <a:t>뺄셈</a:t>
            </a:r>
            <a:r>
              <a:rPr lang="en-US" altLang="ko-KR" sz="1800" dirty="0"/>
              <a:t>, </a:t>
            </a:r>
            <a:r>
              <a:rPr lang="ko-KR" altLang="en-US" sz="1800" dirty="0" smtClean="0"/>
              <a:t>곱셈 계산 </a:t>
            </a:r>
            <a:endParaRPr lang="en-US" altLang="ko-KR" sz="1800" dirty="0" smtClean="0"/>
          </a:p>
          <a:p>
            <a:pPr lvl="1"/>
            <a:r>
              <a:rPr lang="en-US" altLang="ko-KR" sz="1600" dirty="0"/>
              <a:t>dot(), @ : </a:t>
            </a:r>
            <a:r>
              <a:rPr lang="ko-KR" altLang="en-US" sz="1600" dirty="0"/>
              <a:t>두 행렬의 곱</a:t>
            </a:r>
          </a:p>
          <a:p>
            <a:pPr lvl="1"/>
            <a:r>
              <a:rPr lang="ko-KR" altLang="en-US" sz="1600" dirty="0"/>
              <a:t>* 연산자 </a:t>
            </a:r>
            <a:r>
              <a:rPr lang="en-US" altLang="ko-KR" sz="1600" dirty="0"/>
              <a:t>: </a:t>
            </a:r>
            <a:r>
              <a:rPr lang="ko-KR" altLang="en-US" sz="1600" dirty="0" err="1"/>
              <a:t>원소별</a:t>
            </a:r>
            <a:r>
              <a:rPr lang="ko-KR" altLang="en-US" sz="1600" dirty="0"/>
              <a:t> 곱셈을 </a:t>
            </a:r>
            <a:r>
              <a:rPr lang="ko-KR" altLang="en-US" sz="1600" dirty="0" smtClean="0"/>
              <a:t>수행</a:t>
            </a:r>
            <a:endParaRPr lang="en-US" altLang="ko-KR" sz="1600" dirty="0" smtClean="0"/>
          </a:p>
          <a:p>
            <a:pPr lvl="1"/>
            <a:r>
              <a:rPr lang="en-US" altLang="ko-KR" sz="1600" dirty="0"/>
              <a:t>np.dot()</a:t>
            </a:r>
            <a:r>
              <a:rPr lang="ko-KR" altLang="en-US" sz="1600" dirty="0"/>
              <a:t>는 다차원 배열에도 적용 가능 </a:t>
            </a:r>
            <a:r>
              <a:rPr lang="en-US" altLang="ko-KR" sz="1600" dirty="0"/>
              <a:t>(</a:t>
            </a:r>
            <a:r>
              <a:rPr lang="ko-KR" altLang="en-US" sz="1600" dirty="0"/>
              <a:t>첫 번째 배열의 마지막 차원과 </a:t>
            </a:r>
            <a:r>
              <a:rPr lang="ko-KR" altLang="en-US" sz="1600" dirty="0" err="1"/>
              <a:t>두번째</a:t>
            </a:r>
            <a:r>
              <a:rPr lang="ko-KR" altLang="en-US" sz="1600" dirty="0"/>
              <a:t> 배열의 끝에서 두 번째 차원이 동일해야 합니다</a:t>
            </a:r>
            <a:r>
              <a:rPr lang="en-US" altLang="ko-KR" sz="1600" dirty="0"/>
              <a:t>.)</a:t>
            </a:r>
          </a:p>
        </p:txBody>
      </p:sp>
      <p:sp>
        <p:nvSpPr>
          <p:cNvPr id="9" name="직사각형 8"/>
          <p:cNvSpPr/>
          <p:nvPr/>
        </p:nvSpPr>
        <p:spPr>
          <a:xfrm>
            <a:off x="1251279" y="2771076"/>
            <a:ext cx="10092583" cy="34905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1, 1],  [ 1, 1, 1], [ 1, 1, 2]  ])</a:t>
            </a:r>
          </a:p>
          <a:p>
            <a:r>
              <a:rPr lang="en-US" altLang="ko-KR" sz="1600" dirty="0" err="1">
                <a:solidFill>
                  <a:schemeClr val="tx1"/>
                </a:solidFill>
              </a:rPr>
              <a:t>matrix_b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3, 1],  [ 1, 3, 1], [ 1, 3, 8]  ])</a:t>
            </a:r>
          </a:p>
          <a:p>
            <a:r>
              <a:rPr lang="en-US" altLang="ko-KR" sz="1600" dirty="0" err="1">
                <a:solidFill>
                  <a:schemeClr val="tx1"/>
                </a:solidFill>
              </a:rPr>
              <a:t>np.add</a:t>
            </a:r>
            <a:r>
              <a:rPr lang="en-US" altLang="ko-KR" sz="1600" dirty="0">
                <a:solidFill>
                  <a:schemeClr val="tx1"/>
                </a:solidFill>
              </a:rPr>
              <a:t>(</a:t>
            </a:r>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matrix_b</a:t>
            </a:r>
            <a:r>
              <a:rPr lang="en-US" altLang="ko-KR" sz="1600" dirty="0">
                <a:solidFill>
                  <a:schemeClr val="tx1"/>
                </a:solidFill>
              </a:rPr>
              <a:t>)</a:t>
            </a:r>
          </a:p>
          <a:p>
            <a:r>
              <a:rPr lang="en-US" altLang="ko-KR" sz="1600" dirty="0" err="1">
                <a:solidFill>
                  <a:schemeClr val="tx1"/>
                </a:solidFill>
              </a:rPr>
              <a:t>np.substract</a:t>
            </a:r>
            <a:r>
              <a:rPr lang="en-US" altLang="ko-KR" sz="1600" dirty="0">
                <a:solidFill>
                  <a:schemeClr val="tx1"/>
                </a:solidFill>
              </a:rPr>
              <a:t>(</a:t>
            </a:r>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matrix_b</a:t>
            </a:r>
            <a:r>
              <a:rPr lang="en-US" altLang="ko-KR" sz="1600" dirty="0">
                <a:solidFill>
                  <a:schemeClr val="tx1"/>
                </a:solidFill>
              </a:rPr>
              <a:t>)</a:t>
            </a:r>
          </a:p>
          <a:p>
            <a:r>
              <a:rPr lang="en-US" altLang="ko-KR" sz="1600" dirty="0" err="1">
                <a:solidFill>
                  <a:schemeClr val="tx1"/>
                </a:solidFill>
              </a:rPr>
              <a:t>matrix_a</a:t>
            </a:r>
            <a:r>
              <a:rPr lang="en-US" altLang="ko-KR" sz="1600" dirty="0">
                <a:solidFill>
                  <a:schemeClr val="tx1"/>
                </a:solidFill>
              </a:rPr>
              <a:t> +</a:t>
            </a:r>
            <a:r>
              <a:rPr lang="en-US" altLang="ko-KR" sz="1600" dirty="0" err="1">
                <a:solidFill>
                  <a:schemeClr val="tx1"/>
                </a:solidFill>
              </a:rPr>
              <a:t>matrix_b</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1 ],  [ 1, 2 ] ])</a:t>
            </a:r>
          </a:p>
          <a:p>
            <a:r>
              <a:rPr lang="en-US" altLang="ko-KR" sz="1600" dirty="0" err="1">
                <a:solidFill>
                  <a:schemeClr val="tx1"/>
                </a:solidFill>
              </a:rPr>
              <a:t>matrix_b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3],  [ 1, 2 ]  ])</a:t>
            </a:r>
          </a:p>
          <a:p>
            <a:r>
              <a:rPr lang="en-US" altLang="ko-KR" sz="1600" dirty="0">
                <a:solidFill>
                  <a:schemeClr val="tx1"/>
                </a:solidFill>
              </a:rPr>
              <a:t>np.dot(</a:t>
            </a:r>
            <a:r>
              <a:rPr lang="en-US" altLang="ko-KR" sz="1600" dirty="0" err="1">
                <a:solidFill>
                  <a:schemeClr val="tx1"/>
                </a:solidFill>
              </a:rPr>
              <a:t>matrix_a</a:t>
            </a:r>
            <a:r>
              <a:rPr lang="en-US" altLang="ko-KR" sz="1600" dirty="0">
                <a:solidFill>
                  <a:schemeClr val="tx1"/>
                </a:solidFill>
              </a:rPr>
              <a:t>, </a:t>
            </a:r>
            <a:r>
              <a:rPr lang="en-US" altLang="ko-KR" sz="1600" dirty="0" err="1">
                <a:solidFill>
                  <a:schemeClr val="tx1"/>
                </a:solidFill>
              </a:rPr>
              <a:t>matrix_b</a:t>
            </a:r>
            <a:r>
              <a:rPr lang="en-US" altLang="ko-KR" sz="1600" dirty="0">
                <a:solidFill>
                  <a:schemeClr val="tx1"/>
                </a:solidFill>
              </a:rPr>
              <a:t>)</a:t>
            </a:r>
          </a:p>
          <a:p>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matrix_b</a:t>
            </a:r>
            <a:endParaRPr lang="ko-KR" altLang="en-US" sz="1600" dirty="0">
              <a:solidFill>
                <a:schemeClr val="tx1"/>
              </a:solidFill>
            </a:endParaRPr>
          </a:p>
        </p:txBody>
      </p:sp>
    </p:spTree>
    <p:extLst>
      <p:ext uri="{BB962C8B-B14F-4D97-AF65-F5344CB8AC3E}">
        <p14:creationId xmlns:p14="http://schemas.microsoft.com/office/powerpoint/2010/main" val="393187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rmAutofit/>
          </a:bodyPr>
          <a:lstStyle/>
          <a:p>
            <a:r>
              <a:rPr lang="ko-KR" altLang="en-US" sz="3200" dirty="0" smtClean="0"/>
              <a:t>벡터</a:t>
            </a:r>
            <a:r>
              <a:rPr lang="en-US" altLang="ko-KR" sz="3200" dirty="0" smtClean="0"/>
              <a:t>, </a:t>
            </a:r>
            <a:r>
              <a:rPr lang="ko-KR" altLang="en-US" sz="3200" dirty="0" smtClean="0"/>
              <a:t>행렬 </a:t>
            </a:r>
            <a:r>
              <a:rPr lang="en-US" altLang="ko-KR" sz="3200" dirty="0" smtClean="0"/>
              <a:t>, </a:t>
            </a:r>
            <a:r>
              <a:rPr lang="ko-KR" altLang="en-US" sz="3200" dirty="0" smtClean="0"/>
              <a:t>배열</a:t>
            </a:r>
            <a:endParaRPr lang="ko-KR" altLang="en-US" sz="3200" dirty="0"/>
          </a:p>
        </p:txBody>
      </p:sp>
      <p:sp>
        <p:nvSpPr>
          <p:cNvPr id="3" name="내용 개체 틀 2"/>
          <p:cNvSpPr>
            <a:spLocks noGrp="1"/>
          </p:cNvSpPr>
          <p:nvPr>
            <p:ph idx="1"/>
          </p:nvPr>
        </p:nvSpPr>
        <p:spPr>
          <a:xfrm>
            <a:off x="521293" y="1295786"/>
            <a:ext cx="10832507" cy="4351338"/>
          </a:xfrm>
        </p:spPr>
        <p:txBody>
          <a:bodyPr>
            <a:noAutofit/>
          </a:bodyPr>
          <a:lstStyle/>
          <a:p>
            <a:pPr>
              <a:buFont typeface="Wingdings" panose="05000000000000000000" pitchFamily="2" charset="2"/>
              <a:buChar char="Ø"/>
            </a:pPr>
            <a:r>
              <a:rPr lang="en-US" altLang="ko-KR" sz="1800" dirty="0" smtClean="0"/>
              <a:t> </a:t>
            </a:r>
            <a:r>
              <a:rPr lang="ko-KR" altLang="en-US" sz="1800" dirty="0" smtClean="0"/>
              <a:t>벡터 만들기</a:t>
            </a:r>
            <a:endParaRPr lang="en-US" altLang="ko-KR" sz="1600" dirty="0" smtClean="0"/>
          </a:p>
          <a:p>
            <a:pPr lvl="1"/>
            <a:r>
              <a:rPr lang="en-US" altLang="ko-KR" sz="1600" dirty="0" err="1"/>
              <a:t>numpy</a:t>
            </a:r>
            <a:r>
              <a:rPr lang="ko-KR" altLang="en-US" sz="1600" dirty="0"/>
              <a:t>로 </a:t>
            </a:r>
            <a:r>
              <a:rPr lang="en-US" altLang="ko-KR" sz="1600" dirty="0"/>
              <a:t>1</a:t>
            </a:r>
            <a:r>
              <a:rPr lang="ko-KR" altLang="en-US" sz="1600" dirty="0"/>
              <a:t>차원 배열 만듭니다</a:t>
            </a:r>
            <a:r>
              <a:rPr lang="en-US" altLang="ko-KR" sz="1600" dirty="0"/>
              <a:t>.</a:t>
            </a:r>
          </a:p>
          <a:p>
            <a:pPr lvl="1"/>
            <a:r>
              <a:rPr lang="en-US" altLang="ko-KR" sz="1600" dirty="0" err="1"/>
              <a:t>numpy</a:t>
            </a:r>
            <a:r>
              <a:rPr lang="en-US" altLang="ko-KR" sz="1600" dirty="0"/>
              <a:t> </a:t>
            </a:r>
            <a:r>
              <a:rPr lang="ko-KR" altLang="en-US" sz="1600" dirty="0"/>
              <a:t>배열은 </a:t>
            </a:r>
            <a:r>
              <a:rPr lang="en-US" altLang="ko-KR" sz="1600" dirty="0" err="1"/>
              <a:t>ndarray</a:t>
            </a:r>
            <a:r>
              <a:rPr lang="en-US" altLang="ko-KR" sz="1600" dirty="0"/>
              <a:t> </a:t>
            </a:r>
            <a:r>
              <a:rPr lang="ko-KR" altLang="en-US" sz="1600" dirty="0"/>
              <a:t>클래스의 객체입니다</a:t>
            </a:r>
            <a:r>
              <a:rPr lang="en-US" altLang="ko-KR" sz="1600" dirty="0"/>
              <a:t>.</a:t>
            </a:r>
          </a:p>
          <a:p>
            <a:pPr lvl="1"/>
            <a:r>
              <a:rPr lang="en-US" altLang="ko-KR" sz="1600" dirty="0" err="1"/>
              <a:t>numpy.ndarray</a:t>
            </a:r>
            <a:r>
              <a:rPr lang="en-US" altLang="ko-KR" sz="1600" dirty="0"/>
              <a:t>()</a:t>
            </a:r>
          </a:p>
          <a:p>
            <a:pPr lvl="1"/>
            <a:r>
              <a:rPr lang="en-US" altLang="ko-KR" sz="1600" dirty="0" err="1"/>
              <a:t>numpy.asarray</a:t>
            </a:r>
            <a:r>
              <a:rPr lang="en-US" altLang="ko-KR" sz="1600" dirty="0"/>
              <a:t>()  #</a:t>
            </a:r>
            <a:r>
              <a:rPr lang="ko-KR" altLang="en-US" sz="1600" dirty="0"/>
              <a:t>배열로 생성</a:t>
            </a:r>
            <a:endParaRPr lang="en-US" altLang="ko-KR" sz="1600" dirty="0" smtClean="0"/>
          </a:p>
          <a:p>
            <a:pPr lvl="1"/>
            <a:endParaRPr lang="ko-KR" altLang="en-US" sz="1800" dirty="0"/>
          </a:p>
        </p:txBody>
      </p:sp>
      <p:pic>
        <p:nvPicPr>
          <p:cNvPr id="4" name="그림 3"/>
          <p:cNvPicPr>
            <a:picLocks noChangeAspect="1"/>
          </p:cNvPicPr>
          <p:nvPr/>
        </p:nvPicPr>
        <p:blipFill>
          <a:blip r:embed="rId2"/>
          <a:stretch>
            <a:fillRect/>
          </a:stretch>
        </p:blipFill>
        <p:spPr>
          <a:xfrm>
            <a:off x="1297472" y="3000830"/>
            <a:ext cx="3295650" cy="3143250"/>
          </a:xfrm>
          <a:prstGeom prst="rect">
            <a:avLst/>
          </a:prstGeom>
        </p:spPr>
      </p:pic>
    </p:spTree>
    <p:extLst>
      <p:ext uri="{BB962C8B-B14F-4D97-AF65-F5344CB8AC3E}">
        <p14:creationId xmlns:p14="http://schemas.microsoft.com/office/powerpoint/2010/main" val="99544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smtClean="0"/>
              <a:t>역행렬</a:t>
            </a:r>
            <a:r>
              <a:rPr lang="ko-KR" altLang="en-US" sz="1800" dirty="0" smtClean="0"/>
              <a:t> </a:t>
            </a:r>
            <a:endParaRPr lang="en-US" altLang="ko-KR" sz="1800" dirty="0" smtClean="0"/>
          </a:p>
          <a:p>
            <a:pPr lvl="1"/>
            <a:r>
              <a:rPr lang="en-US" altLang="ko-KR" sz="1600" dirty="0" err="1"/>
              <a:t>pinv</a:t>
            </a:r>
            <a:r>
              <a:rPr lang="en-US" altLang="ko-KR" sz="1600" dirty="0"/>
              <a:t>()</a:t>
            </a:r>
            <a:r>
              <a:rPr lang="ko-KR" altLang="en-US" sz="1600" dirty="0"/>
              <a:t>는 정방행렬이 아닌 행렬의 </a:t>
            </a:r>
            <a:r>
              <a:rPr lang="ko-KR" altLang="en-US" sz="1600" dirty="0" err="1"/>
              <a:t>역행렬을</a:t>
            </a:r>
            <a:r>
              <a:rPr lang="ko-KR" altLang="en-US" sz="1600" dirty="0"/>
              <a:t> 계산</a:t>
            </a:r>
            <a:endParaRPr lang="en-US" altLang="ko-KR" sz="1600" dirty="0"/>
          </a:p>
        </p:txBody>
      </p:sp>
      <p:sp>
        <p:nvSpPr>
          <p:cNvPr id="9" name="직사각형 8"/>
          <p:cNvSpPr/>
          <p:nvPr/>
        </p:nvSpPr>
        <p:spPr>
          <a:xfrm>
            <a:off x="1221462" y="1906372"/>
            <a:ext cx="10092583" cy="1482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4 ],  [ 2, 5 ] ])</a:t>
            </a:r>
          </a:p>
          <a:p>
            <a:r>
              <a:rPr lang="en-US" altLang="ko-KR" sz="1600" dirty="0" err="1">
                <a:solidFill>
                  <a:schemeClr val="tx1"/>
                </a:solidFill>
              </a:rPr>
              <a:t>np.linalg.inv</a:t>
            </a:r>
            <a:r>
              <a:rPr lang="en-US" altLang="ko-KR" sz="1600" dirty="0">
                <a:solidFill>
                  <a:schemeClr val="tx1"/>
                </a:solidFill>
              </a:rPr>
              <a:t>(matrix) </a:t>
            </a:r>
          </a:p>
          <a:p>
            <a:r>
              <a:rPr lang="en-US" altLang="ko-KR" sz="1600" dirty="0">
                <a:solidFill>
                  <a:schemeClr val="tx1"/>
                </a:solidFill>
              </a:rPr>
              <a:t>matrix @ </a:t>
            </a:r>
            <a:r>
              <a:rPr lang="en-US" altLang="ko-KR" sz="1600" dirty="0" err="1">
                <a:solidFill>
                  <a:schemeClr val="tx1"/>
                </a:solidFill>
              </a:rPr>
              <a:t>np.linalg.inv</a:t>
            </a:r>
            <a:r>
              <a:rPr lang="en-US" altLang="ko-KR" sz="1600" dirty="0">
                <a:solidFill>
                  <a:schemeClr val="tx1"/>
                </a:solidFill>
              </a:rPr>
              <a:t>(matrix)</a:t>
            </a:r>
            <a:endParaRPr lang="ko-KR" altLang="en-US" sz="1600" dirty="0">
              <a:solidFill>
                <a:schemeClr val="tx1"/>
              </a:solidFill>
            </a:endParaRPr>
          </a:p>
        </p:txBody>
      </p:sp>
    </p:spTree>
    <p:extLst>
      <p:ext uri="{BB962C8B-B14F-4D97-AF65-F5344CB8AC3E}">
        <p14:creationId xmlns:p14="http://schemas.microsoft.com/office/powerpoint/2010/main" val="1683741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a:t>난수</a:t>
            </a:r>
            <a:r>
              <a:rPr lang="ko-KR" altLang="en-US" sz="1800" dirty="0"/>
              <a:t> 생성</a:t>
            </a:r>
            <a:endParaRPr lang="en-US" altLang="ko-KR" sz="1800" dirty="0" smtClean="0"/>
          </a:p>
          <a:p>
            <a:pPr lvl="1"/>
            <a:r>
              <a:rPr lang="en-US" altLang="ko-KR" sz="1600" dirty="0"/>
              <a:t>random </a:t>
            </a:r>
            <a:r>
              <a:rPr lang="ko-KR" altLang="en-US" sz="1600" dirty="0"/>
              <a:t>모듈 사용</a:t>
            </a:r>
          </a:p>
        </p:txBody>
      </p:sp>
      <p:sp>
        <p:nvSpPr>
          <p:cNvPr id="9" name="직사각형 8"/>
          <p:cNvSpPr/>
          <p:nvPr/>
        </p:nvSpPr>
        <p:spPr>
          <a:xfrm>
            <a:off x="1221462" y="1906371"/>
            <a:ext cx="10092583" cy="26258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err="1">
                <a:solidFill>
                  <a:schemeClr val="tx1"/>
                </a:solidFill>
              </a:rPr>
              <a:t>np.random.seed</a:t>
            </a:r>
            <a:r>
              <a:rPr lang="en-US" altLang="ko-KR" sz="1600" dirty="0">
                <a:solidFill>
                  <a:schemeClr val="tx1"/>
                </a:solidFill>
              </a:rPr>
              <a:t>(0)</a:t>
            </a:r>
          </a:p>
          <a:p>
            <a:r>
              <a:rPr lang="en-US" altLang="ko-KR" sz="1600" dirty="0" err="1">
                <a:solidFill>
                  <a:schemeClr val="tx1"/>
                </a:solidFill>
              </a:rPr>
              <a:t>np.random.random</a:t>
            </a:r>
            <a:r>
              <a:rPr lang="en-US" altLang="ko-KR" sz="1600" dirty="0">
                <a:solidFill>
                  <a:schemeClr val="tx1"/>
                </a:solidFill>
              </a:rPr>
              <a:t>(3)  #</a:t>
            </a:r>
            <a:r>
              <a:rPr lang="ko-KR" altLang="en-US" sz="1600" dirty="0" err="1">
                <a:solidFill>
                  <a:schemeClr val="tx1"/>
                </a:solidFill>
              </a:rPr>
              <a:t>세개의</a:t>
            </a:r>
            <a:r>
              <a:rPr lang="ko-KR" altLang="en-US" sz="1600" dirty="0">
                <a:solidFill>
                  <a:schemeClr val="tx1"/>
                </a:solidFill>
              </a:rPr>
              <a:t> 실수 </a:t>
            </a:r>
            <a:r>
              <a:rPr lang="ko-KR" altLang="en-US" sz="1600" dirty="0" err="1">
                <a:solidFill>
                  <a:schemeClr val="tx1"/>
                </a:solidFill>
              </a:rPr>
              <a:t>난수</a:t>
            </a:r>
            <a:r>
              <a:rPr lang="ko-KR" altLang="en-US" sz="1600" dirty="0">
                <a:solidFill>
                  <a:schemeClr val="tx1"/>
                </a:solidFill>
              </a:rPr>
              <a:t> 생성</a:t>
            </a:r>
          </a:p>
          <a:p>
            <a:r>
              <a:rPr lang="en-US" altLang="ko-KR" sz="1600" dirty="0" err="1">
                <a:solidFill>
                  <a:schemeClr val="tx1"/>
                </a:solidFill>
              </a:rPr>
              <a:t>np.random.randint</a:t>
            </a:r>
            <a:r>
              <a:rPr lang="en-US" altLang="ko-KR" sz="1600" dirty="0">
                <a:solidFill>
                  <a:schemeClr val="tx1"/>
                </a:solidFill>
              </a:rPr>
              <a:t>(0, 11, 3)  #1~10</a:t>
            </a:r>
            <a:r>
              <a:rPr lang="ko-KR" altLang="en-US" sz="1600" dirty="0">
                <a:solidFill>
                  <a:schemeClr val="tx1"/>
                </a:solidFill>
              </a:rPr>
              <a:t>사이의 세 </a:t>
            </a:r>
            <a:r>
              <a:rPr lang="ko-KR" altLang="en-US" sz="1600" dirty="0" err="1">
                <a:solidFill>
                  <a:schemeClr val="tx1"/>
                </a:solidFill>
              </a:rPr>
              <a:t>개이</a:t>
            </a:r>
            <a:r>
              <a:rPr lang="ko-KR" altLang="en-US" sz="1600" dirty="0">
                <a:solidFill>
                  <a:schemeClr val="tx1"/>
                </a:solidFill>
              </a:rPr>
              <a:t> 정수 </a:t>
            </a:r>
            <a:r>
              <a:rPr lang="ko-KR" altLang="en-US" sz="1600" dirty="0" err="1">
                <a:solidFill>
                  <a:schemeClr val="tx1"/>
                </a:solidFill>
              </a:rPr>
              <a:t>난수</a:t>
            </a:r>
            <a:r>
              <a:rPr lang="ko-KR" altLang="en-US" sz="1600" dirty="0">
                <a:solidFill>
                  <a:schemeClr val="tx1"/>
                </a:solidFill>
              </a:rPr>
              <a:t> 생성</a:t>
            </a:r>
          </a:p>
          <a:p>
            <a:r>
              <a:rPr lang="en-US" altLang="ko-KR" sz="1600" dirty="0" err="1">
                <a:solidFill>
                  <a:schemeClr val="tx1"/>
                </a:solidFill>
              </a:rPr>
              <a:t>np.random.normal</a:t>
            </a:r>
            <a:r>
              <a:rPr lang="en-US" altLang="ko-KR" sz="1600" dirty="0">
                <a:solidFill>
                  <a:schemeClr val="tx1"/>
                </a:solidFill>
              </a:rPr>
              <a:t>(0.0, 1.0, 3)  # </a:t>
            </a:r>
            <a:r>
              <a:rPr lang="ko-KR" altLang="en-US" sz="1600" dirty="0">
                <a:solidFill>
                  <a:schemeClr val="tx1"/>
                </a:solidFill>
              </a:rPr>
              <a:t>평균이 </a:t>
            </a:r>
            <a:r>
              <a:rPr lang="en-US" altLang="ko-KR" sz="1600" dirty="0">
                <a:solidFill>
                  <a:schemeClr val="tx1"/>
                </a:solidFill>
              </a:rPr>
              <a:t>0.0</a:t>
            </a:r>
            <a:r>
              <a:rPr lang="ko-KR" altLang="en-US" sz="1600" dirty="0">
                <a:solidFill>
                  <a:schemeClr val="tx1"/>
                </a:solidFill>
              </a:rPr>
              <a:t>이고 표준편차가 </a:t>
            </a:r>
            <a:r>
              <a:rPr lang="en-US" altLang="ko-KR" sz="1600" dirty="0">
                <a:solidFill>
                  <a:schemeClr val="tx1"/>
                </a:solidFill>
              </a:rPr>
              <a:t>1.0</a:t>
            </a:r>
            <a:r>
              <a:rPr lang="ko-KR" altLang="en-US" sz="1600" dirty="0">
                <a:solidFill>
                  <a:schemeClr val="tx1"/>
                </a:solidFill>
              </a:rPr>
              <a:t>인 정규분포에서 세 개의 </a:t>
            </a:r>
            <a:r>
              <a:rPr lang="ko-KR" altLang="en-US" sz="1600" dirty="0" err="1">
                <a:solidFill>
                  <a:schemeClr val="tx1"/>
                </a:solidFill>
              </a:rPr>
              <a:t>난수</a:t>
            </a:r>
            <a:r>
              <a:rPr lang="ko-KR" altLang="en-US" sz="1600" dirty="0">
                <a:solidFill>
                  <a:schemeClr val="tx1"/>
                </a:solidFill>
              </a:rPr>
              <a:t> 생성</a:t>
            </a:r>
          </a:p>
          <a:p>
            <a:r>
              <a:rPr lang="en-US" altLang="ko-KR" sz="1600" dirty="0" err="1">
                <a:solidFill>
                  <a:schemeClr val="tx1"/>
                </a:solidFill>
              </a:rPr>
              <a:t>np.random.logistic</a:t>
            </a:r>
            <a:r>
              <a:rPr lang="en-US" altLang="ko-KR" sz="1600" dirty="0">
                <a:solidFill>
                  <a:schemeClr val="tx1"/>
                </a:solidFill>
              </a:rPr>
              <a:t>(0.0, 1.0, 3)  # </a:t>
            </a:r>
            <a:r>
              <a:rPr lang="ko-KR" altLang="en-US" sz="1600" dirty="0">
                <a:solidFill>
                  <a:schemeClr val="tx1"/>
                </a:solidFill>
              </a:rPr>
              <a:t>평균이 </a:t>
            </a:r>
            <a:r>
              <a:rPr lang="en-US" altLang="ko-KR" sz="1600" dirty="0">
                <a:solidFill>
                  <a:schemeClr val="tx1"/>
                </a:solidFill>
              </a:rPr>
              <a:t>0.0</a:t>
            </a:r>
            <a:r>
              <a:rPr lang="ko-KR" altLang="en-US" sz="1600" dirty="0">
                <a:solidFill>
                  <a:schemeClr val="tx1"/>
                </a:solidFill>
              </a:rPr>
              <a:t>이고 스케일이 </a:t>
            </a:r>
            <a:r>
              <a:rPr lang="en-US" altLang="ko-KR" sz="1600" dirty="0">
                <a:solidFill>
                  <a:schemeClr val="tx1"/>
                </a:solidFill>
              </a:rPr>
              <a:t>1.0</a:t>
            </a:r>
            <a:r>
              <a:rPr lang="ko-KR" altLang="en-US" sz="1600" dirty="0">
                <a:solidFill>
                  <a:schemeClr val="tx1"/>
                </a:solidFill>
              </a:rPr>
              <a:t>인 </a:t>
            </a:r>
            <a:r>
              <a:rPr lang="ko-KR" altLang="en-US" sz="1600" dirty="0" err="1">
                <a:solidFill>
                  <a:schemeClr val="tx1"/>
                </a:solidFill>
              </a:rPr>
              <a:t>로지스틱</a:t>
            </a:r>
            <a:r>
              <a:rPr lang="ko-KR" altLang="en-US" sz="1600" dirty="0">
                <a:solidFill>
                  <a:schemeClr val="tx1"/>
                </a:solidFill>
              </a:rPr>
              <a:t> 분포에서 세 개의 </a:t>
            </a:r>
            <a:r>
              <a:rPr lang="ko-KR" altLang="en-US" sz="1600" dirty="0" err="1">
                <a:solidFill>
                  <a:schemeClr val="tx1"/>
                </a:solidFill>
              </a:rPr>
              <a:t>난수</a:t>
            </a:r>
            <a:r>
              <a:rPr lang="ko-KR" altLang="en-US" sz="1600" dirty="0">
                <a:solidFill>
                  <a:schemeClr val="tx1"/>
                </a:solidFill>
              </a:rPr>
              <a:t> </a:t>
            </a:r>
            <a:r>
              <a:rPr lang="ko-KR" altLang="en-US" sz="1600" dirty="0" smtClean="0">
                <a:solidFill>
                  <a:schemeClr val="tx1"/>
                </a:solidFill>
              </a:rPr>
              <a:t>생성</a:t>
            </a:r>
            <a:endParaRPr lang="en-US" altLang="ko-KR" sz="1600" dirty="0" smtClean="0">
              <a:solidFill>
                <a:schemeClr val="tx1"/>
              </a:solidFill>
            </a:endParaRPr>
          </a:p>
          <a:p>
            <a:r>
              <a:rPr lang="en-US" altLang="ko-KR" sz="1600" dirty="0" err="1">
                <a:solidFill>
                  <a:schemeClr val="tx1"/>
                </a:solidFill>
              </a:rPr>
              <a:t>np.random.uniform</a:t>
            </a:r>
            <a:r>
              <a:rPr lang="en-US" altLang="ko-KR" sz="1600" dirty="0">
                <a:solidFill>
                  <a:schemeClr val="tx1"/>
                </a:solidFill>
              </a:rPr>
              <a:t>(1.0, 2.0, 3)  # 1.0</a:t>
            </a:r>
            <a:r>
              <a:rPr lang="ko-KR" altLang="en-US" sz="1600" dirty="0">
                <a:solidFill>
                  <a:schemeClr val="tx1"/>
                </a:solidFill>
              </a:rPr>
              <a:t>보다 크거나 같고 </a:t>
            </a:r>
            <a:r>
              <a:rPr lang="en-US" altLang="ko-KR" sz="1600" dirty="0">
                <a:solidFill>
                  <a:schemeClr val="tx1"/>
                </a:solidFill>
              </a:rPr>
              <a:t>2.0</a:t>
            </a:r>
            <a:r>
              <a:rPr lang="ko-KR" altLang="en-US" sz="1600" dirty="0">
                <a:solidFill>
                  <a:schemeClr val="tx1"/>
                </a:solidFill>
              </a:rPr>
              <a:t>보다 작은 세 개의 </a:t>
            </a:r>
            <a:r>
              <a:rPr lang="ko-KR" altLang="en-US" sz="1600" dirty="0" err="1">
                <a:solidFill>
                  <a:schemeClr val="tx1"/>
                </a:solidFill>
              </a:rPr>
              <a:t>난수</a:t>
            </a:r>
            <a:r>
              <a:rPr lang="ko-KR" altLang="en-US" sz="1600" dirty="0">
                <a:solidFill>
                  <a:schemeClr val="tx1"/>
                </a:solidFill>
              </a:rPr>
              <a:t> 생성</a:t>
            </a:r>
          </a:p>
        </p:txBody>
      </p:sp>
    </p:spTree>
    <p:extLst>
      <p:ext uri="{BB962C8B-B14F-4D97-AF65-F5344CB8AC3E}">
        <p14:creationId xmlns:p14="http://schemas.microsoft.com/office/powerpoint/2010/main" val="185460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14754" y="2815248"/>
            <a:ext cx="10515600" cy="1325563"/>
          </a:xfrm>
        </p:spPr>
        <p:txBody>
          <a:bodyPr>
            <a:normAutofit/>
          </a:bodyPr>
          <a:lstStyle/>
          <a:p>
            <a:pPr algn="ctr"/>
            <a:r>
              <a:rPr lang="en-US" altLang="ko-KR" sz="6000" dirty="0" smtClean="0"/>
              <a:t>PANDAS REVIEW </a:t>
            </a:r>
            <a:endParaRPr lang="ko-KR" altLang="en-US" sz="6000" dirty="0"/>
          </a:p>
        </p:txBody>
      </p:sp>
    </p:spTree>
    <p:extLst>
      <p:ext uri="{BB962C8B-B14F-4D97-AF65-F5344CB8AC3E}">
        <p14:creationId xmlns:p14="http://schemas.microsoft.com/office/powerpoint/2010/main" val="163073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샘플 데이터 셋 로드 </a:t>
            </a:r>
            <a:endParaRPr lang="en-US" altLang="ko-KR" sz="1800" dirty="0" smtClean="0"/>
          </a:p>
          <a:p>
            <a:pPr lvl="1"/>
            <a:r>
              <a:rPr lang="en-US" altLang="ko-KR" sz="1600" dirty="0" err="1"/>
              <a:t>sklearn.datasets</a:t>
            </a:r>
            <a:r>
              <a:rPr lang="en-US" altLang="ko-KR" sz="1600" dirty="0"/>
              <a:t> </a:t>
            </a:r>
            <a:r>
              <a:rPr lang="ko-KR" altLang="en-US" sz="1600" dirty="0"/>
              <a:t>모듈 아래에 있는 함수들은 </a:t>
            </a:r>
            <a:r>
              <a:rPr lang="ko-KR" altLang="en-US" sz="1600" dirty="0" err="1"/>
              <a:t>파이썬</a:t>
            </a:r>
            <a:r>
              <a:rPr lang="ko-KR" altLang="en-US" sz="1600" dirty="0"/>
              <a:t> </a:t>
            </a:r>
            <a:r>
              <a:rPr lang="ko-KR" altLang="en-US" sz="1600" dirty="0" err="1"/>
              <a:t>딕셔너리와</a:t>
            </a:r>
            <a:r>
              <a:rPr lang="ko-KR" altLang="en-US" sz="1600" dirty="0"/>
              <a:t> 유사한 </a:t>
            </a:r>
            <a:r>
              <a:rPr lang="en-US" altLang="ko-KR" sz="1600" dirty="0"/>
              <a:t>Bunch  </a:t>
            </a:r>
            <a:r>
              <a:rPr lang="ko-KR" altLang="en-US" sz="1600" dirty="0"/>
              <a:t>클래스 객체를 </a:t>
            </a:r>
            <a:r>
              <a:rPr lang="ko-KR" altLang="en-US" sz="1600" dirty="0" smtClean="0"/>
              <a:t>반환</a:t>
            </a:r>
            <a:endParaRPr lang="en-US" altLang="ko-KR" sz="1600" dirty="0" smtClean="0"/>
          </a:p>
          <a:p>
            <a:pPr lvl="1"/>
            <a:r>
              <a:rPr lang="en-US" altLang="ko-KR" sz="1600" dirty="0" err="1"/>
              <a:t>load_boston</a:t>
            </a:r>
            <a:endParaRPr lang="en-US" altLang="ko-KR" sz="1600" dirty="0"/>
          </a:p>
          <a:p>
            <a:pPr lvl="1"/>
            <a:r>
              <a:rPr lang="en-US" altLang="ko-KR" sz="1600" dirty="0" err="1"/>
              <a:t>load_iris</a:t>
            </a:r>
            <a:endParaRPr lang="en-US" altLang="ko-KR" sz="1600" dirty="0"/>
          </a:p>
          <a:p>
            <a:pPr lvl="1"/>
            <a:r>
              <a:rPr lang="en-US" altLang="ko-KR" sz="1600" dirty="0" err="1"/>
              <a:t>load_digits</a:t>
            </a:r>
            <a:endParaRPr lang="en-US" altLang="ko-KR" sz="1600" dirty="0"/>
          </a:p>
        </p:txBody>
      </p:sp>
      <p:sp>
        <p:nvSpPr>
          <p:cNvPr id="9" name="직사각형 8"/>
          <p:cNvSpPr/>
          <p:nvPr/>
        </p:nvSpPr>
        <p:spPr>
          <a:xfrm>
            <a:off x="1213571" y="2661131"/>
            <a:ext cx="10092583" cy="38433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datasets</a:t>
            </a:r>
          </a:p>
          <a:p>
            <a:r>
              <a:rPr lang="en-US" altLang="ko-KR" sz="1600" dirty="0">
                <a:solidFill>
                  <a:schemeClr val="tx1"/>
                </a:solidFill>
              </a:rPr>
              <a:t>#</a:t>
            </a:r>
            <a:r>
              <a:rPr lang="ko-KR" altLang="en-US" sz="1600" dirty="0">
                <a:solidFill>
                  <a:schemeClr val="tx1"/>
                </a:solidFill>
              </a:rPr>
              <a:t>숫자 </a:t>
            </a:r>
            <a:r>
              <a:rPr lang="ko-KR" altLang="en-US" sz="1600" dirty="0" err="1">
                <a:solidFill>
                  <a:schemeClr val="tx1"/>
                </a:solidFill>
              </a:rPr>
              <a:t>데이터셋을</a:t>
            </a:r>
            <a:r>
              <a:rPr lang="ko-KR" altLang="en-US" sz="1600" dirty="0">
                <a:solidFill>
                  <a:schemeClr val="tx1"/>
                </a:solidFill>
              </a:rPr>
              <a:t> 적재</a:t>
            </a:r>
          </a:p>
          <a:p>
            <a:r>
              <a:rPr lang="en-US" altLang="ko-KR" sz="1600" dirty="0">
                <a:solidFill>
                  <a:schemeClr val="tx1"/>
                </a:solidFill>
              </a:rPr>
              <a:t>digits = </a:t>
            </a:r>
            <a:r>
              <a:rPr lang="en-US" altLang="ko-KR" sz="1600" dirty="0" err="1">
                <a:solidFill>
                  <a:schemeClr val="tx1"/>
                </a:solidFill>
              </a:rPr>
              <a:t>datasets.load_digits</a:t>
            </a:r>
            <a:r>
              <a:rPr lang="en-US" altLang="ko-KR" sz="1600" dirty="0">
                <a:solidFill>
                  <a:schemeClr val="tx1"/>
                </a:solidFill>
              </a:rPr>
              <a:t>()</a:t>
            </a: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digits.data</a:t>
            </a:r>
            <a:r>
              <a:rPr lang="en-US" altLang="ko-KR" sz="1600" dirty="0">
                <a:solidFill>
                  <a:schemeClr val="tx1"/>
                </a:solidFill>
              </a:rPr>
              <a:t> # </a:t>
            </a:r>
            <a:r>
              <a:rPr lang="ko-KR" altLang="en-US" sz="1600" dirty="0">
                <a:solidFill>
                  <a:schemeClr val="tx1"/>
                </a:solidFill>
              </a:rPr>
              <a:t>특성 행렬을 만듭니다</a:t>
            </a:r>
            <a:r>
              <a:rPr lang="en-US" altLang="ko-KR" sz="1600" dirty="0">
                <a:solidFill>
                  <a:schemeClr val="tx1"/>
                </a:solidFill>
              </a:rPr>
              <a:t>.</a:t>
            </a:r>
          </a:p>
          <a:p>
            <a:r>
              <a:rPr lang="en-US" altLang="ko-KR" sz="1600" dirty="0">
                <a:solidFill>
                  <a:schemeClr val="tx1"/>
                </a:solidFill>
              </a:rPr>
              <a:t>target = </a:t>
            </a:r>
            <a:r>
              <a:rPr lang="en-US" altLang="ko-KR" sz="1600" dirty="0" err="1">
                <a:solidFill>
                  <a:schemeClr val="tx1"/>
                </a:solidFill>
              </a:rPr>
              <a:t>digits.target</a:t>
            </a:r>
            <a:r>
              <a:rPr lang="en-US" altLang="ko-KR" sz="1600" dirty="0">
                <a:solidFill>
                  <a:schemeClr val="tx1"/>
                </a:solidFill>
              </a:rPr>
              <a:t> #</a:t>
            </a:r>
            <a:r>
              <a:rPr lang="ko-KR" altLang="en-US" sz="1600" dirty="0">
                <a:solidFill>
                  <a:schemeClr val="tx1"/>
                </a:solidFill>
              </a:rPr>
              <a:t>타깃 벡터를 만듭니다</a:t>
            </a:r>
            <a:r>
              <a:rPr lang="en-US" altLang="ko-KR" sz="1600" dirty="0">
                <a:solidFill>
                  <a:schemeClr val="tx1"/>
                </a:solidFill>
              </a:rPr>
              <a:t>.</a:t>
            </a:r>
          </a:p>
          <a:p>
            <a:r>
              <a:rPr lang="en-US" altLang="ko-KR" sz="1600" dirty="0">
                <a:solidFill>
                  <a:schemeClr val="tx1"/>
                </a:solidFill>
              </a:rPr>
              <a:t>features[0]</a:t>
            </a:r>
          </a:p>
          <a:p>
            <a:r>
              <a:rPr lang="en-US" altLang="ko-KR" sz="1600" dirty="0" err="1">
                <a:solidFill>
                  <a:schemeClr val="tx1"/>
                </a:solidFill>
              </a:rPr>
              <a:t>digits.keys</a:t>
            </a:r>
            <a:r>
              <a:rPr lang="en-US" altLang="ko-KR" sz="1600" dirty="0">
                <a:solidFill>
                  <a:schemeClr val="tx1"/>
                </a:solidFill>
              </a:rPr>
              <a:t>()</a:t>
            </a:r>
          </a:p>
          <a:p>
            <a:r>
              <a:rPr lang="en-US" altLang="ko-KR" sz="1600" dirty="0">
                <a:solidFill>
                  <a:schemeClr val="tx1"/>
                </a:solidFill>
              </a:rPr>
              <a:t>digits['DESCR'][:70]</a:t>
            </a: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매개변수 </a:t>
            </a:r>
            <a:r>
              <a:rPr lang="en-US" altLang="ko-KR" sz="1600" dirty="0" err="1">
                <a:solidFill>
                  <a:schemeClr val="tx1"/>
                </a:solidFill>
              </a:rPr>
              <a:t>return_X_y</a:t>
            </a:r>
            <a:r>
              <a:rPr lang="ko-KR" altLang="en-US" sz="1600" dirty="0">
                <a:solidFill>
                  <a:schemeClr val="tx1"/>
                </a:solidFill>
              </a:rPr>
              <a:t>를 </a:t>
            </a:r>
            <a:r>
              <a:rPr lang="en-US" altLang="ko-KR" sz="1600" dirty="0">
                <a:solidFill>
                  <a:schemeClr val="tx1"/>
                </a:solidFill>
              </a:rPr>
              <a:t>True</a:t>
            </a:r>
            <a:r>
              <a:rPr lang="ko-KR" altLang="en-US" sz="1600" dirty="0">
                <a:solidFill>
                  <a:schemeClr val="tx1"/>
                </a:solidFill>
              </a:rPr>
              <a:t>로 설정하면 특성 </a:t>
            </a:r>
            <a:r>
              <a:rPr lang="en-US" altLang="ko-KR" sz="1600" dirty="0">
                <a:solidFill>
                  <a:schemeClr val="tx1"/>
                </a:solidFill>
              </a:rPr>
              <a:t>X</a:t>
            </a:r>
            <a:r>
              <a:rPr lang="ko-KR" altLang="en-US" sz="1600" dirty="0">
                <a:solidFill>
                  <a:schemeClr val="tx1"/>
                </a:solidFill>
              </a:rPr>
              <a:t>와 타깃 </a:t>
            </a:r>
            <a:r>
              <a:rPr lang="en-US" altLang="ko-KR" sz="1600" dirty="0">
                <a:solidFill>
                  <a:schemeClr val="tx1"/>
                </a:solidFill>
              </a:rPr>
              <a:t>y </a:t>
            </a:r>
            <a:r>
              <a:rPr lang="ko-KR" altLang="en-US" sz="1600" dirty="0">
                <a:solidFill>
                  <a:schemeClr val="tx1"/>
                </a:solidFill>
              </a:rPr>
              <a:t>배열을 반환</a:t>
            </a:r>
          </a:p>
          <a:p>
            <a:r>
              <a:rPr lang="en-US" altLang="ko-KR" sz="1600" dirty="0">
                <a:solidFill>
                  <a:schemeClr val="tx1"/>
                </a:solidFill>
              </a:rPr>
              <a:t>#</a:t>
            </a:r>
            <a:r>
              <a:rPr lang="en-US" altLang="ko-KR" sz="1600" dirty="0" err="1">
                <a:solidFill>
                  <a:schemeClr val="tx1"/>
                </a:solidFill>
              </a:rPr>
              <a:t>load_digits</a:t>
            </a:r>
            <a:r>
              <a:rPr lang="en-US" altLang="ko-KR" sz="1600" dirty="0">
                <a:solidFill>
                  <a:schemeClr val="tx1"/>
                </a:solidFill>
              </a:rPr>
              <a:t> </a:t>
            </a:r>
            <a:r>
              <a:rPr lang="ko-KR" altLang="en-US" sz="1600" dirty="0">
                <a:solidFill>
                  <a:schemeClr val="tx1"/>
                </a:solidFill>
              </a:rPr>
              <a:t>함수는 필요한 숫자 개수를 지정할 수 있는 </a:t>
            </a:r>
            <a:r>
              <a:rPr lang="en-US" altLang="ko-KR" sz="1600" dirty="0" err="1">
                <a:solidFill>
                  <a:schemeClr val="tx1"/>
                </a:solidFill>
              </a:rPr>
              <a:t>n_class</a:t>
            </a:r>
            <a:r>
              <a:rPr lang="en-US" altLang="ko-KR" sz="1600" dirty="0">
                <a:solidFill>
                  <a:schemeClr val="tx1"/>
                </a:solidFill>
              </a:rPr>
              <a:t> </a:t>
            </a:r>
            <a:r>
              <a:rPr lang="ko-KR" altLang="en-US" sz="1600" dirty="0">
                <a:solidFill>
                  <a:schemeClr val="tx1"/>
                </a:solidFill>
              </a:rPr>
              <a:t>매개변수를 제공</a:t>
            </a:r>
          </a:p>
          <a:p>
            <a:r>
              <a:rPr lang="en-US" altLang="ko-KR" sz="1600" dirty="0">
                <a:solidFill>
                  <a:schemeClr val="tx1"/>
                </a:solidFill>
              </a:rPr>
              <a:t>x, y = </a:t>
            </a:r>
            <a:r>
              <a:rPr lang="en-US" altLang="ko-KR" sz="1600" dirty="0" err="1">
                <a:solidFill>
                  <a:schemeClr val="tx1"/>
                </a:solidFill>
              </a:rPr>
              <a:t>datasets.load_digits</a:t>
            </a:r>
            <a:r>
              <a:rPr lang="en-US" altLang="ko-KR" sz="1600" dirty="0">
                <a:solidFill>
                  <a:schemeClr val="tx1"/>
                </a:solidFill>
              </a:rPr>
              <a:t>(</a:t>
            </a:r>
            <a:r>
              <a:rPr lang="en-US" altLang="ko-KR" sz="1600" dirty="0" err="1">
                <a:solidFill>
                  <a:schemeClr val="tx1"/>
                </a:solidFill>
              </a:rPr>
              <a:t>n_class</a:t>
            </a:r>
            <a:r>
              <a:rPr lang="en-US" altLang="ko-KR" sz="1600" dirty="0">
                <a:solidFill>
                  <a:schemeClr val="tx1"/>
                </a:solidFill>
              </a:rPr>
              <a:t>=5, </a:t>
            </a:r>
            <a:r>
              <a:rPr lang="en-US" altLang="ko-KR" sz="1600" dirty="0" err="1">
                <a:solidFill>
                  <a:schemeClr val="tx1"/>
                </a:solidFill>
              </a:rPr>
              <a:t>return_x_y</a:t>
            </a:r>
            <a:r>
              <a:rPr lang="en-US" altLang="ko-KR" sz="1600" dirty="0">
                <a:solidFill>
                  <a:schemeClr val="tx1"/>
                </a:solidFill>
              </a:rPr>
              <a:t>=True) </a:t>
            </a:r>
          </a:p>
          <a:p>
            <a:r>
              <a:rPr lang="en-US" altLang="ko-KR" sz="1600" dirty="0" err="1">
                <a:solidFill>
                  <a:schemeClr val="tx1"/>
                </a:solidFill>
              </a:rPr>
              <a:t>np.unique</a:t>
            </a:r>
            <a:r>
              <a:rPr lang="en-US" altLang="ko-KR" sz="1600" dirty="0">
                <a:solidFill>
                  <a:schemeClr val="tx1"/>
                </a:solidFill>
              </a:rPr>
              <a:t>(y)</a:t>
            </a:r>
            <a:endParaRPr lang="ko-KR" altLang="en-US" sz="1600" dirty="0">
              <a:solidFill>
                <a:schemeClr val="tx1"/>
              </a:solidFill>
            </a:endParaRPr>
          </a:p>
        </p:txBody>
      </p:sp>
    </p:spTree>
    <p:extLst>
      <p:ext uri="{BB962C8B-B14F-4D97-AF65-F5344CB8AC3E}">
        <p14:creationId xmlns:p14="http://schemas.microsoft.com/office/powerpoint/2010/main" val="12050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모의 데이터 생성</a:t>
            </a:r>
            <a:endParaRPr lang="en-US" altLang="ko-KR" sz="1800" dirty="0" smtClean="0"/>
          </a:p>
          <a:p>
            <a:pPr lvl="1"/>
            <a:r>
              <a:rPr lang="en-US" altLang="ko-KR" sz="1600" dirty="0" err="1"/>
              <a:t>make_regression</a:t>
            </a:r>
            <a:r>
              <a:rPr lang="en-US" altLang="ko-KR" sz="1600" dirty="0"/>
              <a:t> - </a:t>
            </a:r>
            <a:r>
              <a:rPr lang="ko-KR" altLang="en-US" sz="1600" dirty="0"/>
              <a:t>선형 회귀에 사용할 데이터 셋 생성</a:t>
            </a:r>
          </a:p>
          <a:p>
            <a:pPr lvl="1"/>
            <a:r>
              <a:rPr lang="en-US" altLang="ko-KR" sz="1600" dirty="0" err="1"/>
              <a:t>make_classification</a:t>
            </a:r>
            <a:r>
              <a:rPr lang="en-US" altLang="ko-KR" sz="1600" dirty="0"/>
              <a:t> </a:t>
            </a:r>
            <a:r>
              <a:rPr lang="en-US" altLang="ko-KR" sz="1600" dirty="0" smtClean="0"/>
              <a:t>- </a:t>
            </a:r>
            <a:r>
              <a:rPr lang="ko-KR" altLang="en-US" sz="1600" dirty="0" smtClean="0"/>
              <a:t>분류에 </a:t>
            </a:r>
            <a:r>
              <a:rPr lang="ko-KR" altLang="en-US" sz="1600" dirty="0"/>
              <a:t>필요한 모의 데이터 셋 </a:t>
            </a:r>
            <a:r>
              <a:rPr lang="ko-KR" altLang="en-US" sz="1600" dirty="0" smtClean="0"/>
              <a:t>생성</a:t>
            </a:r>
            <a:endParaRPr lang="en-US" altLang="ko-KR" sz="1600" dirty="0"/>
          </a:p>
          <a:p>
            <a:pPr lvl="1"/>
            <a:r>
              <a:rPr lang="en-US" altLang="ko-KR" sz="1600" dirty="0" err="1"/>
              <a:t>make_blobs</a:t>
            </a:r>
            <a:r>
              <a:rPr lang="en-US" altLang="ko-KR" sz="1600" dirty="0"/>
              <a:t> - </a:t>
            </a:r>
            <a:r>
              <a:rPr lang="ko-KR" altLang="en-US" sz="1600" dirty="0"/>
              <a:t>군집 알고리즘에 적용할 </a:t>
            </a:r>
            <a:r>
              <a:rPr lang="ko-KR" altLang="en-US" sz="1600" dirty="0" err="1"/>
              <a:t>데이터셋</a:t>
            </a:r>
            <a:r>
              <a:rPr lang="ko-KR" altLang="en-US" sz="1600" dirty="0"/>
              <a:t> 생성</a:t>
            </a:r>
            <a:endParaRPr lang="en-US" altLang="ko-KR" sz="1600" dirty="0"/>
          </a:p>
        </p:txBody>
      </p:sp>
      <p:sp>
        <p:nvSpPr>
          <p:cNvPr id="9" name="직사각형 8"/>
          <p:cNvSpPr/>
          <p:nvPr/>
        </p:nvSpPr>
        <p:spPr>
          <a:xfrm>
            <a:off x="1204144" y="2482022"/>
            <a:ext cx="10092583" cy="41261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make_regression</a:t>
            </a:r>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특성 행렬</a:t>
            </a:r>
            <a:r>
              <a:rPr lang="en-US" altLang="ko-KR" sz="1600" dirty="0">
                <a:solidFill>
                  <a:schemeClr val="tx1"/>
                </a:solidFill>
              </a:rPr>
              <a:t>, </a:t>
            </a:r>
            <a:r>
              <a:rPr lang="ko-KR" altLang="en-US" sz="1600" dirty="0">
                <a:solidFill>
                  <a:schemeClr val="tx1"/>
                </a:solidFill>
              </a:rPr>
              <a:t>타깃 벡터</a:t>
            </a:r>
            <a:r>
              <a:rPr lang="en-US" altLang="ko-KR" sz="1600" dirty="0">
                <a:solidFill>
                  <a:schemeClr val="tx1"/>
                </a:solidFill>
              </a:rPr>
              <a:t>, </a:t>
            </a:r>
            <a:r>
              <a:rPr lang="ko-KR" altLang="en-US" sz="1600" dirty="0">
                <a:solidFill>
                  <a:schemeClr val="tx1"/>
                </a:solidFill>
              </a:rPr>
              <a:t>정답계수를 생성</a:t>
            </a:r>
          </a:p>
          <a:p>
            <a:r>
              <a:rPr lang="en-US" altLang="ko-KR" sz="1600" dirty="0">
                <a:solidFill>
                  <a:schemeClr val="tx1"/>
                </a:solidFill>
              </a:rPr>
              <a:t>features, target, coefficients = </a:t>
            </a:r>
            <a:r>
              <a:rPr lang="en-US" altLang="ko-KR" sz="1600" dirty="0" err="1">
                <a:solidFill>
                  <a:schemeClr val="tx1"/>
                </a:solidFill>
              </a:rPr>
              <a:t>make_regression</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p>
          <a:p>
            <a:r>
              <a:rPr lang="en-US" altLang="ko-KR" sz="1600" dirty="0" err="1">
                <a:solidFill>
                  <a:schemeClr val="tx1"/>
                </a:solidFill>
              </a:rPr>
              <a:t>n_features</a:t>
            </a:r>
            <a:r>
              <a:rPr lang="en-US" altLang="ko-KR" sz="1600" dirty="0">
                <a:solidFill>
                  <a:schemeClr val="tx1"/>
                </a:solidFill>
              </a:rPr>
              <a:t> = 3, </a:t>
            </a:r>
            <a:r>
              <a:rPr lang="en-US" altLang="ko-KR" sz="1600" dirty="0" err="1">
                <a:solidFill>
                  <a:schemeClr val="tx1"/>
                </a:solidFill>
              </a:rPr>
              <a:t>n_informative</a:t>
            </a:r>
            <a:r>
              <a:rPr lang="en-US" altLang="ko-KR" sz="1600" dirty="0">
                <a:solidFill>
                  <a:schemeClr val="tx1"/>
                </a:solidFill>
              </a:rPr>
              <a:t> = 3, </a:t>
            </a:r>
            <a:r>
              <a:rPr lang="en-US" altLang="ko-KR" sz="1600" dirty="0" err="1">
                <a:solidFill>
                  <a:schemeClr val="tx1"/>
                </a:solidFill>
              </a:rPr>
              <a:t>n_targets</a:t>
            </a:r>
            <a:r>
              <a:rPr lang="en-US" altLang="ko-KR" sz="1600" dirty="0">
                <a:solidFill>
                  <a:schemeClr val="tx1"/>
                </a:solidFill>
              </a:rPr>
              <a:t> = 1, noise=0.0, </a:t>
            </a:r>
            <a:r>
              <a:rPr lang="en-US" altLang="ko-KR" sz="1600" dirty="0" err="1">
                <a:solidFill>
                  <a:schemeClr val="tx1"/>
                </a:solidFill>
              </a:rPr>
              <a:t>coef</a:t>
            </a:r>
            <a:r>
              <a:rPr lang="en-US" altLang="ko-KR" sz="1600" dirty="0">
                <a:solidFill>
                  <a:schemeClr val="tx1"/>
                </a:solidFill>
              </a:rPr>
              <a:t>=True,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features, </a:t>
            </a:r>
            <a:r>
              <a:rPr lang="en-US" altLang="ko-KR" sz="1600" dirty="0" smtClean="0">
                <a:solidFill>
                  <a:schemeClr val="tx1"/>
                </a:solidFill>
              </a:rPr>
              <a:t>target = </a:t>
            </a:r>
            <a:r>
              <a:rPr lang="en-US" altLang="ko-KR" sz="1600" dirty="0" err="1">
                <a:solidFill>
                  <a:schemeClr val="tx1"/>
                </a:solidFill>
              </a:rPr>
              <a:t>make_classification</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p>
          <a:p>
            <a:r>
              <a:rPr lang="en-US" altLang="ko-KR" sz="1600" dirty="0" err="1">
                <a:solidFill>
                  <a:schemeClr val="tx1"/>
                </a:solidFill>
              </a:rPr>
              <a:t>n_features</a:t>
            </a:r>
            <a:r>
              <a:rPr lang="en-US" altLang="ko-KR" sz="1600" dirty="0">
                <a:solidFill>
                  <a:schemeClr val="tx1"/>
                </a:solidFill>
              </a:rPr>
              <a:t> = 3, </a:t>
            </a:r>
            <a:r>
              <a:rPr lang="en-US" altLang="ko-KR" sz="1600" dirty="0" err="1">
                <a:solidFill>
                  <a:schemeClr val="tx1"/>
                </a:solidFill>
              </a:rPr>
              <a:t>n_informative</a:t>
            </a:r>
            <a:r>
              <a:rPr lang="en-US" altLang="ko-KR" sz="1600" dirty="0">
                <a:solidFill>
                  <a:schemeClr val="tx1"/>
                </a:solidFill>
              </a:rPr>
              <a:t> = 3, </a:t>
            </a:r>
            <a:r>
              <a:rPr lang="en-US" altLang="ko-KR" sz="1600" dirty="0" err="1">
                <a:solidFill>
                  <a:schemeClr val="tx1"/>
                </a:solidFill>
              </a:rPr>
              <a:t>n_redundant</a:t>
            </a:r>
            <a:r>
              <a:rPr lang="en-US" altLang="ko-KR" sz="1600" dirty="0">
                <a:solidFill>
                  <a:schemeClr val="tx1"/>
                </a:solidFill>
              </a:rPr>
              <a:t> = 1, </a:t>
            </a:r>
            <a:r>
              <a:rPr lang="en-US" altLang="ko-KR" sz="1600" dirty="0" err="1">
                <a:solidFill>
                  <a:schemeClr val="tx1"/>
                </a:solidFill>
              </a:rPr>
              <a:t>n_classes</a:t>
            </a:r>
            <a:r>
              <a:rPr lang="en-US" altLang="ko-KR" sz="1600" dirty="0">
                <a:solidFill>
                  <a:schemeClr val="tx1"/>
                </a:solidFill>
              </a:rPr>
              <a:t> = 2, weight=[.25, .75],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features, target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p>
          <a:p>
            <a:r>
              <a:rPr lang="en-US" altLang="ko-KR" sz="1600" dirty="0" err="1">
                <a:solidFill>
                  <a:schemeClr val="tx1"/>
                </a:solidFill>
              </a:rPr>
              <a:t>n_features</a:t>
            </a:r>
            <a:r>
              <a:rPr lang="en-US" altLang="ko-KR" sz="1600" dirty="0">
                <a:solidFill>
                  <a:schemeClr val="tx1"/>
                </a:solidFill>
              </a:rPr>
              <a:t> = 2, centers =3, </a:t>
            </a:r>
            <a:r>
              <a:rPr lang="en-US" altLang="ko-KR" sz="1600" dirty="0" err="1">
                <a:solidFill>
                  <a:schemeClr val="tx1"/>
                </a:solidFill>
              </a:rPr>
              <a:t>cluster_std</a:t>
            </a:r>
            <a:r>
              <a:rPr lang="en-US" altLang="ko-KR" sz="1600" dirty="0">
                <a:solidFill>
                  <a:schemeClr val="tx1"/>
                </a:solidFill>
              </a:rPr>
              <a:t> = 0.5, shuffle=True,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 </a:t>
            </a:r>
            <a:endParaRPr lang="ko-KR" altLang="en-US" sz="1600" dirty="0">
              <a:solidFill>
                <a:schemeClr val="tx1"/>
              </a:solidFill>
            </a:endParaRPr>
          </a:p>
        </p:txBody>
      </p:sp>
    </p:spTree>
    <p:extLst>
      <p:ext uri="{BB962C8B-B14F-4D97-AF65-F5344CB8AC3E}">
        <p14:creationId xmlns:p14="http://schemas.microsoft.com/office/powerpoint/2010/main" val="159209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모의 데이터 생성</a:t>
            </a:r>
            <a:endParaRPr lang="en-US" altLang="ko-KR" sz="1800" dirty="0" smtClean="0"/>
          </a:p>
          <a:p>
            <a:pPr lvl="1"/>
            <a:r>
              <a:rPr lang="en-US" altLang="ko-KR" sz="1600" dirty="0" err="1"/>
              <a:t>make_regression</a:t>
            </a:r>
            <a:r>
              <a:rPr lang="ko-KR" altLang="en-US" sz="1600" dirty="0"/>
              <a:t>은 실수 특성 행렬과 실수 타깃 벡터를 반환</a:t>
            </a:r>
          </a:p>
          <a:p>
            <a:pPr lvl="1"/>
            <a:r>
              <a:rPr lang="en-US" altLang="ko-KR" sz="1600" dirty="0" err="1"/>
              <a:t>make_classification</a:t>
            </a:r>
            <a:r>
              <a:rPr lang="ko-KR" altLang="en-US" sz="1600" dirty="0"/>
              <a:t>과 </a:t>
            </a:r>
            <a:r>
              <a:rPr lang="en-US" altLang="ko-KR" sz="1600" dirty="0" err="1"/>
              <a:t>make_blobs</a:t>
            </a:r>
            <a:r>
              <a:rPr lang="ko-KR" altLang="en-US" sz="1600" dirty="0"/>
              <a:t>는 실수 특성 행렬과 클래스의 소속을 나타내는 정수 타깃 벡터를 반환</a:t>
            </a:r>
          </a:p>
          <a:p>
            <a:pPr lvl="1"/>
            <a:r>
              <a:rPr lang="en-US" altLang="ko-KR" sz="1600" dirty="0" err="1"/>
              <a:t>make_regression</a:t>
            </a:r>
            <a:r>
              <a:rPr lang="ko-KR" altLang="en-US" sz="1600" dirty="0"/>
              <a:t>과 </a:t>
            </a:r>
            <a:r>
              <a:rPr lang="en-US" altLang="ko-KR" sz="1600" dirty="0" err="1"/>
              <a:t>make_classification</a:t>
            </a:r>
            <a:r>
              <a:rPr lang="ko-KR" altLang="en-US" sz="1600" dirty="0"/>
              <a:t>의 </a:t>
            </a:r>
            <a:r>
              <a:rPr lang="en-US" altLang="ko-KR" sz="1600" dirty="0" err="1"/>
              <a:t>n_informative</a:t>
            </a:r>
            <a:r>
              <a:rPr lang="en-US" altLang="ko-KR" sz="1600" dirty="0"/>
              <a:t> </a:t>
            </a:r>
            <a:r>
              <a:rPr lang="ko-KR" altLang="en-US" sz="1600" dirty="0"/>
              <a:t>는 타깃 벡터를 생성하는 데 사용할 특성 수를 결정</a:t>
            </a:r>
          </a:p>
          <a:p>
            <a:pPr lvl="1"/>
            <a:r>
              <a:rPr lang="en-US" altLang="ko-KR" sz="1600" dirty="0" err="1"/>
              <a:t>n_features</a:t>
            </a:r>
            <a:r>
              <a:rPr lang="en-US" altLang="ko-KR" sz="1600" dirty="0"/>
              <a:t> </a:t>
            </a:r>
            <a:r>
              <a:rPr lang="ko-KR" altLang="en-US" sz="1600" dirty="0"/>
              <a:t>는 전체 특성 수 </a:t>
            </a:r>
          </a:p>
          <a:p>
            <a:pPr lvl="1"/>
            <a:r>
              <a:rPr lang="en-US" altLang="ko-KR" sz="1600" dirty="0" err="1"/>
              <a:t>make_classification</a:t>
            </a:r>
            <a:r>
              <a:rPr lang="ko-KR" altLang="en-US" sz="1600" dirty="0"/>
              <a:t>의 </a:t>
            </a:r>
            <a:r>
              <a:rPr lang="en-US" altLang="ko-KR" sz="1600" dirty="0"/>
              <a:t>weight </a:t>
            </a:r>
            <a:r>
              <a:rPr lang="ko-KR" altLang="en-US" sz="1600" dirty="0"/>
              <a:t>매개변수를 사용해 불균형한 클래스를 가진 모의 </a:t>
            </a:r>
            <a:r>
              <a:rPr lang="ko-KR" altLang="en-US" sz="1600" dirty="0" err="1"/>
              <a:t>데이터셋</a:t>
            </a:r>
            <a:r>
              <a:rPr lang="ko-KR" altLang="en-US" sz="1600" dirty="0"/>
              <a:t> 생성</a:t>
            </a:r>
          </a:p>
          <a:p>
            <a:pPr lvl="1"/>
            <a:r>
              <a:rPr lang="en-US" altLang="ko-KR" sz="1600" dirty="0" err="1"/>
              <a:t>make_blobs</a:t>
            </a:r>
            <a:r>
              <a:rPr lang="ko-KR" altLang="en-US" sz="1600" dirty="0"/>
              <a:t>의 </a:t>
            </a:r>
            <a:r>
              <a:rPr lang="en-US" altLang="ko-KR" sz="1600" dirty="0"/>
              <a:t>centers </a:t>
            </a:r>
            <a:r>
              <a:rPr lang="ko-KR" altLang="en-US" sz="1600" dirty="0"/>
              <a:t>매개변수는 생성될 클러스터의 수를 결정</a:t>
            </a:r>
            <a:endParaRPr lang="en-US" altLang="ko-KR" sz="1600" dirty="0"/>
          </a:p>
        </p:txBody>
      </p:sp>
      <p:sp>
        <p:nvSpPr>
          <p:cNvPr id="9" name="직사각형 8"/>
          <p:cNvSpPr/>
          <p:nvPr/>
        </p:nvSpPr>
        <p:spPr>
          <a:xfrm>
            <a:off x="1194718" y="3365369"/>
            <a:ext cx="10092583" cy="27243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make_regression</a:t>
            </a:r>
            <a:endParaRPr lang="en-US" altLang="ko-KR" sz="1600" dirty="0">
              <a:solidFill>
                <a:schemeClr val="tx1"/>
              </a:solidFill>
            </a:endParaRPr>
          </a:p>
          <a:p>
            <a:r>
              <a:rPr lang="en-US" altLang="ko-KR" sz="1600" dirty="0">
                <a:solidFill>
                  <a:schemeClr val="tx1"/>
                </a:solidFill>
              </a:rPr>
              <a:t> </a:t>
            </a:r>
          </a:p>
          <a:p>
            <a:r>
              <a:rPr lang="en-US" altLang="ko-KR" sz="1600" dirty="0">
                <a:solidFill>
                  <a:schemeClr val="tx1"/>
                </a:solidFill>
              </a:rPr>
              <a:t>features, target  = </a:t>
            </a:r>
            <a:r>
              <a:rPr lang="en-US" altLang="ko-KR" sz="1600" dirty="0" err="1">
                <a:solidFill>
                  <a:srgbClr val="C00000"/>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r>
              <a:rPr lang="en-US" altLang="ko-KR" sz="1600" dirty="0" err="1">
                <a:solidFill>
                  <a:schemeClr val="tx1"/>
                </a:solidFill>
              </a:rPr>
              <a:t>n_features</a:t>
            </a:r>
            <a:r>
              <a:rPr lang="en-US" altLang="ko-KR" sz="1600" dirty="0">
                <a:solidFill>
                  <a:schemeClr val="tx1"/>
                </a:solidFill>
              </a:rPr>
              <a:t> = 2, centers =3, </a:t>
            </a:r>
            <a:r>
              <a:rPr lang="en-US" altLang="ko-KR" sz="1600" dirty="0" err="1">
                <a:solidFill>
                  <a:schemeClr val="tx1"/>
                </a:solidFill>
              </a:rPr>
              <a:t>cluster_std</a:t>
            </a:r>
            <a:r>
              <a:rPr lang="en-US" altLang="ko-KR" sz="1600" dirty="0">
                <a:solidFill>
                  <a:schemeClr val="tx1"/>
                </a:solidFill>
              </a:rPr>
              <a:t> = 0.5, shuffle=True,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 </a:t>
            </a: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matplotlib.pyplot</a:t>
            </a:r>
            <a:r>
              <a:rPr lang="en-US" altLang="ko-KR" sz="1600" dirty="0">
                <a:solidFill>
                  <a:schemeClr val="tx1"/>
                </a:solidFill>
              </a:rPr>
              <a:t> as </a:t>
            </a:r>
            <a:r>
              <a:rPr lang="en-US" altLang="ko-KR" sz="1600" dirty="0" err="1">
                <a:solidFill>
                  <a:schemeClr val="tx1"/>
                </a:solidFill>
              </a:rPr>
              <a:t>plt</a:t>
            </a:r>
            <a:endParaRPr lang="en-US" altLang="ko-KR" sz="1600" dirty="0">
              <a:solidFill>
                <a:schemeClr val="tx1"/>
              </a:solidFill>
            </a:endParaRPr>
          </a:p>
          <a:p>
            <a:r>
              <a:rPr lang="en-US" altLang="ko-KR" sz="1600" dirty="0" err="1">
                <a:solidFill>
                  <a:schemeClr val="tx1"/>
                </a:solidFill>
              </a:rPr>
              <a:t>plt.scatter</a:t>
            </a:r>
            <a:r>
              <a:rPr lang="en-US" altLang="ko-KR" sz="1600" dirty="0">
                <a:solidFill>
                  <a:schemeClr val="tx1"/>
                </a:solidFill>
              </a:rPr>
              <a:t>(features[:, 0], features[:, 1], c=target)</a:t>
            </a:r>
          </a:p>
          <a:p>
            <a:r>
              <a:rPr lang="en-US" altLang="ko-KR" sz="1600" dirty="0" err="1">
                <a:solidFill>
                  <a:schemeClr val="tx1"/>
                </a:solidFill>
              </a:rPr>
              <a:t>plt.show</a:t>
            </a:r>
            <a:r>
              <a:rPr lang="en-US" altLang="ko-KR" sz="1600" dirty="0">
                <a:solidFill>
                  <a:schemeClr val="tx1"/>
                </a:solidFill>
              </a:rPr>
              <a:t>()</a:t>
            </a:r>
            <a:endParaRPr lang="ko-KR" altLang="en-US" sz="1600" dirty="0">
              <a:solidFill>
                <a:schemeClr val="tx1"/>
              </a:solidFill>
            </a:endParaRPr>
          </a:p>
        </p:txBody>
      </p:sp>
    </p:spTree>
    <p:extLst>
      <p:ext uri="{BB962C8B-B14F-4D97-AF65-F5344CB8AC3E}">
        <p14:creationId xmlns:p14="http://schemas.microsoft.com/office/powerpoint/2010/main" val="1718183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smtClean="0"/>
              <a:t>CSV</a:t>
            </a:r>
            <a:r>
              <a:rPr lang="ko-KR" altLang="en-US" sz="1800" dirty="0" smtClean="0"/>
              <a:t> 데이터 로드</a:t>
            </a:r>
            <a:endParaRPr lang="en-US" altLang="ko-KR" sz="1800" dirty="0" smtClean="0"/>
          </a:p>
          <a:p>
            <a:pPr lvl="1"/>
            <a:r>
              <a:rPr lang="en-US" altLang="ko-KR" sz="1600" dirty="0" err="1"/>
              <a:t>read_csv</a:t>
            </a:r>
            <a:r>
              <a:rPr lang="en-US" altLang="ko-KR" sz="1600" dirty="0"/>
              <a:t> : </a:t>
            </a:r>
            <a:r>
              <a:rPr lang="ko-KR" altLang="en-US" sz="1600" dirty="0"/>
              <a:t>로컬 혹은 원격 </a:t>
            </a:r>
            <a:r>
              <a:rPr lang="en-US" altLang="ko-KR" sz="1600" dirty="0"/>
              <a:t>CSV</a:t>
            </a:r>
            <a:r>
              <a:rPr lang="ko-KR" altLang="en-US" sz="1600" dirty="0"/>
              <a:t>파일 적재 </a:t>
            </a:r>
            <a:r>
              <a:rPr lang="en-US" altLang="ko-KR" sz="1600" dirty="0"/>
              <a:t>(</a:t>
            </a:r>
            <a:r>
              <a:rPr lang="en-US" altLang="ko-KR" sz="1600" dirty="0" err="1"/>
              <a:t>seq</a:t>
            </a:r>
            <a:r>
              <a:rPr lang="en-US" altLang="ko-KR" sz="1600" dirty="0"/>
              <a:t>, header, </a:t>
            </a:r>
            <a:r>
              <a:rPr lang="en-US" altLang="ko-KR" sz="1600" dirty="0" err="1"/>
              <a:t>skiprows</a:t>
            </a:r>
            <a:r>
              <a:rPr lang="en-US" altLang="ko-KR" sz="1600" dirty="0"/>
              <a:t>, </a:t>
            </a:r>
            <a:r>
              <a:rPr lang="en-US" altLang="ko-KR" sz="1600" dirty="0" err="1"/>
              <a:t>nrows</a:t>
            </a:r>
            <a:r>
              <a:rPr lang="en-US" altLang="ko-KR" sz="1600" dirty="0"/>
              <a:t>, ...)</a:t>
            </a:r>
          </a:p>
        </p:txBody>
      </p:sp>
      <p:sp>
        <p:nvSpPr>
          <p:cNvPr id="9" name="직사각형 8"/>
          <p:cNvSpPr/>
          <p:nvPr/>
        </p:nvSpPr>
        <p:spPr>
          <a:xfrm>
            <a:off x="1194718" y="2026763"/>
            <a:ext cx="10092583" cy="22812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'https://tinyurl.com/simulated-data'</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(2)</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skiprows</a:t>
            </a:r>
            <a:r>
              <a:rPr lang="en-US" altLang="ko-KR" sz="1600" dirty="0">
                <a:solidFill>
                  <a:schemeClr val="tx1"/>
                </a:solidFill>
              </a:rPr>
              <a:t>=range(1, 11), </a:t>
            </a:r>
            <a:r>
              <a:rPr lang="en-US" altLang="ko-KR" sz="1600" dirty="0" err="1">
                <a:solidFill>
                  <a:schemeClr val="tx1"/>
                </a:solidFill>
              </a:rPr>
              <a:t>nrows</a:t>
            </a:r>
            <a:r>
              <a:rPr lang="en-US" altLang="ko-KR" sz="1600" dirty="0">
                <a:solidFill>
                  <a:schemeClr val="tx1"/>
                </a:solidFill>
              </a:rPr>
              <a:t>=1)</a:t>
            </a:r>
          </a:p>
          <a:p>
            <a:r>
              <a:rPr lang="en-US" altLang="ko-KR" sz="1600" dirty="0" err="1">
                <a:solidFill>
                  <a:schemeClr val="tx1"/>
                </a:solidFill>
              </a:rPr>
              <a:t>dataframe</a:t>
            </a:r>
            <a:endParaRPr lang="ko-KR" altLang="en-US" sz="1600" dirty="0">
              <a:solidFill>
                <a:schemeClr val="tx1"/>
              </a:solidFill>
            </a:endParaRPr>
          </a:p>
        </p:txBody>
      </p:sp>
    </p:spTree>
    <p:extLst>
      <p:ext uri="{BB962C8B-B14F-4D97-AF65-F5344CB8AC3E}">
        <p14:creationId xmlns:p14="http://schemas.microsoft.com/office/powerpoint/2010/main" val="2567806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smtClean="0"/>
              <a:t>Excel</a:t>
            </a:r>
            <a:r>
              <a:rPr lang="ko-KR" altLang="en-US" sz="1800" dirty="0" smtClean="0"/>
              <a:t> 데이터 로드</a:t>
            </a:r>
            <a:endParaRPr lang="en-US" altLang="ko-KR" sz="1800" dirty="0" smtClean="0"/>
          </a:p>
          <a:p>
            <a:pPr lvl="1"/>
            <a:r>
              <a:rPr lang="en-US" altLang="ko-KR" sz="1600" dirty="0" err="1"/>
              <a:t>read_excel</a:t>
            </a:r>
            <a:r>
              <a:rPr lang="en-US" altLang="ko-KR" sz="1600" dirty="0"/>
              <a:t> : </a:t>
            </a:r>
            <a:r>
              <a:rPr lang="ko-KR" altLang="en-US" sz="1600" dirty="0"/>
              <a:t>엑셀 스프레드시트를 적재 </a:t>
            </a:r>
            <a:r>
              <a:rPr lang="en-US" altLang="ko-KR" sz="1600" dirty="0"/>
              <a:t>(</a:t>
            </a:r>
            <a:r>
              <a:rPr lang="en-US" altLang="ko-KR" sz="1600" dirty="0" err="1"/>
              <a:t>na_filter</a:t>
            </a:r>
            <a:r>
              <a:rPr lang="en-US" altLang="ko-KR" sz="1600" dirty="0"/>
              <a:t>, </a:t>
            </a:r>
            <a:r>
              <a:rPr lang="en-US" altLang="ko-KR" sz="1600" dirty="0" err="1"/>
              <a:t>skip_nrows</a:t>
            </a:r>
            <a:r>
              <a:rPr lang="en-US" altLang="ko-KR" sz="1600" dirty="0"/>
              <a:t>, keep-</a:t>
            </a:r>
            <a:r>
              <a:rPr lang="en-US" altLang="ko-KR" sz="1600" dirty="0" err="1"/>
              <a:t>default_na</a:t>
            </a:r>
            <a:r>
              <a:rPr lang="en-US" altLang="ko-KR" sz="1600" dirty="0"/>
              <a:t>, </a:t>
            </a:r>
            <a:r>
              <a:rPr lang="en-US" altLang="ko-KR" sz="1600" dirty="0" err="1"/>
              <a:t>na_values</a:t>
            </a:r>
            <a:r>
              <a:rPr lang="en-US" altLang="ko-KR" sz="1600" dirty="0"/>
              <a:t> </a:t>
            </a:r>
            <a:r>
              <a:rPr lang="ko-KR" altLang="en-US" sz="1600" dirty="0"/>
              <a:t>등 매개변수 지원</a:t>
            </a:r>
            <a:r>
              <a:rPr lang="en-US" altLang="ko-KR" sz="1600" dirty="0"/>
              <a:t>)</a:t>
            </a:r>
          </a:p>
          <a:p>
            <a:pPr lvl="1"/>
            <a:r>
              <a:rPr lang="en-US" altLang="ko-KR" sz="1600" dirty="0" err="1"/>
              <a:t>sheet_name</a:t>
            </a:r>
            <a:r>
              <a:rPr lang="en-US" altLang="ko-KR" sz="1600" dirty="0"/>
              <a:t> </a:t>
            </a:r>
            <a:r>
              <a:rPr lang="ko-KR" altLang="en-US" sz="1600" dirty="0"/>
              <a:t>매개변수는 시트 이름 문자열이나 시트의 위치를 나타내는 정수</a:t>
            </a:r>
            <a:r>
              <a:rPr lang="en-US" altLang="ko-KR" sz="1600" dirty="0"/>
              <a:t>(0</a:t>
            </a:r>
            <a:r>
              <a:rPr lang="ko-KR" altLang="en-US" sz="1600" dirty="0"/>
              <a:t>부터 시작되는 인덱스</a:t>
            </a:r>
            <a:r>
              <a:rPr lang="en-US" altLang="ko-KR" sz="1600" dirty="0"/>
              <a:t>)</a:t>
            </a:r>
            <a:r>
              <a:rPr lang="ko-KR" altLang="en-US" sz="1600" dirty="0"/>
              <a:t>를 모두 받을 수 있습니다</a:t>
            </a:r>
            <a:r>
              <a:rPr lang="en-US" altLang="ko-KR" sz="1600" dirty="0"/>
              <a:t>.</a:t>
            </a:r>
          </a:p>
          <a:p>
            <a:pPr lvl="1"/>
            <a:r>
              <a:rPr lang="en-US" altLang="ko-KR" sz="1600" dirty="0" err="1"/>
              <a:t>read_excel</a:t>
            </a:r>
            <a:r>
              <a:rPr lang="en-US" altLang="ko-KR" sz="1600" dirty="0"/>
              <a:t> </a:t>
            </a:r>
            <a:r>
              <a:rPr lang="ko-KR" altLang="en-US" sz="1600" dirty="0"/>
              <a:t>함수를 사용하려면 </a:t>
            </a:r>
            <a:r>
              <a:rPr lang="en-US" altLang="ko-KR" sz="1600" dirty="0" err="1"/>
              <a:t>xlrd</a:t>
            </a:r>
            <a:r>
              <a:rPr lang="en-US" altLang="ko-KR" sz="1600" dirty="0"/>
              <a:t> </a:t>
            </a:r>
            <a:r>
              <a:rPr lang="ko-KR" altLang="en-US" sz="1600" dirty="0"/>
              <a:t>패키지를 설치해야 합니다</a:t>
            </a:r>
            <a:r>
              <a:rPr lang="en-US" altLang="ko-KR" sz="1600" dirty="0"/>
              <a:t>.</a:t>
            </a:r>
          </a:p>
        </p:txBody>
      </p:sp>
      <p:sp>
        <p:nvSpPr>
          <p:cNvPr id="9" name="직사각형 8"/>
          <p:cNvSpPr/>
          <p:nvPr/>
        </p:nvSpPr>
        <p:spPr>
          <a:xfrm>
            <a:off x="1222999" y="2865747"/>
            <a:ext cx="10092583" cy="14279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'https://tinyurl.com/simulated-excel'</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pd.read_excel</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sheet_name</a:t>
            </a:r>
            <a:r>
              <a:rPr lang="en-US" altLang="ko-KR" sz="1600" dirty="0">
                <a:solidFill>
                  <a:schemeClr val="tx1"/>
                </a:solidFill>
              </a:rPr>
              <a:t>=0, header=1)</a:t>
            </a:r>
          </a:p>
          <a:p>
            <a:r>
              <a:rPr lang="en-US" altLang="ko-KR" sz="1600" dirty="0" err="1">
                <a:solidFill>
                  <a:schemeClr val="tx1"/>
                </a:solidFill>
              </a:rPr>
              <a:t>dataframe.head</a:t>
            </a:r>
            <a:r>
              <a:rPr lang="en-US" altLang="ko-KR" sz="1600" dirty="0">
                <a:solidFill>
                  <a:schemeClr val="tx1"/>
                </a:solidFill>
              </a:rPr>
              <a:t>(2</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3684750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smtClean="0"/>
              <a:t>JSON</a:t>
            </a:r>
            <a:r>
              <a:rPr lang="ko-KR" altLang="en-US" sz="1800" dirty="0" smtClean="0"/>
              <a:t> 데이터 로드</a:t>
            </a:r>
            <a:endParaRPr lang="en-US" altLang="ko-KR" sz="1800" dirty="0" smtClean="0"/>
          </a:p>
          <a:p>
            <a:pPr lvl="1"/>
            <a:r>
              <a:rPr lang="en-US" altLang="ko-KR" sz="1600" dirty="0"/>
              <a:t>orient </a:t>
            </a:r>
            <a:r>
              <a:rPr lang="ko-KR" altLang="en-US" sz="1600" dirty="0"/>
              <a:t>매개변수 </a:t>
            </a:r>
            <a:r>
              <a:rPr lang="en-US" altLang="ko-KR" sz="1600" dirty="0"/>
              <a:t>- JSON </a:t>
            </a:r>
            <a:r>
              <a:rPr lang="ko-KR" altLang="en-US" sz="1600" dirty="0"/>
              <a:t>파일이 어떻게 구성되었는지 지정</a:t>
            </a:r>
          </a:p>
          <a:p>
            <a:pPr lvl="1"/>
            <a:r>
              <a:rPr lang="en-US" altLang="ko-KR" sz="1600" dirty="0" err="1"/>
              <a:t>json_normalize</a:t>
            </a:r>
            <a:r>
              <a:rPr lang="en-US" altLang="ko-KR" sz="1600" dirty="0"/>
              <a:t>() : </a:t>
            </a:r>
            <a:r>
              <a:rPr lang="ko-KR" altLang="en-US" sz="1600" dirty="0"/>
              <a:t>구조화가 덜 된 </a:t>
            </a:r>
            <a:r>
              <a:rPr lang="en-US" altLang="ko-KR" sz="1600" dirty="0"/>
              <a:t>JSON </a:t>
            </a:r>
            <a:r>
              <a:rPr lang="ko-KR" altLang="en-US" sz="1600" dirty="0"/>
              <a:t>데이터를 </a:t>
            </a:r>
            <a:r>
              <a:rPr lang="ko-KR" altLang="en-US" sz="1600" dirty="0" err="1"/>
              <a:t>판다스</a:t>
            </a:r>
            <a:r>
              <a:rPr lang="ko-KR" altLang="en-US" sz="1600" dirty="0"/>
              <a:t> 데이터프레임으로 변환하는 도구 </a:t>
            </a:r>
          </a:p>
          <a:p>
            <a:pPr lvl="1"/>
            <a:r>
              <a:rPr lang="en-US" altLang="ko-KR" sz="1600" dirty="0"/>
              <a:t>split, records, index, columns, values </a:t>
            </a:r>
            <a:r>
              <a:rPr lang="ko-KR" altLang="en-US" sz="1600" dirty="0"/>
              <a:t>매개변수</a:t>
            </a:r>
            <a:r>
              <a:rPr lang="en-US" altLang="ko-KR" sz="1600" dirty="0" smtClean="0"/>
              <a:t>.</a:t>
            </a:r>
            <a:endParaRPr lang="en-US" altLang="ko-KR" sz="1600" dirty="0"/>
          </a:p>
        </p:txBody>
      </p:sp>
      <p:sp>
        <p:nvSpPr>
          <p:cNvPr id="9" name="직사각형 8"/>
          <p:cNvSpPr/>
          <p:nvPr/>
        </p:nvSpPr>
        <p:spPr>
          <a:xfrm>
            <a:off x="1222999" y="2865748"/>
            <a:ext cx="10092583" cy="14577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smtClean="0">
                <a:solidFill>
                  <a:schemeClr val="tx1"/>
                </a:solidFill>
              </a:rPr>
              <a:t>pd</a:t>
            </a:r>
            <a:endParaRPr lang="en-US" altLang="ko-KR" sz="1600" dirty="0" smtClean="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"https://tinyurl.com/simulated-</a:t>
            </a:r>
            <a:r>
              <a:rPr lang="en-US" altLang="ko-KR" sz="1600" dirty="0" err="1">
                <a:solidFill>
                  <a:schemeClr val="tx1"/>
                </a:solidFill>
              </a:rPr>
              <a:t>json</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pd.read_json</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orient='columns')</a:t>
            </a:r>
          </a:p>
          <a:p>
            <a:r>
              <a:rPr lang="en-US" altLang="ko-KR" sz="1600" dirty="0" err="1">
                <a:solidFill>
                  <a:schemeClr val="tx1"/>
                </a:solidFill>
              </a:rPr>
              <a:t>dataframe.head</a:t>
            </a:r>
            <a:r>
              <a:rPr lang="en-US" altLang="ko-KR" sz="1600" dirty="0">
                <a:solidFill>
                  <a:schemeClr val="tx1"/>
                </a:solidFill>
              </a:rPr>
              <a:t>(2)</a:t>
            </a:r>
          </a:p>
        </p:txBody>
      </p:sp>
    </p:spTree>
    <p:extLst>
      <p:ext uri="{BB962C8B-B14F-4D97-AF65-F5344CB8AC3E}">
        <p14:creationId xmlns:p14="http://schemas.microsoft.com/office/powerpoint/2010/main" val="2979768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데이터베이스로부터 </a:t>
            </a:r>
            <a:r>
              <a:rPr lang="ko-KR" altLang="en-US" sz="1800" dirty="0" smtClean="0"/>
              <a:t>데이터 로드</a:t>
            </a:r>
            <a:endParaRPr lang="en-US" altLang="ko-KR" sz="1800" dirty="0" smtClean="0"/>
          </a:p>
          <a:p>
            <a:pPr lvl="1"/>
            <a:r>
              <a:rPr lang="en-US" altLang="ko-KR" sz="1600" dirty="0" err="1"/>
              <a:t>read_sql_query</a:t>
            </a:r>
            <a:r>
              <a:rPr lang="en-US" altLang="ko-KR" sz="1600" dirty="0"/>
              <a:t>()</a:t>
            </a:r>
            <a:r>
              <a:rPr lang="ko-KR" altLang="en-US" sz="1600" dirty="0"/>
              <a:t>를 사용하여 데이터베이스에 </a:t>
            </a:r>
            <a:r>
              <a:rPr lang="en-US" altLang="ko-KR" sz="1600" dirty="0"/>
              <a:t>SQL </a:t>
            </a:r>
            <a:r>
              <a:rPr lang="ko-KR" altLang="en-US" sz="1600" dirty="0"/>
              <a:t>쿼리를 던져 데이터를 적재</a:t>
            </a:r>
          </a:p>
          <a:p>
            <a:pPr lvl="1"/>
            <a:r>
              <a:rPr lang="en-US" altLang="ko-KR" sz="1600" dirty="0"/>
              <a:t>SQLite </a:t>
            </a:r>
            <a:r>
              <a:rPr lang="ko-KR" altLang="en-US" sz="1600" dirty="0"/>
              <a:t>데이터베이스 엔진으로 연결하기 위해 </a:t>
            </a:r>
            <a:r>
              <a:rPr lang="en-US" altLang="ko-KR" sz="1600" dirty="0" err="1"/>
              <a:t>create_engine</a:t>
            </a:r>
            <a:r>
              <a:rPr lang="en-US" altLang="ko-KR" sz="1600" dirty="0"/>
              <a:t> </a:t>
            </a:r>
            <a:r>
              <a:rPr lang="ko-KR" altLang="en-US" sz="1600" dirty="0"/>
              <a:t>함수를 사용합니다</a:t>
            </a:r>
            <a:r>
              <a:rPr lang="en-US" altLang="ko-KR" sz="1600" dirty="0"/>
              <a:t>.</a:t>
            </a:r>
          </a:p>
        </p:txBody>
      </p:sp>
      <p:sp>
        <p:nvSpPr>
          <p:cNvPr id="9" name="직사각형 8"/>
          <p:cNvSpPr/>
          <p:nvPr/>
        </p:nvSpPr>
        <p:spPr>
          <a:xfrm>
            <a:off x="1222999" y="2865748"/>
            <a:ext cx="10092583" cy="293870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sqlalchemy</a:t>
            </a:r>
            <a:r>
              <a:rPr lang="en-US" altLang="ko-KR" sz="1600" dirty="0">
                <a:solidFill>
                  <a:schemeClr val="tx1"/>
                </a:solidFill>
              </a:rPr>
              <a:t> import </a:t>
            </a:r>
            <a:r>
              <a:rPr lang="en-US" altLang="ko-KR" sz="1600" dirty="0" err="1">
                <a:solidFill>
                  <a:schemeClr val="tx1"/>
                </a:solidFill>
              </a:rPr>
              <a:t>create_engine</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database_connection</a:t>
            </a:r>
            <a:r>
              <a:rPr lang="en-US" altLang="ko-KR" sz="1600" dirty="0">
                <a:solidFill>
                  <a:schemeClr val="tx1"/>
                </a:solidFill>
              </a:rPr>
              <a:t> = </a:t>
            </a:r>
            <a:r>
              <a:rPr lang="en-US" altLang="ko-KR" sz="1600" dirty="0" err="1">
                <a:solidFill>
                  <a:schemeClr val="tx1"/>
                </a:solidFill>
              </a:rPr>
              <a:t>create_engine</a:t>
            </a:r>
            <a:r>
              <a:rPr lang="en-US" altLang="ko-KR" sz="1600" dirty="0">
                <a:solidFill>
                  <a:schemeClr val="tx1"/>
                </a:solidFill>
              </a:rPr>
              <a:t>('</a:t>
            </a:r>
            <a:r>
              <a:rPr lang="en-US" altLang="ko-KR" sz="1600" dirty="0" err="1">
                <a:solidFill>
                  <a:schemeClr val="tx1"/>
                </a:solidFill>
              </a:rPr>
              <a:t>sqlite</a:t>
            </a:r>
            <a:r>
              <a:rPr lang="en-US" altLang="ko-KR" sz="1600" dirty="0">
                <a:solidFill>
                  <a:schemeClr val="tx1"/>
                </a:solidFill>
              </a:rPr>
              <a:t>://</a:t>
            </a:r>
            <a:r>
              <a:rPr lang="en-US" altLang="ko-KR" sz="1600" dirty="0" err="1">
                <a:solidFill>
                  <a:schemeClr val="tx1"/>
                </a:solidFill>
              </a:rPr>
              <a:t>sample.db</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pd.read_sql_query</a:t>
            </a:r>
            <a:r>
              <a:rPr lang="en-US" altLang="ko-KR" sz="1600" dirty="0">
                <a:solidFill>
                  <a:schemeClr val="tx1"/>
                </a:solidFill>
              </a:rPr>
              <a:t>(' select * from data', </a:t>
            </a:r>
            <a:r>
              <a:rPr lang="en-US" altLang="ko-KR" sz="1600" dirty="0" err="1">
                <a:solidFill>
                  <a:schemeClr val="tx1"/>
                </a:solidFill>
              </a:rPr>
              <a:t>database_connection</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dataframe.head</a:t>
            </a:r>
            <a:r>
              <a:rPr lang="en-US" altLang="ko-KR" sz="1600" dirty="0">
                <a:solidFill>
                  <a:schemeClr val="tx1"/>
                </a:solidFill>
              </a:rPr>
              <a:t>(2</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pd.read_sql_table</a:t>
            </a:r>
            <a:r>
              <a:rPr lang="en-US" altLang="ko-KR" sz="1600" dirty="0">
                <a:solidFill>
                  <a:schemeClr val="tx1"/>
                </a:solidFill>
              </a:rPr>
              <a:t>('data', </a:t>
            </a:r>
            <a:r>
              <a:rPr lang="en-US" altLang="ko-KR" sz="1600" dirty="0" err="1">
                <a:solidFill>
                  <a:schemeClr val="tx1"/>
                </a:solidFill>
              </a:rPr>
              <a:t>database_connection</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(2)</a:t>
            </a:r>
          </a:p>
        </p:txBody>
      </p:sp>
    </p:spTree>
    <p:extLst>
      <p:ext uri="{BB962C8B-B14F-4D97-AF65-F5344CB8AC3E}">
        <p14:creationId xmlns:p14="http://schemas.microsoft.com/office/powerpoint/2010/main" val="385434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521293" y="1146699"/>
            <a:ext cx="10832507" cy="4351338"/>
          </a:xfrm>
        </p:spPr>
        <p:txBody>
          <a:bodyPr>
            <a:noAutofit/>
          </a:bodyPr>
          <a:lstStyle/>
          <a:p>
            <a:pPr>
              <a:buFont typeface="Wingdings" panose="05000000000000000000" pitchFamily="2" charset="2"/>
              <a:buChar char="Ø"/>
            </a:pPr>
            <a:r>
              <a:rPr lang="ko-KR" altLang="en-US" sz="1800" dirty="0" smtClean="0"/>
              <a:t>행렬 만들기</a:t>
            </a:r>
            <a:endParaRPr lang="en-US" altLang="ko-KR" sz="1800" dirty="0" smtClean="0"/>
          </a:p>
          <a:p>
            <a:pPr lvl="1"/>
            <a:r>
              <a:rPr lang="en-US" altLang="ko-KR" sz="1600" dirty="0" err="1"/>
              <a:t>numpy</a:t>
            </a:r>
            <a:r>
              <a:rPr lang="ko-KR" altLang="en-US" sz="1600" dirty="0"/>
              <a:t>의 </a:t>
            </a:r>
            <a:r>
              <a:rPr lang="en-US" altLang="ko-KR" sz="1600" dirty="0"/>
              <a:t>2</a:t>
            </a:r>
            <a:r>
              <a:rPr lang="ko-KR" altLang="en-US" sz="1600" dirty="0"/>
              <a:t>차원 배열을 사용해 행렬</a:t>
            </a:r>
            <a:r>
              <a:rPr lang="en-US" altLang="ko-KR" sz="1600" dirty="0"/>
              <a:t>(matrix)</a:t>
            </a:r>
            <a:r>
              <a:rPr lang="ko-KR" altLang="en-US" sz="1600" dirty="0"/>
              <a:t>를  만듭니다</a:t>
            </a:r>
            <a:r>
              <a:rPr lang="en-US" altLang="ko-KR" sz="1600" dirty="0"/>
              <a:t>.</a:t>
            </a:r>
          </a:p>
          <a:p>
            <a:pPr lvl="1"/>
            <a:r>
              <a:rPr lang="en-US" altLang="ko-KR" sz="1600" dirty="0" err="1"/>
              <a:t>numpy.empty</a:t>
            </a:r>
            <a:r>
              <a:rPr lang="en-US" altLang="ko-KR" sz="1600" dirty="0"/>
              <a:t>()</a:t>
            </a:r>
            <a:r>
              <a:rPr lang="ko-KR" altLang="en-US" sz="1600" dirty="0"/>
              <a:t>는 초기값 대신 크기만 지정하여 임의의 값이 채워진 배열을 만듭니다</a:t>
            </a:r>
            <a:r>
              <a:rPr lang="en-US" altLang="ko-KR" sz="1600" dirty="0"/>
              <a:t>.</a:t>
            </a:r>
          </a:p>
          <a:p>
            <a:pPr lvl="1"/>
            <a:r>
              <a:rPr lang="en-US" altLang="ko-KR" sz="1600" dirty="0" err="1"/>
              <a:t>numpy.zeros</a:t>
            </a:r>
            <a:r>
              <a:rPr lang="en-US" altLang="ko-KR" sz="1600" dirty="0"/>
              <a:t>()</a:t>
            </a:r>
            <a:r>
              <a:rPr lang="ko-KR" altLang="en-US" sz="1600" dirty="0"/>
              <a:t>는 </a:t>
            </a:r>
            <a:r>
              <a:rPr lang="en-US" altLang="ko-KR" sz="1600" dirty="0"/>
              <a:t>0</a:t>
            </a:r>
            <a:r>
              <a:rPr lang="ko-KR" altLang="en-US" sz="1600" dirty="0"/>
              <a:t>으로 채운 배열을 만들고</a:t>
            </a:r>
            <a:r>
              <a:rPr lang="en-US" altLang="ko-KR" sz="1600" dirty="0"/>
              <a:t>, ones()</a:t>
            </a:r>
            <a:r>
              <a:rPr lang="ko-KR" altLang="en-US" sz="1600" dirty="0"/>
              <a:t>는 </a:t>
            </a:r>
            <a:r>
              <a:rPr lang="en-US" altLang="ko-KR" sz="1600" dirty="0"/>
              <a:t>1</a:t>
            </a:r>
            <a:r>
              <a:rPr lang="ko-KR" altLang="en-US" sz="1600" dirty="0"/>
              <a:t>로 배운 배열을 만듭니다</a:t>
            </a:r>
            <a:r>
              <a:rPr lang="en-US" altLang="ko-KR" sz="1600" dirty="0"/>
              <a:t>.</a:t>
            </a:r>
          </a:p>
          <a:p>
            <a:pPr lvl="1"/>
            <a:r>
              <a:rPr lang="en-US" altLang="ko-KR" sz="1600" dirty="0" err="1"/>
              <a:t>numpy.full</a:t>
            </a:r>
            <a:r>
              <a:rPr lang="en-US" altLang="ko-KR" sz="1600" dirty="0"/>
              <a:t>(</a:t>
            </a:r>
            <a:r>
              <a:rPr lang="ko-KR" altLang="en-US" sz="1600" dirty="0"/>
              <a:t>배열 크기</a:t>
            </a:r>
            <a:r>
              <a:rPr lang="en-US" altLang="ko-KR" sz="1600" dirty="0"/>
              <a:t>, </a:t>
            </a:r>
            <a:r>
              <a:rPr lang="ko-KR" altLang="en-US" sz="1600" dirty="0"/>
              <a:t>채울 값</a:t>
            </a:r>
            <a:r>
              <a:rPr lang="en-US" altLang="ko-KR" sz="1600" dirty="0"/>
              <a:t>) </a:t>
            </a:r>
            <a:r>
              <a:rPr lang="ko-KR" altLang="en-US" sz="1600" dirty="0"/>
              <a:t>는 특정 값으로 채운 배열을 만듭니다</a:t>
            </a:r>
            <a:r>
              <a:rPr lang="en-US" altLang="ko-KR" sz="1600" dirty="0"/>
              <a:t>.</a:t>
            </a:r>
            <a:endParaRPr lang="ko-KR" altLang="en-US" sz="1800" dirty="0"/>
          </a:p>
        </p:txBody>
      </p:sp>
      <p:sp>
        <p:nvSpPr>
          <p:cNvPr id="4" name="직사각형 3"/>
          <p:cNvSpPr/>
          <p:nvPr/>
        </p:nvSpPr>
        <p:spPr>
          <a:xfrm>
            <a:off x="1339287" y="2955344"/>
            <a:ext cx="10092583" cy="27712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([[1, 2], </a:t>
            </a:r>
          </a:p>
          <a:p>
            <a:r>
              <a:rPr lang="en-US" altLang="ko-KR" sz="1600" dirty="0">
                <a:solidFill>
                  <a:schemeClr val="tx1"/>
                </a:solidFill>
              </a:rPr>
              <a:t>                          [1, 2],</a:t>
            </a:r>
          </a:p>
          <a:p>
            <a:r>
              <a:rPr lang="en-US" altLang="ko-KR" sz="1600" dirty="0">
                <a:solidFill>
                  <a:schemeClr val="tx1"/>
                </a:solidFill>
              </a:rPr>
              <a:t>                         [1, 2]])</a:t>
            </a:r>
          </a:p>
          <a:p>
            <a:r>
              <a:rPr lang="en-US" altLang="ko-KR" sz="1600" dirty="0" err="1">
                <a:solidFill>
                  <a:schemeClr val="tx1"/>
                </a:solidFill>
              </a:rPr>
              <a:t>empty_matrix</a:t>
            </a:r>
            <a:r>
              <a:rPr lang="en-US" altLang="ko-KR" sz="1600" dirty="0">
                <a:solidFill>
                  <a:schemeClr val="tx1"/>
                </a:solidFill>
              </a:rPr>
              <a:t> = </a:t>
            </a:r>
            <a:r>
              <a:rPr lang="en-US" altLang="ko-KR" sz="1600" dirty="0" err="1">
                <a:solidFill>
                  <a:schemeClr val="tx1"/>
                </a:solidFill>
              </a:rPr>
              <a:t>np.empty</a:t>
            </a:r>
            <a:r>
              <a:rPr lang="en-US" altLang="ko-KR" sz="1600" dirty="0">
                <a:solidFill>
                  <a:schemeClr val="tx1"/>
                </a:solidFill>
              </a:rPr>
              <a:t>((3, 2))</a:t>
            </a:r>
          </a:p>
          <a:p>
            <a:r>
              <a:rPr lang="en-US" altLang="ko-KR" sz="1600" dirty="0" err="1">
                <a:solidFill>
                  <a:schemeClr val="tx1"/>
                </a:solidFill>
              </a:rPr>
              <a:t>zero_matrix</a:t>
            </a:r>
            <a:r>
              <a:rPr lang="en-US" altLang="ko-KR" sz="1600" dirty="0">
                <a:solidFill>
                  <a:schemeClr val="tx1"/>
                </a:solidFill>
              </a:rPr>
              <a:t> = </a:t>
            </a:r>
            <a:r>
              <a:rPr lang="en-US" altLang="ko-KR" sz="1600" dirty="0" err="1">
                <a:solidFill>
                  <a:schemeClr val="tx1"/>
                </a:solidFill>
              </a:rPr>
              <a:t>np.zeros</a:t>
            </a:r>
            <a:r>
              <a:rPr lang="en-US" altLang="ko-KR" sz="1600" dirty="0">
                <a:solidFill>
                  <a:schemeClr val="tx1"/>
                </a:solidFill>
              </a:rPr>
              <a:t>((3, 2))</a:t>
            </a:r>
          </a:p>
          <a:p>
            <a:r>
              <a:rPr lang="en-US" altLang="ko-KR" sz="1600" dirty="0" err="1">
                <a:solidFill>
                  <a:schemeClr val="tx1"/>
                </a:solidFill>
              </a:rPr>
              <a:t>one_matrix</a:t>
            </a:r>
            <a:r>
              <a:rPr lang="en-US" altLang="ko-KR" sz="1600" dirty="0">
                <a:solidFill>
                  <a:schemeClr val="tx1"/>
                </a:solidFill>
              </a:rPr>
              <a:t> = </a:t>
            </a:r>
            <a:r>
              <a:rPr lang="en-US" altLang="ko-KR" sz="1600" dirty="0" err="1">
                <a:solidFill>
                  <a:schemeClr val="tx1"/>
                </a:solidFill>
              </a:rPr>
              <a:t>np.ones</a:t>
            </a:r>
            <a:r>
              <a:rPr lang="en-US" altLang="ko-KR" sz="1600" dirty="0">
                <a:solidFill>
                  <a:schemeClr val="tx1"/>
                </a:solidFill>
              </a:rPr>
              <a:t>((3, 2))</a:t>
            </a:r>
          </a:p>
          <a:p>
            <a:r>
              <a:rPr lang="en-US" altLang="ko-KR" sz="1600" dirty="0" err="1">
                <a:solidFill>
                  <a:schemeClr val="tx1"/>
                </a:solidFill>
              </a:rPr>
              <a:t>seven_matrix</a:t>
            </a:r>
            <a:r>
              <a:rPr lang="en-US" altLang="ko-KR" sz="1600" dirty="0">
                <a:solidFill>
                  <a:schemeClr val="tx1"/>
                </a:solidFill>
              </a:rPr>
              <a:t> = </a:t>
            </a:r>
            <a:r>
              <a:rPr lang="en-US" altLang="ko-KR" sz="1600" dirty="0" err="1">
                <a:solidFill>
                  <a:schemeClr val="tx1"/>
                </a:solidFill>
              </a:rPr>
              <a:t>np.zeros</a:t>
            </a:r>
            <a:r>
              <a:rPr lang="en-US" altLang="ko-KR" sz="1600" dirty="0">
                <a:solidFill>
                  <a:schemeClr val="tx1"/>
                </a:solidFill>
              </a:rPr>
              <a:t>((3, 2)) + 7</a:t>
            </a:r>
          </a:p>
          <a:p>
            <a:r>
              <a:rPr lang="en-US" altLang="ko-KR" sz="1600" dirty="0" err="1">
                <a:solidFill>
                  <a:schemeClr val="tx1"/>
                </a:solidFill>
              </a:rPr>
              <a:t>seven_matrix</a:t>
            </a:r>
            <a:r>
              <a:rPr lang="en-US" altLang="ko-KR" sz="1600" dirty="0">
                <a:solidFill>
                  <a:schemeClr val="tx1"/>
                </a:solidFill>
              </a:rPr>
              <a:t> = </a:t>
            </a:r>
            <a:r>
              <a:rPr lang="en-US" altLang="ko-KR" sz="1600" dirty="0" err="1">
                <a:solidFill>
                  <a:schemeClr val="tx1"/>
                </a:solidFill>
              </a:rPr>
              <a:t>np.full</a:t>
            </a:r>
            <a:r>
              <a:rPr lang="en-US" altLang="ko-KR" sz="1600" dirty="0">
                <a:solidFill>
                  <a:schemeClr val="tx1"/>
                </a:solidFill>
              </a:rPr>
              <a:t>((3 2), 7</a:t>
            </a:r>
            <a:r>
              <a:rPr lang="en-US" altLang="ko-KR" sz="1600" dirty="0" smtClean="0">
                <a:solidFill>
                  <a:schemeClr val="tx1"/>
                </a:solidFill>
              </a:rPr>
              <a:t>)</a:t>
            </a:r>
            <a:endParaRPr lang="ko-KR" altLang="en-US" sz="1600" dirty="0">
              <a:solidFill>
                <a:schemeClr val="tx1"/>
              </a:solidFill>
            </a:endParaRPr>
          </a:p>
        </p:txBody>
      </p:sp>
    </p:spTree>
    <p:extLst>
      <p:ext uri="{BB962C8B-B14F-4D97-AF65-F5344CB8AC3E}">
        <p14:creationId xmlns:p14="http://schemas.microsoft.com/office/powerpoint/2010/main" val="281081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14754" y="2815248"/>
            <a:ext cx="10515600" cy="1325563"/>
          </a:xfrm>
        </p:spPr>
        <p:txBody>
          <a:bodyPr>
            <a:normAutofit/>
          </a:bodyPr>
          <a:lstStyle/>
          <a:p>
            <a:pPr algn="ctr"/>
            <a:r>
              <a:rPr lang="en-US" altLang="ko-KR" sz="6000" dirty="0" smtClean="0"/>
              <a:t>PANDAS – data wrangling </a:t>
            </a:r>
            <a:endParaRPr lang="ko-KR" altLang="en-US" sz="6000" dirty="0"/>
          </a:p>
        </p:txBody>
      </p:sp>
    </p:spTree>
    <p:extLst>
      <p:ext uri="{BB962C8B-B14F-4D97-AF65-F5344CB8AC3E}">
        <p14:creationId xmlns:p14="http://schemas.microsoft.com/office/powerpoint/2010/main" val="3428125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데이터 </a:t>
            </a:r>
            <a:r>
              <a:rPr lang="ko-KR" altLang="en-US" sz="1800" dirty="0" err="1"/>
              <a:t>랭글링</a:t>
            </a:r>
            <a:r>
              <a:rPr lang="en-US" altLang="ko-KR" sz="1800" dirty="0"/>
              <a:t>(data wrangling) </a:t>
            </a:r>
            <a:endParaRPr lang="en-US" altLang="ko-KR" sz="1800" dirty="0" smtClean="0"/>
          </a:p>
          <a:p>
            <a:pPr lvl="1"/>
            <a:r>
              <a:rPr lang="ko-KR" altLang="en-US" sz="1600" dirty="0"/>
              <a:t>원본 데이터를 정제하고 사용 가능한 형태로 구성하기 위한 변환 과정을 광범위한 의미</a:t>
            </a:r>
          </a:p>
          <a:p>
            <a:pPr lvl="1"/>
            <a:r>
              <a:rPr lang="ko-KR" altLang="en-US" sz="1600" dirty="0"/>
              <a:t>데이터 </a:t>
            </a:r>
            <a:r>
              <a:rPr lang="ko-KR" altLang="en-US" sz="1600" dirty="0" err="1"/>
              <a:t>랭글링에</a:t>
            </a:r>
            <a:r>
              <a:rPr lang="ko-KR" altLang="en-US" sz="1600" dirty="0"/>
              <a:t> 사용되는 가장 일반적인 데이터 구조 </a:t>
            </a:r>
            <a:r>
              <a:rPr lang="en-US" altLang="ko-KR" sz="1600" dirty="0"/>
              <a:t>- </a:t>
            </a:r>
            <a:r>
              <a:rPr lang="ko-KR" altLang="en-US" sz="1600" dirty="0"/>
              <a:t>데이터프레임</a:t>
            </a:r>
            <a:r>
              <a:rPr lang="en-US" altLang="ko-KR" sz="1600" dirty="0" smtClean="0"/>
              <a:t>.</a:t>
            </a:r>
            <a:endParaRPr lang="en-US" altLang="ko-KR" sz="1600" dirty="0"/>
          </a:p>
        </p:txBody>
      </p:sp>
      <p:sp>
        <p:nvSpPr>
          <p:cNvPr id="9" name="직사각형 8"/>
          <p:cNvSpPr/>
          <p:nvPr/>
        </p:nvSpPr>
        <p:spPr>
          <a:xfrm>
            <a:off x="1272694" y="2140191"/>
            <a:ext cx="10092583" cy="135838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smtClean="0">
                <a:solidFill>
                  <a:schemeClr val="tx1"/>
                </a:solidFill>
              </a:rPr>
              <a:t>'</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(5)</a:t>
            </a:r>
          </a:p>
        </p:txBody>
      </p:sp>
      <p:sp>
        <p:nvSpPr>
          <p:cNvPr id="5" name="직사각형 4"/>
          <p:cNvSpPr/>
          <p:nvPr/>
        </p:nvSpPr>
        <p:spPr>
          <a:xfrm>
            <a:off x="1272693" y="3737245"/>
            <a:ext cx="10092583" cy="27542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pd.DataFrame</a:t>
            </a:r>
            <a:r>
              <a:rPr lang="en-US" altLang="ko-KR" sz="1600" dirty="0" smtClean="0">
                <a:solidFill>
                  <a:srgbClr val="C00000"/>
                </a:solidFill>
              </a:rPr>
              <a:t>()</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['Name'] =['Jacky Jackson', 'Steven Stevenson']</a:t>
            </a:r>
          </a:p>
          <a:p>
            <a:r>
              <a:rPr lang="en-US" altLang="ko-KR" sz="1600" dirty="0" err="1">
                <a:solidFill>
                  <a:schemeClr val="tx1"/>
                </a:solidFill>
              </a:rPr>
              <a:t>dataframe</a:t>
            </a:r>
            <a:r>
              <a:rPr lang="en-US" altLang="ko-KR" sz="1600" dirty="0">
                <a:solidFill>
                  <a:schemeClr val="tx1"/>
                </a:solidFill>
              </a:rPr>
              <a:t>['Age'] = [38, 25]</a:t>
            </a:r>
          </a:p>
          <a:p>
            <a:r>
              <a:rPr lang="en-US" altLang="ko-KR" sz="1600" dirty="0" err="1">
                <a:solidFill>
                  <a:schemeClr val="tx1"/>
                </a:solidFill>
              </a:rPr>
              <a:t>dataframe</a:t>
            </a:r>
            <a:r>
              <a:rPr lang="en-US" altLang="ko-KR" sz="1600" dirty="0">
                <a:solidFill>
                  <a:schemeClr val="tx1"/>
                </a:solidFill>
              </a:rPr>
              <a:t>['Driver'] =[True, False]</a:t>
            </a:r>
          </a:p>
          <a:p>
            <a:r>
              <a:rPr lang="en-US" altLang="ko-KR" sz="1600" dirty="0" err="1" smtClean="0">
                <a:solidFill>
                  <a:schemeClr val="tx1"/>
                </a:solidFill>
              </a:rPr>
              <a:t>Dataframe</a:t>
            </a:r>
            <a:endParaRPr lang="en-US" altLang="ko-KR" sz="1600" dirty="0" smtClean="0">
              <a:solidFill>
                <a:schemeClr val="tx1"/>
              </a:solidFill>
            </a:endParaRPr>
          </a:p>
          <a:p>
            <a:r>
              <a:rPr lang="en-US" altLang="ko-KR" sz="1600" dirty="0" err="1">
                <a:solidFill>
                  <a:schemeClr val="tx1"/>
                </a:solidFill>
              </a:rPr>
              <a:t>new_person</a:t>
            </a:r>
            <a:r>
              <a:rPr lang="en-US" altLang="ko-KR" sz="1600" dirty="0">
                <a:solidFill>
                  <a:schemeClr val="tx1"/>
                </a:solidFill>
              </a:rPr>
              <a:t> = </a:t>
            </a:r>
            <a:r>
              <a:rPr lang="en-US" altLang="ko-KR" sz="1600" dirty="0" err="1">
                <a:solidFill>
                  <a:schemeClr val="tx1"/>
                </a:solidFill>
              </a:rPr>
              <a:t>pd.Series</a:t>
            </a:r>
            <a:r>
              <a:rPr lang="en-US" altLang="ko-KR" sz="1600" dirty="0">
                <a:solidFill>
                  <a:schemeClr val="tx1"/>
                </a:solidFill>
              </a:rPr>
              <a:t>(['Molly Mooney', 40, True],</a:t>
            </a:r>
          </a:p>
          <a:p>
            <a:r>
              <a:rPr lang="en-US" altLang="ko-KR" sz="1600" dirty="0">
                <a:solidFill>
                  <a:schemeClr val="tx1"/>
                </a:solidFill>
              </a:rPr>
              <a:t>                         index = ['Name', '</a:t>
            </a:r>
            <a:r>
              <a:rPr lang="en-US" altLang="ko-KR" sz="1600" dirty="0" err="1">
                <a:solidFill>
                  <a:schemeClr val="tx1"/>
                </a:solidFill>
              </a:rPr>
              <a:t>Age','Driver</a:t>
            </a:r>
            <a:r>
              <a:rPr lang="en-US" altLang="ko-KR" sz="1600" dirty="0">
                <a:solidFill>
                  <a:schemeClr val="tx1"/>
                </a:solidFill>
              </a:rPr>
              <a:t>' ])  #</a:t>
            </a:r>
            <a:r>
              <a:rPr lang="ko-KR" altLang="en-US" sz="1600" dirty="0">
                <a:solidFill>
                  <a:schemeClr val="tx1"/>
                </a:solidFill>
              </a:rPr>
              <a:t>열 생성</a:t>
            </a:r>
          </a:p>
          <a:p>
            <a:r>
              <a:rPr lang="en-US" altLang="ko-KR" sz="1600" dirty="0" err="1">
                <a:solidFill>
                  <a:schemeClr val="tx1"/>
                </a:solidFill>
              </a:rPr>
              <a:t>dataframe.append</a:t>
            </a:r>
            <a:r>
              <a:rPr lang="en-US" altLang="ko-KR" sz="1600" dirty="0">
                <a:solidFill>
                  <a:schemeClr val="tx1"/>
                </a:solidFill>
              </a:rPr>
              <a:t>(</a:t>
            </a:r>
            <a:r>
              <a:rPr lang="en-US" altLang="ko-KR" sz="1600" dirty="0" err="1">
                <a:solidFill>
                  <a:schemeClr val="tx1"/>
                </a:solidFill>
              </a:rPr>
              <a:t>new_person</a:t>
            </a:r>
            <a:r>
              <a:rPr lang="en-US" altLang="ko-KR" sz="1600" dirty="0">
                <a:solidFill>
                  <a:schemeClr val="tx1"/>
                </a:solidFill>
              </a:rPr>
              <a:t>, </a:t>
            </a:r>
            <a:r>
              <a:rPr lang="en-US" altLang="ko-KR" sz="1600" dirty="0" err="1">
                <a:solidFill>
                  <a:schemeClr val="tx1"/>
                </a:solidFill>
              </a:rPr>
              <a:t>ignore_index</a:t>
            </a:r>
            <a:r>
              <a:rPr lang="en-US" altLang="ko-KR" sz="1600" dirty="0">
                <a:solidFill>
                  <a:schemeClr val="tx1"/>
                </a:solidFill>
              </a:rPr>
              <a:t> = True)  #</a:t>
            </a:r>
            <a:r>
              <a:rPr lang="ko-KR" altLang="en-US" sz="1600" dirty="0">
                <a:solidFill>
                  <a:schemeClr val="tx1"/>
                </a:solidFill>
              </a:rPr>
              <a:t>열 추가 </a:t>
            </a:r>
          </a:p>
          <a:p>
            <a:r>
              <a:rPr lang="en-US" altLang="ko-KR" sz="1600" dirty="0" err="1">
                <a:solidFill>
                  <a:schemeClr val="tx1"/>
                </a:solidFill>
              </a:rPr>
              <a:t>dataframe</a:t>
            </a:r>
            <a:endParaRPr lang="en-US" altLang="ko-KR" sz="1600" dirty="0">
              <a:solidFill>
                <a:schemeClr val="tx1"/>
              </a:solidFill>
            </a:endParaRPr>
          </a:p>
        </p:txBody>
      </p:sp>
    </p:spTree>
    <p:extLst>
      <p:ext uri="{BB962C8B-B14F-4D97-AF65-F5344CB8AC3E}">
        <p14:creationId xmlns:p14="http://schemas.microsoft.com/office/powerpoint/2010/main" val="2013574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데이터프레임 생성</a:t>
            </a:r>
            <a:r>
              <a:rPr lang="en-US" altLang="ko-KR" sz="1800" dirty="0" smtClean="0"/>
              <a:t> </a:t>
            </a:r>
          </a:p>
          <a:p>
            <a:pPr lvl="1"/>
            <a:r>
              <a:rPr lang="ko-KR" altLang="en-US" sz="1600" dirty="0" smtClean="0"/>
              <a:t>열 </a:t>
            </a:r>
            <a:r>
              <a:rPr lang="ko-KR" altLang="en-US" sz="1600" dirty="0"/>
              <a:t>이름은 </a:t>
            </a:r>
            <a:r>
              <a:rPr lang="en-US" altLang="ko-KR" sz="1600" dirty="0"/>
              <a:t>columns </a:t>
            </a:r>
            <a:r>
              <a:rPr lang="ko-KR" altLang="en-US" sz="1600" dirty="0"/>
              <a:t>매개변수에 지정</a:t>
            </a:r>
          </a:p>
          <a:p>
            <a:pPr lvl="1"/>
            <a:r>
              <a:rPr lang="ko-KR" altLang="en-US" sz="1600" dirty="0"/>
              <a:t>원본 리스트를 전달하여 데이터프레임 생성</a:t>
            </a:r>
          </a:p>
          <a:p>
            <a:pPr lvl="1"/>
            <a:r>
              <a:rPr lang="ko-KR" altLang="en-US" sz="1600" dirty="0"/>
              <a:t>열 이름과 데이터를 </a:t>
            </a:r>
            <a:r>
              <a:rPr lang="ko-KR" altLang="en-US" sz="1600" dirty="0" err="1"/>
              <a:t>매핑한</a:t>
            </a:r>
            <a:r>
              <a:rPr lang="ko-KR" altLang="en-US" sz="1600" dirty="0"/>
              <a:t> </a:t>
            </a:r>
            <a:r>
              <a:rPr lang="ko-KR" altLang="en-US" sz="1600" dirty="0" err="1"/>
              <a:t>딕셔너리를</a:t>
            </a:r>
            <a:r>
              <a:rPr lang="ko-KR" altLang="en-US" sz="1600" dirty="0"/>
              <a:t> 사용해 데이터프레임 생성</a:t>
            </a:r>
            <a:endParaRPr lang="en-US" altLang="ko-KR" sz="1600" dirty="0"/>
          </a:p>
        </p:txBody>
      </p:sp>
      <p:sp>
        <p:nvSpPr>
          <p:cNvPr id="5" name="직사각형 4"/>
          <p:cNvSpPr/>
          <p:nvPr/>
        </p:nvSpPr>
        <p:spPr>
          <a:xfrm>
            <a:off x="1252815" y="2524670"/>
            <a:ext cx="10092583" cy="39457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data = [['Jacky Jackson', 38, True], ['Steven Stevenson', 25, False] ]</a:t>
            </a: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(data)</a:t>
            </a:r>
          </a:p>
          <a:p>
            <a:r>
              <a:rPr lang="en-US" altLang="ko-KR" sz="1600" dirty="0" err="1">
                <a:solidFill>
                  <a:schemeClr val="tx1"/>
                </a:solidFill>
              </a:rPr>
              <a:t>pd.DataFrame</a:t>
            </a:r>
            <a:r>
              <a:rPr lang="en-US" altLang="ko-KR" sz="1600" dirty="0">
                <a:solidFill>
                  <a:schemeClr val="tx1"/>
                </a:solidFill>
              </a:rPr>
              <a:t>(matrix, columns=['Name', 'Age', 'Driver'])</a:t>
            </a:r>
          </a:p>
          <a:p>
            <a:r>
              <a:rPr lang="en-US" altLang="ko-KR" sz="1600" dirty="0" err="1">
                <a:solidFill>
                  <a:schemeClr val="tx1"/>
                </a:solidFill>
              </a:rPr>
              <a:t>pd.DataFrame</a:t>
            </a:r>
            <a:r>
              <a:rPr lang="en-US" altLang="ko-KR" sz="1600" dirty="0">
                <a:solidFill>
                  <a:schemeClr val="tx1"/>
                </a:solidFill>
              </a:rPr>
              <a:t>(data, columns=['Name', 'Age', 'Driver'])</a:t>
            </a:r>
          </a:p>
          <a:p>
            <a:endParaRPr lang="en-US" altLang="ko-KR" sz="1600" dirty="0">
              <a:solidFill>
                <a:schemeClr val="tx1"/>
              </a:solidFill>
            </a:endParaRPr>
          </a:p>
          <a:p>
            <a:r>
              <a:rPr lang="en-US" altLang="ko-KR" sz="1600" dirty="0">
                <a:solidFill>
                  <a:schemeClr val="tx1"/>
                </a:solidFill>
              </a:rPr>
              <a:t>data = {'Name' : ['Jacky Jackson' , 'Steven Stevenson'],</a:t>
            </a:r>
          </a:p>
          <a:p>
            <a:r>
              <a:rPr lang="en-US" altLang="ko-KR" sz="1600" dirty="0">
                <a:solidFill>
                  <a:schemeClr val="tx1"/>
                </a:solidFill>
              </a:rPr>
              <a:t>            'Age' : [38, 25],</a:t>
            </a:r>
          </a:p>
          <a:p>
            <a:r>
              <a:rPr lang="en-US" altLang="ko-KR" sz="1600" dirty="0">
                <a:solidFill>
                  <a:schemeClr val="tx1"/>
                </a:solidFill>
              </a:rPr>
              <a:t>           'Driver' : [True, False]}</a:t>
            </a:r>
          </a:p>
          <a:p>
            <a:r>
              <a:rPr lang="en-US" altLang="ko-KR" sz="1600" dirty="0" err="1">
                <a:solidFill>
                  <a:schemeClr val="tx1"/>
                </a:solidFill>
              </a:rPr>
              <a:t>pd.dataFrame</a:t>
            </a:r>
            <a:r>
              <a:rPr lang="en-US" altLang="ko-KR" sz="1600" dirty="0">
                <a:solidFill>
                  <a:schemeClr val="tx1"/>
                </a:solidFill>
              </a:rPr>
              <a:t>(data</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data = [ {'Name': 'Jacky Jackson', 'Age' : 38, 'Driver' : True}, </a:t>
            </a:r>
          </a:p>
          <a:p>
            <a:r>
              <a:rPr lang="en-US" altLang="ko-KR" sz="1600" dirty="0">
                <a:solidFill>
                  <a:schemeClr val="tx1"/>
                </a:solidFill>
              </a:rPr>
              <a:t>          {'Name': 'Steven Stevenson', 'Age' : 25, 'Driver' : False} ]</a:t>
            </a:r>
          </a:p>
          <a:p>
            <a:r>
              <a:rPr lang="en-US" altLang="ko-KR" sz="1600" dirty="0" err="1">
                <a:solidFill>
                  <a:schemeClr val="tx1"/>
                </a:solidFill>
              </a:rPr>
              <a:t>pd.DataFrame</a:t>
            </a:r>
            <a:r>
              <a:rPr lang="en-US" altLang="ko-KR" sz="1600" dirty="0">
                <a:solidFill>
                  <a:schemeClr val="tx1"/>
                </a:solidFill>
              </a:rPr>
              <a:t>(data, index=['row1', 'row2'])</a:t>
            </a:r>
          </a:p>
        </p:txBody>
      </p:sp>
    </p:spTree>
    <p:extLst>
      <p:ext uri="{BB962C8B-B14F-4D97-AF65-F5344CB8AC3E}">
        <p14:creationId xmlns:p14="http://schemas.microsoft.com/office/powerpoint/2010/main" val="897568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데이터프레임 구조 이해</a:t>
            </a:r>
            <a:r>
              <a:rPr lang="en-US" altLang="ko-KR" sz="1800" dirty="0" smtClean="0"/>
              <a:t> </a:t>
            </a:r>
          </a:p>
          <a:p>
            <a:pPr lvl="1"/>
            <a:r>
              <a:rPr lang="en-US" altLang="ko-KR" sz="1600" dirty="0"/>
              <a:t>head() - </a:t>
            </a:r>
            <a:r>
              <a:rPr lang="ko-KR" altLang="en-US" sz="1600" dirty="0"/>
              <a:t>데이터의 처음 몇 개의 행을 확인</a:t>
            </a:r>
          </a:p>
          <a:p>
            <a:pPr lvl="1"/>
            <a:r>
              <a:rPr lang="en-US" altLang="ko-KR" sz="1600" dirty="0"/>
              <a:t>tail() - </a:t>
            </a:r>
            <a:r>
              <a:rPr lang="ko-KR" altLang="en-US" sz="1600" dirty="0"/>
              <a:t>데이터의 마지막 몇 개의 행을 확인</a:t>
            </a:r>
          </a:p>
          <a:p>
            <a:pPr lvl="1"/>
            <a:r>
              <a:rPr lang="en-US" altLang="ko-KR" sz="1600" dirty="0"/>
              <a:t>shape() - </a:t>
            </a:r>
            <a:r>
              <a:rPr lang="ko-KR" altLang="en-US" sz="1600" dirty="0"/>
              <a:t>데이터프레임의 행과 열의 수를 확인</a:t>
            </a:r>
          </a:p>
          <a:p>
            <a:pPr lvl="1"/>
            <a:r>
              <a:rPr lang="en-US" altLang="ko-KR" sz="1600" dirty="0"/>
              <a:t>describe() - </a:t>
            </a:r>
            <a:r>
              <a:rPr lang="ko-KR" altLang="en-US" sz="1600" dirty="0" err="1"/>
              <a:t>수치형</a:t>
            </a:r>
            <a:r>
              <a:rPr lang="ko-KR" altLang="en-US" sz="1600" dirty="0"/>
              <a:t> 열의 기본 </a:t>
            </a:r>
            <a:r>
              <a:rPr lang="ko-KR" altLang="en-US" sz="1600" dirty="0" err="1"/>
              <a:t>통곗값을</a:t>
            </a:r>
            <a:r>
              <a:rPr lang="ko-KR" altLang="en-US" sz="1600" dirty="0"/>
              <a:t> </a:t>
            </a:r>
            <a:r>
              <a:rPr lang="ko-KR" altLang="en-US" sz="1600" dirty="0" smtClean="0"/>
              <a:t>확인</a:t>
            </a:r>
            <a:endParaRPr lang="en-US" altLang="ko-KR" sz="1600" dirty="0" smtClean="0"/>
          </a:p>
          <a:p>
            <a:pPr lvl="1"/>
            <a:r>
              <a:rPr lang="en-US" altLang="ko-KR" sz="1600" dirty="0" err="1"/>
              <a:t>loc</a:t>
            </a:r>
            <a:r>
              <a:rPr lang="en-US" altLang="ko-KR" sz="1600" dirty="0"/>
              <a:t>(), </a:t>
            </a:r>
            <a:r>
              <a:rPr lang="en-US" altLang="ko-KR" sz="1600" dirty="0" err="1"/>
              <a:t>iloc</a:t>
            </a:r>
            <a:r>
              <a:rPr lang="en-US" altLang="ko-KR" sz="1600" dirty="0"/>
              <a:t>()</a:t>
            </a:r>
            <a:r>
              <a:rPr lang="ko-KR" altLang="en-US" sz="1600" dirty="0"/>
              <a:t>를 사용하여 하나 이상의 행이나 값을 선택합니다</a:t>
            </a:r>
            <a:r>
              <a:rPr lang="en-US" altLang="ko-KR" sz="1600" dirty="0"/>
              <a:t>.</a:t>
            </a:r>
          </a:p>
          <a:p>
            <a:pPr lvl="1"/>
            <a:r>
              <a:rPr lang="ko-KR" altLang="en-US" sz="1600" dirty="0"/>
              <a:t>콜론</a:t>
            </a:r>
            <a:r>
              <a:rPr lang="en-US" altLang="ko-KR" sz="1600" dirty="0"/>
              <a:t>(:)</a:t>
            </a:r>
            <a:r>
              <a:rPr lang="ko-KR" altLang="en-US" sz="1600" dirty="0"/>
              <a:t>을 사용하여 원하는 행의 </a:t>
            </a:r>
            <a:r>
              <a:rPr lang="ko-KR" altLang="en-US" sz="1600" dirty="0" err="1"/>
              <a:t>슬라이스를</a:t>
            </a:r>
            <a:r>
              <a:rPr lang="ko-KR" altLang="en-US" sz="1600" dirty="0"/>
              <a:t> 선택할 수 있습니다</a:t>
            </a:r>
            <a:r>
              <a:rPr lang="en-US" altLang="ko-KR" sz="1600" dirty="0"/>
              <a:t>.</a:t>
            </a:r>
          </a:p>
        </p:txBody>
      </p:sp>
      <p:sp>
        <p:nvSpPr>
          <p:cNvPr id="5" name="직사각형 4"/>
          <p:cNvSpPr/>
          <p:nvPr/>
        </p:nvSpPr>
        <p:spPr>
          <a:xfrm>
            <a:off x="1143485" y="3558340"/>
            <a:ext cx="10092583" cy="26851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(2)</a:t>
            </a:r>
          </a:p>
          <a:p>
            <a:r>
              <a:rPr lang="en-US" altLang="ko-KR" sz="1600" dirty="0" err="1">
                <a:solidFill>
                  <a:schemeClr val="tx1"/>
                </a:solidFill>
              </a:rPr>
              <a:t>dataframe.shape</a:t>
            </a:r>
            <a:endParaRPr lang="en-US" altLang="ko-KR" sz="1600" dirty="0">
              <a:solidFill>
                <a:schemeClr val="tx1"/>
              </a:solidFill>
            </a:endParaRPr>
          </a:p>
          <a:p>
            <a:r>
              <a:rPr lang="en-US" altLang="ko-KR" sz="1600" dirty="0" err="1">
                <a:solidFill>
                  <a:schemeClr val="tx1"/>
                </a:solidFill>
              </a:rPr>
              <a:t>dataframe.describe</a:t>
            </a:r>
            <a:r>
              <a:rPr lang="en-US" altLang="ko-KR" sz="1600" dirty="0" smtClean="0">
                <a:solidFill>
                  <a:schemeClr val="tx1"/>
                </a:solidFill>
              </a:rPr>
              <a:t>()</a:t>
            </a:r>
          </a:p>
          <a:p>
            <a:r>
              <a:rPr lang="en-US" altLang="ko-KR" sz="1600" dirty="0" err="1">
                <a:solidFill>
                  <a:schemeClr val="tx1"/>
                </a:solidFill>
              </a:rPr>
              <a:t>dataframe.iloc</a:t>
            </a:r>
            <a:r>
              <a:rPr lang="en-US" altLang="ko-KR" sz="1600" dirty="0">
                <a:solidFill>
                  <a:schemeClr val="tx1"/>
                </a:solidFill>
              </a:rPr>
              <a:t>[0]</a:t>
            </a:r>
          </a:p>
          <a:p>
            <a:r>
              <a:rPr lang="en-US" altLang="ko-KR" sz="1600" dirty="0" err="1">
                <a:solidFill>
                  <a:schemeClr val="tx1"/>
                </a:solidFill>
              </a:rPr>
              <a:t>dataframe.iloc</a:t>
            </a:r>
            <a:r>
              <a:rPr lang="en-US" altLang="ko-KR" sz="1600" dirty="0">
                <a:solidFill>
                  <a:schemeClr val="tx1"/>
                </a:solidFill>
              </a:rPr>
              <a:t>[1:4]</a:t>
            </a:r>
          </a:p>
          <a:p>
            <a:r>
              <a:rPr lang="en-US" altLang="ko-KR" sz="1600" dirty="0" err="1">
                <a:solidFill>
                  <a:schemeClr val="tx1"/>
                </a:solidFill>
              </a:rPr>
              <a:t>dataframe.iloc</a:t>
            </a:r>
            <a:r>
              <a:rPr lang="en-US" altLang="ko-KR" sz="1600" dirty="0">
                <a:solidFill>
                  <a:schemeClr val="tx1"/>
                </a:solidFill>
              </a:rPr>
              <a:t>[:4</a:t>
            </a:r>
            <a:r>
              <a:rPr lang="en-US" altLang="ko-KR" sz="1600" dirty="0" smtClean="0">
                <a:solidFill>
                  <a:schemeClr val="tx1"/>
                </a:solidFill>
              </a:rPr>
              <a:t>] </a:t>
            </a:r>
            <a:endParaRPr lang="en-US" altLang="ko-KR" sz="1600" dirty="0">
              <a:solidFill>
                <a:schemeClr val="tx1"/>
              </a:solidFill>
            </a:endParaRPr>
          </a:p>
        </p:txBody>
      </p:sp>
    </p:spTree>
    <p:extLst>
      <p:ext uri="{BB962C8B-B14F-4D97-AF65-F5344CB8AC3E}">
        <p14:creationId xmlns:p14="http://schemas.microsoft.com/office/powerpoint/2010/main" val="2942480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데이터프레임 행 선택</a:t>
            </a:r>
            <a:endParaRPr lang="en-US" altLang="ko-KR" sz="1800" dirty="0" smtClean="0"/>
          </a:p>
          <a:p>
            <a:pPr lvl="1"/>
            <a:r>
              <a:rPr lang="en-US" altLang="ko-KR" sz="1600" dirty="0" smtClean="0"/>
              <a:t> </a:t>
            </a:r>
            <a:endParaRPr lang="en-US" altLang="ko-KR" sz="1600" dirty="0"/>
          </a:p>
        </p:txBody>
      </p:sp>
      <p:sp>
        <p:nvSpPr>
          <p:cNvPr id="5" name="직사각형 4"/>
          <p:cNvSpPr/>
          <p:nvPr/>
        </p:nvSpPr>
        <p:spPr>
          <a:xfrm>
            <a:off x="909476" y="1908443"/>
            <a:ext cx="10057843" cy="20771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endParaRPr lang="en-US" altLang="ko-KR" sz="1600" dirty="0" smtClean="0">
              <a:solidFill>
                <a:schemeClr val="tx1"/>
              </a:solidFill>
            </a:endParaRPr>
          </a:p>
          <a:p>
            <a:r>
              <a:rPr lang="en-US" altLang="ko-KR" sz="1600" dirty="0" err="1" smtClean="0">
                <a:solidFill>
                  <a:schemeClr val="tx1"/>
                </a:solidFill>
              </a:rPr>
              <a:t>dataframe</a:t>
            </a:r>
            <a:r>
              <a:rPr lang="en-US" altLang="ko-KR" sz="1600" dirty="0" smtClean="0">
                <a:solidFill>
                  <a:schemeClr val="tx1"/>
                </a:solidFill>
              </a:rPr>
              <a:t>[</a:t>
            </a:r>
            <a:r>
              <a:rPr lang="en-US" altLang="ko-KR" sz="1600" dirty="0" err="1" smtClean="0">
                <a:solidFill>
                  <a:schemeClr val="tx1"/>
                </a:solidFill>
              </a:rPr>
              <a:t>dataframe</a:t>
            </a:r>
            <a:r>
              <a:rPr lang="en-US" altLang="ko-KR" sz="1600" dirty="0">
                <a:solidFill>
                  <a:schemeClr val="tx1"/>
                </a:solidFill>
              </a:rPr>
              <a:t>['Sex'] == 'female'].head(2)   #</a:t>
            </a:r>
            <a:r>
              <a:rPr lang="ko-KR" altLang="en-US" sz="1600" dirty="0" err="1">
                <a:solidFill>
                  <a:schemeClr val="tx1"/>
                </a:solidFill>
              </a:rPr>
              <a:t>조건문으로</a:t>
            </a:r>
            <a:r>
              <a:rPr lang="ko-KR" altLang="en-US" sz="1600" dirty="0">
                <a:solidFill>
                  <a:schemeClr val="tx1"/>
                </a:solidFill>
              </a:rPr>
              <a:t> 행 선택</a:t>
            </a: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['Sex'] == 'female']) &amp; (</a:t>
            </a:r>
            <a:r>
              <a:rPr lang="en-US" altLang="ko-KR" sz="1600" dirty="0" err="1">
                <a:solidFill>
                  <a:schemeClr val="tx1"/>
                </a:solidFill>
              </a:rPr>
              <a:t>dataframe</a:t>
            </a:r>
            <a:r>
              <a:rPr lang="en-US" altLang="ko-KR" sz="1600" dirty="0">
                <a:solidFill>
                  <a:schemeClr val="tx1"/>
                </a:solidFill>
              </a:rPr>
              <a:t>['Age'] &gt;=65</a:t>
            </a:r>
            <a:r>
              <a:rPr lang="en-US" altLang="ko-KR" sz="1600" dirty="0" smtClean="0">
                <a:solidFill>
                  <a:schemeClr val="tx1"/>
                </a:solidFill>
              </a:rPr>
              <a:t>)]  #</a:t>
            </a:r>
            <a:r>
              <a:rPr lang="ko-KR" altLang="en-US" sz="1600" dirty="0" smtClean="0">
                <a:solidFill>
                  <a:schemeClr val="tx1"/>
                </a:solidFill>
              </a:rPr>
              <a:t>여러 조건으로 행 선택 가능</a:t>
            </a:r>
            <a:r>
              <a:rPr lang="en-US" altLang="ko-KR" sz="1600" dirty="0" smtClean="0">
                <a:solidFill>
                  <a:schemeClr val="tx1"/>
                </a:solidFill>
              </a:rPr>
              <a:t>   </a:t>
            </a:r>
            <a:endParaRPr lang="en-US" altLang="ko-KR" sz="1600" dirty="0">
              <a:solidFill>
                <a:schemeClr val="tx1"/>
              </a:solidFill>
            </a:endParaRPr>
          </a:p>
        </p:txBody>
      </p:sp>
    </p:spTree>
    <p:extLst>
      <p:ext uri="{BB962C8B-B14F-4D97-AF65-F5344CB8AC3E}">
        <p14:creationId xmlns:p14="http://schemas.microsoft.com/office/powerpoint/2010/main" val="1704616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값 치환</a:t>
            </a:r>
            <a:r>
              <a:rPr lang="en-US" altLang="ko-KR" sz="1800" dirty="0" smtClean="0"/>
              <a:t> </a:t>
            </a:r>
          </a:p>
          <a:p>
            <a:pPr lvl="1"/>
            <a:r>
              <a:rPr lang="en-US" altLang="ko-KR" sz="1600" dirty="0"/>
              <a:t>replace() :  </a:t>
            </a:r>
            <a:r>
              <a:rPr lang="ko-KR" altLang="en-US" sz="1600" dirty="0"/>
              <a:t>하나의 열 또는 전체 </a:t>
            </a:r>
            <a:r>
              <a:rPr lang="en-US" altLang="ko-KR" sz="1600" dirty="0" err="1"/>
              <a:t>DataFrame</a:t>
            </a:r>
            <a:r>
              <a:rPr lang="ko-KR" altLang="en-US" sz="1600" dirty="0"/>
              <a:t>객체에서 값을 찾아 바꿀 수 있습니다</a:t>
            </a:r>
            <a:r>
              <a:rPr lang="en-US" altLang="ko-KR" sz="1600" dirty="0"/>
              <a:t>.</a:t>
            </a:r>
          </a:p>
          <a:p>
            <a:pPr lvl="1"/>
            <a:r>
              <a:rPr lang="en-US" altLang="ko-KR" sz="1600" dirty="0"/>
              <a:t>               </a:t>
            </a:r>
            <a:r>
              <a:rPr lang="ko-KR" altLang="en-US" sz="1600" dirty="0"/>
              <a:t>정규 </a:t>
            </a:r>
            <a:r>
              <a:rPr lang="ko-KR" altLang="en-US" sz="1600" dirty="0" err="1"/>
              <a:t>표현식을</a:t>
            </a:r>
            <a:r>
              <a:rPr lang="ko-KR" altLang="en-US" sz="1600" dirty="0"/>
              <a:t> 이용하여 값을 찾아 </a:t>
            </a:r>
            <a:r>
              <a:rPr lang="ko-KR" altLang="en-US" sz="1600" dirty="0" err="1"/>
              <a:t>바꿀수</a:t>
            </a:r>
            <a:r>
              <a:rPr lang="ko-KR" altLang="en-US" sz="1600" dirty="0"/>
              <a:t> 있습니다</a:t>
            </a:r>
            <a:r>
              <a:rPr lang="en-US" altLang="ko-KR" sz="1600" dirty="0"/>
              <a:t>.</a:t>
            </a:r>
          </a:p>
        </p:txBody>
      </p:sp>
      <p:sp>
        <p:nvSpPr>
          <p:cNvPr id="5" name="직사각형 4"/>
          <p:cNvSpPr/>
          <p:nvPr/>
        </p:nvSpPr>
        <p:spPr>
          <a:xfrm>
            <a:off x="1133546" y="2335827"/>
            <a:ext cx="10092583" cy="26851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['Sex'].replace("female", "Woman").head(2)</a:t>
            </a:r>
          </a:p>
          <a:p>
            <a:r>
              <a:rPr lang="en-US" altLang="ko-KR" sz="1600" dirty="0" err="1">
                <a:solidFill>
                  <a:schemeClr val="tx1"/>
                </a:solidFill>
              </a:rPr>
              <a:t>dataframe</a:t>
            </a:r>
            <a:r>
              <a:rPr lang="en-US" altLang="ko-KR" sz="1600" dirty="0">
                <a:solidFill>
                  <a:schemeClr val="tx1"/>
                </a:solidFill>
              </a:rPr>
              <a:t>['Sex'].replace(["female", "male"], [ "Woman", "Man"] ).head(5) </a:t>
            </a:r>
          </a:p>
          <a:p>
            <a:r>
              <a:rPr lang="en-US" altLang="ko-KR" sz="1600" dirty="0" err="1">
                <a:solidFill>
                  <a:schemeClr val="tx1"/>
                </a:solidFill>
              </a:rPr>
              <a:t>dataframe.replace</a:t>
            </a:r>
            <a:r>
              <a:rPr lang="en-US" altLang="ko-KR" sz="1600" dirty="0">
                <a:solidFill>
                  <a:schemeClr val="tx1"/>
                </a:solidFill>
              </a:rPr>
              <a:t>(r"1st", "First", regex=True).head(2</a:t>
            </a:r>
            <a:r>
              <a:rPr lang="en-US" altLang="ko-KR" sz="1600" dirty="0" smtClean="0">
                <a:solidFill>
                  <a:schemeClr val="tx1"/>
                </a:solidFill>
              </a:rPr>
              <a:t>)</a:t>
            </a:r>
          </a:p>
          <a:p>
            <a:r>
              <a:rPr lang="en-US" altLang="ko-KR" sz="1600" dirty="0" err="1">
                <a:solidFill>
                  <a:schemeClr val="tx1"/>
                </a:solidFill>
              </a:rPr>
              <a:t>dataframe.replace</a:t>
            </a:r>
            <a:r>
              <a:rPr lang="en-US" altLang="ko-KR" sz="1600" dirty="0">
                <a:solidFill>
                  <a:schemeClr val="tx1"/>
                </a:solidFill>
              </a:rPr>
              <a:t>(["female", "male", "person").head(3)</a:t>
            </a:r>
          </a:p>
          <a:p>
            <a:r>
              <a:rPr lang="en-US" altLang="ko-KR" sz="1600" dirty="0" err="1">
                <a:solidFill>
                  <a:schemeClr val="tx1"/>
                </a:solidFill>
              </a:rPr>
              <a:t>dataframe.replace</a:t>
            </a:r>
            <a:r>
              <a:rPr lang="en-US" altLang="ko-KR" sz="1600" dirty="0">
                <a:solidFill>
                  <a:schemeClr val="tx1"/>
                </a:solidFill>
              </a:rPr>
              <a:t>({"female" : 1, "male": 0 }).head(3)</a:t>
            </a:r>
          </a:p>
        </p:txBody>
      </p:sp>
    </p:spTree>
    <p:extLst>
      <p:ext uri="{BB962C8B-B14F-4D97-AF65-F5344CB8AC3E}">
        <p14:creationId xmlns:p14="http://schemas.microsoft.com/office/powerpoint/2010/main" val="97969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열 이름 변경</a:t>
            </a:r>
            <a:r>
              <a:rPr lang="en-US" altLang="ko-KR" sz="1800" dirty="0" smtClean="0"/>
              <a:t> </a:t>
            </a:r>
          </a:p>
          <a:p>
            <a:pPr lvl="1"/>
            <a:r>
              <a:rPr lang="en-US" altLang="ko-KR" sz="1600" dirty="0"/>
              <a:t>rename() - </a:t>
            </a:r>
            <a:r>
              <a:rPr lang="ko-KR" altLang="en-US" sz="1600" dirty="0"/>
              <a:t>여러 개의 열 이름을 변경할 경우 </a:t>
            </a:r>
            <a:r>
              <a:rPr lang="en-US" altLang="ko-KR" sz="1600" dirty="0"/>
              <a:t>columns </a:t>
            </a:r>
            <a:r>
              <a:rPr lang="ko-KR" altLang="en-US" sz="1600" dirty="0"/>
              <a:t>매개변수에 </a:t>
            </a:r>
            <a:r>
              <a:rPr lang="ko-KR" altLang="en-US" sz="1600" dirty="0" err="1"/>
              <a:t>딕셔너리를</a:t>
            </a:r>
            <a:r>
              <a:rPr lang="ko-KR" altLang="en-US" sz="1600" dirty="0"/>
              <a:t> </a:t>
            </a:r>
            <a:r>
              <a:rPr lang="ko-KR" altLang="en-US" sz="1600" dirty="0" smtClean="0"/>
              <a:t>전달</a:t>
            </a:r>
            <a:r>
              <a:rPr lang="en-US" altLang="ko-KR" sz="1600" dirty="0" smtClean="0"/>
              <a:t/>
            </a:r>
            <a:br>
              <a:rPr lang="en-US" altLang="ko-KR" sz="1600" dirty="0" smtClean="0"/>
            </a:br>
            <a:r>
              <a:rPr lang="en-US" altLang="ko-KR" sz="1600" dirty="0" smtClean="0"/>
              <a:t>               index </a:t>
            </a:r>
            <a:r>
              <a:rPr lang="ko-KR" altLang="en-US" sz="1600" dirty="0"/>
              <a:t>매개변수를 사용하여 인덱스 변경</a:t>
            </a:r>
            <a:endParaRPr lang="en-US" altLang="ko-KR" sz="1600" dirty="0"/>
          </a:p>
        </p:txBody>
      </p:sp>
      <p:sp>
        <p:nvSpPr>
          <p:cNvPr id="5" name="직사각형 4"/>
          <p:cNvSpPr/>
          <p:nvPr/>
        </p:nvSpPr>
        <p:spPr>
          <a:xfrm>
            <a:off x="1163363" y="2216425"/>
            <a:ext cx="10092583" cy="43533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dataframe.rename</a:t>
            </a:r>
            <a:r>
              <a:rPr lang="en-US" altLang="ko-KR" sz="1600" dirty="0">
                <a:solidFill>
                  <a:schemeClr val="tx1"/>
                </a:solidFill>
              </a:rPr>
              <a:t>(columns={'</a:t>
            </a:r>
            <a:r>
              <a:rPr lang="en-US" altLang="ko-KR" sz="1600" dirty="0" err="1">
                <a:solidFill>
                  <a:schemeClr val="tx1"/>
                </a:solidFill>
              </a:rPr>
              <a:t>PClass</a:t>
            </a:r>
            <a:r>
              <a:rPr lang="en-US" altLang="ko-KR" sz="1600" dirty="0">
                <a:solidFill>
                  <a:schemeClr val="tx1"/>
                </a:solidFill>
              </a:rPr>
              <a:t>' : 'Passenger Class'}).head(2</a:t>
            </a:r>
            <a:r>
              <a:rPr lang="en-US" altLang="ko-KR" sz="1600" dirty="0" smtClean="0">
                <a:solidFill>
                  <a:schemeClr val="tx1"/>
                </a:solidFill>
              </a:rPr>
              <a:t>)</a:t>
            </a:r>
          </a:p>
          <a:p>
            <a:r>
              <a:rPr lang="en-US" altLang="ko-KR" sz="1600" dirty="0" err="1">
                <a:solidFill>
                  <a:schemeClr val="tx1"/>
                </a:solidFill>
              </a:rPr>
              <a:t>dataframe.rename</a:t>
            </a:r>
            <a:r>
              <a:rPr lang="en-US" altLang="ko-KR" sz="1600" dirty="0">
                <a:solidFill>
                  <a:schemeClr val="tx1"/>
                </a:solidFill>
              </a:rPr>
              <a:t>(columns={'</a:t>
            </a:r>
            <a:r>
              <a:rPr lang="en-US" altLang="ko-KR" sz="1600" dirty="0" err="1">
                <a:solidFill>
                  <a:schemeClr val="tx1"/>
                </a:solidFill>
              </a:rPr>
              <a:t>PClass</a:t>
            </a:r>
            <a:r>
              <a:rPr lang="en-US" altLang="ko-KR" sz="1600" dirty="0">
                <a:solidFill>
                  <a:schemeClr val="tx1"/>
                </a:solidFill>
              </a:rPr>
              <a:t>' : 'Passenger Class', 'Sex' : 'Gender' }).head(2)</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import collections</a:t>
            </a:r>
          </a:p>
          <a:p>
            <a:r>
              <a:rPr lang="en-US" altLang="ko-KR" sz="1600" dirty="0" err="1">
                <a:solidFill>
                  <a:schemeClr val="tx1"/>
                </a:solidFill>
              </a:rPr>
              <a:t>column_names</a:t>
            </a:r>
            <a:r>
              <a:rPr lang="en-US" altLang="ko-KR" sz="1600" dirty="0">
                <a:solidFill>
                  <a:schemeClr val="tx1"/>
                </a:solidFill>
              </a:rPr>
              <a:t> = </a:t>
            </a:r>
            <a:r>
              <a:rPr lang="en-US" altLang="ko-KR" sz="1600" dirty="0" err="1">
                <a:solidFill>
                  <a:schemeClr val="tx1"/>
                </a:solidFill>
              </a:rPr>
              <a:t>collections.defaultdict</a:t>
            </a:r>
            <a:r>
              <a:rPr lang="en-US" altLang="ko-KR" sz="1600" dirty="0">
                <a:solidFill>
                  <a:schemeClr val="tx1"/>
                </a:solidFill>
              </a:rPr>
              <a:t>(</a:t>
            </a:r>
            <a:r>
              <a:rPr lang="en-US" altLang="ko-KR" sz="1600" dirty="0" err="1">
                <a:solidFill>
                  <a:schemeClr val="tx1"/>
                </a:solidFill>
              </a:rPr>
              <a:t>str</a:t>
            </a:r>
            <a:r>
              <a:rPr lang="en-US" altLang="ko-KR" sz="1600" dirty="0" smtClean="0">
                <a:solidFill>
                  <a:schemeClr val="tx1"/>
                </a:solidFill>
              </a:rPr>
              <a:t>)</a:t>
            </a:r>
            <a:endParaRPr lang="en-US" altLang="ko-KR" sz="1600" dirty="0">
              <a:solidFill>
                <a:schemeClr val="tx1"/>
              </a:solidFill>
            </a:endParaRPr>
          </a:p>
          <a:p>
            <a:r>
              <a:rPr lang="en-US" altLang="ko-KR" sz="1600" dirty="0" smtClean="0">
                <a:solidFill>
                  <a:schemeClr val="tx1"/>
                </a:solidFill>
              </a:rPr>
              <a:t>for </a:t>
            </a:r>
            <a:r>
              <a:rPr lang="en-US" altLang="ko-KR" sz="1600" dirty="0">
                <a:solidFill>
                  <a:schemeClr val="tx1"/>
                </a:solidFill>
              </a:rPr>
              <a:t>name in </a:t>
            </a:r>
            <a:r>
              <a:rPr lang="en-US" altLang="ko-KR" sz="1600" dirty="0" err="1">
                <a:solidFill>
                  <a:schemeClr val="tx1"/>
                </a:solidFill>
              </a:rPr>
              <a:t>dataframe.columns</a:t>
            </a:r>
            <a:r>
              <a:rPr lang="en-US" altLang="ko-KR" sz="1600" dirty="0">
                <a:solidFill>
                  <a:schemeClr val="tx1"/>
                </a:solidFill>
              </a:rPr>
              <a:t> </a:t>
            </a:r>
            <a:r>
              <a:rPr lang="en-US" altLang="ko-KR" sz="1600" dirty="0" smtClean="0">
                <a:solidFill>
                  <a:schemeClr val="tx1"/>
                </a:solidFill>
              </a:rPr>
              <a:t>:             </a:t>
            </a:r>
            <a:r>
              <a:rPr lang="en-US" altLang="ko-KR" sz="1600" dirty="0">
                <a:solidFill>
                  <a:schemeClr val="tx1"/>
                </a:solidFill>
              </a:rPr>
              <a:t>#</a:t>
            </a:r>
            <a:r>
              <a:rPr lang="ko-KR" altLang="en-US" sz="1600" dirty="0">
                <a:solidFill>
                  <a:schemeClr val="tx1"/>
                </a:solidFill>
              </a:rPr>
              <a:t>키를 만듭니다</a:t>
            </a:r>
            <a:r>
              <a:rPr lang="en-US" altLang="ko-KR" sz="1600" dirty="0" smtClean="0">
                <a:solidFill>
                  <a:schemeClr val="tx1"/>
                </a:solidFill>
              </a:rPr>
              <a:t>.</a:t>
            </a:r>
            <a:endParaRPr lang="en-US" altLang="ko-KR" sz="1600" dirty="0">
              <a:solidFill>
                <a:schemeClr val="tx1"/>
              </a:solidFill>
            </a:endParaRPr>
          </a:p>
          <a:p>
            <a:r>
              <a:rPr lang="en-US" altLang="ko-KR" sz="1600" dirty="0">
                <a:solidFill>
                  <a:schemeClr val="tx1"/>
                </a:solidFill>
              </a:rPr>
              <a:t>    </a:t>
            </a:r>
            <a:r>
              <a:rPr lang="en-US" altLang="ko-KR" sz="1600" dirty="0" err="1">
                <a:solidFill>
                  <a:schemeClr val="tx1"/>
                </a:solidFill>
              </a:rPr>
              <a:t>column_names</a:t>
            </a:r>
            <a:r>
              <a:rPr lang="en-US" altLang="ko-KR" sz="1600" dirty="0">
                <a:solidFill>
                  <a:schemeClr val="tx1"/>
                </a:solidFill>
              </a:rPr>
              <a:t>[name</a:t>
            </a:r>
            <a:r>
              <a:rPr lang="en-US" altLang="ko-KR" sz="1600" dirty="0" smtClean="0">
                <a:solidFill>
                  <a:schemeClr val="tx1"/>
                </a:solidFill>
              </a:rPr>
              <a:t>]    </a:t>
            </a:r>
            <a:endParaRPr lang="en-US" altLang="ko-KR" sz="1600" dirty="0">
              <a:solidFill>
                <a:schemeClr val="tx1"/>
              </a:solidFill>
            </a:endParaRPr>
          </a:p>
          <a:p>
            <a:endParaRPr lang="en-US" altLang="ko-KR" sz="1600" dirty="0">
              <a:solidFill>
                <a:schemeClr val="tx1"/>
              </a:solidFill>
            </a:endParaRPr>
          </a:p>
          <a:p>
            <a:r>
              <a:rPr lang="en-US" altLang="ko-KR" sz="1600" dirty="0" err="1" smtClean="0">
                <a:solidFill>
                  <a:schemeClr val="tx1"/>
                </a:solidFill>
              </a:rPr>
              <a:t>column_names</a:t>
            </a:r>
            <a:endParaRPr lang="en-US" altLang="ko-KR" sz="1600" dirty="0" smtClean="0">
              <a:solidFill>
                <a:schemeClr val="tx1"/>
              </a:solidFill>
            </a:endParaRPr>
          </a:p>
          <a:p>
            <a:endParaRPr lang="en-US" altLang="ko-KR" sz="1600" dirty="0" smtClean="0">
              <a:solidFill>
                <a:schemeClr val="tx1"/>
              </a:solidFill>
            </a:endParaRPr>
          </a:p>
          <a:p>
            <a:r>
              <a:rPr lang="en-US" altLang="ko-KR" sz="1600" dirty="0" err="1">
                <a:solidFill>
                  <a:schemeClr val="tx1"/>
                </a:solidFill>
              </a:rPr>
              <a:t>dataframe.rename</a:t>
            </a:r>
            <a:r>
              <a:rPr lang="en-US" altLang="ko-KR" sz="1600" dirty="0">
                <a:solidFill>
                  <a:schemeClr val="tx1"/>
                </a:solidFill>
              </a:rPr>
              <a:t>(index={0:-1}).head(2</a:t>
            </a:r>
            <a:r>
              <a:rPr lang="en-US" altLang="ko-KR" sz="1600" dirty="0" smtClean="0">
                <a:solidFill>
                  <a:schemeClr val="tx1"/>
                </a:solidFill>
              </a:rPr>
              <a:t>)</a:t>
            </a:r>
          </a:p>
          <a:p>
            <a:r>
              <a:rPr lang="en-US" altLang="ko-KR" sz="1600" dirty="0" err="1">
                <a:solidFill>
                  <a:schemeClr val="tx1"/>
                </a:solidFill>
              </a:rPr>
              <a:t>dataframe.rename</a:t>
            </a:r>
            <a:r>
              <a:rPr lang="en-US" altLang="ko-KR" sz="1600" dirty="0">
                <a:solidFill>
                  <a:schemeClr val="tx1"/>
                </a:solidFill>
              </a:rPr>
              <a:t>(</a:t>
            </a:r>
            <a:r>
              <a:rPr lang="en-US" altLang="ko-KR" sz="1600" dirty="0" err="1">
                <a:solidFill>
                  <a:schemeClr val="tx1"/>
                </a:solidFill>
              </a:rPr>
              <a:t>str.lower</a:t>
            </a:r>
            <a:r>
              <a:rPr lang="en-US" altLang="ko-KR" sz="1600" dirty="0">
                <a:solidFill>
                  <a:schemeClr val="tx1"/>
                </a:solidFill>
              </a:rPr>
              <a:t>,  axis='columns').head(2)</a:t>
            </a:r>
          </a:p>
        </p:txBody>
      </p:sp>
    </p:spTree>
    <p:extLst>
      <p:ext uri="{BB962C8B-B14F-4D97-AF65-F5344CB8AC3E}">
        <p14:creationId xmlns:p14="http://schemas.microsoft.com/office/powerpoint/2010/main" val="1524491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최소값</a:t>
            </a:r>
            <a:r>
              <a:rPr lang="en-US" altLang="ko-KR" sz="1800" dirty="0"/>
              <a:t>, </a:t>
            </a:r>
            <a:r>
              <a:rPr lang="ko-KR" altLang="en-US" sz="1800" dirty="0"/>
              <a:t>최대값</a:t>
            </a:r>
            <a:r>
              <a:rPr lang="en-US" altLang="ko-KR" sz="1800" dirty="0"/>
              <a:t>, </a:t>
            </a:r>
            <a:r>
              <a:rPr lang="ko-KR" altLang="en-US" sz="1800" dirty="0"/>
              <a:t>합</a:t>
            </a:r>
            <a:r>
              <a:rPr lang="en-US" altLang="ko-KR" sz="1800" dirty="0"/>
              <a:t>, </a:t>
            </a:r>
            <a:r>
              <a:rPr lang="ko-KR" altLang="en-US" sz="1800" dirty="0"/>
              <a:t>평균 </a:t>
            </a:r>
            <a:r>
              <a:rPr lang="ko-KR" altLang="en-US" sz="1800" dirty="0" smtClean="0"/>
              <a:t>계산</a:t>
            </a:r>
            <a:endParaRPr lang="en-US" altLang="ko-KR" sz="1800" dirty="0" smtClean="0"/>
          </a:p>
          <a:p>
            <a:pPr lvl="1"/>
            <a:r>
              <a:rPr lang="en-US" altLang="ko-KR" sz="1600" dirty="0" err="1"/>
              <a:t>std</a:t>
            </a:r>
            <a:r>
              <a:rPr lang="en-US" altLang="ko-KR" sz="1600" dirty="0"/>
              <a:t>() : </a:t>
            </a:r>
            <a:r>
              <a:rPr lang="ko-KR" altLang="en-US" sz="1600" dirty="0"/>
              <a:t>표준편차</a:t>
            </a:r>
          </a:p>
          <a:p>
            <a:pPr lvl="1"/>
            <a:r>
              <a:rPr lang="en-US" altLang="ko-KR" sz="1600" dirty="0" err="1"/>
              <a:t>kurt</a:t>
            </a:r>
            <a:r>
              <a:rPr lang="en-US" altLang="ko-KR" sz="1600" dirty="0"/>
              <a:t>() :  </a:t>
            </a:r>
            <a:r>
              <a:rPr lang="ko-KR" altLang="en-US" sz="1600" dirty="0" smtClean="0"/>
              <a:t>첨도</a:t>
            </a:r>
            <a:r>
              <a:rPr lang="en-US" altLang="ko-KR" sz="1600" dirty="0" smtClean="0"/>
              <a:t>, </a:t>
            </a:r>
            <a:r>
              <a:rPr lang="ko-KR" altLang="en-US" sz="1600" dirty="0"/>
              <a:t>확률분포의 뾰족한 정도</a:t>
            </a:r>
            <a:r>
              <a:rPr lang="en-US" altLang="ko-KR" sz="1600" dirty="0"/>
              <a:t>, </a:t>
            </a:r>
            <a:r>
              <a:rPr lang="ko-KR" altLang="en-US" sz="1600" dirty="0" err="1"/>
              <a:t>첨도가</a:t>
            </a:r>
            <a:r>
              <a:rPr lang="ko-KR" altLang="en-US" sz="1600" dirty="0"/>
              <a:t> </a:t>
            </a:r>
            <a:r>
              <a:rPr lang="en-US" altLang="ko-KR" sz="1600" dirty="0"/>
              <a:t>3</a:t>
            </a:r>
            <a:r>
              <a:rPr lang="ko-KR" altLang="en-US" sz="1600" dirty="0"/>
              <a:t>에 가까우면 정규분포와 비슷하며 </a:t>
            </a:r>
            <a:r>
              <a:rPr lang="en-US" altLang="ko-KR" sz="1600" dirty="0"/>
              <a:t>3</a:t>
            </a:r>
            <a:r>
              <a:rPr lang="ko-KR" altLang="en-US" sz="1600" dirty="0"/>
              <a:t>보다 작을 경우에는 정규분포보다 더 납작하고 </a:t>
            </a:r>
            <a:r>
              <a:rPr lang="en-US" altLang="ko-KR" sz="1600" dirty="0"/>
              <a:t>3</a:t>
            </a:r>
            <a:r>
              <a:rPr lang="ko-KR" altLang="en-US" sz="1600" dirty="0"/>
              <a:t>보다 크면 더 뾰족합니다</a:t>
            </a:r>
            <a:r>
              <a:rPr lang="en-US" altLang="ko-KR" sz="1600" dirty="0" smtClean="0"/>
              <a:t>.</a:t>
            </a:r>
          </a:p>
          <a:p>
            <a:pPr lvl="1"/>
            <a:r>
              <a:rPr lang="en-US" altLang="ko-KR" sz="1600" dirty="0" smtClean="0"/>
              <a:t>skew</a:t>
            </a:r>
            <a:r>
              <a:rPr lang="en-US" altLang="ko-KR" sz="1600" dirty="0"/>
              <a:t>() : </a:t>
            </a:r>
            <a:r>
              <a:rPr lang="ko-KR" altLang="en-US" sz="1600" dirty="0"/>
              <a:t>확률분포의 </a:t>
            </a:r>
            <a:r>
              <a:rPr lang="ko-KR" altLang="en-US" sz="1600" dirty="0" smtClean="0"/>
              <a:t>비대칭도</a:t>
            </a:r>
            <a:r>
              <a:rPr lang="en-US" altLang="ko-KR" sz="1600" dirty="0" smtClean="0"/>
              <a:t>. </a:t>
            </a:r>
            <a:r>
              <a:rPr lang="ko-KR" altLang="en-US" sz="1600" dirty="0"/>
              <a:t>음수일 경우 정규분포보다 오른쪽으로 치우쳐 있고 양수일 경우 반대인 왼쪽으로 치우쳐 있습니다</a:t>
            </a:r>
            <a:r>
              <a:rPr lang="en-US" altLang="ko-KR" sz="1600" dirty="0"/>
              <a:t>.</a:t>
            </a:r>
          </a:p>
          <a:p>
            <a:pPr lvl="1"/>
            <a:r>
              <a:rPr lang="en-US" altLang="ko-KR" sz="1600" dirty="0" err="1" smtClean="0"/>
              <a:t>sem</a:t>
            </a:r>
            <a:r>
              <a:rPr lang="en-US" altLang="ko-KR" sz="1600" dirty="0"/>
              <a:t>() : </a:t>
            </a:r>
            <a:r>
              <a:rPr lang="ko-KR" altLang="en-US" sz="1600" dirty="0"/>
              <a:t>표준오차 </a:t>
            </a:r>
            <a:r>
              <a:rPr lang="en-US" altLang="ko-KR" sz="1600" dirty="0" smtClean="0"/>
              <a:t>, </a:t>
            </a:r>
            <a:r>
              <a:rPr lang="ko-KR" altLang="en-US" sz="1600" dirty="0" err="1"/>
              <a:t>샘플링된</a:t>
            </a:r>
            <a:r>
              <a:rPr lang="ko-KR" altLang="en-US" sz="1600" dirty="0"/>
              <a:t> 표본의 평균에 대한 표준편차입니다</a:t>
            </a:r>
          </a:p>
          <a:p>
            <a:pPr lvl="1"/>
            <a:r>
              <a:rPr lang="en-US" altLang="ko-KR" sz="1600" dirty="0"/>
              <a:t>mode() : </a:t>
            </a:r>
            <a:r>
              <a:rPr lang="ko-KR" altLang="en-US" sz="1600" dirty="0" err="1"/>
              <a:t>최빈값</a:t>
            </a:r>
            <a:endParaRPr lang="ko-KR" altLang="en-US" sz="1600" dirty="0"/>
          </a:p>
          <a:p>
            <a:pPr lvl="1"/>
            <a:r>
              <a:rPr lang="en-US" altLang="ko-KR" sz="1600" dirty="0"/>
              <a:t>median() :  </a:t>
            </a:r>
            <a:r>
              <a:rPr lang="ko-KR" altLang="en-US" sz="1600" dirty="0" err="1" smtClean="0"/>
              <a:t>중간값</a:t>
            </a:r>
            <a:endParaRPr lang="en-US" altLang="ko-KR" sz="1600" dirty="0"/>
          </a:p>
          <a:p>
            <a:pPr lvl="1"/>
            <a:r>
              <a:rPr lang="en-US" altLang="ko-KR" sz="1600" dirty="0" err="1"/>
              <a:t>corr</a:t>
            </a:r>
            <a:r>
              <a:rPr lang="en-US" altLang="ko-KR" sz="1600" dirty="0"/>
              <a:t>() : </a:t>
            </a:r>
            <a:r>
              <a:rPr lang="ko-KR" altLang="en-US" sz="1600" dirty="0"/>
              <a:t>상관계수</a:t>
            </a:r>
          </a:p>
          <a:p>
            <a:pPr lvl="1"/>
            <a:r>
              <a:rPr lang="en-US" altLang="ko-KR" sz="1600" dirty="0" err="1"/>
              <a:t>cov</a:t>
            </a:r>
            <a:r>
              <a:rPr lang="en-US" altLang="ko-KR" sz="1600" dirty="0"/>
              <a:t>() : </a:t>
            </a:r>
            <a:r>
              <a:rPr lang="ko-KR" altLang="en-US" sz="1600" dirty="0" err="1"/>
              <a:t>공분산</a:t>
            </a:r>
            <a:endParaRPr lang="en-US" altLang="ko-KR" sz="1600" dirty="0"/>
          </a:p>
        </p:txBody>
      </p:sp>
      <p:sp>
        <p:nvSpPr>
          <p:cNvPr id="5" name="직사각형 4"/>
          <p:cNvSpPr/>
          <p:nvPr/>
        </p:nvSpPr>
        <p:spPr>
          <a:xfrm>
            <a:off x="3757549" y="3399183"/>
            <a:ext cx="7702268" cy="31606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endParaRPr lang="en-US" altLang="ko-KR" sz="1600" dirty="0" smtClean="0">
              <a:solidFill>
                <a:schemeClr val="tx1"/>
              </a:solidFill>
            </a:endParaRPr>
          </a:p>
          <a:p>
            <a:r>
              <a:rPr lang="en-US" altLang="ko-KR" sz="1600" dirty="0" smtClean="0">
                <a:solidFill>
                  <a:schemeClr val="tx1"/>
                </a:solidFill>
              </a:rPr>
              <a:t>print</a:t>
            </a:r>
            <a:r>
              <a:rPr lang="en-US" altLang="ko-KR" sz="1600" dirty="0">
                <a:solidFill>
                  <a:schemeClr val="tx1"/>
                </a:solidFill>
              </a:rPr>
              <a:t>('</a:t>
            </a:r>
            <a:r>
              <a:rPr lang="ko-KR" altLang="en-US" sz="1600" dirty="0">
                <a:solidFill>
                  <a:schemeClr val="tx1"/>
                </a:solidFill>
              </a:rPr>
              <a:t>최대값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['Age'].max())</a:t>
            </a:r>
          </a:p>
          <a:p>
            <a:r>
              <a:rPr lang="en-US" altLang="ko-KR" sz="1600" dirty="0">
                <a:solidFill>
                  <a:schemeClr val="tx1"/>
                </a:solidFill>
              </a:rPr>
              <a:t>print('</a:t>
            </a:r>
            <a:r>
              <a:rPr lang="ko-KR" altLang="en-US" sz="1600" dirty="0">
                <a:solidFill>
                  <a:schemeClr val="tx1"/>
                </a:solidFill>
              </a:rPr>
              <a:t>최소값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['Age'].min())</a:t>
            </a:r>
          </a:p>
          <a:p>
            <a:r>
              <a:rPr lang="en-US" altLang="ko-KR" sz="1600" dirty="0">
                <a:solidFill>
                  <a:schemeClr val="tx1"/>
                </a:solidFill>
              </a:rPr>
              <a:t>print('</a:t>
            </a:r>
            <a:r>
              <a:rPr lang="ko-KR" altLang="en-US" sz="1600" dirty="0">
                <a:solidFill>
                  <a:schemeClr val="tx1"/>
                </a:solidFill>
              </a:rPr>
              <a:t>평균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['Age'].mean())</a:t>
            </a:r>
          </a:p>
          <a:p>
            <a:r>
              <a:rPr lang="en-US" altLang="ko-KR" sz="1600" dirty="0">
                <a:solidFill>
                  <a:schemeClr val="tx1"/>
                </a:solidFill>
              </a:rPr>
              <a:t>print('</a:t>
            </a:r>
            <a:r>
              <a:rPr lang="ko-KR" altLang="en-US" sz="1600" dirty="0">
                <a:solidFill>
                  <a:schemeClr val="tx1"/>
                </a:solidFill>
              </a:rPr>
              <a:t>합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['Age'].sum())</a:t>
            </a:r>
          </a:p>
          <a:p>
            <a:r>
              <a:rPr lang="en-US" altLang="ko-KR" sz="1600" dirty="0">
                <a:solidFill>
                  <a:schemeClr val="tx1"/>
                </a:solidFill>
              </a:rPr>
              <a:t>print('</a:t>
            </a:r>
            <a:r>
              <a:rPr lang="ko-KR" altLang="en-US" sz="1600" dirty="0">
                <a:solidFill>
                  <a:schemeClr val="tx1"/>
                </a:solidFill>
              </a:rPr>
              <a:t>카운트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['Age'].count</a:t>
            </a:r>
            <a:r>
              <a:rPr lang="en-US" altLang="ko-KR" sz="1600" dirty="0" smtClean="0">
                <a:solidFill>
                  <a:schemeClr val="tx1"/>
                </a:solidFill>
              </a:rPr>
              <a:t>())</a:t>
            </a:r>
          </a:p>
          <a:p>
            <a:r>
              <a:rPr lang="en-US" altLang="ko-KR" sz="1600" dirty="0" err="1">
                <a:solidFill>
                  <a:schemeClr val="tx1"/>
                </a:solidFill>
              </a:rPr>
              <a:t>dataframe.corr</a:t>
            </a:r>
            <a:r>
              <a:rPr lang="en-US" altLang="ko-KR" sz="1600" dirty="0">
                <a:solidFill>
                  <a:schemeClr val="tx1"/>
                </a:solidFill>
              </a:rPr>
              <a:t>()</a:t>
            </a:r>
          </a:p>
          <a:p>
            <a:r>
              <a:rPr lang="en-US" altLang="ko-KR" sz="1600" dirty="0" err="1">
                <a:solidFill>
                  <a:schemeClr val="tx1"/>
                </a:solidFill>
              </a:rPr>
              <a:t>dataframe.cov</a:t>
            </a:r>
            <a:r>
              <a:rPr lang="en-US" altLang="ko-KR" sz="1600" dirty="0">
                <a:solidFill>
                  <a:schemeClr val="tx1"/>
                </a:solidFill>
              </a:rPr>
              <a:t>()</a:t>
            </a:r>
          </a:p>
        </p:txBody>
      </p:sp>
    </p:spTree>
    <p:extLst>
      <p:ext uri="{BB962C8B-B14F-4D97-AF65-F5344CB8AC3E}">
        <p14:creationId xmlns:p14="http://schemas.microsoft.com/office/powerpoint/2010/main" val="4018282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smtClean="0"/>
              <a:t>고유값</a:t>
            </a:r>
            <a:r>
              <a:rPr lang="ko-KR" altLang="en-US" sz="1800" dirty="0" smtClean="0"/>
              <a:t> 찾기 </a:t>
            </a:r>
            <a:endParaRPr lang="en-US" altLang="ko-KR" sz="1800" dirty="0" smtClean="0"/>
          </a:p>
          <a:p>
            <a:pPr lvl="1"/>
            <a:r>
              <a:rPr lang="en-US" altLang="ko-KR" sz="1600" dirty="0"/>
              <a:t>unique</a:t>
            </a:r>
            <a:r>
              <a:rPr lang="ko-KR" altLang="en-US" sz="1600" dirty="0"/>
              <a:t>와 </a:t>
            </a:r>
            <a:r>
              <a:rPr lang="en-US" altLang="ko-KR" sz="1600" dirty="0" err="1"/>
              <a:t>value_unique</a:t>
            </a:r>
            <a:r>
              <a:rPr lang="ko-KR" altLang="en-US" sz="1600" dirty="0"/>
              <a:t>는 범주형 열을 탐색하거나 조작할 때 </a:t>
            </a:r>
            <a:r>
              <a:rPr lang="ko-KR" altLang="en-US" sz="1600" dirty="0" smtClean="0"/>
              <a:t>유용</a:t>
            </a:r>
            <a:endParaRPr lang="en-US" altLang="ko-KR" sz="1600" dirty="0" smtClean="0"/>
          </a:p>
          <a:p>
            <a:pPr lvl="1"/>
            <a:r>
              <a:rPr lang="en-US" altLang="ko-KR" sz="1600" dirty="0" err="1" smtClean="0"/>
              <a:t>value_counts</a:t>
            </a:r>
            <a:r>
              <a:rPr lang="en-US" altLang="ko-KR" sz="1600" dirty="0"/>
              <a:t>() : </a:t>
            </a:r>
            <a:r>
              <a:rPr lang="ko-KR" altLang="en-US" sz="1600" dirty="0" err="1"/>
              <a:t>고유값과</a:t>
            </a:r>
            <a:r>
              <a:rPr lang="ko-KR" altLang="en-US" sz="1600" dirty="0"/>
              <a:t> 등장 횟수를 </a:t>
            </a:r>
            <a:r>
              <a:rPr lang="ko-KR" altLang="en-US" sz="1600" dirty="0" smtClean="0"/>
              <a:t>출력</a:t>
            </a:r>
            <a:endParaRPr lang="en-US" altLang="ko-KR" sz="1600" dirty="0" smtClean="0"/>
          </a:p>
          <a:p>
            <a:pPr lvl="1"/>
            <a:r>
              <a:rPr lang="en-US" altLang="ko-KR" sz="1600" dirty="0" err="1"/>
              <a:t>nunique</a:t>
            </a:r>
            <a:r>
              <a:rPr lang="en-US" altLang="ko-KR" sz="1600" dirty="0"/>
              <a:t>() : </a:t>
            </a:r>
            <a:r>
              <a:rPr lang="ko-KR" altLang="en-US" sz="1600" dirty="0" err="1"/>
              <a:t>고유값의</a:t>
            </a:r>
            <a:r>
              <a:rPr lang="ko-KR" altLang="en-US" sz="1600" dirty="0"/>
              <a:t> 개수 반환</a:t>
            </a:r>
            <a:endParaRPr lang="en-US" altLang="ko-KR" sz="1600" dirty="0"/>
          </a:p>
        </p:txBody>
      </p:sp>
      <p:sp>
        <p:nvSpPr>
          <p:cNvPr id="5" name="직사각형 4"/>
          <p:cNvSpPr/>
          <p:nvPr/>
        </p:nvSpPr>
        <p:spPr>
          <a:xfrm>
            <a:off x="1162878" y="2574236"/>
            <a:ext cx="10296939" cy="31606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['Sex'].unique()</a:t>
            </a:r>
          </a:p>
          <a:p>
            <a:r>
              <a:rPr lang="en-US" altLang="ko-KR" sz="1600" dirty="0" err="1">
                <a:solidFill>
                  <a:schemeClr val="tx1"/>
                </a:solidFill>
              </a:rPr>
              <a:t>dataframe</a:t>
            </a:r>
            <a:r>
              <a:rPr lang="en-US" altLang="ko-KR" sz="1600" dirty="0">
                <a:solidFill>
                  <a:schemeClr val="tx1"/>
                </a:solidFill>
              </a:rPr>
              <a:t>['Sex'].</a:t>
            </a:r>
            <a:r>
              <a:rPr lang="en-US" altLang="ko-KR" sz="1600" dirty="0" err="1">
                <a:solidFill>
                  <a:schemeClr val="tx1"/>
                </a:solidFill>
              </a:rPr>
              <a:t>value_counts</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PClass</a:t>
            </a:r>
            <a:r>
              <a:rPr lang="en-US" altLang="ko-KR" sz="1600" dirty="0">
                <a:solidFill>
                  <a:schemeClr val="tx1"/>
                </a:solidFill>
              </a:rPr>
              <a:t>'].</a:t>
            </a:r>
            <a:r>
              <a:rPr lang="en-US" altLang="ko-KR" sz="1600" dirty="0" err="1">
                <a:solidFill>
                  <a:schemeClr val="tx1"/>
                </a:solidFill>
              </a:rPr>
              <a:t>value_counts</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PClass</a:t>
            </a:r>
            <a:r>
              <a:rPr lang="en-US" altLang="ko-KR" sz="1600" dirty="0">
                <a:solidFill>
                  <a:schemeClr val="tx1"/>
                </a:solidFill>
              </a:rPr>
              <a:t>'].</a:t>
            </a:r>
            <a:r>
              <a:rPr lang="en-US" altLang="ko-KR" sz="1600" dirty="0" err="1">
                <a:solidFill>
                  <a:schemeClr val="tx1"/>
                </a:solidFill>
              </a:rPr>
              <a:t>nunique</a:t>
            </a:r>
            <a:r>
              <a:rPr lang="en-US" altLang="ko-KR" sz="1600" dirty="0">
                <a:solidFill>
                  <a:schemeClr val="tx1"/>
                </a:solidFill>
              </a:rPr>
              <a:t>()</a:t>
            </a:r>
          </a:p>
          <a:p>
            <a:r>
              <a:rPr lang="en-US" altLang="ko-KR" sz="1600" dirty="0" err="1">
                <a:solidFill>
                  <a:schemeClr val="tx1"/>
                </a:solidFill>
              </a:rPr>
              <a:t>dataframe.nunique</a:t>
            </a:r>
            <a:r>
              <a:rPr lang="en-US" altLang="ko-KR" sz="1600" dirty="0">
                <a:solidFill>
                  <a:schemeClr val="tx1"/>
                </a:solidFill>
              </a:rPr>
              <a:t>()</a:t>
            </a:r>
          </a:p>
          <a:p>
            <a:endParaRPr lang="en-US" altLang="ko-KR" sz="1600" dirty="0">
              <a:solidFill>
                <a:schemeClr val="tx1"/>
              </a:solidFill>
            </a:endParaRPr>
          </a:p>
        </p:txBody>
      </p:sp>
    </p:spTree>
    <p:extLst>
      <p:ext uri="{BB962C8B-B14F-4D97-AF65-F5344CB8AC3E}">
        <p14:creationId xmlns:p14="http://schemas.microsoft.com/office/powerpoint/2010/main" val="2685873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누락된 값 </a:t>
            </a:r>
            <a:r>
              <a:rPr lang="ko-KR" altLang="en-US" sz="1800" dirty="0" smtClean="0"/>
              <a:t>처리 </a:t>
            </a:r>
            <a:endParaRPr lang="en-US" altLang="ko-KR" sz="1800" dirty="0" smtClean="0"/>
          </a:p>
          <a:p>
            <a:pPr lvl="1"/>
            <a:r>
              <a:rPr lang="ko-KR" altLang="en-US" sz="1600" dirty="0" err="1"/>
              <a:t>판다스는</a:t>
            </a:r>
            <a:r>
              <a:rPr lang="ko-KR" altLang="en-US" sz="1600" dirty="0"/>
              <a:t> </a:t>
            </a:r>
            <a:r>
              <a:rPr lang="ko-KR" altLang="en-US" sz="1600" dirty="0" err="1"/>
              <a:t>넘파이의</a:t>
            </a:r>
            <a:r>
              <a:rPr lang="ko-KR" altLang="en-US" sz="1600" dirty="0"/>
              <a:t> </a:t>
            </a:r>
            <a:r>
              <a:rPr lang="en-US" altLang="ko-KR" sz="1600" dirty="0" err="1"/>
              <a:t>NaN</a:t>
            </a:r>
            <a:r>
              <a:rPr lang="en-US" altLang="ko-KR" sz="1600" dirty="0"/>
              <a:t>("Not A Number")</a:t>
            </a:r>
            <a:r>
              <a:rPr lang="ko-KR" altLang="en-US" sz="1600" dirty="0"/>
              <a:t>를 사용하여 누락된 값을 표시합니다</a:t>
            </a:r>
            <a:r>
              <a:rPr lang="en-US" altLang="ko-KR" sz="1600" dirty="0" smtClean="0"/>
              <a:t>.</a:t>
            </a:r>
            <a:endParaRPr lang="en-US" altLang="ko-KR" sz="1600" dirty="0"/>
          </a:p>
          <a:p>
            <a:pPr lvl="1"/>
            <a:r>
              <a:rPr lang="en-US" altLang="ko-KR" sz="1600" dirty="0" err="1"/>
              <a:t>isnull</a:t>
            </a:r>
            <a:r>
              <a:rPr lang="en-US" altLang="ko-KR" sz="1600" dirty="0"/>
              <a:t>()  : </a:t>
            </a:r>
            <a:r>
              <a:rPr lang="ko-KR" altLang="en-US" sz="1600" dirty="0" err="1"/>
              <a:t>불리언</a:t>
            </a:r>
            <a:r>
              <a:rPr lang="ko-KR" altLang="en-US" sz="1600" dirty="0"/>
              <a:t> 값 반환</a:t>
            </a:r>
          </a:p>
          <a:p>
            <a:pPr lvl="1"/>
            <a:r>
              <a:rPr lang="en-US" altLang="ko-KR" sz="1600" dirty="0" err="1"/>
              <a:t>notnull</a:t>
            </a:r>
            <a:r>
              <a:rPr lang="en-US" altLang="ko-KR" sz="1600" dirty="0"/>
              <a:t>()  : </a:t>
            </a:r>
            <a:r>
              <a:rPr lang="ko-KR" altLang="en-US" sz="1600" dirty="0" err="1"/>
              <a:t>불리언</a:t>
            </a:r>
            <a:r>
              <a:rPr lang="ko-KR" altLang="en-US" sz="1600" dirty="0"/>
              <a:t> 값 </a:t>
            </a:r>
            <a:r>
              <a:rPr lang="ko-KR" altLang="en-US" sz="1600" dirty="0" smtClean="0"/>
              <a:t>반환</a:t>
            </a:r>
            <a:endParaRPr lang="en-US" altLang="ko-KR" sz="1600" dirty="0" smtClean="0"/>
          </a:p>
        </p:txBody>
      </p:sp>
      <p:sp>
        <p:nvSpPr>
          <p:cNvPr id="5" name="직사각형 4"/>
          <p:cNvSpPr/>
          <p:nvPr/>
        </p:nvSpPr>
        <p:spPr>
          <a:xfrm>
            <a:off x="1262269" y="2524540"/>
            <a:ext cx="10296939" cy="32302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['Age'].</a:t>
            </a:r>
            <a:r>
              <a:rPr lang="en-US" altLang="ko-KR" sz="1600" dirty="0" err="1">
                <a:solidFill>
                  <a:schemeClr val="tx1"/>
                </a:solidFill>
              </a:rPr>
              <a:t>isnull</a:t>
            </a:r>
            <a:r>
              <a:rPr lang="en-US" altLang="ko-KR" sz="1600" dirty="0">
                <a:solidFill>
                  <a:schemeClr val="tx1"/>
                </a:solidFill>
              </a:rPr>
              <a:t>()].head(2</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['Sex'] = </a:t>
            </a:r>
            <a:r>
              <a:rPr lang="en-US" altLang="ko-KR" sz="1600" dirty="0" err="1">
                <a:solidFill>
                  <a:schemeClr val="tx1"/>
                </a:solidFill>
              </a:rPr>
              <a:t>dataframe</a:t>
            </a:r>
            <a:r>
              <a:rPr lang="en-US" altLang="ko-KR" sz="1600" dirty="0">
                <a:solidFill>
                  <a:schemeClr val="tx1"/>
                </a:solidFill>
              </a:rPr>
              <a:t>['Sex'].replace('male', </a:t>
            </a:r>
            <a:r>
              <a:rPr lang="en-US" altLang="ko-KR" sz="1600" dirty="0" err="1">
                <a:solidFill>
                  <a:schemeClr val="tx1"/>
                </a:solidFill>
              </a:rPr>
              <a:t>NaN</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데이터를 로드하고 누락된 값을 설정</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na_values</a:t>
            </a:r>
            <a:r>
              <a:rPr lang="en-US" altLang="ko-KR" sz="1600" dirty="0">
                <a:solidFill>
                  <a:schemeClr val="tx1"/>
                </a:solidFill>
              </a:rPr>
              <a:t>=[</a:t>
            </a:r>
            <a:r>
              <a:rPr lang="en-US" altLang="ko-KR" sz="1600" dirty="0" err="1">
                <a:solidFill>
                  <a:schemeClr val="tx1"/>
                </a:solidFill>
              </a:rPr>
              <a:t>np.nan</a:t>
            </a:r>
            <a:r>
              <a:rPr lang="en-US" altLang="ko-KR" sz="1600" dirty="0">
                <a:solidFill>
                  <a:schemeClr val="tx1"/>
                </a:solidFill>
              </a:rPr>
              <a:t>, 'NONE', -999</a:t>
            </a:r>
            <a:r>
              <a:rPr lang="en-US" altLang="ko-KR" sz="1600" dirty="0" smtClean="0">
                <a:solidFill>
                  <a:schemeClr val="tx1"/>
                </a:solidFill>
              </a:rPr>
              <a:t>])</a:t>
            </a:r>
          </a:p>
        </p:txBody>
      </p:sp>
    </p:spTree>
    <p:extLst>
      <p:ext uri="{BB962C8B-B14F-4D97-AF65-F5344CB8AC3E}">
        <p14:creationId xmlns:p14="http://schemas.microsoft.com/office/powerpoint/2010/main" val="15780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521293" y="1295786"/>
            <a:ext cx="10832507" cy="4351338"/>
          </a:xfrm>
        </p:spPr>
        <p:txBody>
          <a:bodyPr>
            <a:noAutofit/>
          </a:bodyPr>
          <a:lstStyle/>
          <a:p>
            <a:pPr>
              <a:buFont typeface="Wingdings" panose="05000000000000000000" pitchFamily="2" charset="2"/>
              <a:buChar char="Ø"/>
            </a:pPr>
            <a:r>
              <a:rPr lang="ko-KR" altLang="en-US" sz="1800" dirty="0"/>
              <a:t>희소 </a:t>
            </a:r>
            <a:r>
              <a:rPr lang="ko-KR" altLang="en-US" sz="1800" dirty="0" smtClean="0"/>
              <a:t>행렬</a:t>
            </a:r>
            <a:endParaRPr lang="en-US" altLang="ko-KR" sz="1800" dirty="0" smtClean="0"/>
          </a:p>
          <a:p>
            <a:pPr lvl="1"/>
            <a:r>
              <a:rPr lang="ko-KR" altLang="en-US" sz="1600" dirty="0"/>
              <a:t>데이터에 </a:t>
            </a:r>
            <a:r>
              <a:rPr lang="en-US" altLang="ko-KR" sz="1600" dirty="0"/>
              <a:t>0</a:t>
            </a:r>
            <a:r>
              <a:rPr lang="ko-KR" altLang="en-US" sz="1600" dirty="0"/>
              <a:t>이 아닌 값이 매우 적을 때 이를 효율적으로 표현</a:t>
            </a:r>
          </a:p>
          <a:p>
            <a:pPr lvl="1"/>
            <a:r>
              <a:rPr lang="en-US" altLang="ko-KR" sz="1600" dirty="0"/>
              <a:t>0</a:t>
            </a:r>
            <a:r>
              <a:rPr lang="ko-KR" altLang="en-US" sz="1600" dirty="0"/>
              <a:t>이 아닌 원소만 저장</a:t>
            </a:r>
          </a:p>
          <a:p>
            <a:pPr lvl="1"/>
            <a:r>
              <a:rPr lang="ko-KR" altLang="en-US" sz="1600" dirty="0"/>
              <a:t>다른 모든 원소는 </a:t>
            </a:r>
            <a:r>
              <a:rPr lang="en-US" altLang="ko-KR" sz="1600" dirty="0"/>
              <a:t>0</a:t>
            </a:r>
            <a:r>
              <a:rPr lang="ko-KR" altLang="en-US" sz="1600" dirty="0"/>
              <a:t>이라 가정하므로 계산 비용이 크게 </a:t>
            </a:r>
            <a:r>
              <a:rPr lang="ko-KR" altLang="en-US" sz="1600" dirty="0" smtClean="0"/>
              <a:t>절감</a:t>
            </a:r>
            <a:endParaRPr lang="en-US" altLang="ko-KR" sz="1600" dirty="0" smtClean="0"/>
          </a:p>
          <a:p>
            <a:pPr lvl="1"/>
            <a:r>
              <a:rPr lang="en-US" altLang="ko-KR" sz="1600" dirty="0"/>
              <a:t>CSR(Compressed Sparse Row) </a:t>
            </a:r>
            <a:r>
              <a:rPr lang="ko-KR" altLang="en-US" sz="1600" dirty="0"/>
              <a:t>행렬</a:t>
            </a:r>
            <a:endParaRPr lang="en-US" altLang="ko-KR" sz="1600" dirty="0" smtClean="0"/>
          </a:p>
        </p:txBody>
      </p:sp>
      <p:pic>
        <p:nvPicPr>
          <p:cNvPr id="4" name="그림 3"/>
          <p:cNvPicPr>
            <a:picLocks noChangeAspect="1"/>
          </p:cNvPicPr>
          <p:nvPr/>
        </p:nvPicPr>
        <p:blipFill>
          <a:blip r:embed="rId2"/>
          <a:stretch>
            <a:fillRect/>
          </a:stretch>
        </p:blipFill>
        <p:spPr>
          <a:xfrm>
            <a:off x="1099736" y="3332300"/>
            <a:ext cx="3810000" cy="3095625"/>
          </a:xfrm>
          <a:prstGeom prst="rect">
            <a:avLst/>
          </a:prstGeom>
        </p:spPr>
      </p:pic>
      <p:pic>
        <p:nvPicPr>
          <p:cNvPr id="5" name="그림 4"/>
          <p:cNvPicPr>
            <a:picLocks noChangeAspect="1"/>
          </p:cNvPicPr>
          <p:nvPr/>
        </p:nvPicPr>
        <p:blipFill>
          <a:blip r:embed="rId3"/>
          <a:stretch>
            <a:fillRect/>
          </a:stretch>
        </p:blipFill>
        <p:spPr>
          <a:xfrm>
            <a:off x="5679702" y="3332300"/>
            <a:ext cx="2800350" cy="1628775"/>
          </a:xfrm>
          <a:prstGeom prst="rect">
            <a:avLst/>
          </a:prstGeom>
        </p:spPr>
      </p:pic>
    </p:spTree>
    <p:extLst>
      <p:ext uri="{BB962C8B-B14F-4D97-AF65-F5344CB8AC3E}">
        <p14:creationId xmlns:p14="http://schemas.microsoft.com/office/powerpoint/2010/main" val="2702426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누락된 값 </a:t>
            </a:r>
            <a:r>
              <a:rPr lang="ko-KR" altLang="en-US" sz="1800" dirty="0" smtClean="0"/>
              <a:t>처리 </a:t>
            </a:r>
            <a:endParaRPr lang="en-US" altLang="ko-KR" sz="1800" dirty="0" smtClean="0"/>
          </a:p>
          <a:p>
            <a:pPr lvl="1"/>
            <a:r>
              <a:rPr lang="en-US" altLang="ko-KR" sz="1600" dirty="0" err="1" smtClean="0"/>
              <a:t>keep_default_na</a:t>
            </a:r>
            <a:r>
              <a:rPr lang="en-US" altLang="ko-KR" sz="1600" dirty="0" smtClean="0"/>
              <a:t> </a:t>
            </a:r>
            <a:r>
              <a:rPr lang="ko-KR" altLang="en-US" sz="1600" dirty="0"/>
              <a:t>매개변수를 </a:t>
            </a:r>
            <a:r>
              <a:rPr lang="en-US" altLang="ko-KR" sz="1600" dirty="0"/>
              <a:t>False</a:t>
            </a:r>
            <a:r>
              <a:rPr lang="ko-KR" altLang="en-US" sz="1600" dirty="0"/>
              <a:t>로 지정하면 </a:t>
            </a:r>
            <a:r>
              <a:rPr lang="ko-KR" altLang="en-US" sz="1600" dirty="0" err="1"/>
              <a:t>판다스가</a:t>
            </a:r>
            <a:r>
              <a:rPr lang="ko-KR" altLang="en-US" sz="1600" dirty="0"/>
              <a:t> 기본적으로 </a:t>
            </a:r>
            <a:r>
              <a:rPr lang="en-US" altLang="ko-KR" sz="1600" dirty="0" err="1"/>
              <a:t>NaN</a:t>
            </a:r>
            <a:r>
              <a:rPr lang="ko-KR" altLang="en-US" sz="1600" dirty="0"/>
              <a:t>으로 인식하는 문자열을 </a:t>
            </a:r>
            <a:r>
              <a:rPr lang="en-US" altLang="ko-KR" sz="1600" dirty="0" err="1"/>
              <a:t>NaN</a:t>
            </a:r>
            <a:r>
              <a:rPr lang="ko-KR" altLang="en-US" sz="1600" dirty="0"/>
              <a:t>으로 인식하지 않습니다</a:t>
            </a:r>
            <a:r>
              <a:rPr lang="en-US" altLang="ko-KR" sz="1600" dirty="0" smtClean="0"/>
              <a:t>.</a:t>
            </a:r>
          </a:p>
          <a:p>
            <a:pPr lvl="1"/>
            <a:r>
              <a:rPr lang="en-US" altLang="ko-KR" sz="1600" dirty="0" err="1"/>
              <a:t>na_filter</a:t>
            </a:r>
            <a:r>
              <a:rPr lang="ko-KR" altLang="en-US" sz="1600" dirty="0"/>
              <a:t>를 </a:t>
            </a:r>
            <a:r>
              <a:rPr lang="en-US" altLang="ko-KR" sz="1600" dirty="0"/>
              <a:t>False</a:t>
            </a:r>
            <a:r>
              <a:rPr lang="ko-KR" altLang="en-US" sz="1600" dirty="0"/>
              <a:t>로 설정하면 </a:t>
            </a:r>
            <a:r>
              <a:rPr lang="en-US" altLang="ko-KR" sz="1600" dirty="0" err="1"/>
              <a:t>NaN</a:t>
            </a:r>
            <a:r>
              <a:rPr lang="en-US" altLang="ko-KR" sz="1600" dirty="0"/>
              <a:t> </a:t>
            </a:r>
            <a:r>
              <a:rPr lang="ko-KR" altLang="en-US" sz="1600" dirty="0"/>
              <a:t>변환을 하지 않습니다</a:t>
            </a:r>
            <a:r>
              <a:rPr lang="en-US" altLang="ko-KR" sz="1600" dirty="0"/>
              <a:t>.</a:t>
            </a:r>
          </a:p>
        </p:txBody>
      </p:sp>
      <p:sp>
        <p:nvSpPr>
          <p:cNvPr id="5" name="직사각형 4"/>
          <p:cNvSpPr/>
          <p:nvPr/>
        </p:nvSpPr>
        <p:spPr>
          <a:xfrm>
            <a:off x="1162878" y="2574236"/>
            <a:ext cx="10296939" cy="271338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smtClean="0">
                <a:solidFill>
                  <a:schemeClr val="tx1"/>
                </a:solidFill>
              </a:rPr>
              <a:t>dataframe</a:t>
            </a:r>
            <a:r>
              <a:rPr lang="en-US" altLang="ko-KR" sz="1600" dirty="0" smtClean="0">
                <a:solidFill>
                  <a:schemeClr val="tx1"/>
                </a:solidFill>
              </a:rPr>
              <a:t> </a:t>
            </a:r>
            <a:r>
              <a:rPr lang="en-US" altLang="ko-KR" sz="1600" dirty="0">
                <a:solidFill>
                  <a:schemeClr val="tx1"/>
                </a:solidFill>
              </a:rPr>
              <a:t>=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na_values</a:t>
            </a:r>
            <a:r>
              <a:rPr lang="en-US" altLang="ko-KR" sz="1600" dirty="0">
                <a:solidFill>
                  <a:schemeClr val="tx1"/>
                </a:solidFill>
              </a:rPr>
              <a:t>=['female'], </a:t>
            </a:r>
            <a:r>
              <a:rPr lang="en-US" altLang="ko-KR" sz="1600" dirty="0" err="1">
                <a:solidFill>
                  <a:schemeClr val="tx1"/>
                </a:solidFill>
              </a:rPr>
              <a:t>keep_default_na</a:t>
            </a:r>
            <a:r>
              <a:rPr lang="en-US" altLang="ko-KR" sz="1600" dirty="0">
                <a:solidFill>
                  <a:schemeClr val="tx1"/>
                </a:solidFill>
              </a:rPr>
              <a:t>=False)</a:t>
            </a:r>
          </a:p>
          <a:p>
            <a:r>
              <a:rPr lang="en-US" altLang="ko-KR" sz="1600" dirty="0" err="1">
                <a:solidFill>
                  <a:schemeClr val="tx1"/>
                </a:solidFill>
              </a:rPr>
              <a:t>dataframe</a:t>
            </a:r>
            <a:r>
              <a:rPr lang="en-US" altLang="ko-KR" sz="1600" dirty="0">
                <a:solidFill>
                  <a:schemeClr val="tx1"/>
                </a:solidFill>
              </a:rPr>
              <a:t>[12:14</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na_filter</a:t>
            </a:r>
            <a:r>
              <a:rPr lang="en-US" altLang="ko-KR" sz="1600" dirty="0">
                <a:solidFill>
                  <a:schemeClr val="tx1"/>
                </a:solidFill>
              </a:rPr>
              <a:t>=False)</a:t>
            </a:r>
          </a:p>
          <a:p>
            <a:r>
              <a:rPr lang="en-US" altLang="ko-KR" sz="1600" dirty="0" err="1">
                <a:solidFill>
                  <a:schemeClr val="tx1"/>
                </a:solidFill>
              </a:rPr>
              <a:t>dataframe</a:t>
            </a:r>
            <a:r>
              <a:rPr lang="en-US" altLang="ko-KR" sz="1600" dirty="0">
                <a:solidFill>
                  <a:schemeClr val="tx1"/>
                </a:solidFill>
              </a:rPr>
              <a:t>[12:14]</a:t>
            </a:r>
          </a:p>
        </p:txBody>
      </p:sp>
    </p:spTree>
    <p:extLst>
      <p:ext uri="{BB962C8B-B14F-4D97-AF65-F5344CB8AC3E}">
        <p14:creationId xmlns:p14="http://schemas.microsoft.com/office/powerpoint/2010/main" val="317374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열 삭제 </a:t>
            </a:r>
            <a:endParaRPr lang="en-US" altLang="ko-KR" sz="1800" dirty="0" smtClean="0"/>
          </a:p>
          <a:p>
            <a:pPr lvl="1"/>
            <a:r>
              <a:rPr lang="en-US" altLang="ko-KR" sz="1600" dirty="0"/>
              <a:t>drop() : axis=1 </a:t>
            </a:r>
            <a:r>
              <a:rPr lang="ko-KR" altLang="en-US" sz="1600" dirty="0"/>
              <a:t>매개변수 사용</a:t>
            </a:r>
            <a:r>
              <a:rPr lang="en-US" altLang="ko-KR" sz="1600" dirty="0" smtClean="0"/>
              <a:t>.</a:t>
            </a:r>
          </a:p>
          <a:p>
            <a:pPr lvl="1"/>
            <a:r>
              <a:rPr lang="ko-KR" altLang="en-US" sz="1600" dirty="0"/>
              <a:t>여러 열을 삭제해야 하는 경우 </a:t>
            </a:r>
            <a:r>
              <a:rPr lang="ko-KR" altLang="en-US" sz="1600" dirty="0" err="1"/>
              <a:t>첫번째</a:t>
            </a:r>
            <a:r>
              <a:rPr lang="ko-KR" altLang="en-US" sz="1600" dirty="0"/>
              <a:t> 매개변수로 열 이름을 리스트로 </a:t>
            </a:r>
            <a:r>
              <a:rPr lang="ko-KR" altLang="en-US" sz="1600" dirty="0" smtClean="0"/>
              <a:t>전달</a:t>
            </a:r>
            <a:endParaRPr lang="en-US" altLang="ko-KR" sz="1600" dirty="0" smtClean="0"/>
          </a:p>
          <a:p>
            <a:pPr lvl="1"/>
            <a:r>
              <a:rPr lang="en-US" altLang="ko-KR" sz="1600" dirty="0" err="1"/>
              <a:t>dataframe.columns</a:t>
            </a:r>
            <a:r>
              <a:rPr lang="ko-KR" altLang="en-US" sz="1600" dirty="0"/>
              <a:t>에 열 인덱스를 지정하여 삭제할 수 </a:t>
            </a:r>
            <a:r>
              <a:rPr lang="ko-KR" altLang="en-US" sz="1600" dirty="0" smtClean="0"/>
              <a:t>있습니다</a:t>
            </a:r>
            <a:endParaRPr lang="en-US" altLang="ko-KR" sz="1600" dirty="0" smtClean="0"/>
          </a:p>
          <a:p>
            <a:pPr lvl="1"/>
            <a:r>
              <a:rPr lang="en-US" altLang="ko-KR" sz="1600" dirty="0" err="1"/>
              <a:t>inplace</a:t>
            </a:r>
            <a:r>
              <a:rPr lang="ko-KR" altLang="en-US" sz="1600" dirty="0"/>
              <a:t>매개변수를 </a:t>
            </a:r>
            <a:r>
              <a:rPr lang="en-US" altLang="ko-KR" sz="1600" dirty="0"/>
              <a:t>True</a:t>
            </a:r>
            <a:r>
              <a:rPr lang="ko-KR" altLang="en-US" sz="1600" dirty="0"/>
              <a:t>로 설정하면 데이터프레임을 수정 가능한 객체처럼 다루므로 데이터 처리 파이프라인을 더욱 복잡하게 만듭니다</a:t>
            </a:r>
            <a:r>
              <a:rPr lang="en-US" altLang="ko-KR" sz="1600" dirty="0"/>
              <a:t>.</a:t>
            </a:r>
            <a:endParaRPr lang="en-US" altLang="ko-KR" sz="1600" dirty="0" smtClean="0"/>
          </a:p>
        </p:txBody>
      </p:sp>
      <p:sp>
        <p:nvSpPr>
          <p:cNvPr id="5" name="직사각형 4"/>
          <p:cNvSpPr/>
          <p:nvPr/>
        </p:nvSpPr>
        <p:spPr>
          <a:xfrm>
            <a:off x="1162878" y="3101010"/>
            <a:ext cx="10296939" cy="32302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dataframe.drop</a:t>
            </a:r>
            <a:r>
              <a:rPr lang="en-US" altLang="ko-KR" sz="1600" dirty="0">
                <a:solidFill>
                  <a:schemeClr val="tx1"/>
                </a:solidFill>
              </a:rPr>
              <a:t>('Age', axis=1).head(2</a:t>
            </a:r>
            <a:r>
              <a:rPr lang="en-US" altLang="ko-KR" sz="1600" dirty="0" smtClean="0">
                <a:solidFill>
                  <a:schemeClr val="tx1"/>
                </a:solidFill>
              </a:rPr>
              <a:t>)</a:t>
            </a:r>
          </a:p>
          <a:p>
            <a:r>
              <a:rPr lang="en-US" altLang="ko-KR" sz="1600" dirty="0" err="1">
                <a:solidFill>
                  <a:schemeClr val="tx1"/>
                </a:solidFill>
              </a:rPr>
              <a:t>dataframe.drop</a:t>
            </a:r>
            <a:r>
              <a:rPr lang="en-US" altLang="ko-KR" sz="1600" dirty="0">
                <a:solidFill>
                  <a:schemeClr val="tx1"/>
                </a:solidFill>
              </a:rPr>
              <a:t>(['Age', 'Sex'], axis=1).head(2</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dataframe.drop</a:t>
            </a:r>
            <a:r>
              <a:rPr lang="en-US" altLang="ko-KR" sz="1600" dirty="0">
                <a:solidFill>
                  <a:schemeClr val="tx1"/>
                </a:solidFill>
              </a:rPr>
              <a:t>(</a:t>
            </a:r>
            <a:r>
              <a:rPr lang="en-US" altLang="ko-KR" sz="1600" dirty="0" err="1">
                <a:solidFill>
                  <a:schemeClr val="tx1"/>
                </a:solidFill>
              </a:rPr>
              <a:t>dataframe.columns</a:t>
            </a:r>
            <a:r>
              <a:rPr lang="en-US" altLang="ko-KR" sz="1600" dirty="0">
                <a:solidFill>
                  <a:schemeClr val="tx1"/>
                </a:solidFill>
              </a:rPr>
              <a:t>[1], </a:t>
            </a:r>
            <a:r>
              <a:rPr lang="en-US" altLang="ko-KR" sz="1600" dirty="0" err="1">
                <a:solidFill>
                  <a:schemeClr val="tx1"/>
                </a:solidFill>
              </a:rPr>
              <a:t>aixs</a:t>
            </a:r>
            <a:r>
              <a:rPr lang="en-US" altLang="ko-KR" sz="1600" dirty="0">
                <a:solidFill>
                  <a:schemeClr val="tx1"/>
                </a:solidFill>
              </a:rPr>
              <a:t>=1).head(2</a:t>
            </a:r>
            <a:r>
              <a:rPr lang="en-US" altLang="ko-KR" sz="1600" dirty="0" smtClean="0">
                <a:solidFill>
                  <a:schemeClr val="tx1"/>
                </a:solidFill>
              </a:rPr>
              <a:t>)</a:t>
            </a:r>
          </a:p>
          <a:p>
            <a:endParaRPr lang="en-US" altLang="ko-KR" sz="1600" dirty="0" smtClean="0">
              <a:solidFill>
                <a:schemeClr val="tx1"/>
              </a:solidFill>
            </a:endParaRPr>
          </a:p>
          <a:p>
            <a:r>
              <a:rPr lang="en-US" altLang="ko-KR" sz="1600" dirty="0">
                <a:solidFill>
                  <a:schemeClr val="tx1"/>
                </a:solidFill>
              </a:rPr>
              <a:t>del </a:t>
            </a:r>
            <a:r>
              <a:rPr lang="en-US" altLang="ko-KR" sz="1600" dirty="0" err="1">
                <a:solidFill>
                  <a:schemeClr val="tx1"/>
                </a:solidFill>
              </a:rPr>
              <a:t>dataframe</a:t>
            </a:r>
            <a:r>
              <a:rPr lang="en-US" altLang="ko-KR" sz="1600" dirty="0">
                <a:solidFill>
                  <a:schemeClr val="tx1"/>
                </a:solidFill>
              </a:rPr>
              <a:t>['Age'] #</a:t>
            </a:r>
            <a:r>
              <a:rPr lang="ko-KR" altLang="en-US" sz="1600" dirty="0" err="1">
                <a:solidFill>
                  <a:schemeClr val="tx1"/>
                </a:solidFill>
              </a:rPr>
              <a:t>판단스</a:t>
            </a:r>
            <a:r>
              <a:rPr lang="ko-KR" altLang="en-US" sz="1600" dirty="0">
                <a:solidFill>
                  <a:schemeClr val="tx1"/>
                </a:solidFill>
              </a:rPr>
              <a:t> 내부의 호출 방식 때문에 권장하지 </a:t>
            </a:r>
            <a:r>
              <a:rPr lang="ko-KR" altLang="en-US" sz="1600" dirty="0" smtClean="0">
                <a:solidFill>
                  <a:schemeClr val="tx1"/>
                </a:solidFill>
              </a:rPr>
              <a:t>않음</a:t>
            </a:r>
            <a:endParaRPr lang="en-US" altLang="ko-KR" sz="1600" dirty="0" smtClean="0">
              <a:solidFill>
                <a:schemeClr val="tx1"/>
              </a:solidFill>
            </a:endParaRPr>
          </a:p>
          <a:p>
            <a:endParaRPr lang="en-US" altLang="ko-KR" sz="1600" dirty="0">
              <a:solidFill>
                <a:schemeClr val="tx1"/>
              </a:solidFill>
            </a:endParaRPr>
          </a:p>
          <a:p>
            <a:r>
              <a:rPr lang="en-US" altLang="ko-KR" sz="1600" dirty="0" err="1">
                <a:solidFill>
                  <a:schemeClr val="tx1"/>
                </a:solidFill>
              </a:rPr>
              <a:t>dataframe_name_dropped</a:t>
            </a:r>
            <a:r>
              <a:rPr lang="en-US" altLang="ko-KR" sz="1600" dirty="0">
                <a:solidFill>
                  <a:schemeClr val="tx1"/>
                </a:solidFill>
              </a:rPr>
              <a:t> = </a:t>
            </a:r>
            <a:r>
              <a:rPr lang="en-US" altLang="ko-KR" sz="1600" dirty="0" err="1">
                <a:solidFill>
                  <a:schemeClr val="tx1"/>
                </a:solidFill>
              </a:rPr>
              <a:t>dataframe.drop</a:t>
            </a:r>
            <a:r>
              <a:rPr lang="en-US" altLang="ko-KR" sz="1600" dirty="0">
                <a:solidFill>
                  <a:schemeClr val="tx1"/>
                </a:solidFill>
              </a:rPr>
              <a:t>(</a:t>
            </a:r>
            <a:r>
              <a:rPr lang="en-US" altLang="ko-KR" sz="1600" dirty="0" err="1">
                <a:solidFill>
                  <a:schemeClr val="tx1"/>
                </a:solidFill>
              </a:rPr>
              <a:t>dataframe.columns</a:t>
            </a:r>
            <a:r>
              <a:rPr lang="en-US" altLang="ko-KR" sz="1600" dirty="0">
                <a:solidFill>
                  <a:schemeClr val="tx1"/>
                </a:solidFill>
              </a:rPr>
              <a:t>[0], axis=1)</a:t>
            </a:r>
          </a:p>
        </p:txBody>
      </p:sp>
    </p:spTree>
    <p:extLst>
      <p:ext uri="{BB962C8B-B14F-4D97-AF65-F5344CB8AC3E}">
        <p14:creationId xmlns:p14="http://schemas.microsoft.com/office/powerpoint/2010/main" val="1947987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smtClean="0"/>
              <a:t>행 삭제 </a:t>
            </a:r>
            <a:endParaRPr lang="en-US" altLang="ko-KR" sz="1800" dirty="0" smtClean="0"/>
          </a:p>
          <a:p>
            <a:pPr lvl="1"/>
            <a:r>
              <a:rPr lang="ko-KR" altLang="en-US" sz="1600" dirty="0" err="1"/>
              <a:t>불리언</a:t>
            </a:r>
            <a:r>
              <a:rPr lang="ko-KR" altLang="en-US" sz="1600" dirty="0"/>
              <a:t> 조건을 사용하여 삭제하고 싶은 행을 제외한 새로운 데이터프레임을 만듭니다</a:t>
            </a:r>
            <a:r>
              <a:rPr lang="en-US" altLang="ko-KR" sz="1600" dirty="0"/>
              <a:t>.</a:t>
            </a:r>
          </a:p>
          <a:p>
            <a:pPr lvl="1"/>
            <a:r>
              <a:rPr lang="ko-KR" altLang="en-US" sz="1600" dirty="0"/>
              <a:t>조건을 사용하면 행 하나 또는 여러 개를 동시에 삭제할 수 있습니다</a:t>
            </a:r>
            <a:r>
              <a:rPr lang="en-US" altLang="ko-KR" sz="1600" dirty="0" smtClean="0"/>
              <a:t>.</a:t>
            </a:r>
          </a:p>
          <a:p>
            <a:pPr lvl="1"/>
            <a:r>
              <a:rPr lang="en-US" altLang="ko-KR" sz="1600" dirty="0" err="1"/>
              <a:t>drop_duplicates</a:t>
            </a:r>
            <a:r>
              <a:rPr lang="en-US" altLang="ko-KR" sz="1600" dirty="0"/>
              <a:t>() </a:t>
            </a:r>
            <a:r>
              <a:rPr lang="ko-KR" altLang="en-US" sz="1600" dirty="0"/>
              <a:t>중복된 행 </a:t>
            </a:r>
            <a:r>
              <a:rPr lang="ko-KR" altLang="en-US" sz="1600" dirty="0" smtClean="0"/>
              <a:t>삭제</a:t>
            </a:r>
            <a:endParaRPr lang="en-US" altLang="ko-KR" sz="1600" dirty="0" smtClean="0"/>
          </a:p>
          <a:p>
            <a:pPr lvl="1"/>
            <a:r>
              <a:rPr lang="en-US" altLang="ko-KR" sz="1600" dirty="0" err="1"/>
              <a:t>drop_duplicates</a:t>
            </a:r>
            <a:r>
              <a:rPr lang="ko-KR" altLang="en-US" sz="1600" dirty="0"/>
              <a:t>는 기본적으로 모든 열이 완벽히 동일한 행만 삭제</a:t>
            </a:r>
          </a:p>
          <a:p>
            <a:pPr lvl="1"/>
            <a:r>
              <a:rPr lang="ko-KR" altLang="en-US" sz="1600" dirty="0"/>
              <a:t>일부 열만 대상으로 중복된 행을 검사하여 삭제할 경우 </a:t>
            </a:r>
            <a:r>
              <a:rPr lang="en-US" altLang="ko-KR" sz="1600" dirty="0"/>
              <a:t>subset </a:t>
            </a:r>
            <a:r>
              <a:rPr lang="ko-KR" altLang="en-US" sz="1600" dirty="0"/>
              <a:t>매개변수를 </a:t>
            </a:r>
            <a:r>
              <a:rPr lang="ko-KR" altLang="en-US" sz="1600" dirty="0" smtClean="0"/>
              <a:t>사용</a:t>
            </a:r>
            <a:endParaRPr lang="en-US" altLang="ko-KR" sz="1600" dirty="0" smtClean="0"/>
          </a:p>
          <a:p>
            <a:pPr lvl="1"/>
            <a:r>
              <a:rPr lang="en-US" altLang="ko-KR" sz="1600" dirty="0"/>
              <a:t>keep</a:t>
            </a:r>
            <a:r>
              <a:rPr lang="ko-KR" altLang="en-US" sz="1600" dirty="0"/>
              <a:t>매개변수는 중복된 행의 첫 행을 유지할지 마지막 </a:t>
            </a:r>
            <a:r>
              <a:rPr lang="ko-KR" altLang="en-US" sz="1600" dirty="0" err="1"/>
              <a:t>행를</a:t>
            </a:r>
            <a:r>
              <a:rPr lang="ko-KR" altLang="en-US" sz="1600" dirty="0"/>
              <a:t> 유지할지 선택할 수 있습니다</a:t>
            </a:r>
            <a:r>
              <a:rPr lang="en-US" altLang="ko-KR" sz="1600" dirty="0"/>
              <a:t>.</a:t>
            </a:r>
          </a:p>
          <a:p>
            <a:pPr lvl="1"/>
            <a:r>
              <a:rPr lang="en-US" altLang="ko-KR" sz="1600" dirty="0"/>
              <a:t>duplicated() : </a:t>
            </a:r>
            <a:r>
              <a:rPr lang="ko-KR" altLang="en-US" sz="1600" dirty="0"/>
              <a:t>행이 중복되었는지 여부를 알려주는 </a:t>
            </a:r>
            <a:r>
              <a:rPr lang="ko-KR" altLang="en-US" sz="1600" dirty="0" err="1"/>
              <a:t>불리언</a:t>
            </a:r>
            <a:r>
              <a:rPr lang="ko-KR" altLang="en-US" sz="1600" dirty="0"/>
              <a:t> 시리즈를 반환</a:t>
            </a:r>
            <a:endParaRPr lang="en-US" altLang="ko-KR" sz="1600" dirty="0" smtClean="0"/>
          </a:p>
        </p:txBody>
      </p:sp>
      <p:sp>
        <p:nvSpPr>
          <p:cNvPr id="5" name="직사각형 4"/>
          <p:cNvSpPr/>
          <p:nvPr/>
        </p:nvSpPr>
        <p:spPr>
          <a:xfrm>
            <a:off x="1162878" y="3468758"/>
            <a:ext cx="10296939" cy="32302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['Sex'] != 'male').head(2)</a:t>
            </a: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dataframe.index</a:t>
            </a:r>
            <a:r>
              <a:rPr lang="en-US" altLang="ko-KR" sz="1600" dirty="0">
                <a:solidFill>
                  <a:schemeClr val="tx1"/>
                </a:solidFill>
              </a:rPr>
              <a:t>  != 0).head(2</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dataframe.drop_duplicates</a:t>
            </a:r>
            <a:r>
              <a:rPr lang="en-US" altLang="ko-KR" sz="1600" dirty="0">
                <a:solidFill>
                  <a:schemeClr val="tx1"/>
                </a:solidFill>
              </a:rPr>
              <a:t>().head(2)</a:t>
            </a:r>
          </a:p>
          <a:p>
            <a:r>
              <a:rPr lang="en-US" altLang="ko-KR" sz="1600" dirty="0">
                <a:solidFill>
                  <a:schemeClr val="tx1"/>
                </a:solidFill>
              </a:rPr>
              <a:t>print("</a:t>
            </a:r>
            <a:r>
              <a:rPr lang="ko-KR" altLang="en-US" sz="1600" dirty="0">
                <a:solidFill>
                  <a:schemeClr val="tx1"/>
                </a:solidFill>
              </a:rPr>
              <a:t>원본 데이터프레임 행의 수 </a:t>
            </a:r>
            <a:r>
              <a:rPr lang="en-US" altLang="ko-KR" sz="1600" dirty="0">
                <a:solidFill>
                  <a:schemeClr val="tx1"/>
                </a:solidFill>
              </a:rPr>
              <a:t>:" ,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중복 삭제 후  행의 수 </a:t>
            </a:r>
            <a:r>
              <a:rPr lang="en-US" altLang="ko-KR" sz="1600" dirty="0">
                <a:solidFill>
                  <a:schemeClr val="tx1"/>
                </a:solidFill>
              </a:rPr>
              <a:t>:" ,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dataframe.drop_duplicates</a:t>
            </a:r>
            <a:r>
              <a:rPr lang="en-US" altLang="ko-KR" sz="1600" dirty="0" smtClean="0">
                <a:solidFill>
                  <a:schemeClr val="tx1"/>
                </a:solidFill>
              </a:rPr>
              <a:t>()))</a:t>
            </a:r>
          </a:p>
          <a:p>
            <a:r>
              <a:rPr lang="en-US" altLang="ko-KR" sz="1600" dirty="0" err="1">
                <a:solidFill>
                  <a:schemeClr val="tx1"/>
                </a:solidFill>
              </a:rPr>
              <a:t>dataframe.drop_duplicates</a:t>
            </a:r>
            <a:r>
              <a:rPr lang="en-US" altLang="ko-KR" sz="1600" dirty="0">
                <a:solidFill>
                  <a:schemeClr val="tx1"/>
                </a:solidFill>
              </a:rPr>
              <a:t>(subset=['Sex</a:t>
            </a:r>
            <a:r>
              <a:rPr lang="en-US" altLang="ko-KR" sz="1600" dirty="0" smtClean="0">
                <a:solidFill>
                  <a:schemeClr val="tx1"/>
                </a:solidFill>
              </a:rPr>
              <a:t>'])</a:t>
            </a:r>
          </a:p>
          <a:p>
            <a:r>
              <a:rPr lang="en-US" altLang="ko-KR" sz="1600" dirty="0" err="1">
                <a:solidFill>
                  <a:schemeClr val="tx1"/>
                </a:solidFill>
              </a:rPr>
              <a:t>dataframe.drop_duplicates</a:t>
            </a:r>
            <a:r>
              <a:rPr lang="en-US" altLang="ko-KR" sz="1600" dirty="0">
                <a:solidFill>
                  <a:schemeClr val="tx1"/>
                </a:solidFill>
              </a:rPr>
              <a:t>(subset=['Sex'], keep='last')</a:t>
            </a:r>
          </a:p>
        </p:txBody>
      </p:sp>
    </p:spTree>
    <p:extLst>
      <p:ext uri="{BB962C8B-B14F-4D97-AF65-F5344CB8AC3E}">
        <p14:creationId xmlns:p14="http://schemas.microsoft.com/office/powerpoint/2010/main" val="2680822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값에 따라 행을 </a:t>
            </a:r>
            <a:r>
              <a:rPr lang="ko-KR" altLang="en-US" sz="1800" dirty="0" err="1" smtClean="0"/>
              <a:t>그룹핑</a:t>
            </a:r>
            <a:r>
              <a:rPr lang="ko-KR" altLang="en-US" sz="1800" dirty="0" smtClean="0"/>
              <a:t> </a:t>
            </a:r>
            <a:endParaRPr lang="en-US" altLang="ko-KR" sz="1800" dirty="0" smtClean="0"/>
          </a:p>
          <a:p>
            <a:pPr lvl="1"/>
            <a:r>
              <a:rPr lang="en-US" altLang="ko-KR" sz="1600" dirty="0" err="1" smtClean="0"/>
              <a:t>groupby</a:t>
            </a:r>
            <a:r>
              <a:rPr lang="en-US" altLang="ko-KR" sz="1600" dirty="0"/>
              <a:t>() : </a:t>
            </a:r>
            <a:r>
              <a:rPr lang="ko-KR" altLang="en-US" sz="1600" dirty="0"/>
              <a:t>통계적 계산과 같이 각 그룹에 적용할 연산이 </a:t>
            </a:r>
            <a:r>
              <a:rPr lang="ko-KR" altLang="en-US" sz="1600" dirty="0" smtClean="0"/>
              <a:t>필요</a:t>
            </a:r>
            <a:endParaRPr lang="en-US" altLang="ko-KR" sz="1600" dirty="0" smtClean="0"/>
          </a:p>
          <a:p>
            <a:pPr lvl="1"/>
            <a:r>
              <a:rPr lang="en-US" altLang="ko-KR" sz="1600" dirty="0"/>
              <a:t>resample() -  </a:t>
            </a:r>
            <a:r>
              <a:rPr lang="ko-KR" altLang="en-US" sz="1600" dirty="0"/>
              <a:t>시간 간격에 따라 행을 </a:t>
            </a:r>
            <a:r>
              <a:rPr lang="ko-KR" altLang="en-US" sz="1600" dirty="0" err="1" smtClean="0"/>
              <a:t>그룹핑</a:t>
            </a:r>
            <a:r>
              <a:rPr lang="ko-KR" altLang="en-US" sz="1600" dirty="0" smtClean="0"/>
              <a:t> </a:t>
            </a:r>
            <a:r>
              <a:rPr lang="en-US" altLang="ko-KR" sz="1600" dirty="0"/>
              <a:t>, </a:t>
            </a:r>
            <a:r>
              <a:rPr lang="en-US" altLang="ko-KR" sz="1600" dirty="0" err="1" smtClean="0"/>
              <a:t>datetime</a:t>
            </a:r>
            <a:r>
              <a:rPr lang="en-US" altLang="ko-KR" sz="1600" dirty="0" smtClean="0"/>
              <a:t> </a:t>
            </a:r>
            <a:r>
              <a:rPr lang="ko-KR" altLang="en-US" sz="1600" dirty="0"/>
              <a:t>형태의 인덱스를 사용하므로 시간 간격</a:t>
            </a:r>
            <a:r>
              <a:rPr lang="en-US" altLang="ko-KR" sz="1600" dirty="0"/>
              <a:t>(</a:t>
            </a:r>
            <a:r>
              <a:rPr lang="ko-KR" altLang="en-US" sz="1600" dirty="0"/>
              <a:t>오프셋</a:t>
            </a:r>
            <a:r>
              <a:rPr lang="en-US" altLang="ko-KR" sz="1600" dirty="0"/>
              <a:t>)</a:t>
            </a:r>
            <a:r>
              <a:rPr lang="ko-KR" altLang="en-US" sz="1600" dirty="0"/>
              <a:t>을 넓혀서 행을 </a:t>
            </a:r>
            <a:r>
              <a:rPr lang="ko-KR" altLang="en-US" sz="1600" dirty="0" err="1"/>
              <a:t>그룹핑</a:t>
            </a:r>
            <a:endParaRPr lang="en-US" altLang="ko-KR" sz="1600" dirty="0"/>
          </a:p>
        </p:txBody>
      </p:sp>
      <p:sp>
        <p:nvSpPr>
          <p:cNvPr id="5" name="직사각형 4"/>
          <p:cNvSpPr/>
          <p:nvPr/>
        </p:nvSpPr>
        <p:spPr>
          <a:xfrm>
            <a:off x="1202634" y="2283016"/>
            <a:ext cx="10296939" cy="18019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dataframe.groupby</a:t>
            </a:r>
            <a:r>
              <a:rPr lang="en-US" altLang="ko-KR" sz="1600" dirty="0">
                <a:solidFill>
                  <a:schemeClr val="tx1"/>
                </a:solidFill>
              </a:rPr>
              <a:t>('Survived')['Name'].count</a:t>
            </a:r>
            <a:r>
              <a:rPr lang="en-US" altLang="ko-KR" sz="1600" dirty="0" smtClean="0">
                <a:solidFill>
                  <a:schemeClr val="tx1"/>
                </a:solidFill>
              </a:rPr>
              <a:t>()</a:t>
            </a:r>
          </a:p>
          <a:p>
            <a:r>
              <a:rPr lang="en-US" altLang="ko-KR" sz="1600" dirty="0" err="1">
                <a:solidFill>
                  <a:schemeClr val="tx1"/>
                </a:solidFill>
              </a:rPr>
              <a:t>dataframe.groupby</a:t>
            </a:r>
            <a:r>
              <a:rPr lang="en-US" altLang="ko-KR" sz="1600" dirty="0">
                <a:solidFill>
                  <a:schemeClr val="tx1"/>
                </a:solidFill>
              </a:rPr>
              <a:t>(['Sex', 'Survived'])['Age'].mean()</a:t>
            </a:r>
          </a:p>
        </p:txBody>
      </p:sp>
      <p:sp>
        <p:nvSpPr>
          <p:cNvPr id="6" name="직사각형 5"/>
          <p:cNvSpPr/>
          <p:nvPr/>
        </p:nvSpPr>
        <p:spPr>
          <a:xfrm>
            <a:off x="1202634" y="4306957"/>
            <a:ext cx="10296939" cy="2327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time_index</a:t>
            </a:r>
            <a:r>
              <a:rPr lang="en-US" altLang="ko-KR" sz="1600" dirty="0">
                <a:solidFill>
                  <a:schemeClr val="tx1"/>
                </a:solidFill>
              </a:rPr>
              <a:t> = </a:t>
            </a:r>
            <a:r>
              <a:rPr lang="en-US" altLang="ko-KR" sz="1600" dirty="0" err="1">
                <a:solidFill>
                  <a:schemeClr val="tx1"/>
                </a:solidFill>
              </a:rPr>
              <a:t>pd.date_range</a:t>
            </a:r>
            <a:r>
              <a:rPr lang="en-US" altLang="ko-KR" sz="1600" dirty="0">
                <a:solidFill>
                  <a:schemeClr val="tx1"/>
                </a:solidFill>
              </a:rPr>
              <a:t>('06/06/2017', periods=10000, </a:t>
            </a:r>
            <a:r>
              <a:rPr lang="en-US" altLang="ko-KR" sz="1600" dirty="0" err="1">
                <a:solidFill>
                  <a:schemeClr val="tx1"/>
                </a:solidFill>
              </a:rPr>
              <a:t>freq</a:t>
            </a:r>
            <a:r>
              <a:rPr lang="en-US" altLang="ko-KR" sz="1600" dirty="0">
                <a:solidFill>
                  <a:schemeClr val="tx1"/>
                </a:solidFill>
              </a:rPr>
              <a:t>='305')</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(index=</a:t>
            </a:r>
            <a:r>
              <a:rPr lang="en-US" altLang="ko-KR" sz="1600" dirty="0" err="1">
                <a:solidFill>
                  <a:schemeClr val="tx1"/>
                </a:solidFill>
              </a:rPr>
              <a:t>time_index</a:t>
            </a:r>
            <a:r>
              <a:rPr lang="en-US" altLang="ko-KR" sz="1600" dirty="0" smtClean="0">
                <a:solidFill>
                  <a:schemeClr val="tx1"/>
                </a:solidFill>
              </a:rPr>
              <a:t>)</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Sale_Amount</a:t>
            </a:r>
            <a:r>
              <a:rPr lang="en-US" altLang="ko-KR" sz="1600" dirty="0">
                <a:solidFill>
                  <a:schemeClr val="tx1"/>
                </a:solidFill>
              </a:rPr>
              <a:t>'] = </a:t>
            </a:r>
            <a:r>
              <a:rPr lang="en-US" altLang="ko-KR" sz="1600" dirty="0" err="1">
                <a:solidFill>
                  <a:schemeClr val="tx1"/>
                </a:solidFill>
              </a:rPr>
              <a:t>np.random.randint</a:t>
            </a:r>
            <a:r>
              <a:rPr lang="en-US" altLang="ko-KR" sz="1600" dirty="0">
                <a:solidFill>
                  <a:schemeClr val="tx1"/>
                </a:solidFill>
              </a:rPr>
              <a:t>(1, 10, 100000)</a:t>
            </a:r>
          </a:p>
          <a:p>
            <a:r>
              <a:rPr lang="en-US" altLang="ko-KR" sz="1600" dirty="0" err="1">
                <a:solidFill>
                  <a:schemeClr val="tx1"/>
                </a:solidFill>
              </a:rPr>
              <a:t>dataframe.resample</a:t>
            </a:r>
            <a:r>
              <a:rPr lang="en-US" altLang="ko-KR" sz="1600" dirty="0">
                <a:solidFill>
                  <a:schemeClr val="tx1"/>
                </a:solidFill>
              </a:rPr>
              <a:t>('W').sum()  #</a:t>
            </a:r>
            <a:r>
              <a:rPr lang="ko-KR" altLang="en-US" sz="1600" dirty="0">
                <a:solidFill>
                  <a:schemeClr val="tx1"/>
                </a:solidFill>
              </a:rPr>
              <a:t>주 단위로 행을 </a:t>
            </a:r>
            <a:r>
              <a:rPr lang="ko-KR" altLang="en-US" sz="1600" dirty="0" err="1">
                <a:solidFill>
                  <a:schemeClr val="tx1"/>
                </a:solidFill>
              </a:rPr>
              <a:t>그룹핑한</a:t>
            </a:r>
            <a:r>
              <a:rPr lang="ko-KR" altLang="en-US" sz="1600" dirty="0">
                <a:solidFill>
                  <a:schemeClr val="tx1"/>
                </a:solidFill>
              </a:rPr>
              <a:t> 다음 합 </a:t>
            </a:r>
            <a:r>
              <a:rPr lang="ko-KR" altLang="en-US" sz="1600" dirty="0" smtClean="0">
                <a:solidFill>
                  <a:schemeClr val="tx1"/>
                </a:solidFill>
              </a:rPr>
              <a:t>계산</a:t>
            </a:r>
            <a:endParaRPr lang="en-US" altLang="ko-KR" sz="1600" dirty="0" smtClean="0">
              <a:solidFill>
                <a:schemeClr val="tx1"/>
              </a:solidFill>
            </a:endParaRPr>
          </a:p>
          <a:p>
            <a:r>
              <a:rPr lang="en-US" altLang="ko-KR" sz="1600" dirty="0" err="1">
                <a:solidFill>
                  <a:schemeClr val="tx1"/>
                </a:solidFill>
              </a:rPr>
              <a:t>dataframe.resample</a:t>
            </a:r>
            <a:r>
              <a:rPr lang="en-US" altLang="ko-KR" sz="1600" dirty="0">
                <a:solidFill>
                  <a:schemeClr val="tx1"/>
                </a:solidFill>
              </a:rPr>
              <a:t>('2W').mean()  #2</a:t>
            </a:r>
            <a:r>
              <a:rPr lang="ko-KR" altLang="en-US" sz="1600" dirty="0">
                <a:solidFill>
                  <a:schemeClr val="tx1"/>
                </a:solidFill>
              </a:rPr>
              <a:t>주 단위로 </a:t>
            </a:r>
            <a:r>
              <a:rPr lang="ko-KR" altLang="en-US" sz="1600" dirty="0" err="1">
                <a:solidFill>
                  <a:schemeClr val="tx1"/>
                </a:solidFill>
              </a:rPr>
              <a:t>그룹핑하고</a:t>
            </a:r>
            <a:r>
              <a:rPr lang="ko-KR" altLang="en-US" sz="1600" dirty="0">
                <a:solidFill>
                  <a:schemeClr val="tx1"/>
                </a:solidFill>
              </a:rPr>
              <a:t> 평균을 </a:t>
            </a:r>
            <a:r>
              <a:rPr lang="ko-KR" altLang="en-US" sz="1600" dirty="0" smtClean="0">
                <a:solidFill>
                  <a:schemeClr val="tx1"/>
                </a:solidFill>
              </a:rPr>
              <a:t>계산</a:t>
            </a:r>
            <a:endParaRPr lang="en-US" altLang="ko-KR" sz="1600" dirty="0" smtClean="0">
              <a:solidFill>
                <a:schemeClr val="tx1"/>
              </a:solidFill>
            </a:endParaRPr>
          </a:p>
          <a:p>
            <a:r>
              <a:rPr lang="en-US" altLang="ko-KR" sz="1600" dirty="0" err="1">
                <a:solidFill>
                  <a:schemeClr val="tx1"/>
                </a:solidFill>
              </a:rPr>
              <a:t>dataframe.resample</a:t>
            </a:r>
            <a:r>
              <a:rPr lang="en-US" altLang="ko-KR" sz="1600" dirty="0">
                <a:solidFill>
                  <a:schemeClr val="tx1"/>
                </a:solidFill>
              </a:rPr>
              <a:t>('M').count()  #</a:t>
            </a:r>
            <a:r>
              <a:rPr lang="ko-KR" altLang="en-US" sz="1600" dirty="0">
                <a:solidFill>
                  <a:schemeClr val="tx1"/>
                </a:solidFill>
              </a:rPr>
              <a:t>한달 간격으로 </a:t>
            </a:r>
            <a:r>
              <a:rPr lang="ko-KR" altLang="en-US" sz="1600" dirty="0" err="1">
                <a:solidFill>
                  <a:schemeClr val="tx1"/>
                </a:solidFill>
              </a:rPr>
              <a:t>그룹핑하고</a:t>
            </a:r>
            <a:r>
              <a:rPr lang="ko-KR" altLang="en-US" sz="1600" dirty="0">
                <a:solidFill>
                  <a:schemeClr val="tx1"/>
                </a:solidFill>
              </a:rPr>
              <a:t> 행을 카운트</a:t>
            </a:r>
            <a:endParaRPr lang="en-US" altLang="ko-KR" sz="1600" dirty="0">
              <a:solidFill>
                <a:schemeClr val="tx1"/>
              </a:solidFill>
            </a:endParaRPr>
          </a:p>
        </p:txBody>
      </p:sp>
    </p:spTree>
    <p:extLst>
      <p:ext uri="{BB962C8B-B14F-4D97-AF65-F5344CB8AC3E}">
        <p14:creationId xmlns:p14="http://schemas.microsoft.com/office/powerpoint/2010/main" val="2583401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열 원소 </a:t>
            </a:r>
            <a:r>
              <a:rPr lang="ko-KR" altLang="en-US" sz="1800" dirty="0" smtClean="0"/>
              <a:t>순회</a:t>
            </a:r>
            <a:r>
              <a:rPr lang="en-US" altLang="ko-KR" sz="1800" dirty="0" smtClean="0"/>
              <a:t>, </a:t>
            </a:r>
            <a:r>
              <a:rPr lang="ko-KR" altLang="en-US" sz="1800" dirty="0"/>
              <a:t>모든 열 원소에 함수 적용 </a:t>
            </a:r>
            <a:endParaRPr lang="en-US" altLang="ko-KR" sz="1800" dirty="0" smtClean="0"/>
          </a:p>
          <a:p>
            <a:pPr lvl="1"/>
            <a:r>
              <a:rPr lang="ko-KR" altLang="en-US" sz="1600" dirty="0" err="1"/>
              <a:t>반복문</a:t>
            </a:r>
            <a:r>
              <a:rPr lang="ko-KR" altLang="en-US" sz="1600" dirty="0"/>
              <a:t> 외에 리스트 </a:t>
            </a:r>
            <a:r>
              <a:rPr lang="ko-KR" altLang="en-US" sz="1600" dirty="0" err="1"/>
              <a:t>컴프리헨션을</a:t>
            </a:r>
            <a:r>
              <a:rPr lang="ko-KR" altLang="en-US" sz="1600" dirty="0"/>
              <a:t> 사용할 수 있습니다</a:t>
            </a:r>
            <a:r>
              <a:rPr lang="en-US" altLang="ko-KR" sz="1600" dirty="0" smtClean="0"/>
              <a:t>.</a:t>
            </a:r>
          </a:p>
          <a:p>
            <a:pPr lvl="1"/>
            <a:r>
              <a:rPr lang="en-US" altLang="ko-KR" sz="1600" dirty="0"/>
              <a:t>apply() : </a:t>
            </a:r>
            <a:r>
              <a:rPr lang="ko-KR" altLang="en-US" sz="1600" dirty="0"/>
              <a:t>열의 모든 원소에 내장 함수나 사용자 정의 함수를 </a:t>
            </a:r>
            <a:r>
              <a:rPr lang="ko-KR" altLang="en-US" sz="1600" dirty="0" smtClean="0"/>
              <a:t>적용합니다</a:t>
            </a:r>
            <a:endParaRPr lang="en-US" altLang="ko-KR" sz="1600" dirty="0" smtClean="0"/>
          </a:p>
          <a:p>
            <a:pPr lvl="1"/>
            <a:r>
              <a:rPr lang="en-US" altLang="ko-KR" sz="1600" dirty="0"/>
              <a:t>map() : apply</a:t>
            </a:r>
            <a:r>
              <a:rPr lang="ko-KR" altLang="en-US" sz="1600" dirty="0"/>
              <a:t>와 유사</a:t>
            </a:r>
            <a:r>
              <a:rPr lang="en-US" altLang="ko-KR" sz="1600" dirty="0"/>
              <a:t>, </a:t>
            </a:r>
            <a:r>
              <a:rPr lang="ko-KR" altLang="en-US" sz="1600" dirty="0" err="1"/>
              <a:t>딕셔너리를</a:t>
            </a:r>
            <a:r>
              <a:rPr lang="ko-KR" altLang="en-US" sz="1600" dirty="0"/>
              <a:t> 입력으로 넣을 수 있음</a:t>
            </a:r>
            <a:endParaRPr lang="en-US" altLang="ko-KR" sz="1600" dirty="0"/>
          </a:p>
        </p:txBody>
      </p:sp>
      <p:sp>
        <p:nvSpPr>
          <p:cNvPr id="5" name="직사각형 4"/>
          <p:cNvSpPr/>
          <p:nvPr/>
        </p:nvSpPr>
        <p:spPr>
          <a:xfrm>
            <a:off x="1212573" y="2454965"/>
            <a:ext cx="10366513" cy="39955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a:solidFill>
                  <a:schemeClr val="tx1"/>
                </a:solidFill>
              </a:rPr>
              <a:t>for name in </a:t>
            </a:r>
            <a:r>
              <a:rPr lang="en-US" altLang="ko-KR" sz="1600" dirty="0" err="1">
                <a:solidFill>
                  <a:schemeClr val="tx1"/>
                </a:solidFill>
              </a:rPr>
              <a:t>dataframe</a:t>
            </a:r>
            <a:r>
              <a:rPr lang="en-US" altLang="ko-KR" sz="1600" dirty="0">
                <a:solidFill>
                  <a:schemeClr val="tx1"/>
                </a:solidFill>
              </a:rPr>
              <a:t>['Name'][0:2]:</a:t>
            </a:r>
          </a:p>
          <a:p>
            <a:r>
              <a:rPr lang="en-US" altLang="ko-KR" sz="1600" dirty="0">
                <a:solidFill>
                  <a:schemeClr val="tx1"/>
                </a:solidFill>
              </a:rPr>
              <a:t>    print(</a:t>
            </a:r>
            <a:r>
              <a:rPr lang="en-US" altLang="ko-KR" sz="1600" dirty="0" err="1">
                <a:solidFill>
                  <a:schemeClr val="tx1"/>
                </a:solidFill>
              </a:rPr>
              <a:t>name.upper</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a:t>
            </a:r>
            <a:r>
              <a:rPr lang="en-US" altLang="ko-KR" sz="1600" dirty="0" err="1">
                <a:solidFill>
                  <a:schemeClr val="tx1"/>
                </a:solidFill>
              </a:rPr>
              <a:t>name.upper</a:t>
            </a:r>
            <a:r>
              <a:rPr lang="en-US" altLang="ko-KR" sz="1600" dirty="0">
                <a:solidFill>
                  <a:schemeClr val="tx1"/>
                </a:solidFill>
              </a:rPr>
              <a:t>() for name in </a:t>
            </a:r>
            <a:r>
              <a:rPr lang="en-US" altLang="ko-KR" sz="1600" dirty="0" err="1">
                <a:solidFill>
                  <a:schemeClr val="tx1"/>
                </a:solidFill>
              </a:rPr>
              <a:t>dataframe</a:t>
            </a:r>
            <a:r>
              <a:rPr lang="en-US" altLang="ko-KR" sz="1600" dirty="0">
                <a:solidFill>
                  <a:schemeClr val="tx1"/>
                </a:solidFill>
              </a:rPr>
              <a:t>['Name'][0:2</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def</a:t>
            </a:r>
            <a:r>
              <a:rPr lang="en-US" altLang="ko-KR" sz="1600" dirty="0">
                <a:solidFill>
                  <a:schemeClr val="tx1"/>
                </a:solidFill>
              </a:rPr>
              <a:t> uppercase(x):</a:t>
            </a:r>
          </a:p>
          <a:p>
            <a:r>
              <a:rPr lang="en-US" altLang="ko-KR" sz="1600" dirty="0">
                <a:solidFill>
                  <a:schemeClr val="tx1"/>
                </a:solidFill>
              </a:rPr>
              <a:t>    return </a:t>
            </a:r>
            <a:r>
              <a:rPr lang="en-US" altLang="ko-KR" sz="1600" dirty="0" err="1">
                <a:solidFill>
                  <a:schemeClr val="tx1"/>
                </a:solidFill>
              </a:rPr>
              <a:t>x.upper</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['Name'].apply(uppercase)[0:2</a:t>
            </a:r>
            <a:r>
              <a:rPr lang="en-US" altLang="ko-KR" sz="1600" dirty="0" smtClean="0">
                <a:solidFill>
                  <a:schemeClr val="tx1"/>
                </a:solidFill>
              </a:rPr>
              <a:t>]</a:t>
            </a:r>
          </a:p>
          <a:p>
            <a:r>
              <a:rPr lang="en-US" altLang="ko-KR" sz="1600" dirty="0" err="1">
                <a:solidFill>
                  <a:schemeClr val="tx1"/>
                </a:solidFill>
              </a:rPr>
              <a:t>dataframe</a:t>
            </a:r>
            <a:r>
              <a:rPr lang="en-US" altLang="ko-KR" sz="1600" dirty="0">
                <a:solidFill>
                  <a:schemeClr val="tx1"/>
                </a:solidFill>
              </a:rPr>
              <a:t>['Survived'].map({1: 'Live', 0:'Dead'})[:5]</a:t>
            </a:r>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['Age'].apply(lambda x, age : x &lt; age, age=30)[:5]</a:t>
            </a:r>
          </a:p>
        </p:txBody>
      </p:sp>
    </p:spTree>
    <p:extLst>
      <p:ext uri="{BB962C8B-B14F-4D97-AF65-F5344CB8AC3E}">
        <p14:creationId xmlns:p14="http://schemas.microsoft.com/office/powerpoint/2010/main" val="107784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열 원소 </a:t>
            </a:r>
            <a:r>
              <a:rPr lang="ko-KR" altLang="en-US" sz="1800" dirty="0" smtClean="0"/>
              <a:t>순회</a:t>
            </a:r>
            <a:r>
              <a:rPr lang="en-US" altLang="ko-KR" sz="1800" dirty="0" smtClean="0"/>
              <a:t>, </a:t>
            </a:r>
            <a:r>
              <a:rPr lang="ko-KR" altLang="en-US" sz="1800" dirty="0"/>
              <a:t>모든 열 원소에 함수 적용 </a:t>
            </a:r>
            <a:endParaRPr lang="en-US" altLang="ko-KR" sz="1800" dirty="0" smtClean="0"/>
          </a:p>
          <a:p>
            <a:pPr lvl="1"/>
            <a:r>
              <a:rPr lang="en-US" altLang="ko-KR" sz="1600" dirty="0"/>
              <a:t>apply()</a:t>
            </a:r>
            <a:r>
              <a:rPr lang="ko-KR" altLang="en-US" sz="1600" dirty="0"/>
              <a:t>와 </a:t>
            </a:r>
            <a:r>
              <a:rPr lang="en-US" altLang="ko-KR" sz="1600" dirty="0" err="1"/>
              <a:t>applymap</a:t>
            </a:r>
            <a:r>
              <a:rPr lang="en-US" altLang="ko-KR" sz="1600" dirty="0"/>
              <a:t>() : </a:t>
            </a:r>
            <a:r>
              <a:rPr lang="ko-KR" altLang="en-US" sz="1600" dirty="0"/>
              <a:t>데이터프레임 전체에 적용</a:t>
            </a:r>
          </a:p>
          <a:p>
            <a:pPr lvl="1"/>
            <a:r>
              <a:rPr lang="en-US" altLang="ko-KR" sz="1600" dirty="0"/>
              <a:t>apply() : </a:t>
            </a:r>
            <a:r>
              <a:rPr lang="ko-KR" altLang="en-US" sz="1600" dirty="0"/>
              <a:t>데이터프레임 열 전체에 적용</a:t>
            </a:r>
          </a:p>
          <a:p>
            <a:pPr lvl="1"/>
            <a:r>
              <a:rPr lang="en-US" altLang="ko-KR" sz="1600" dirty="0" err="1"/>
              <a:t>applymap</a:t>
            </a:r>
            <a:r>
              <a:rPr lang="en-US" altLang="ko-KR" sz="1600" dirty="0"/>
              <a:t>() : </a:t>
            </a:r>
            <a:r>
              <a:rPr lang="ko-KR" altLang="en-US" sz="1600" dirty="0"/>
              <a:t>열의 각 원소에 적용</a:t>
            </a:r>
            <a:endParaRPr lang="en-US" altLang="ko-KR" sz="1600" dirty="0"/>
          </a:p>
        </p:txBody>
      </p:sp>
      <p:sp>
        <p:nvSpPr>
          <p:cNvPr id="5" name="직사각형 4"/>
          <p:cNvSpPr/>
          <p:nvPr/>
        </p:nvSpPr>
        <p:spPr>
          <a:xfrm>
            <a:off x="1212573" y="2454965"/>
            <a:ext cx="10366513" cy="3568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dataframe.apply</a:t>
            </a:r>
            <a:r>
              <a:rPr lang="en-US" altLang="ko-KR" sz="1600" dirty="0">
                <a:solidFill>
                  <a:schemeClr val="tx1"/>
                </a:solidFill>
              </a:rPr>
              <a:t>(lambda x: max(x</a:t>
            </a:r>
            <a:r>
              <a:rPr lang="en-US" altLang="ko-KR" sz="1600" dirty="0" smtClean="0">
                <a:solidFill>
                  <a:schemeClr val="tx1"/>
                </a:solidFill>
              </a:rPr>
              <a:t>)) #</a:t>
            </a:r>
            <a:r>
              <a:rPr lang="ko-KR" altLang="en-US" sz="1600" dirty="0" smtClean="0">
                <a:solidFill>
                  <a:schemeClr val="tx1"/>
                </a:solidFill>
              </a:rPr>
              <a:t>각 열에서 큰 값을 뽑음</a:t>
            </a:r>
            <a:endParaRPr lang="en-US" altLang="ko-KR" sz="1600" dirty="0" smtClean="0">
              <a:solidFill>
                <a:schemeClr val="tx1"/>
              </a:solidFill>
            </a:endParaRP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truncate_string</a:t>
            </a:r>
            <a:r>
              <a:rPr lang="en-US" altLang="ko-KR" sz="1600" dirty="0">
                <a:solidFill>
                  <a:schemeClr val="tx1"/>
                </a:solidFill>
              </a:rPr>
              <a:t>(x):</a:t>
            </a:r>
          </a:p>
          <a:p>
            <a:r>
              <a:rPr lang="en-US" altLang="ko-KR" sz="1600" dirty="0">
                <a:solidFill>
                  <a:schemeClr val="tx1"/>
                </a:solidFill>
              </a:rPr>
              <a:t>    if type(x) == </a:t>
            </a:r>
            <a:r>
              <a:rPr lang="en-US" altLang="ko-KR" sz="1600" dirty="0" err="1">
                <a:solidFill>
                  <a:schemeClr val="tx1"/>
                </a:solidFill>
              </a:rPr>
              <a:t>str</a:t>
            </a:r>
            <a:r>
              <a:rPr lang="en-US" altLang="ko-KR" sz="1600" dirty="0">
                <a:solidFill>
                  <a:schemeClr val="tx1"/>
                </a:solidFill>
              </a:rPr>
              <a:t>:</a:t>
            </a:r>
          </a:p>
          <a:p>
            <a:r>
              <a:rPr lang="en-US" altLang="ko-KR" sz="1600" dirty="0">
                <a:solidFill>
                  <a:schemeClr val="tx1"/>
                </a:solidFill>
              </a:rPr>
              <a:t>        return x[:20]</a:t>
            </a:r>
          </a:p>
          <a:p>
            <a:r>
              <a:rPr lang="en-US" altLang="ko-KR" sz="1600" dirty="0">
                <a:solidFill>
                  <a:schemeClr val="tx1"/>
                </a:solidFill>
              </a:rPr>
              <a:t>    return x</a:t>
            </a:r>
          </a:p>
          <a:p>
            <a:endParaRPr lang="en-US" altLang="ko-KR" sz="1600" dirty="0">
              <a:solidFill>
                <a:schemeClr val="tx1"/>
              </a:solidFill>
            </a:endParaRPr>
          </a:p>
          <a:p>
            <a:r>
              <a:rPr lang="en-US" altLang="ko-KR" sz="1600" dirty="0" err="1">
                <a:solidFill>
                  <a:schemeClr val="tx1"/>
                </a:solidFill>
              </a:rPr>
              <a:t>dataframe.applymap</a:t>
            </a:r>
            <a:r>
              <a:rPr lang="en-US" altLang="ko-KR" sz="1600" dirty="0">
                <a:solidFill>
                  <a:schemeClr val="tx1"/>
                </a:solidFill>
              </a:rPr>
              <a:t>(</a:t>
            </a:r>
            <a:r>
              <a:rPr lang="en-US" altLang="ko-KR" sz="1600" dirty="0" err="1">
                <a:solidFill>
                  <a:schemeClr val="tx1"/>
                </a:solidFill>
              </a:rPr>
              <a:t>truncate_string</a:t>
            </a:r>
            <a:r>
              <a:rPr lang="en-US" altLang="ko-KR" sz="1600" dirty="0">
                <a:solidFill>
                  <a:schemeClr val="tx1"/>
                </a:solidFill>
              </a:rPr>
              <a:t>)[:5] #</a:t>
            </a:r>
            <a:r>
              <a:rPr lang="ko-KR" altLang="en-US" sz="1600" dirty="0">
                <a:solidFill>
                  <a:schemeClr val="tx1"/>
                </a:solidFill>
              </a:rPr>
              <a:t>문자열의 길이를 최대 </a:t>
            </a:r>
            <a:r>
              <a:rPr lang="en-US" altLang="ko-KR" sz="1600" dirty="0">
                <a:solidFill>
                  <a:schemeClr val="tx1"/>
                </a:solidFill>
              </a:rPr>
              <a:t>20</a:t>
            </a:r>
            <a:r>
              <a:rPr lang="ko-KR" altLang="en-US" sz="1600" dirty="0">
                <a:solidFill>
                  <a:schemeClr val="tx1"/>
                </a:solidFill>
              </a:rPr>
              <a:t>자로 줄입니다</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smtClean="0">
                <a:solidFill>
                  <a:schemeClr val="tx1"/>
                </a:solidFill>
              </a:rPr>
              <a:t>dataframe.groupby</a:t>
            </a:r>
            <a:r>
              <a:rPr lang="en-US" altLang="ko-KR" sz="1600" dirty="0">
                <a:solidFill>
                  <a:schemeClr val="tx1"/>
                </a:solidFill>
              </a:rPr>
              <a:t>('Sex').apply(lambda x: </a:t>
            </a:r>
            <a:r>
              <a:rPr lang="en-US" altLang="ko-KR" sz="1600" dirty="0" err="1">
                <a:solidFill>
                  <a:schemeClr val="tx1"/>
                </a:solidFill>
              </a:rPr>
              <a:t>x.count</a:t>
            </a:r>
            <a:r>
              <a:rPr lang="en-US" altLang="ko-KR" sz="1600" dirty="0">
                <a:solidFill>
                  <a:schemeClr val="tx1"/>
                </a:solidFill>
              </a:rPr>
              <a:t>())</a:t>
            </a:r>
          </a:p>
        </p:txBody>
      </p:sp>
    </p:spTree>
    <p:extLst>
      <p:ext uri="{BB962C8B-B14F-4D97-AF65-F5344CB8AC3E}">
        <p14:creationId xmlns:p14="http://schemas.microsoft.com/office/powerpoint/2010/main" val="4034522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데이터 프레임 </a:t>
            </a:r>
            <a:r>
              <a:rPr lang="ko-KR" altLang="en-US" sz="1800" dirty="0" smtClean="0"/>
              <a:t>연결하기 </a:t>
            </a:r>
            <a:endParaRPr lang="en-US" altLang="ko-KR" sz="1800" dirty="0" smtClean="0"/>
          </a:p>
          <a:p>
            <a:pPr lvl="1"/>
            <a:r>
              <a:rPr lang="en-US" altLang="ko-KR" sz="1600" dirty="0" err="1"/>
              <a:t>concat</a:t>
            </a:r>
            <a:r>
              <a:rPr lang="en-US" altLang="ko-KR" sz="1600" dirty="0"/>
              <a:t> (axis=0)  : </a:t>
            </a:r>
            <a:r>
              <a:rPr lang="ko-KR" altLang="en-US" sz="1600" dirty="0"/>
              <a:t>행의 축에 따라 </a:t>
            </a:r>
            <a:r>
              <a:rPr lang="ko-KR" altLang="en-US" sz="1600" dirty="0" smtClean="0"/>
              <a:t>연결</a:t>
            </a:r>
            <a:endParaRPr lang="en-US" altLang="ko-KR" sz="1600" dirty="0" smtClean="0"/>
          </a:p>
          <a:p>
            <a:pPr lvl="1"/>
            <a:r>
              <a:rPr lang="en-US" altLang="ko-KR" sz="1600" dirty="0"/>
              <a:t>append() :  </a:t>
            </a:r>
            <a:r>
              <a:rPr lang="ko-KR" altLang="en-US" sz="1600" dirty="0"/>
              <a:t>데이터프레임에 새로운 행을 추가</a:t>
            </a:r>
            <a:endParaRPr lang="en-US" altLang="ko-KR" sz="1600" dirty="0"/>
          </a:p>
        </p:txBody>
      </p:sp>
      <p:sp>
        <p:nvSpPr>
          <p:cNvPr id="5" name="직사각형 4"/>
          <p:cNvSpPr/>
          <p:nvPr/>
        </p:nvSpPr>
        <p:spPr>
          <a:xfrm>
            <a:off x="1212573" y="2216425"/>
            <a:ext cx="10366513" cy="43533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data_a</a:t>
            </a:r>
            <a:r>
              <a:rPr lang="en-US" altLang="ko-KR" sz="1600" dirty="0">
                <a:solidFill>
                  <a:schemeClr val="tx1"/>
                </a:solidFill>
              </a:rPr>
              <a:t> = {'id':['1', '2', '3'],</a:t>
            </a:r>
          </a:p>
          <a:p>
            <a:r>
              <a:rPr lang="en-US" altLang="ko-KR" sz="1600" dirty="0">
                <a:solidFill>
                  <a:schemeClr val="tx1"/>
                </a:solidFill>
              </a:rPr>
              <a:t>              'first' : ['Alex', 'Amy', 'Allen'],</a:t>
            </a:r>
          </a:p>
          <a:p>
            <a:r>
              <a:rPr lang="en-US" altLang="ko-KR" sz="1600" dirty="0">
                <a:solidFill>
                  <a:schemeClr val="tx1"/>
                </a:solidFill>
              </a:rPr>
              <a:t>              'last' : ['Anderson', 'Ackerman', 'Ali']}</a:t>
            </a:r>
          </a:p>
          <a:p>
            <a:r>
              <a:rPr lang="en-US" altLang="ko-KR" sz="1600" dirty="0" err="1">
                <a:solidFill>
                  <a:schemeClr val="tx1"/>
                </a:solidFill>
              </a:rPr>
              <a:t>dataframe_a</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data_a</a:t>
            </a:r>
            <a:r>
              <a:rPr lang="en-US" altLang="ko-KR" sz="1600" dirty="0">
                <a:solidFill>
                  <a:schemeClr val="tx1"/>
                </a:solidFill>
              </a:rPr>
              <a:t>, columns =['id', 'first', 'last</a:t>
            </a:r>
            <a:r>
              <a:rPr lang="en-US" altLang="ko-KR" sz="1600" dirty="0" smtClean="0">
                <a:solidFill>
                  <a:schemeClr val="tx1"/>
                </a:solidFill>
              </a:rPr>
              <a:t>'])</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data_b</a:t>
            </a:r>
            <a:r>
              <a:rPr lang="en-US" altLang="ko-KR" sz="1600" dirty="0">
                <a:solidFill>
                  <a:schemeClr val="tx1"/>
                </a:solidFill>
              </a:rPr>
              <a:t> = {'id':['4', '5', '6'],</a:t>
            </a:r>
          </a:p>
          <a:p>
            <a:r>
              <a:rPr lang="en-US" altLang="ko-KR" sz="1600" dirty="0">
                <a:solidFill>
                  <a:schemeClr val="tx1"/>
                </a:solidFill>
              </a:rPr>
              <a:t>              'first' : ['Billy', 'Brian', 'Bran'],</a:t>
            </a:r>
          </a:p>
          <a:p>
            <a:r>
              <a:rPr lang="en-US" altLang="ko-KR" sz="1600" dirty="0">
                <a:solidFill>
                  <a:schemeClr val="tx1"/>
                </a:solidFill>
              </a:rPr>
              <a:t>              'last' : ['Bonder', 'Black', '</a:t>
            </a:r>
            <a:r>
              <a:rPr lang="en-US" altLang="ko-KR" sz="1600" dirty="0" err="1">
                <a:solidFill>
                  <a:schemeClr val="tx1"/>
                </a:solidFill>
              </a:rPr>
              <a:t>Balwner</a:t>
            </a:r>
            <a:r>
              <a:rPr lang="en-US" altLang="ko-KR" sz="1600" dirty="0">
                <a:solidFill>
                  <a:schemeClr val="tx1"/>
                </a:solidFill>
              </a:rPr>
              <a:t>']}</a:t>
            </a:r>
          </a:p>
          <a:p>
            <a:r>
              <a:rPr lang="en-US" altLang="ko-KR" sz="1600" dirty="0" err="1">
                <a:solidFill>
                  <a:schemeClr val="tx1"/>
                </a:solidFill>
              </a:rPr>
              <a:t>dataframe_a</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data_a</a:t>
            </a:r>
            <a:r>
              <a:rPr lang="en-US" altLang="ko-KR" sz="1600" dirty="0">
                <a:solidFill>
                  <a:schemeClr val="tx1"/>
                </a:solidFill>
              </a:rPr>
              <a:t>, columns =['id', 'first', 'last'])</a:t>
            </a:r>
          </a:p>
          <a:p>
            <a:r>
              <a:rPr lang="en-US" altLang="ko-KR" sz="1600" dirty="0" err="1">
                <a:solidFill>
                  <a:schemeClr val="tx1"/>
                </a:solidFill>
              </a:rPr>
              <a:t>pd.concat</a:t>
            </a:r>
            <a:r>
              <a:rPr lang="en-US" altLang="ko-KR" sz="1600" dirty="0">
                <a:solidFill>
                  <a:schemeClr val="tx1"/>
                </a:solidFill>
              </a:rPr>
              <a:t>([</a:t>
            </a:r>
            <a:r>
              <a:rPr lang="en-US" altLang="ko-KR" sz="1600" dirty="0" err="1">
                <a:solidFill>
                  <a:schemeClr val="tx1"/>
                </a:solidFill>
              </a:rPr>
              <a:t>dataframe_a</a:t>
            </a:r>
            <a:r>
              <a:rPr lang="en-US" altLang="ko-KR" sz="1600" dirty="0">
                <a:solidFill>
                  <a:schemeClr val="tx1"/>
                </a:solidFill>
              </a:rPr>
              <a:t>, </a:t>
            </a:r>
            <a:r>
              <a:rPr lang="en-US" altLang="ko-KR" sz="1600" dirty="0" err="1">
                <a:solidFill>
                  <a:schemeClr val="tx1"/>
                </a:solidFill>
              </a:rPr>
              <a:t>dataframe_b</a:t>
            </a:r>
            <a:r>
              <a:rPr lang="en-US" altLang="ko-KR" sz="1600" dirty="0">
                <a:solidFill>
                  <a:schemeClr val="tx1"/>
                </a:solidFill>
              </a:rPr>
              <a:t>], axis=0)</a:t>
            </a:r>
          </a:p>
          <a:p>
            <a:r>
              <a:rPr lang="en-US" altLang="ko-KR" sz="1600" dirty="0" err="1">
                <a:solidFill>
                  <a:schemeClr val="tx1"/>
                </a:solidFill>
              </a:rPr>
              <a:t>pd.concat</a:t>
            </a:r>
            <a:r>
              <a:rPr lang="en-US" altLang="ko-KR" sz="1600" dirty="0">
                <a:solidFill>
                  <a:schemeClr val="tx1"/>
                </a:solidFill>
              </a:rPr>
              <a:t>([</a:t>
            </a:r>
            <a:r>
              <a:rPr lang="en-US" altLang="ko-KR" sz="1600" dirty="0" err="1">
                <a:solidFill>
                  <a:schemeClr val="tx1"/>
                </a:solidFill>
              </a:rPr>
              <a:t>dataframe_a</a:t>
            </a:r>
            <a:r>
              <a:rPr lang="en-US" altLang="ko-KR" sz="1600" dirty="0">
                <a:solidFill>
                  <a:schemeClr val="tx1"/>
                </a:solidFill>
              </a:rPr>
              <a:t>, </a:t>
            </a:r>
            <a:r>
              <a:rPr lang="en-US" altLang="ko-KR" sz="1600" dirty="0" err="1">
                <a:solidFill>
                  <a:schemeClr val="tx1"/>
                </a:solidFill>
              </a:rPr>
              <a:t>dataframe_b</a:t>
            </a:r>
            <a:r>
              <a:rPr lang="en-US" altLang="ko-KR" sz="1600" dirty="0">
                <a:solidFill>
                  <a:schemeClr val="tx1"/>
                </a:solidFill>
              </a:rPr>
              <a:t>], axis=1</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row = </a:t>
            </a:r>
            <a:r>
              <a:rPr lang="en-US" altLang="ko-KR" sz="1600" dirty="0" err="1">
                <a:solidFill>
                  <a:schemeClr val="tx1"/>
                </a:solidFill>
              </a:rPr>
              <a:t>pd.Series</a:t>
            </a:r>
            <a:r>
              <a:rPr lang="en-US" altLang="ko-KR" sz="1600" dirty="0">
                <a:solidFill>
                  <a:schemeClr val="tx1"/>
                </a:solidFill>
              </a:rPr>
              <a:t>(10, 'Chris', '</a:t>
            </a:r>
            <a:r>
              <a:rPr lang="en-US" altLang="ko-KR" sz="1600" dirty="0" err="1">
                <a:solidFill>
                  <a:schemeClr val="tx1"/>
                </a:solidFill>
              </a:rPr>
              <a:t>Chillon</a:t>
            </a:r>
            <a:r>
              <a:rPr lang="en-US" altLang="ko-KR" sz="1600" dirty="0">
                <a:solidFill>
                  <a:schemeClr val="tx1"/>
                </a:solidFill>
              </a:rPr>
              <a:t>' ], index=['id', 'first', 'last'])</a:t>
            </a:r>
          </a:p>
          <a:p>
            <a:r>
              <a:rPr lang="en-US" altLang="ko-KR" sz="1600" dirty="0" err="1">
                <a:solidFill>
                  <a:schemeClr val="tx1"/>
                </a:solidFill>
              </a:rPr>
              <a:t>dataframe_a.append</a:t>
            </a:r>
            <a:r>
              <a:rPr lang="en-US" altLang="ko-KR" sz="1600" dirty="0">
                <a:solidFill>
                  <a:schemeClr val="tx1"/>
                </a:solidFill>
              </a:rPr>
              <a:t>(row, </a:t>
            </a:r>
            <a:r>
              <a:rPr lang="en-US" altLang="ko-KR" sz="1600" dirty="0" err="1">
                <a:solidFill>
                  <a:schemeClr val="tx1"/>
                </a:solidFill>
              </a:rPr>
              <a:t>ignore_index</a:t>
            </a:r>
            <a:r>
              <a:rPr lang="en-US" altLang="ko-KR" sz="1600" dirty="0">
                <a:solidFill>
                  <a:schemeClr val="tx1"/>
                </a:solidFill>
              </a:rPr>
              <a:t>=True)</a:t>
            </a:r>
          </a:p>
        </p:txBody>
      </p:sp>
    </p:spTree>
    <p:extLst>
      <p:ext uri="{BB962C8B-B14F-4D97-AF65-F5344CB8AC3E}">
        <p14:creationId xmlns:p14="http://schemas.microsoft.com/office/powerpoint/2010/main" val="2620967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 프레임 병합</a:t>
            </a:r>
            <a:endParaRPr lang="en-US" altLang="ko-KR" sz="1800" dirty="0" smtClean="0"/>
          </a:p>
          <a:p>
            <a:pPr lvl="1"/>
            <a:r>
              <a:rPr lang="en-US" altLang="ko-KR" sz="1600" dirty="0"/>
              <a:t>merge() - </a:t>
            </a:r>
            <a:r>
              <a:rPr lang="ko-KR" altLang="en-US" sz="1600" dirty="0"/>
              <a:t>내부 조인 수행을 위해 </a:t>
            </a:r>
            <a:r>
              <a:rPr lang="en-US" altLang="ko-KR" sz="1600" dirty="0"/>
              <a:t>on </a:t>
            </a:r>
            <a:r>
              <a:rPr lang="ko-KR" altLang="en-US" sz="1600" dirty="0"/>
              <a:t>매개변수에 병합 열을 </a:t>
            </a:r>
            <a:r>
              <a:rPr lang="ko-KR" altLang="en-US" sz="1600" dirty="0" smtClean="0"/>
              <a:t>지정</a:t>
            </a:r>
            <a:r>
              <a:rPr lang="en-US" altLang="ko-KR" sz="1600" dirty="0" smtClean="0"/>
              <a:t/>
            </a:r>
            <a:br>
              <a:rPr lang="en-US" altLang="ko-KR" sz="1600" dirty="0" smtClean="0"/>
            </a:br>
            <a:r>
              <a:rPr lang="en-US" altLang="ko-KR" sz="1600" dirty="0" smtClean="0"/>
              <a:t>             </a:t>
            </a:r>
            <a:r>
              <a:rPr lang="ko-KR" altLang="en-US" sz="1600" dirty="0" smtClean="0"/>
              <a:t>동일한 </a:t>
            </a:r>
            <a:r>
              <a:rPr lang="ko-KR" altLang="en-US" sz="1600" dirty="0"/>
              <a:t>매개변수로 왼쪽 조인과 오른쪽 조인을 지정할 수 있습니다</a:t>
            </a:r>
            <a:r>
              <a:rPr lang="en-US" altLang="ko-KR" sz="1600" dirty="0" smtClean="0"/>
              <a:t>.</a:t>
            </a:r>
          </a:p>
          <a:p>
            <a:pPr lvl="1"/>
            <a:r>
              <a:rPr lang="ko-KR" altLang="en-US" sz="1600" dirty="0"/>
              <a:t>각 데이터프레임에서 병합하기 위한 열 이름을 지정할 수 있습니다</a:t>
            </a:r>
          </a:p>
          <a:p>
            <a:pPr lvl="1"/>
            <a:r>
              <a:rPr lang="ko-KR" altLang="en-US" sz="1600" dirty="0"/>
              <a:t>각 데이터프레임의 인덱스를 기준으로 병합하려면 </a:t>
            </a:r>
            <a:r>
              <a:rPr lang="en-US" altLang="ko-KR" sz="1600" dirty="0" err="1"/>
              <a:t>left_on</a:t>
            </a:r>
            <a:r>
              <a:rPr lang="ko-KR" altLang="en-US" sz="1600" dirty="0"/>
              <a:t>과 </a:t>
            </a:r>
            <a:r>
              <a:rPr lang="en-US" altLang="ko-KR" sz="1600" dirty="0" err="1"/>
              <a:t>right_on</a:t>
            </a:r>
            <a:r>
              <a:rPr lang="en-US" altLang="ko-KR" sz="1600" dirty="0"/>
              <a:t> </a:t>
            </a:r>
            <a:r>
              <a:rPr lang="ko-KR" altLang="en-US" sz="1600" dirty="0"/>
              <a:t>매개변수를 </a:t>
            </a:r>
            <a:r>
              <a:rPr lang="en-US" altLang="ko-KR" sz="1600" dirty="0" err="1"/>
              <a:t>right_index</a:t>
            </a:r>
            <a:r>
              <a:rPr lang="en-US" altLang="ko-KR" sz="1600" dirty="0"/>
              <a:t>=True</a:t>
            </a:r>
            <a:r>
              <a:rPr lang="ko-KR" altLang="en-US" sz="1600" dirty="0"/>
              <a:t>와 </a:t>
            </a:r>
            <a:r>
              <a:rPr lang="en-US" altLang="ko-KR" sz="1600" dirty="0" err="1"/>
              <a:t>left_index</a:t>
            </a:r>
            <a:r>
              <a:rPr lang="en-US" altLang="ko-KR" sz="1600" dirty="0"/>
              <a:t>=True</a:t>
            </a:r>
            <a:r>
              <a:rPr lang="ko-KR" altLang="en-US" sz="1600" dirty="0"/>
              <a:t>로 바꿉니다</a:t>
            </a:r>
            <a:r>
              <a:rPr lang="en-US" altLang="ko-KR" sz="1600" dirty="0" smtClean="0"/>
              <a:t>.</a:t>
            </a:r>
          </a:p>
          <a:p>
            <a:pPr lvl="1"/>
            <a:endParaRPr lang="en-US" altLang="ko-KR" sz="1600" dirty="0"/>
          </a:p>
        </p:txBody>
      </p:sp>
      <p:sp>
        <p:nvSpPr>
          <p:cNvPr id="5" name="직사각형 4"/>
          <p:cNvSpPr/>
          <p:nvPr/>
        </p:nvSpPr>
        <p:spPr>
          <a:xfrm>
            <a:off x="1163365" y="2971799"/>
            <a:ext cx="10092583" cy="30593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employee_data</a:t>
            </a:r>
            <a:r>
              <a:rPr lang="en-US" altLang="ko-KR" sz="1600" dirty="0">
                <a:solidFill>
                  <a:schemeClr val="tx1"/>
                </a:solidFill>
              </a:rPr>
              <a:t> = {'</a:t>
            </a:r>
            <a:r>
              <a:rPr lang="en-US" altLang="ko-KR" sz="1600" dirty="0" err="1">
                <a:solidFill>
                  <a:schemeClr val="tx1"/>
                </a:solidFill>
              </a:rPr>
              <a:t>employee_id</a:t>
            </a:r>
            <a:r>
              <a:rPr lang="en-US" altLang="ko-KR" sz="1600" dirty="0">
                <a:solidFill>
                  <a:schemeClr val="tx1"/>
                </a:solidFill>
              </a:rPr>
              <a:t>' : ['1', '2', '3', '4'],</a:t>
            </a:r>
          </a:p>
          <a:p>
            <a:r>
              <a:rPr lang="en-US" altLang="ko-KR" sz="1600" dirty="0">
                <a:solidFill>
                  <a:schemeClr val="tx1"/>
                </a:solidFill>
              </a:rPr>
              <a:t>                         'name' : ['Amy Jones', 'Allen Keys', 'Alice Bees', 'Tim Horton']}</a:t>
            </a:r>
          </a:p>
          <a:p>
            <a:r>
              <a:rPr lang="en-US" altLang="ko-KR" sz="1600" dirty="0" err="1">
                <a:solidFill>
                  <a:schemeClr val="tx1"/>
                </a:solidFill>
              </a:rPr>
              <a:t>dataframe_employees</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employee_data</a:t>
            </a:r>
            <a:r>
              <a:rPr lang="en-US" altLang="ko-KR" sz="1600" dirty="0">
                <a:solidFill>
                  <a:schemeClr val="tx1"/>
                </a:solidFill>
              </a:rPr>
              <a:t>, columns = ['</a:t>
            </a:r>
            <a:r>
              <a:rPr lang="en-US" altLang="ko-KR" sz="1600" dirty="0" err="1">
                <a:solidFill>
                  <a:schemeClr val="tx1"/>
                </a:solidFill>
              </a:rPr>
              <a:t>employee_id</a:t>
            </a:r>
            <a:r>
              <a:rPr lang="en-US" altLang="ko-KR" sz="1600" dirty="0">
                <a:solidFill>
                  <a:schemeClr val="tx1"/>
                </a:solidFill>
              </a:rPr>
              <a:t>', 'name'])</a:t>
            </a:r>
          </a:p>
          <a:p>
            <a:endParaRPr lang="en-US" altLang="ko-KR" sz="1600" dirty="0">
              <a:solidFill>
                <a:schemeClr val="tx1"/>
              </a:solidFill>
            </a:endParaRPr>
          </a:p>
          <a:p>
            <a:r>
              <a:rPr lang="en-US" altLang="ko-KR" sz="1600" dirty="0" err="1">
                <a:solidFill>
                  <a:schemeClr val="tx1"/>
                </a:solidFill>
              </a:rPr>
              <a:t>sales_data</a:t>
            </a:r>
            <a:r>
              <a:rPr lang="en-US" altLang="ko-KR" sz="1600" dirty="0">
                <a:solidFill>
                  <a:schemeClr val="tx1"/>
                </a:solidFill>
              </a:rPr>
              <a:t> = {'</a:t>
            </a:r>
            <a:r>
              <a:rPr lang="en-US" altLang="ko-KR" sz="1600" dirty="0" err="1">
                <a:solidFill>
                  <a:schemeClr val="tx1"/>
                </a:solidFill>
              </a:rPr>
              <a:t>employee_id</a:t>
            </a:r>
            <a:r>
              <a:rPr lang="en-US" altLang="ko-KR" sz="1600" dirty="0">
                <a:solidFill>
                  <a:schemeClr val="tx1"/>
                </a:solidFill>
              </a:rPr>
              <a:t>' : ['3','4', '5','6'],</a:t>
            </a:r>
          </a:p>
          <a:p>
            <a:r>
              <a:rPr lang="en-US" altLang="ko-KR" sz="1600" dirty="0">
                <a:solidFill>
                  <a:schemeClr val="tx1"/>
                </a:solidFill>
              </a:rPr>
              <a:t>                , '</a:t>
            </a:r>
            <a:r>
              <a:rPr lang="en-US" altLang="ko-KR" sz="1600" dirty="0" err="1">
                <a:solidFill>
                  <a:schemeClr val="tx1"/>
                </a:solidFill>
              </a:rPr>
              <a:t>total_sales</a:t>
            </a:r>
            <a:r>
              <a:rPr lang="en-US" altLang="ko-KR" sz="1600" dirty="0">
                <a:solidFill>
                  <a:schemeClr val="tx1"/>
                </a:solidFill>
              </a:rPr>
              <a:t>' : [23456, 2512, 2345, 1455] }</a:t>
            </a:r>
          </a:p>
          <a:p>
            <a:r>
              <a:rPr lang="en-US" altLang="ko-KR" sz="1600" dirty="0" err="1">
                <a:solidFill>
                  <a:schemeClr val="tx1"/>
                </a:solidFill>
              </a:rPr>
              <a:t>dataframe_sales</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sales_data</a:t>
            </a:r>
            <a:r>
              <a:rPr lang="en-US" altLang="ko-KR" sz="1600" dirty="0">
                <a:solidFill>
                  <a:schemeClr val="tx1"/>
                </a:solidFill>
              </a:rPr>
              <a:t>, columns =['</a:t>
            </a:r>
            <a:r>
              <a:rPr lang="en-US" altLang="ko-KR" sz="1600" dirty="0" err="1">
                <a:solidFill>
                  <a:schemeClr val="tx1"/>
                </a:solidFill>
              </a:rPr>
              <a:t>employee_id</a:t>
            </a:r>
            <a:r>
              <a:rPr lang="en-US" altLang="ko-KR" sz="1600" dirty="0">
                <a:solidFill>
                  <a:schemeClr val="tx1"/>
                </a:solidFill>
              </a:rPr>
              <a:t>',  '</a:t>
            </a:r>
            <a:r>
              <a:rPr lang="en-US" altLang="ko-KR" sz="1600" dirty="0" err="1">
                <a:solidFill>
                  <a:schemeClr val="tx1"/>
                </a:solidFill>
              </a:rPr>
              <a:t>total_sales</a:t>
            </a:r>
            <a:r>
              <a:rPr lang="en-US" altLang="ko-KR" sz="1600" dirty="0">
                <a:solidFill>
                  <a:schemeClr val="tx1"/>
                </a:solidFill>
              </a:rPr>
              <a:t>'])</a:t>
            </a:r>
          </a:p>
          <a:p>
            <a:r>
              <a:rPr lang="en-US" altLang="ko-KR" sz="1600" dirty="0" err="1">
                <a:solidFill>
                  <a:schemeClr val="tx1"/>
                </a:solidFill>
              </a:rPr>
              <a:t>pd.merge</a:t>
            </a:r>
            <a:r>
              <a:rPr lang="en-US" altLang="ko-KR" sz="1600" dirty="0">
                <a:solidFill>
                  <a:schemeClr val="tx1"/>
                </a:solidFill>
              </a:rPr>
              <a:t>(</a:t>
            </a:r>
            <a:r>
              <a:rPr lang="en-US" altLang="ko-KR" sz="1600" dirty="0" err="1">
                <a:solidFill>
                  <a:schemeClr val="tx1"/>
                </a:solidFill>
              </a:rPr>
              <a:t>dataframe_employees</a:t>
            </a:r>
            <a:r>
              <a:rPr lang="en-US" altLang="ko-KR" sz="1600" dirty="0">
                <a:solidFill>
                  <a:schemeClr val="tx1"/>
                </a:solidFill>
              </a:rPr>
              <a:t>, </a:t>
            </a:r>
            <a:r>
              <a:rPr lang="en-US" altLang="ko-KR" sz="1600" dirty="0" err="1">
                <a:solidFill>
                  <a:schemeClr val="tx1"/>
                </a:solidFill>
              </a:rPr>
              <a:t>dataframe_sales</a:t>
            </a:r>
            <a:r>
              <a:rPr lang="en-US" altLang="ko-KR" sz="1600" dirty="0">
                <a:solidFill>
                  <a:schemeClr val="tx1"/>
                </a:solidFill>
              </a:rPr>
              <a:t>, </a:t>
            </a:r>
            <a:r>
              <a:rPr lang="en-US" altLang="ko-KR" sz="1600" dirty="0">
                <a:solidFill>
                  <a:srgbClr val="C00000"/>
                </a:solidFill>
              </a:rPr>
              <a:t>on='</a:t>
            </a:r>
            <a:r>
              <a:rPr lang="en-US" altLang="ko-KR" sz="1600" dirty="0" err="1">
                <a:solidFill>
                  <a:srgbClr val="C00000"/>
                </a:solidFill>
              </a:rPr>
              <a:t>employee_id</a:t>
            </a:r>
            <a:r>
              <a:rPr lang="en-US" altLang="ko-KR" sz="1600" dirty="0" smtClean="0">
                <a:solidFill>
                  <a:schemeClr val="tx1"/>
                </a:solidFill>
              </a:rPr>
              <a:t>')</a:t>
            </a:r>
          </a:p>
          <a:p>
            <a:r>
              <a:rPr lang="en-US" altLang="ko-KR" sz="1600" dirty="0" err="1">
                <a:solidFill>
                  <a:schemeClr val="tx1"/>
                </a:solidFill>
              </a:rPr>
              <a:t>pd.merge</a:t>
            </a:r>
            <a:r>
              <a:rPr lang="en-US" altLang="ko-KR" sz="1600" dirty="0">
                <a:solidFill>
                  <a:schemeClr val="tx1"/>
                </a:solidFill>
              </a:rPr>
              <a:t>(</a:t>
            </a:r>
            <a:r>
              <a:rPr lang="en-US" altLang="ko-KR" sz="1600" dirty="0" err="1">
                <a:solidFill>
                  <a:schemeClr val="tx1"/>
                </a:solidFill>
              </a:rPr>
              <a:t>dataframe_employees</a:t>
            </a:r>
            <a:r>
              <a:rPr lang="en-US" altLang="ko-KR" sz="1600" dirty="0">
                <a:solidFill>
                  <a:schemeClr val="tx1"/>
                </a:solidFill>
              </a:rPr>
              <a:t>, </a:t>
            </a:r>
            <a:r>
              <a:rPr lang="en-US" altLang="ko-KR" sz="1600" dirty="0" err="1">
                <a:solidFill>
                  <a:schemeClr val="tx1"/>
                </a:solidFill>
              </a:rPr>
              <a:t>dataframe_sales</a:t>
            </a:r>
            <a:r>
              <a:rPr lang="en-US" altLang="ko-KR" sz="1600" dirty="0">
                <a:solidFill>
                  <a:schemeClr val="tx1"/>
                </a:solidFill>
              </a:rPr>
              <a:t>, </a:t>
            </a:r>
            <a:r>
              <a:rPr lang="en-US" altLang="ko-KR" sz="1600" dirty="0">
                <a:solidFill>
                  <a:srgbClr val="C00000"/>
                </a:solidFill>
              </a:rPr>
              <a:t>on='</a:t>
            </a:r>
            <a:r>
              <a:rPr lang="en-US" altLang="ko-KR" sz="1600" dirty="0" err="1">
                <a:solidFill>
                  <a:srgbClr val="C00000"/>
                </a:solidFill>
              </a:rPr>
              <a:t>employee_id</a:t>
            </a:r>
            <a:r>
              <a:rPr lang="en-US" altLang="ko-KR" sz="1600" dirty="0">
                <a:solidFill>
                  <a:srgbClr val="C00000"/>
                </a:solidFill>
              </a:rPr>
              <a:t>', how='left</a:t>
            </a:r>
            <a:r>
              <a:rPr lang="en-US" altLang="ko-KR" sz="1600" dirty="0" smtClean="0">
                <a:solidFill>
                  <a:srgbClr val="C00000"/>
                </a:solidFill>
              </a:rPr>
              <a:t>'</a:t>
            </a:r>
            <a:r>
              <a:rPr lang="en-US" altLang="ko-KR" sz="1600" dirty="0" smtClean="0">
                <a:solidFill>
                  <a:schemeClr val="tx1"/>
                </a:solidFill>
              </a:rPr>
              <a:t>)</a:t>
            </a:r>
          </a:p>
          <a:p>
            <a:r>
              <a:rPr lang="en-US" altLang="ko-KR" sz="1600" dirty="0" err="1">
                <a:solidFill>
                  <a:schemeClr val="tx1"/>
                </a:solidFill>
              </a:rPr>
              <a:t>pd.merge</a:t>
            </a:r>
            <a:r>
              <a:rPr lang="en-US" altLang="ko-KR" sz="1600" dirty="0">
                <a:solidFill>
                  <a:schemeClr val="tx1"/>
                </a:solidFill>
              </a:rPr>
              <a:t>(</a:t>
            </a:r>
            <a:r>
              <a:rPr lang="en-US" altLang="ko-KR" sz="1600" dirty="0" err="1">
                <a:solidFill>
                  <a:schemeClr val="tx1"/>
                </a:solidFill>
              </a:rPr>
              <a:t>dataframe_employees</a:t>
            </a:r>
            <a:r>
              <a:rPr lang="en-US" altLang="ko-KR" sz="1600" dirty="0">
                <a:solidFill>
                  <a:schemeClr val="tx1"/>
                </a:solidFill>
              </a:rPr>
              <a:t>, </a:t>
            </a:r>
            <a:r>
              <a:rPr lang="en-US" altLang="ko-KR" sz="1600" dirty="0" err="1">
                <a:solidFill>
                  <a:schemeClr val="tx1"/>
                </a:solidFill>
              </a:rPr>
              <a:t>dataframe_sales</a:t>
            </a:r>
            <a:r>
              <a:rPr lang="en-US" altLang="ko-KR" sz="1600" dirty="0">
                <a:solidFill>
                  <a:schemeClr val="tx1"/>
                </a:solidFill>
              </a:rPr>
              <a:t>, </a:t>
            </a:r>
            <a:r>
              <a:rPr lang="en-US" altLang="ko-KR" sz="1600" dirty="0" err="1">
                <a:solidFill>
                  <a:schemeClr val="tx1"/>
                </a:solidFill>
              </a:rPr>
              <a:t>left_on</a:t>
            </a:r>
            <a:r>
              <a:rPr lang="en-US" altLang="ko-KR" sz="1600" dirty="0">
                <a:solidFill>
                  <a:schemeClr val="tx1"/>
                </a:solidFill>
              </a:rPr>
              <a:t>='</a:t>
            </a:r>
            <a:r>
              <a:rPr lang="en-US" altLang="ko-KR" sz="1600" dirty="0" err="1">
                <a:solidFill>
                  <a:schemeClr val="tx1"/>
                </a:solidFill>
              </a:rPr>
              <a:t>employee_id</a:t>
            </a:r>
            <a:r>
              <a:rPr lang="en-US" altLang="ko-KR" sz="1600" dirty="0">
                <a:solidFill>
                  <a:schemeClr val="tx1"/>
                </a:solidFill>
              </a:rPr>
              <a:t>', </a:t>
            </a:r>
            <a:r>
              <a:rPr lang="en-US" altLang="ko-KR" sz="1600" dirty="0" err="1">
                <a:solidFill>
                  <a:schemeClr val="tx1"/>
                </a:solidFill>
              </a:rPr>
              <a:t>right_on</a:t>
            </a:r>
            <a:r>
              <a:rPr lang="en-US" altLang="ko-KR" sz="1600" dirty="0">
                <a:solidFill>
                  <a:schemeClr val="tx1"/>
                </a:solidFill>
              </a:rPr>
              <a:t>='</a:t>
            </a:r>
            <a:r>
              <a:rPr lang="en-US" altLang="ko-KR" sz="1600" dirty="0" err="1">
                <a:solidFill>
                  <a:schemeClr val="tx1"/>
                </a:solidFill>
              </a:rPr>
              <a:t>employee_id</a:t>
            </a:r>
            <a:r>
              <a:rPr lang="en-US" altLang="ko-KR" sz="1600" dirty="0">
                <a:solidFill>
                  <a:schemeClr val="tx1"/>
                </a:solidFill>
              </a:rPr>
              <a:t>', </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452884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 프레임 병합</a:t>
            </a:r>
            <a:endParaRPr lang="en-US" altLang="ko-KR" sz="1800" dirty="0" smtClean="0"/>
          </a:p>
          <a:p>
            <a:pPr lvl="1"/>
            <a:r>
              <a:rPr lang="en-US" altLang="ko-KR" sz="1600" dirty="0" smtClean="0"/>
              <a:t>how</a:t>
            </a:r>
            <a:r>
              <a:rPr lang="ko-KR" altLang="en-US" sz="1600" dirty="0"/>
              <a:t>매개변수 </a:t>
            </a:r>
            <a:r>
              <a:rPr lang="en-US" altLang="ko-KR" sz="1600" dirty="0"/>
              <a:t>inner :  </a:t>
            </a:r>
            <a:r>
              <a:rPr lang="ko-KR" altLang="en-US" sz="1600" dirty="0"/>
              <a:t>두 데이터프레임에 모두 존재하는 행만 반환</a:t>
            </a:r>
          </a:p>
          <a:p>
            <a:pPr lvl="1"/>
            <a:r>
              <a:rPr lang="en-US" altLang="ko-KR" sz="1600" dirty="0"/>
              <a:t>how</a:t>
            </a:r>
            <a:r>
              <a:rPr lang="ko-KR" altLang="en-US" sz="1600" dirty="0"/>
              <a:t>매개변수 </a:t>
            </a:r>
            <a:r>
              <a:rPr lang="en-US" altLang="ko-KR" sz="1600" dirty="0"/>
              <a:t>outer : </a:t>
            </a:r>
            <a:r>
              <a:rPr lang="ko-KR" altLang="en-US" sz="1600" dirty="0"/>
              <a:t>두 데이터프레임의 모든 행이 반환</a:t>
            </a:r>
            <a:r>
              <a:rPr lang="en-US" altLang="ko-KR" sz="1600" dirty="0"/>
              <a:t>, </a:t>
            </a:r>
            <a:r>
              <a:rPr lang="ko-KR" altLang="en-US" sz="1600" dirty="0"/>
              <a:t>행이 한쪽 데이터프레임에만 존재한다면 누락된 값은 </a:t>
            </a:r>
            <a:r>
              <a:rPr lang="en-US" altLang="ko-KR" sz="1600" dirty="0" err="1"/>
              <a:t>NaN</a:t>
            </a:r>
            <a:r>
              <a:rPr lang="ko-KR" altLang="en-US" sz="1600" dirty="0"/>
              <a:t>으로 </a:t>
            </a:r>
            <a:r>
              <a:rPr lang="ko-KR" altLang="en-US" sz="1600" dirty="0" smtClean="0"/>
              <a:t>채워짐</a:t>
            </a:r>
            <a:endParaRPr lang="en-US" altLang="ko-KR" sz="1600" dirty="0" smtClean="0"/>
          </a:p>
          <a:p>
            <a:pPr lvl="1"/>
            <a:r>
              <a:rPr lang="en-US" altLang="ko-KR" sz="1600" dirty="0"/>
              <a:t>how</a:t>
            </a:r>
            <a:r>
              <a:rPr lang="ko-KR" altLang="en-US" sz="1600" dirty="0"/>
              <a:t>매개변수 </a:t>
            </a:r>
            <a:r>
              <a:rPr lang="en-US" altLang="ko-KR" sz="1600" dirty="0"/>
              <a:t>left : </a:t>
            </a:r>
            <a:r>
              <a:rPr lang="ko-KR" altLang="en-US" sz="1600" dirty="0"/>
              <a:t>왼쪽 데이터프레임의 모든 행이 반환</a:t>
            </a:r>
            <a:r>
              <a:rPr lang="en-US" altLang="ko-KR" sz="1600" dirty="0"/>
              <a:t>, </a:t>
            </a:r>
            <a:r>
              <a:rPr lang="ko-KR" altLang="en-US" sz="1600" dirty="0"/>
              <a:t>오른쪽 데이터프레임은 왼쪽의 데이터프레임과 매칭되는 행만 반환</a:t>
            </a:r>
          </a:p>
          <a:p>
            <a:pPr lvl="1"/>
            <a:r>
              <a:rPr lang="en-US" altLang="ko-KR" sz="1600" dirty="0"/>
              <a:t>how</a:t>
            </a:r>
            <a:r>
              <a:rPr lang="ko-KR" altLang="en-US" sz="1600" dirty="0"/>
              <a:t>매개변수 </a:t>
            </a:r>
            <a:r>
              <a:rPr lang="en-US" altLang="ko-KR" sz="1600" dirty="0"/>
              <a:t>right : </a:t>
            </a:r>
            <a:r>
              <a:rPr lang="ko-KR" altLang="en-US" sz="1600" dirty="0"/>
              <a:t>오른쪽 데이터프레임의 모든 행이 반환</a:t>
            </a:r>
            <a:r>
              <a:rPr lang="en-US" altLang="ko-KR" sz="1600" dirty="0"/>
              <a:t>, </a:t>
            </a:r>
            <a:r>
              <a:rPr lang="ko-KR" altLang="en-US" sz="1600" dirty="0"/>
              <a:t>왼쪽 데이터프레임은 오른쪽의 데이터프레임과 매칭되는 행만 반환</a:t>
            </a:r>
            <a:endParaRPr lang="en-US" altLang="ko-KR" sz="1600" dirty="0" smtClean="0"/>
          </a:p>
          <a:p>
            <a:pPr lvl="1"/>
            <a:endParaRPr lang="en-US" altLang="ko-KR" sz="1600" dirty="0"/>
          </a:p>
        </p:txBody>
      </p:sp>
    </p:spTree>
    <p:extLst>
      <p:ext uri="{BB962C8B-B14F-4D97-AF65-F5344CB8AC3E}">
        <p14:creationId xmlns:p14="http://schemas.microsoft.com/office/powerpoint/2010/main" val="2636043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03959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521293" y="1236151"/>
            <a:ext cx="10832507" cy="4351338"/>
          </a:xfrm>
        </p:spPr>
        <p:txBody>
          <a:bodyPr>
            <a:noAutofit/>
          </a:bodyPr>
          <a:lstStyle/>
          <a:p>
            <a:pPr>
              <a:buFont typeface="Wingdings" panose="05000000000000000000" pitchFamily="2" charset="2"/>
              <a:buChar char="Ø"/>
            </a:pPr>
            <a:r>
              <a:rPr lang="ko-KR" altLang="en-US" sz="1800" dirty="0"/>
              <a:t>희소 </a:t>
            </a:r>
            <a:r>
              <a:rPr lang="ko-KR" altLang="en-US" sz="1800" dirty="0" smtClean="0"/>
              <a:t>행렬</a:t>
            </a:r>
            <a:endParaRPr lang="en-US" altLang="ko-KR" sz="1800" dirty="0" smtClean="0"/>
          </a:p>
        </p:txBody>
      </p:sp>
      <p:pic>
        <p:nvPicPr>
          <p:cNvPr id="6" name="그림 5"/>
          <p:cNvPicPr>
            <a:picLocks noChangeAspect="1"/>
          </p:cNvPicPr>
          <p:nvPr/>
        </p:nvPicPr>
        <p:blipFill>
          <a:blip r:embed="rId2"/>
          <a:stretch>
            <a:fillRect/>
          </a:stretch>
        </p:blipFill>
        <p:spPr>
          <a:xfrm>
            <a:off x="805898" y="1641526"/>
            <a:ext cx="7200900" cy="2343150"/>
          </a:xfrm>
          <a:prstGeom prst="rect">
            <a:avLst/>
          </a:prstGeom>
        </p:spPr>
      </p:pic>
      <p:pic>
        <p:nvPicPr>
          <p:cNvPr id="7" name="그림 6"/>
          <p:cNvPicPr>
            <a:picLocks noChangeAspect="1"/>
          </p:cNvPicPr>
          <p:nvPr/>
        </p:nvPicPr>
        <p:blipFill>
          <a:blip r:embed="rId3"/>
          <a:stretch>
            <a:fillRect/>
          </a:stretch>
        </p:blipFill>
        <p:spPr>
          <a:xfrm>
            <a:off x="805898" y="4060549"/>
            <a:ext cx="7124700" cy="1619250"/>
          </a:xfrm>
          <a:prstGeom prst="rect">
            <a:avLst/>
          </a:prstGeom>
        </p:spPr>
      </p:pic>
      <p:pic>
        <p:nvPicPr>
          <p:cNvPr id="8" name="그림 7"/>
          <p:cNvPicPr>
            <a:picLocks noChangeAspect="1"/>
          </p:cNvPicPr>
          <p:nvPr/>
        </p:nvPicPr>
        <p:blipFill>
          <a:blip r:embed="rId4"/>
          <a:stretch>
            <a:fillRect/>
          </a:stretch>
        </p:blipFill>
        <p:spPr>
          <a:xfrm>
            <a:off x="4662378" y="4098649"/>
            <a:ext cx="7105650" cy="1543050"/>
          </a:xfrm>
          <a:prstGeom prst="rect">
            <a:avLst/>
          </a:prstGeom>
        </p:spPr>
      </p:pic>
      <p:cxnSp>
        <p:nvCxnSpPr>
          <p:cNvPr id="5" name="직선 연결선 4"/>
          <p:cNvCxnSpPr/>
          <p:nvPr/>
        </p:nvCxnSpPr>
        <p:spPr>
          <a:xfrm>
            <a:off x="5275385" y="2203938"/>
            <a:ext cx="222738" cy="211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5714808" y="2203938"/>
            <a:ext cx="222738" cy="211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78220" y="2414954"/>
            <a:ext cx="328246" cy="369332"/>
          </a:xfrm>
          <a:prstGeom prst="rect">
            <a:avLst/>
          </a:prstGeom>
          <a:noFill/>
        </p:spPr>
        <p:txBody>
          <a:bodyPr wrap="square" rtlCol="0">
            <a:spAutoFit/>
          </a:bodyPr>
          <a:lstStyle/>
          <a:p>
            <a:r>
              <a:rPr lang="en-US" altLang="ko-KR" dirty="0"/>
              <a:t>1</a:t>
            </a:r>
            <a:endParaRPr lang="ko-KR" altLang="en-US" dirty="0"/>
          </a:p>
        </p:txBody>
      </p:sp>
      <p:sp>
        <p:nvSpPr>
          <p:cNvPr id="11" name="TextBox 10"/>
          <p:cNvSpPr txBox="1"/>
          <p:nvPr/>
        </p:nvSpPr>
        <p:spPr>
          <a:xfrm>
            <a:off x="5847014" y="2403231"/>
            <a:ext cx="328246" cy="369332"/>
          </a:xfrm>
          <a:prstGeom prst="rect">
            <a:avLst/>
          </a:prstGeom>
          <a:noFill/>
        </p:spPr>
        <p:txBody>
          <a:bodyPr wrap="square" rtlCol="0">
            <a:spAutoFit/>
          </a:bodyPr>
          <a:lstStyle/>
          <a:p>
            <a:r>
              <a:rPr lang="en-US" altLang="ko-KR" dirty="0" smtClean="0"/>
              <a:t>2</a:t>
            </a:r>
            <a:endParaRPr lang="ko-KR" altLang="en-US" dirty="0"/>
          </a:p>
        </p:txBody>
      </p:sp>
    </p:spTree>
    <p:extLst>
      <p:ext uri="{BB962C8B-B14F-4D97-AF65-F5344CB8AC3E}">
        <p14:creationId xmlns:p14="http://schemas.microsoft.com/office/powerpoint/2010/main" val="3081398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스케일 </a:t>
            </a:r>
            <a:r>
              <a:rPr lang="ko-KR" altLang="en-US" sz="1800" b="1" dirty="0" smtClean="0"/>
              <a:t>변환</a:t>
            </a:r>
            <a:r>
              <a:rPr lang="en-US" altLang="ko-KR" sz="1800" dirty="0" smtClean="0"/>
              <a:t> </a:t>
            </a:r>
          </a:p>
          <a:p>
            <a:pPr lvl="1">
              <a:buFont typeface="Wingdings" panose="05000000000000000000" pitchFamily="2" charset="2"/>
              <a:buChar char="§"/>
            </a:pPr>
            <a:r>
              <a:rPr lang="ko-KR" altLang="en-US" sz="1600" dirty="0" err="1"/>
              <a:t>수치형</a:t>
            </a:r>
            <a:r>
              <a:rPr lang="ko-KR" altLang="en-US" sz="1600" dirty="0"/>
              <a:t> 특성이 두 값의 범위 안에 놓이도록 </a:t>
            </a:r>
            <a:r>
              <a:rPr lang="ko-KR" altLang="en-US" sz="1600" dirty="0" smtClean="0"/>
              <a:t>변환</a:t>
            </a:r>
            <a:endParaRPr lang="en-US" altLang="ko-KR" sz="1600" dirty="0" smtClean="0"/>
          </a:p>
          <a:p>
            <a:pPr lvl="1">
              <a:buFont typeface="Wingdings" panose="05000000000000000000" pitchFamily="2" charset="2"/>
              <a:buChar char="§"/>
            </a:pPr>
            <a:r>
              <a:rPr lang="ko-KR" altLang="en-US" sz="1600" dirty="0" smtClean="0"/>
              <a:t>대부분의 알고리즘은 모든 특성이 동일한 스케일을 가지고 있다고 가정합니다</a:t>
            </a:r>
            <a:r>
              <a:rPr lang="en-US" altLang="ko-KR" sz="1600" dirty="0" smtClean="0"/>
              <a:t>.</a:t>
            </a:r>
          </a:p>
          <a:p>
            <a:pPr lvl="1">
              <a:buFont typeface="Wingdings" panose="05000000000000000000" pitchFamily="2" charset="2"/>
              <a:buChar char="§"/>
            </a:pPr>
            <a:r>
              <a:rPr lang="ko-KR" altLang="en-US" sz="1600" dirty="0" smtClean="0"/>
              <a:t>일반적으로 </a:t>
            </a:r>
            <a:r>
              <a:rPr lang="en-US" altLang="ko-KR" sz="1600" dirty="0" smtClean="0"/>
              <a:t>0~1</a:t>
            </a:r>
            <a:r>
              <a:rPr lang="ko-KR" altLang="en-US" sz="1600" dirty="0" smtClean="0"/>
              <a:t>이나 </a:t>
            </a:r>
            <a:r>
              <a:rPr lang="en-US" altLang="ko-KR" sz="1600" dirty="0" smtClean="0"/>
              <a:t>-1~1 </a:t>
            </a:r>
            <a:r>
              <a:rPr lang="ko-KR" altLang="en-US" sz="1600" dirty="0" smtClean="0"/>
              <a:t>사이입니다</a:t>
            </a:r>
            <a:r>
              <a:rPr lang="en-US" altLang="ko-KR" sz="1600" dirty="0" smtClean="0"/>
              <a:t>.</a:t>
            </a:r>
          </a:p>
          <a:p>
            <a:pPr lvl="1">
              <a:buFont typeface="Wingdings" panose="05000000000000000000" pitchFamily="2" charset="2"/>
              <a:buChar char="§"/>
            </a:pPr>
            <a:r>
              <a:rPr lang="en-US" altLang="ko-KR" sz="1600" dirty="0" err="1" smtClean="0"/>
              <a:t>MinMaxScaler</a:t>
            </a:r>
            <a:r>
              <a:rPr lang="en-US" altLang="ko-KR" sz="1600" dirty="0" smtClean="0"/>
              <a:t> - </a:t>
            </a:r>
            <a:r>
              <a:rPr lang="ko-KR" altLang="en-US" sz="1600" dirty="0" smtClean="0"/>
              <a:t>특성의 최솟값과 최댓값을 사용하여 일정 범위 안으로 값을 조정합니다</a:t>
            </a:r>
            <a:r>
              <a:rPr lang="en-US" altLang="ko-KR" sz="1600" dirty="0" smtClean="0"/>
              <a:t>.</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err="1"/>
              <a:t>MinMaxScaler</a:t>
            </a:r>
            <a:r>
              <a:rPr lang="ko-KR" altLang="en-US" sz="1600" dirty="0"/>
              <a:t>는 특성 스케일 </a:t>
            </a:r>
            <a:r>
              <a:rPr lang="en-US" altLang="ko-KR" sz="1600" dirty="0"/>
              <a:t>fit()</a:t>
            </a:r>
            <a:r>
              <a:rPr lang="ko-KR" altLang="en-US" sz="1600" dirty="0"/>
              <a:t>는 특성의 최솟값과 최댓값을 계산</a:t>
            </a:r>
          </a:p>
          <a:p>
            <a:pPr lvl="1">
              <a:buFont typeface="Wingdings" panose="05000000000000000000" pitchFamily="2" charset="2"/>
              <a:buChar char="§"/>
            </a:pPr>
            <a:r>
              <a:rPr lang="en-US" altLang="ko-KR" sz="1600" dirty="0"/>
              <a:t>transform()</a:t>
            </a:r>
            <a:r>
              <a:rPr lang="ko-KR" altLang="en-US" sz="1600" dirty="0"/>
              <a:t>는 특성의 스케일을 조정</a:t>
            </a:r>
          </a:p>
          <a:p>
            <a:pPr lvl="1">
              <a:buFont typeface="Wingdings" panose="05000000000000000000" pitchFamily="2" charset="2"/>
              <a:buChar char="§"/>
            </a:pPr>
            <a:r>
              <a:rPr lang="en-US" altLang="ko-KR" sz="1600" dirty="0" err="1"/>
              <a:t>fit_transform</a:t>
            </a:r>
            <a:r>
              <a:rPr lang="en-US" altLang="ko-KR" sz="1600" dirty="0"/>
              <a:t>()</a:t>
            </a:r>
            <a:r>
              <a:rPr lang="ko-KR" altLang="en-US" sz="1600" dirty="0"/>
              <a:t>는 두 연산을 한번에 처리</a:t>
            </a:r>
            <a:endParaRPr lang="en-US" altLang="ko-KR" sz="1600" dirty="0" smtClean="0"/>
          </a:p>
          <a:p>
            <a:pPr lvl="1">
              <a:buFont typeface="Wingdings" panose="05000000000000000000" pitchFamily="2" charset="2"/>
              <a:buChar char="§"/>
            </a:pPr>
            <a:endParaRPr lang="en-US" altLang="ko-KR" sz="1600" dirty="0"/>
          </a:p>
        </p:txBody>
      </p:sp>
      <p:sp>
        <p:nvSpPr>
          <p:cNvPr id="4" name="직사각형 3"/>
          <p:cNvSpPr/>
          <p:nvPr/>
        </p:nvSpPr>
        <p:spPr>
          <a:xfrm>
            <a:off x="1208250" y="3790335"/>
            <a:ext cx="10092583" cy="2361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preprocessing</a:t>
            </a:r>
          </a:p>
          <a:p>
            <a:endParaRPr lang="en-US" altLang="ko-KR" sz="1600" dirty="0">
              <a:solidFill>
                <a:schemeClr val="tx1"/>
              </a:solidFill>
            </a:endParaRPr>
          </a:p>
          <a:p>
            <a:r>
              <a:rPr lang="en-US" altLang="ko-KR" sz="1600" dirty="0">
                <a:solidFill>
                  <a:schemeClr val="tx1"/>
                </a:solidFill>
              </a:rPr>
              <a:t>feature = </a:t>
            </a:r>
            <a:r>
              <a:rPr lang="en-US" altLang="ko-KR" sz="1600" dirty="0" err="1">
                <a:solidFill>
                  <a:schemeClr val="tx1"/>
                </a:solidFill>
              </a:rPr>
              <a:t>np.array</a:t>
            </a:r>
            <a:r>
              <a:rPr lang="en-US" altLang="ko-KR" sz="1600" dirty="0">
                <a:solidFill>
                  <a:schemeClr val="tx1"/>
                </a:solidFill>
              </a:rPr>
              <a:t>([[-500.5], [-100.1], [0], [100.1], [900.9]]) </a:t>
            </a:r>
          </a:p>
          <a:p>
            <a:r>
              <a:rPr lang="en-US" altLang="ko-KR" sz="1600" dirty="0" err="1">
                <a:solidFill>
                  <a:schemeClr val="tx1"/>
                </a:solidFill>
              </a:rPr>
              <a:t>minmax_scale</a:t>
            </a:r>
            <a:r>
              <a:rPr lang="en-US" altLang="ko-KR" sz="1600" dirty="0">
                <a:solidFill>
                  <a:schemeClr val="tx1"/>
                </a:solidFill>
              </a:rPr>
              <a:t> = </a:t>
            </a:r>
            <a:r>
              <a:rPr lang="en-US" altLang="ko-KR" sz="1600" dirty="0" err="1">
                <a:solidFill>
                  <a:schemeClr val="tx1"/>
                </a:solidFill>
              </a:rPr>
              <a:t>preprocessing.MinMaxScaler</a:t>
            </a:r>
            <a:r>
              <a:rPr lang="en-US" altLang="ko-KR" sz="1600" dirty="0">
                <a:solidFill>
                  <a:schemeClr val="tx1"/>
                </a:solidFill>
              </a:rPr>
              <a:t>(</a:t>
            </a:r>
            <a:r>
              <a:rPr lang="en-US" altLang="ko-KR" sz="1600" dirty="0" err="1">
                <a:solidFill>
                  <a:schemeClr val="tx1"/>
                </a:solidFill>
              </a:rPr>
              <a:t>feature_range</a:t>
            </a:r>
            <a:r>
              <a:rPr lang="en-US" altLang="ko-KR" sz="1600" dirty="0">
                <a:solidFill>
                  <a:schemeClr val="tx1"/>
                </a:solidFill>
              </a:rPr>
              <a:t>=(0, 1))</a:t>
            </a:r>
          </a:p>
          <a:p>
            <a:endParaRPr lang="en-US" altLang="ko-KR" sz="1600" dirty="0">
              <a:solidFill>
                <a:schemeClr val="tx1"/>
              </a:solidFill>
            </a:endParaRPr>
          </a:p>
          <a:p>
            <a:r>
              <a:rPr lang="en-US" altLang="ko-KR" sz="1600" dirty="0" err="1">
                <a:solidFill>
                  <a:schemeClr val="tx1"/>
                </a:solidFill>
              </a:rPr>
              <a:t>scaled_feature</a:t>
            </a:r>
            <a:r>
              <a:rPr lang="en-US" altLang="ko-KR" sz="1600" dirty="0">
                <a:solidFill>
                  <a:schemeClr val="tx1"/>
                </a:solidFill>
              </a:rPr>
              <a:t> = </a:t>
            </a:r>
            <a:r>
              <a:rPr lang="en-US" altLang="ko-KR" sz="1600" dirty="0" err="1">
                <a:solidFill>
                  <a:schemeClr val="tx1"/>
                </a:solidFill>
              </a:rPr>
              <a:t>minmax_scale.fit_transform</a:t>
            </a:r>
            <a:r>
              <a:rPr lang="en-US" altLang="ko-KR" sz="1600" dirty="0">
                <a:solidFill>
                  <a:schemeClr val="tx1"/>
                </a:solidFill>
              </a:rPr>
              <a:t>(feature)</a:t>
            </a:r>
          </a:p>
          <a:p>
            <a:r>
              <a:rPr lang="en-US" altLang="ko-KR" sz="1600" dirty="0" err="1">
                <a:solidFill>
                  <a:schemeClr val="tx1"/>
                </a:solidFill>
              </a:rPr>
              <a:t>scaled_feature</a:t>
            </a:r>
            <a:endParaRPr lang="en-US" altLang="ko-KR" sz="1600" dirty="0">
              <a:solidFill>
                <a:schemeClr val="tx1"/>
              </a:solidFill>
            </a:endParaRPr>
          </a:p>
        </p:txBody>
      </p:sp>
      <p:pic>
        <p:nvPicPr>
          <p:cNvPr id="5" name="그림 4"/>
          <p:cNvPicPr>
            <a:picLocks noChangeAspect="1"/>
          </p:cNvPicPr>
          <p:nvPr/>
        </p:nvPicPr>
        <p:blipFill>
          <a:blip r:embed="rId3"/>
          <a:stretch>
            <a:fillRect/>
          </a:stretch>
        </p:blipFill>
        <p:spPr>
          <a:xfrm>
            <a:off x="9574491" y="2078034"/>
            <a:ext cx="2133600" cy="657225"/>
          </a:xfrm>
          <a:prstGeom prst="rect">
            <a:avLst/>
          </a:prstGeom>
        </p:spPr>
      </p:pic>
    </p:spTree>
    <p:extLst>
      <p:ext uri="{BB962C8B-B14F-4D97-AF65-F5344CB8AC3E}">
        <p14:creationId xmlns:p14="http://schemas.microsoft.com/office/powerpoint/2010/main" val="595099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a:t>
            </a:r>
            <a:r>
              <a:rPr lang="ko-KR" altLang="en-US" sz="1800" b="1" dirty="0" smtClean="0"/>
              <a:t>표준화 변환</a:t>
            </a:r>
            <a:r>
              <a:rPr lang="en-US" altLang="ko-KR" sz="1800" dirty="0" smtClean="0"/>
              <a:t> </a:t>
            </a:r>
          </a:p>
          <a:p>
            <a:pPr lvl="1">
              <a:buFont typeface="Wingdings" panose="05000000000000000000" pitchFamily="2" charset="2"/>
              <a:buChar char="§"/>
            </a:pPr>
            <a:r>
              <a:rPr lang="ko-KR" altLang="en-US" sz="1600" dirty="0"/>
              <a:t>특성을 평균이 </a:t>
            </a:r>
            <a:r>
              <a:rPr lang="en-US" altLang="ko-KR" sz="1600" dirty="0"/>
              <a:t>0</a:t>
            </a:r>
            <a:r>
              <a:rPr lang="ko-KR" altLang="en-US" sz="1600" dirty="0"/>
              <a:t>이고 표준편차가 </a:t>
            </a:r>
            <a:r>
              <a:rPr lang="en-US" altLang="ko-KR" sz="1600" dirty="0"/>
              <a:t>1</a:t>
            </a:r>
            <a:r>
              <a:rPr lang="ko-KR" altLang="en-US" sz="1600" dirty="0"/>
              <a:t>이 되도록 변환</a:t>
            </a:r>
          </a:p>
          <a:p>
            <a:pPr lvl="1">
              <a:buFont typeface="Wingdings" panose="05000000000000000000" pitchFamily="2" charset="2"/>
              <a:buChar char="§"/>
            </a:pPr>
            <a:r>
              <a:rPr lang="ko-KR" altLang="en-US" sz="1600" dirty="0"/>
              <a:t>특성을 표준 정규분포로 </a:t>
            </a:r>
            <a:r>
              <a:rPr lang="ko-KR" altLang="en-US" sz="1600" dirty="0" err="1"/>
              <a:t>근사하는</a:t>
            </a:r>
            <a:r>
              <a:rPr lang="ko-KR" altLang="en-US" sz="1600" dirty="0"/>
              <a:t> 스케일링 방식</a:t>
            </a:r>
          </a:p>
          <a:p>
            <a:pPr lvl="1">
              <a:buFont typeface="Wingdings" panose="05000000000000000000" pitchFamily="2" charset="2"/>
              <a:buChar char="§"/>
            </a:pPr>
            <a:r>
              <a:rPr lang="ko-KR" altLang="en-US" sz="1600" dirty="0"/>
              <a:t>변환된 특성은 원본 값이 특성 평균에서 몇 표준편차만큼 떨어져 잇는지로 표현</a:t>
            </a:r>
            <a:r>
              <a:rPr lang="en-US" altLang="ko-KR" sz="1600" dirty="0"/>
              <a:t>(</a:t>
            </a:r>
            <a:r>
              <a:rPr lang="ko-KR" altLang="en-US" sz="1600" dirty="0"/>
              <a:t>통계학에서는 </a:t>
            </a:r>
            <a:r>
              <a:rPr lang="en-US" altLang="ko-KR" sz="1600" dirty="0"/>
              <a:t>z-</a:t>
            </a:r>
            <a:r>
              <a:rPr lang="ko-KR" altLang="en-US" sz="1600" dirty="0"/>
              <a:t>점수</a:t>
            </a:r>
            <a:r>
              <a:rPr lang="en-US" altLang="ko-KR" sz="1600" dirty="0"/>
              <a:t>)</a:t>
            </a:r>
          </a:p>
          <a:p>
            <a:pPr lvl="1">
              <a:buFont typeface="Wingdings" panose="05000000000000000000" pitchFamily="2" charset="2"/>
              <a:buChar char="§"/>
            </a:pPr>
            <a:r>
              <a:rPr lang="ko-KR" altLang="en-US" sz="1600" dirty="0"/>
              <a:t>주성분 분석은 표준화가 적합하지만 신경망에는 최소</a:t>
            </a:r>
            <a:r>
              <a:rPr lang="en-US" altLang="ko-KR" sz="1600" dirty="0"/>
              <a:t>-</a:t>
            </a:r>
            <a:r>
              <a:rPr lang="ko-KR" altLang="en-US" sz="1600" dirty="0"/>
              <a:t>최대 스케일링을 권장합니다</a:t>
            </a:r>
            <a:r>
              <a:rPr lang="en-US" altLang="ko-KR" sz="1600" dirty="0" smtClean="0"/>
              <a:t>.</a:t>
            </a:r>
          </a:p>
          <a:p>
            <a:pPr lvl="1">
              <a:buFont typeface="Wingdings" panose="05000000000000000000" pitchFamily="2" charset="2"/>
              <a:buChar char="§"/>
            </a:pPr>
            <a:r>
              <a:rPr lang="ko-KR" altLang="en-US" sz="1600" dirty="0"/>
              <a:t>데이터에 이상치가 많다면 특성의 평균과 표준편차에 영향을 미치기 때문에 표준화에 부정적인 효과를 끼칩니다</a:t>
            </a:r>
            <a:r>
              <a:rPr lang="en-US" altLang="ko-KR" sz="1600" dirty="0"/>
              <a:t>.</a:t>
            </a:r>
          </a:p>
          <a:p>
            <a:pPr lvl="1">
              <a:buFont typeface="Wingdings" panose="05000000000000000000" pitchFamily="2" charset="2"/>
              <a:buChar char="§"/>
            </a:pPr>
            <a:r>
              <a:rPr lang="ko-KR" altLang="en-US" sz="1600" dirty="0"/>
              <a:t>이상치가 많은 경우 </a:t>
            </a:r>
            <a:r>
              <a:rPr lang="ko-KR" altLang="en-US" sz="1600" dirty="0" err="1"/>
              <a:t>중간값과</a:t>
            </a:r>
            <a:r>
              <a:rPr lang="ko-KR" altLang="en-US" sz="1600" dirty="0"/>
              <a:t> </a:t>
            </a:r>
            <a:r>
              <a:rPr lang="ko-KR" altLang="en-US" sz="1600" dirty="0" err="1"/>
              <a:t>사분위</a:t>
            </a:r>
            <a:r>
              <a:rPr lang="ko-KR" altLang="en-US" sz="1600" dirty="0"/>
              <a:t> 범위를 사용하여 특성의 스케일을 조정합니다</a:t>
            </a:r>
            <a:r>
              <a:rPr lang="en-US" altLang="ko-KR" sz="1600" dirty="0"/>
              <a:t>.(</a:t>
            </a:r>
            <a:r>
              <a:rPr lang="en-US" altLang="ko-KR" sz="1600" dirty="0" err="1"/>
              <a:t>RobustScaler</a:t>
            </a:r>
            <a:r>
              <a:rPr lang="en-US" altLang="ko-KR" sz="1600" dirty="0" smtClean="0"/>
              <a:t>)</a:t>
            </a:r>
          </a:p>
          <a:p>
            <a:pPr lvl="1">
              <a:buFont typeface="Wingdings" panose="05000000000000000000" pitchFamily="2" charset="2"/>
              <a:buChar char="§"/>
            </a:pPr>
            <a:r>
              <a:rPr lang="en-US" altLang="ko-KR" sz="1600" dirty="0" err="1"/>
              <a:t>RobustScaler</a:t>
            </a:r>
            <a:r>
              <a:rPr lang="ko-KR" altLang="en-US" sz="1600" dirty="0"/>
              <a:t>는 데이터에서 </a:t>
            </a:r>
            <a:r>
              <a:rPr lang="ko-KR" altLang="en-US" sz="1600" dirty="0" err="1"/>
              <a:t>중간값을</a:t>
            </a:r>
            <a:r>
              <a:rPr lang="ko-KR" altLang="en-US" sz="1600" dirty="0"/>
              <a:t> 빼고 </a:t>
            </a:r>
            <a:r>
              <a:rPr lang="en-US" altLang="ko-KR" sz="1600" dirty="0"/>
              <a:t>IQR</a:t>
            </a:r>
            <a:r>
              <a:rPr lang="ko-KR" altLang="en-US" sz="1600" dirty="0"/>
              <a:t>로 나눕니다</a:t>
            </a:r>
            <a:r>
              <a:rPr lang="en-US" altLang="ko-KR" sz="1600" dirty="0"/>
              <a:t>.</a:t>
            </a:r>
          </a:p>
        </p:txBody>
      </p:sp>
      <p:sp>
        <p:nvSpPr>
          <p:cNvPr id="4" name="직사각형 3"/>
          <p:cNvSpPr/>
          <p:nvPr/>
        </p:nvSpPr>
        <p:spPr>
          <a:xfrm>
            <a:off x="1208249" y="3805084"/>
            <a:ext cx="10092583" cy="27874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preprocessing</a:t>
            </a:r>
          </a:p>
          <a:p>
            <a:endParaRPr lang="en-US" altLang="ko-KR" sz="1600" dirty="0">
              <a:solidFill>
                <a:schemeClr val="tx1"/>
              </a:solidFill>
            </a:endParaRPr>
          </a:p>
          <a:p>
            <a:r>
              <a:rPr lang="en-US" altLang="ko-KR" sz="1600" dirty="0">
                <a:solidFill>
                  <a:schemeClr val="tx1"/>
                </a:solidFill>
              </a:rPr>
              <a:t>x= </a:t>
            </a:r>
            <a:r>
              <a:rPr lang="en-US" altLang="ko-KR" sz="1600" dirty="0" err="1">
                <a:solidFill>
                  <a:schemeClr val="tx1"/>
                </a:solidFill>
              </a:rPr>
              <a:t>np.array</a:t>
            </a:r>
            <a:r>
              <a:rPr lang="en-US" altLang="ko-KR" sz="1600" dirty="0">
                <a:solidFill>
                  <a:schemeClr val="tx1"/>
                </a:solidFill>
              </a:rPr>
              <a:t>([[-1000.1], [-200.2], [500.5], [600.6], [9000.9]]) </a:t>
            </a:r>
          </a:p>
          <a:p>
            <a:r>
              <a:rPr lang="en-US" altLang="ko-KR" sz="1600" dirty="0" err="1">
                <a:solidFill>
                  <a:schemeClr val="tx1"/>
                </a:solidFill>
              </a:rPr>
              <a:t>scaler</a:t>
            </a:r>
            <a:r>
              <a:rPr lang="en-US" altLang="ko-KR" sz="1600" dirty="0">
                <a:solidFill>
                  <a:schemeClr val="tx1"/>
                </a:solidFill>
              </a:rPr>
              <a:t> = </a:t>
            </a:r>
            <a:r>
              <a:rPr lang="en-US" altLang="ko-KR" sz="1600" dirty="0" err="1">
                <a:solidFill>
                  <a:schemeClr val="tx1"/>
                </a:solidFill>
              </a:rPr>
              <a:t>preprocessing.StandardScaler</a:t>
            </a:r>
            <a:r>
              <a:rPr lang="en-US" altLang="ko-KR" sz="1600" dirty="0">
                <a:solidFill>
                  <a:schemeClr val="tx1"/>
                </a:solidFill>
              </a:rPr>
              <a:t>()</a:t>
            </a:r>
          </a:p>
          <a:p>
            <a:r>
              <a:rPr lang="en-US" altLang="ko-KR" sz="1600" dirty="0">
                <a:solidFill>
                  <a:schemeClr val="tx1"/>
                </a:solidFill>
              </a:rPr>
              <a:t>standardized = </a:t>
            </a:r>
            <a:r>
              <a:rPr lang="en-US" altLang="ko-KR" sz="1600" dirty="0" err="1">
                <a:solidFill>
                  <a:schemeClr val="tx1"/>
                </a:solidFill>
              </a:rPr>
              <a:t>scaler.fit_tranform</a:t>
            </a:r>
            <a:r>
              <a:rPr lang="en-US" altLang="ko-KR" sz="1600" dirty="0">
                <a:solidFill>
                  <a:schemeClr val="tx1"/>
                </a:solidFill>
              </a:rPr>
              <a:t>(x)</a:t>
            </a:r>
          </a:p>
          <a:p>
            <a:r>
              <a:rPr lang="en-US" altLang="ko-KR" sz="1600" dirty="0" smtClean="0">
                <a:solidFill>
                  <a:schemeClr val="tx1"/>
                </a:solidFill>
              </a:rPr>
              <a:t>Standardized</a:t>
            </a:r>
          </a:p>
          <a:p>
            <a:r>
              <a:rPr lang="en-US" altLang="ko-KR" sz="1600" dirty="0">
                <a:solidFill>
                  <a:schemeClr val="tx1"/>
                </a:solidFill>
              </a:rPr>
              <a:t>print("</a:t>
            </a:r>
            <a:r>
              <a:rPr lang="ko-KR" altLang="en-US" sz="1600" dirty="0">
                <a:solidFill>
                  <a:schemeClr val="tx1"/>
                </a:solidFill>
              </a:rPr>
              <a:t>평균</a:t>
            </a:r>
            <a:r>
              <a:rPr lang="en-US" altLang="ko-KR" sz="1600" dirty="0">
                <a:solidFill>
                  <a:schemeClr val="tx1"/>
                </a:solidFill>
              </a:rPr>
              <a:t>:", round(</a:t>
            </a:r>
            <a:r>
              <a:rPr lang="en-US" altLang="ko-KR" sz="1600" dirty="0" err="1">
                <a:solidFill>
                  <a:schemeClr val="tx1"/>
                </a:solidFill>
              </a:rPr>
              <a:t>standardized.mean</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표준편차</a:t>
            </a:r>
            <a:r>
              <a:rPr lang="en-US" altLang="ko-KR" sz="1600" dirty="0">
                <a:solidFill>
                  <a:schemeClr val="tx1"/>
                </a:solidFill>
              </a:rPr>
              <a:t>:", </a:t>
            </a:r>
            <a:r>
              <a:rPr lang="en-US" altLang="ko-KR" sz="1600" dirty="0" err="1">
                <a:solidFill>
                  <a:schemeClr val="tx1"/>
                </a:solidFill>
              </a:rPr>
              <a:t>standardized.std</a:t>
            </a:r>
            <a:r>
              <a:rPr lang="en-US" altLang="ko-KR" sz="1600" dirty="0" smtClean="0">
                <a:solidFill>
                  <a:schemeClr val="tx1"/>
                </a:solidFill>
              </a:rPr>
              <a:t>())</a:t>
            </a:r>
          </a:p>
          <a:p>
            <a:r>
              <a:rPr lang="en-US" altLang="ko-KR" sz="1600" dirty="0" err="1">
                <a:solidFill>
                  <a:schemeClr val="tx1"/>
                </a:solidFill>
              </a:rPr>
              <a:t>robust_scaler</a:t>
            </a:r>
            <a:r>
              <a:rPr lang="en-US" altLang="ko-KR" sz="1600" dirty="0">
                <a:solidFill>
                  <a:schemeClr val="tx1"/>
                </a:solidFill>
              </a:rPr>
              <a:t> = </a:t>
            </a:r>
            <a:r>
              <a:rPr lang="en-US" altLang="ko-KR" sz="1600" dirty="0" err="1">
                <a:solidFill>
                  <a:schemeClr val="tx1"/>
                </a:solidFill>
              </a:rPr>
              <a:t>preprocessing.RobustScaler</a:t>
            </a:r>
            <a:r>
              <a:rPr lang="en-US" altLang="ko-KR" sz="1600" dirty="0">
                <a:solidFill>
                  <a:schemeClr val="tx1"/>
                </a:solidFill>
              </a:rPr>
              <a:t>()</a:t>
            </a:r>
          </a:p>
          <a:p>
            <a:r>
              <a:rPr lang="en-US" altLang="ko-KR" sz="1600" dirty="0" err="1">
                <a:solidFill>
                  <a:schemeClr val="tx1"/>
                </a:solidFill>
              </a:rPr>
              <a:t>robust_scaler.fit_transform</a:t>
            </a:r>
            <a:r>
              <a:rPr lang="en-US" altLang="ko-KR" sz="1600" dirty="0">
                <a:solidFill>
                  <a:schemeClr val="tx1"/>
                </a:solidFill>
              </a:rPr>
              <a:t>(x)</a:t>
            </a:r>
          </a:p>
        </p:txBody>
      </p:sp>
      <p:pic>
        <p:nvPicPr>
          <p:cNvPr id="6" name="그림 5"/>
          <p:cNvPicPr>
            <a:picLocks noChangeAspect="1"/>
          </p:cNvPicPr>
          <p:nvPr/>
        </p:nvPicPr>
        <p:blipFill>
          <a:blip r:embed="rId3"/>
          <a:stretch>
            <a:fillRect/>
          </a:stretch>
        </p:blipFill>
        <p:spPr>
          <a:xfrm>
            <a:off x="6254541" y="1444574"/>
            <a:ext cx="1181100" cy="561975"/>
          </a:xfrm>
          <a:prstGeom prst="rect">
            <a:avLst/>
          </a:prstGeom>
        </p:spPr>
      </p:pic>
    </p:spTree>
    <p:extLst>
      <p:ext uri="{BB962C8B-B14F-4D97-AF65-F5344CB8AC3E}">
        <p14:creationId xmlns:p14="http://schemas.microsoft.com/office/powerpoint/2010/main" val="2515758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스케일 </a:t>
            </a:r>
            <a:r>
              <a:rPr lang="ko-KR" altLang="en-US" sz="1800" b="1" dirty="0" smtClean="0"/>
              <a:t>변환</a:t>
            </a:r>
            <a:r>
              <a:rPr lang="en-US" altLang="ko-KR" sz="1800" dirty="0" smtClean="0"/>
              <a:t> </a:t>
            </a:r>
          </a:p>
          <a:p>
            <a:pPr lvl="1">
              <a:buFont typeface="Wingdings" panose="05000000000000000000" pitchFamily="2" charset="2"/>
              <a:buChar char="§"/>
            </a:pPr>
            <a:r>
              <a:rPr lang="en-US" altLang="ko-KR" sz="1600" dirty="0" err="1"/>
              <a:t>QunatileTransformer</a:t>
            </a:r>
            <a:r>
              <a:rPr lang="en-US" altLang="ko-KR" sz="1600" dirty="0"/>
              <a:t> : </a:t>
            </a:r>
            <a:r>
              <a:rPr lang="ko-KR" altLang="en-US" sz="1600" dirty="0"/>
              <a:t>훈련 데이터를 </a:t>
            </a:r>
            <a:r>
              <a:rPr lang="en-US" altLang="ko-KR" sz="1600" dirty="0"/>
              <a:t>1,000</a:t>
            </a:r>
            <a:r>
              <a:rPr lang="ko-KR" altLang="en-US" sz="1600" dirty="0"/>
              <a:t>개의 </a:t>
            </a:r>
            <a:r>
              <a:rPr lang="ko-KR" altLang="en-US" sz="1600" dirty="0" err="1"/>
              <a:t>분위로</a:t>
            </a:r>
            <a:r>
              <a:rPr lang="ko-KR" altLang="en-US" sz="1600" dirty="0"/>
              <a:t> 나누어 </a:t>
            </a:r>
            <a:r>
              <a:rPr lang="en-US" altLang="ko-KR" sz="1600" dirty="0"/>
              <a:t>0~1 </a:t>
            </a:r>
            <a:r>
              <a:rPr lang="ko-KR" altLang="en-US" sz="1600" dirty="0"/>
              <a:t>사이에 고르게 분포시킴으로써 </a:t>
            </a:r>
            <a:r>
              <a:rPr lang="ko-KR" altLang="en-US" sz="1600" dirty="0" err="1"/>
              <a:t>이상치로</a:t>
            </a:r>
            <a:r>
              <a:rPr lang="ko-KR" altLang="en-US" sz="1600" dirty="0"/>
              <a:t> 인한 영향을 줄입니다</a:t>
            </a:r>
            <a:r>
              <a:rPr lang="en-US" altLang="ko-KR" sz="1600" dirty="0"/>
              <a:t>.</a:t>
            </a:r>
          </a:p>
        </p:txBody>
      </p:sp>
      <p:sp>
        <p:nvSpPr>
          <p:cNvPr id="4" name="직사각형 3"/>
          <p:cNvSpPr/>
          <p:nvPr/>
        </p:nvSpPr>
        <p:spPr>
          <a:xfrm>
            <a:off x="1267884" y="2205263"/>
            <a:ext cx="10092583" cy="2361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preprocessing</a:t>
            </a:r>
          </a:p>
          <a:p>
            <a:endParaRPr lang="en-US" altLang="ko-KR" sz="1600" dirty="0">
              <a:solidFill>
                <a:schemeClr val="tx1"/>
              </a:solidFill>
            </a:endParaRPr>
          </a:p>
          <a:p>
            <a:r>
              <a:rPr lang="en-US" altLang="ko-KR" sz="1600" dirty="0">
                <a:solidFill>
                  <a:schemeClr val="tx1"/>
                </a:solidFill>
              </a:rPr>
              <a:t>x= </a:t>
            </a:r>
            <a:r>
              <a:rPr lang="en-US" altLang="ko-KR" sz="1600" dirty="0" err="1">
                <a:solidFill>
                  <a:schemeClr val="tx1"/>
                </a:solidFill>
              </a:rPr>
              <a:t>np.array</a:t>
            </a:r>
            <a:r>
              <a:rPr lang="en-US" altLang="ko-KR" sz="1600" dirty="0">
                <a:solidFill>
                  <a:schemeClr val="tx1"/>
                </a:solidFill>
              </a:rPr>
              <a:t>([[-1000.1], [-200.2], [500.5], [600.6], [9000.9]]) </a:t>
            </a:r>
            <a:endParaRPr lang="en-US" altLang="ko-KR" sz="1600" dirty="0" smtClean="0">
              <a:solidFill>
                <a:schemeClr val="tx1"/>
              </a:solidFill>
            </a:endParaRPr>
          </a:p>
          <a:p>
            <a:r>
              <a:rPr lang="en-US" altLang="ko-KR" sz="1600" dirty="0" err="1">
                <a:solidFill>
                  <a:schemeClr val="tx1"/>
                </a:solidFill>
              </a:rPr>
              <a:t>preprocessing.QuantileTransformer</a:t>
            </a:r>
            <a:r>
              <a:rPr lang="en-US" altLang="ko-KR" sz="1600" dirty="0">
                <a:solidFill>
                  <a:schemeClr val="tx1"/>
                </a:solidFill>
              </a:rPr>
              <a:t>().</a:t>
            </a:r>
            <a:r>
              <a:rPr lang="en-US" altLang="ko-KR" sz="1600" dirty="0" err="1">
                <a:solidFill>
                  <a:schemeClr val="tx1"/>
                </a:solidFill>
              </a:rPr>
              <a:t>fit_transform</a:t>
            </a:r>
            <a:r>
              <a:rPr lang="en-US" altLang="ko-KR" sz="1600">
                <a:solidFill>
                  <a:schemeClr val="tx1"/>
                </a:solidFill>
              </a:rPr>
              <a:t>(x)</a:t>
            </a:r>
            <a:endParaRPr lang="en-US" altLang="ko-KR" sz="1600" dirty="0">
              <a:solidFill>
                <a:schemeClr val="tx1"/>
              </a:solidFill>
            </a:endParaRPr>
          </a:p>
        </p:txBody>
      </p:sp>
    </p:spTree>
    <p:extLst>
      <p:ext uri="{BB962C8B-B14F-4D97-AF65-F5344CB8AC3E}">
        <p14:creationId xmlns:p14="http://schemas.microsoft.com/office/powerpoint/2010/main" val="2831825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정규화 변환</a:t>
            </a:r>
            <a:r>
              <a:rPr lang="en-US" altLang="ko-KR" sz="1800" dirty="0" smtClean="0"/>
              <a:t> </a:t>
            </a:r>
          </a:p>
          <a:p>
            <a:pPr lvl="1">
              <a:buFont typeface="Wingdings" panose="05000000000000000000" pitchFamily="2" charset="2"/>
              <a:buChar char="§"/>
            </a:pPr>
            <a:r>
              <a:rPr lang="en-US" altLang="ko-KR" sz="1600" dirty="0"/>
              <a:t>Normalizer </a:t>
            </a:r>
            <a:r>
              <a:rPr lang="ko-KR" altLang="en-US" sz="1600" dirty="0"/>
              <a:t>클래스 </a:t>
            </a:r>
            <a:r>
              <a:rPr lang="en-US" altLang="ko-KR" sz="1600" dirty="0"/>
              <a:t>- </a:t>
            </a:r>
            <a:r>
              <a:rPr lang="ko-KR" altLang="en-US" sz="1600" dirty="0"/>
              <a:t>단위 길이의 합이 </a:t>
            </a:r>
            <a:r>
              <a:rPr lang="en-US" altLang="ko-KR" sz="1600" dirty="0"/>
              <a:t>1</a:t>
            </a:r>
            <a:r>
              <a:rPr lang="ko-KR" altLang="en-US" sz="1600" dirty="0"/>
              <a:t>이 되도록 개별 샘플의 값을 변환</a:t>
            </a:r>
          </a:p>
          <a:p>
            <a:pPr lvl="1">
              <a:buFont typeface="Wingdings" panose="05000000000000000000" pitchFamily="2" charset="2"/>
              <a:buChar char="§"/>
            </a:pPr>
            <a:r>
              <a:rPr lang="ko-KR" altLang="en-US" sz="1600" dirty="0"/>
              <a:t>예</a:t>
            </a:r>
            <a:r>
              <a:rPr lang="en-US" altLang="ko-KR" sz="1600" dirty="0"/>
              <a:t>) </a:t>
            </a:r>
            <a:r>
              <a:rPr lang="ko-KR" altLang="en-US" sz="1600" dirty="0"/>
              <a:t>각 단어나 </a:t>
            </a:r>
            <a:r>
              <a:rPr lang="en-US" altLang="ko-KR" sz="1600" dirty="0"/>
              <a:t>n</a:t>
            </a:r>
            <a:r>
              <a:rPr lang="ko-KR" altLang="en-US" sz="1600" dirty="0"/>
              <a:t>개의 단어 그룹이 특성인 텍스트 분류와 같이</a:t>
            </a:r>
            <a:r>
              <a:rPr lang="en-US" altLang="ko-KR" sz="1600" dirty="0"/>
              <a:t>) </a:t>
            </a:r>
            <a:r>
              <a:rPr lang="ko-KR" altLang="en-US" sz="1600" dirty="0"/>
              <a:t>유사한 특성이 많을 때 종종 사용</a:t>
            </a:r>
          </a:p>
          <a:p>
            <a:pPr lvl="1">
              <a:buFont typeface="Wingdings" panose="05000000000000000000" pitchFamily="2" charset="2"/>
              <a:buChar char="§"/>
            </a:pPr>
            <a:r>
              <a:rPr lang="en-US" altLang="ko-KR" sz="1600" dirty="0"/>
              <a:t>Normalizer</a:t>
            </a:r>
            <a:r>
              <a:rPr lang="ko-KR" altLang="en-US" sz="1600" dirty="0"/>
              <a:t>의 </a:t>
            </a:r>
            <a:r>
              <a:rPr lang="en-US" altLang="ko-KR" sz="1600" dirty="0"/>
              <a:t>norm </a:t>
            </a:r>
            <a:r>
              <a:rPr lang="ko-KR" altLang="en-US" sz="1600" dirty="0"/>
              <a:t>옵션 </a:t>
            </a:r>
            <a:r>
              <a:rPr lang="en-US" altLang="ko-KR" sz="1600" dirty="0"/>
              <a:t>L2</a:t>
            </a:r>
            <a:r>
              <a:rPr lang="ko-KR" altLang="en-US" sz="1600" dirty="0"/>
              <a:t>는 </a:t>
            </a:r>
            <a:r>
              <a:rPr lang="ko-KR" altLang="en-US" sz="1600" dirty="0" err="1"/>
              <a:t>유클리드로</a:t>
            </a:r>
            <a:r>
              <a:rPr lang="ko-KR" altLang="en-US" sz="1600" dirty="0"/>
              <a:t> 기본값입니다</a:t>
            </a:r>
            <a:r>
              <a:rPr lang="en-US" altLang="ko-KR" sz="1600" dirty="0"/>
              <a:t>.</a:t>
            </a:r>
          </a:p>
          <a:p>
            <a:pPr lvl="1">
              <a:buFont typeface="Wingdings" panose="05000000000000000000" pitchFamily="2" charset="2"/>
              <a:buChar char="§"/>
            </a:pPr>
            <a:r>
              <a:rPr lang="en-US" altLang="ko-KR" sz="1600" dirty="0"/>
              <a:t>Normalizer</a:t>
            </a:r>
            <a:r>
              <a:rPr lang="ko-KR" altLang="en-US" sz="1600" dirty="0"/>
              <a:t>의 </a:t>
            </a:r>
            <a:r>
              <a:rPr lang="en-US" altLang="ko-KR" sz="1600" dirty="0"/>
              <a:t>norm </a:t>
            </a:r>
            <a:r>
              <a:rPr lang="ko-KR" altLang="en-US" sz="1600" dirty="0"/>
              <a:t>옵션 </a:t>
            </a:r>
            <a:r>
              <a:rPr lang="en-US" altLang="ko-KR" sz="1600" dirty="0"/>
              <a:t>L1</a:t>
            </a:r>
            <a:r>
              <a:rPr lang="ko-KR" altLang="en-US" sz="1600" dirty="0"/>
              <a:t>은  맨하튼 거리계산</a:t>
            </a:r>
            <a:r>
              <a:rPr lang="en-US" altLang="ko-KR" sz="1600" dirty="0"/>
              <a:t>(</a:t>
            </a:r>
            <a:r>
              <a:rPr lang="ko-KR" altLang="en-US" sz="1600" dirty="0"/>
              <a:t>샘플 특성 값의 합을 </a:t>
            </a:r>
            <a:r>
              <a:rPr lang="en-US" altLang="ko-KR" sz="1600" dirty="0"/>
              <a:t>1</a:t>
            </a:r>
            <a:r>
              <a:rPr lang="ko-KR" altLang="en-US" sz="1600" dirty="0"/>
              <a:t>로 </a:t>
            </a:r>
            <a:r>
              <a:rPr lang="ko-KR" altLang="en-US" sz="1600" dirty="0" err="1"/>
              <a:t>만듬</a:t>
            </a:r>
            <a:r>
              <a:rPr lang="en-US" altLang="ko-KR" sz="1600" dirty="0"/>
              <a:t>) </a:t>
            </a:r>
            <a:r>
              <a:rPr lang="ko-KR" altLang="en-US" sz="1600" dirty="0"/>
              <a:t>방식입니다</a:t>
            </a:r>
            <a:r>
              <a:rPr lang="en-US" altLang="ko-KR" sz="1600" dirty="0"/>
              <a:t>. </a:t>
            </a:r>
          </a:p>
          <a:p>
            <a:pPr lvl="1">
              <a:buFont typeface="Wingdings" panose="05000000000000000000" pitchFamily="2" charset="2"/>
              <a:buChar char="§"/>
            </a:pPr>
            <a:r>
              <a:rPr lang="ko-KR" altLang="en-US" sz="1600" dirty="0" err="1"/>
              <a:t>행단위로</a:t>
            </a:r>
            <a:r>
              <a:rPr lang="ko-KR" altLang="en-US" sz="1600" dirty="0"/>
              <a:t> 변환되므로 </a:t>
            </a:r>
            <a:r>
              <a:rPr lang="en-US" altLang="ko-KR" sz="1600" dirty="0"/>
              <a:t>fit() </a:t>
            </a:r>
            <a:r>
              <a:rPr lang="ko-KR" altLang="en-US" sz="1600" dirty="0"/>
              <a:t>계산 작업 없이 </a:t>
            </a:r>
            <a:r>
              <a:rPr lang="en-US" altLang="ko-KR" sz="1600" dirty="0"/>
              <a:t>transform() </a:t>
            </a:r>
            <a:r>
              <a:rPr lang="ko-KR" altLang="en-US" sz="1600" dirty="0"/>
              <a:t>사용</a:t>
            </a:r>
            <a:endParaRPr lang="en-US" altLang="ko-KR" sz="1600" dirty="0"/>
          </a:p>
        </p:txBody>
      </p:sp>
      <p:sp>
        <p:nvSpPr>
          <p:cNvPr id="4" name="직사각형 3"/>
          <p:cNvSpPr/>
          <p:nvPr/>
        </p:nvSpPr>
        <p:spPr>
          <a:xfrm>
            <a:off x="1158553" y="3200399"/>
            <a:ext cx="10092583" cy="33494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Normalizer</a:t>
            </a: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([[0.5, 0.5], </a:t>
            </a:r>
            <a:r>
              <a:rPr lang="en-US" altLang="ko-KR" sz="1600" dirty="0" smtClean="0">
                <a:solidFill>
                  <a:schemeClr val="tx1"/>
                </a:solidFill>
              </a:rPr>
              <a:t> [</a:t>
            </a:r>
            <a:r>
              <a:rPr lang="en-US" altLang="ko-KR" sz="1600" dirty="0">
                <a:solidFill>
                  <a:schemeClr val="tx1"/>
                </a:solidFill>
              </a:rPr>
              <a:t>1.1, 3.4</a:t>
            </a:r>
            <a:r>
              <a:rPr lang="en-US" altLang="ko-KR" sz="1600" dirty="0" smtClean="0">
                <a:solidFill>
                  <a:schemeClr val="tx1"/>
                </a:solidFill>
              </a:rPr>
              <a:t>],  [</a:t>
            </a:r>
            <a:r>
              <a:rPr lang="en-US" altLang="ko-KR" sz="1600" dirty="0">
                <a:solidFill>
                  <a:schemeClr val="tx1"/>
                </a:solidFill>
              </a:rPr>
              <a:t>1.5, 20.2</a:t>
            </a:r>
            <a:r>
              <a:rPr lang="en-US" altLang="ko-KR" sz="1600" dirty="0" smtClean="0">
                <a:solidFill>
                  <a:schemeClr val="tx1"/>
                </a:solidFill>
              </a:rPr>
              <a:t>],  [</a:t>
            </a:r>
            <a:r>
              <a:rPr lang="en-US" altLang="ko-KR" sz="1600" dirty="0">
                <a:solidFill>
                  <a:schemeClr val="tx1"/>
                </a:solidFill>
              </a:rPr>
              <a:t>1.63, 34.4</a:t>
            </a:r>
            <a:r>
              <a:rPr lang="en-US" altLang="ko-KR" sz="1600" dirty="0" smtClean="0">
                <a:solidFill>
                  <a:schemeClr val="tx1"/>
                </a:solidFill>
              </a:rPr>
              <a:t>],   [</a:t>
            </a:r>
            <a:r>
              <a:rPr lang="en-US" altLang="ko-KR" sz="1600" dirty="0">
                <a:solidFill>
                  <a:schemeClr val="tx1"/>
                </a:solidFill>
              </a:rPr>
              <a:t>10.9, 3.3]])</a:t>
            </a:r>
          </a:p>
          <a:p>
            <a:r>
              <a:rPr lang="en-US" altLang="ko-KR" sz="1600" dirty="0">
                <a:solidFill>
                  <a:schemeClr val="tx1"/>
                </a:solidFill>
              </a:rPr>
              <a:t>normalizer = Normalizer(nor="12")</a:t>
            </a:r>
          </a:p>
          <a:p>
            <a:r>
              <a:rPr lang="en-US" altLang="ko-KR" sz="1600" dirty="0" err="1">
                <a:solidFill>
                  <a:schemeClr val="tx1"/>
                </a:solidFill>
              </a:rPr>
              <a:t>normalizer.transform</a:t>
            </a:r>
            <a:r>
              <a:rPr lang="en-US" altLang="ko-KR" sz="1600" dirty="0">
                <a:solidFill>
                  <a:schemeClr val="tx1"/>
                </a:solidFill>
              </a:rPr>
              <a:t>(features)</a:t>
            </a:r>
          </a:p>
          <a:p>
            <a:r>
              <a:rPr lang="en-US" altLang="ko-KR" sz="1600" dirty="0">
                <a:solidFill>
                  <a:schemeClr val="tx1"/>
                </a:solidFill>
              </a:rPr>
              <a:t>fearues_l2_norm = Normalizer(norm="l2").</a:t>
            </a:r>
            <a:r>
              <a:rPr lang="en-US" altLang="ko-KR" sz="1600" dirty="0" err="1">
                <a:solidFill>
                  <a:schemeClr val="tx1"/>
                </a:solidFill>
              </a:rPr>
              <a:t>tranform</a:t>
            </a:r>
            <a:r>
              <a:rPr lang="en-US" altLang="ko-KR" sz="1600" dirty="0">
                <a:solidFill>
                  <a:schemeClr val="tx1"/>
                </a:solidFill>
              </a:rPr>
              <a:t>(features)</a:t>
            </a:r>
          </a:p>
          <a:p>
            <a:r>
              <a:rPr lang="en-US" altLang="ko-KR" sz="1600" dirty="0">
                <a:solidFill>
                  <a:schemeClr val="tx1"/>
                </a:solidFill>
              </a:rPr>
              <a:t>fearues_l2_norm</a:t>
            </a:r>
          </a:p>
          <a:p>
            <a:r>
              <a:rPr lang="en-US" altLang="ko-KR" sz="1600" dirty="0">
                <a:solidFill>
                  <a:schemeClr val="tx1"/>
                </a:solidFill>
              </a:rPr>
              <a:t>fearues_l1_norm = Normalizer(norm="l1").</a:t>
            </a:r>
            <a:r>
              <a:rPr lang="en-US" altLang="ko-KR" sz="1600" dirty="0" err="1">
                <a:solidFill>
                  <a:schemeClr val="tx1"/>
                </a:solidFill>
              </a:rPr>
              <a:t>tranform</a:t>
            </a:r>
            <a:r>
              <a:rPr lang="en-US" altLang="ko-KR" sz="1600" dirty="0">
                <a:solidFill>
                  <a:schemeClr val="tx1"/>
                </a:solidFill>
              </a:rPr>
              <a:t>(features)</a:t>
            </a:r>
          </a:p>
          <a:p>
            <a:r>
              <a:rPr lang="en-US" altLang="ko-KR" sz="1600" dirty="0">
                <a:solidFill>
                  <a:schemeClr val="tx1"/>
                </a:solidFill>
              </a:rPr>
              <a:t>fearues_l1_norm </a:t>
            </a:r>
          </a:p>
          <a:p>
            <a:r>
              <a:rPr lang="en-US" altLang="ko-KR" sz="1600" dirty="0">
                <a:solidFill>
                  <a:schemeClr val="tx1"/>
                </a:solidFill>
              </a:rPr>
              <a:t>print("</a:t>
            </a:r>
            <a:r>
              <a:rPr lang="ko-KR" altLang="en-US" sz="1600" dirty="0">
                <a:solidFill>
                  <a:schemeClr val="tx1"/>
                </a:solidFill>
              </a:rPr>
              <a:t>첫 번째 </a:t>
            </a:r>
            <a:r>
              <a:rPr lang="ko-KR" altLang="en-US" sz="1600" dirty="0" err="1">
                <a:solidFill>
                  <a:schemeClr val="tx1"/>
                </a:solidFill>
              </a:rPr>
              <a:t>샘플값의</a:t>
            </a:r>
            <a:r>
              <a:rPr lang="ko-KR" altLang="en-US" sz="1600" dirty="0">
                <a:solidFill>
                  <a:schemeClr val="tx1"/>
                </a:solidFill>
              </a:rPr>
              <a:t> 합 </a:t>
            </a:r>
            <a:r>
              <a:rPr lang="en-US" altLang="ko-KR" sz="1600" dirty="0">
                <a:solidFill>
                  <a:schemeClr val="tx1"/>
                </a:solidFill>
              </a:rPr>
              <a:t>: ", features_l1_norm[0, 0] + features_l1_norm[0, 1</a:t>
            </a:r>
            <a:r>
              <a:rPr lang="en-US" altLang="ko-KR" sz="1600" dirty="0" smtClean="0">
                <a:solidFill>
                  <a:schemeClr val="tx1"/>
                </a:solidFill>
              </a:rPr>
              <a:t>])</a:t>
            </a:r>
          </a:p>
          <a:p>
            <a:r>
              <a:rPr lang="en-US" altLang="ko-KR" sz="1600" dirty="0">
                <a:solidFill>
                  <a:schemeClr val="tx1"/>
                </a:solidFill>
              </a:rPr>
              <a:t>features / </a:t>
            </a:r>
            <a:r>
              <a:rPr lang="en-US" altLang="ko-KR" sz="1600" dirty="0" err="1">
                <a:solidFill>
                  <a:schemeClr val="tx1"/>
                </a:solidFill>
              </a:rPr>
              <a:t>np.sum</a:t>
            </a:r>
            <a:r>
              <a:rPr lang="en-US" altLang="ko-KR" sz="1600" dirty="0">
                <a:solidFill>
                  <a:schemeClr val="tx1"/>
                </a:solidFill>
              </a:rPr>
              <a:t>(</a:t>
            </a:r>
            <a:r>
              <a:rPr lang="en-US" altLang="ko-KR" sz="1600" dirty="0" err="1">
                <a:solidFill>
                  <a:schemeClr val="tx1"/>
                </a:solidFill>
              </a:rPr>
              <a:t>np.abs</a:t>
            </a:r>
            <a:r>
              <a:rPr lang="en-US" altLang="ko-KR" sz="1600" dirty="0">
                <a:solidFill>
                  <a:schemeClr val="tx1"/>
                </a:solidFill>
              </a:rPr>
              <a:t>(features), axis=1, </a:t>
            </a:r>
            <a:r>
              <a:rPr lang="en-US" altLang="ko-KR" sz="1600" dirty="0" err="1">
                <a:solidFill>
                  <a:schemeClr val="tx1"/>
                </a:solidFill>
              </a:rPr>
              <a:t>keepdims</a:t>
            </a:r>
            <a:r>
              <a:rPr lang="en-US" altLang="ko-KR" sz="1600" dirty="0">
                <a:solidFill>
                  <a:schemeClr val="tx1"/>
                </a:solidFill>
              </a:rPr>
              <a:t>=True</a:t>
            </a:r>
            <a:r>
              <a:rPr lang="en-US" altLang="ko-KR" sz="1600" dirty="0" smtClean="0">
                <a:solidFill>
                  <a:schemeClr val="tx1"/>
                </a:solidFill>
              </a:rPr>
              <a:t>)</a:t>
            </a:r>
          </a:p>
          <a:p>
            <a:r>
              <a:rPr lang="en-US" altLang="ko-KR" sz="1600" dirty="0">
                <a:solidFill>
                  <a:schemeClr val="tx1"/>
                </a:solidFill>
              </a:rPr>
              <a:t>features / </a:t>
            </a:r>
            <a:r>
              <a:rPr lang="en-US" altLang="ko-KR" sz="1600" dirty="0" err="1">
                <a:solidFill>
                  <a:schemeClr val="tx1"/>
                </a:solidFill>
              </a:rPr>
              <a:t>np.sqrt</a:t>
            </a:r>
            <a:r>
              <a:rPr lang="en-US" altLang="ko-KR" sz="1600" dirty="0">
                <a:solidFill>
                  <a:schemeClr val="tx1"/>
                </a:solidFill>
              </a:rPr>
              <a:t>(</a:t>
            </a:r>
            <a:r>
              <a:rPr lang="en-US" altLang="ko-KR" sz="1600" dirty="0" err="1">
                <a:solidFill>
                  <a:schemeClr val="tx1"/>
                </a:solidFill>
              </a:rPr>
              <a:t>np.sum</a:t>
            </a:r>
            <a:r>
              <a:rPr lang="en-US" altLang="ko-KR" sz="1600" dirty="0">
                <a:solidFill>
                  <a:schemeClr val="tx1"/>
                </a:solidFill>
              </a:rPr>
              <a:t>(</a:t>
            </a:r>
            <a:r>
              <a:rPr lang="en-US" altLang="ko-KR" sz="1600" dirty="0" err="1">
                <a:solidFill>
                  <a:schemeClr val="tx1"/>
                </a:solidFill>
              </a:rPr>
              <a:t>np.square</a:t>
            </a:r>
            <a:r>
              <a:rPr lang="en-US" altLang="ko-KR" sz="1600" dirty="0">
                <a:solidFill>
                  <a:schemeClr val="tx1"/>
                </a:solidFill>
              </a:rPr>
              <a:t>(features), axis=1, </a:t>
            </a:r>
            <a:r>
              <a:rPr lang="en-US" altLang="ko-KR" sz="1600" dirty="0" err="1">
                <a:solidFill>
                  <a:schemeClr val="tx1"/>
                </a:solidFill>
              </a:rPr>
              <a:t>keepdims</a:t>
            </a:r>
            <a:r>
              <a:rPr lang="en-US" altLang="ko-KR" sz="1600" dirty="0">
                <a:solidFill>
                  <a:schemeClr val="tx1"/>
                </a:solidFill>
              </a:rPr>
              <a:t>=True))</a:t>
            </a:r>
          </a:p>
        </p:txBody>
      </p:sp>
    </p:spTree>
    <p:extLst>
      <p:ext uri="{BB962C8B-B14F-4D97-AF65-F5344CB8AC3E}">
        <p14:creationId xmlns:p14="http://schemas.microsoft.com/office/powerpoint/2010/main" val="3831815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정규화 변환</a:t>
            </a:r>
            <a:r>
              <a:rPr lang="en-US" altLang="ko-KR" sz="1800" dirty="0" smtClean="0"/>
              <a:t> </a:t>
            </a:r>
          </a:p>
          <a:p>
            <a:pPr lvl="1">
              <a:buFont typeface="Wingdings" panose="05000000000000000000" pitchFamily="2" charset="2"/>
              <a:buChar char="§"/>
            </a:pPr>
            <a:r>
              <a:rPr lang="en-US" altLang="ko-KR" sz="1600" dirty="0"/>
              <a:t>Normalizer</a:t>
            </a:r>
            <a:r>
              <a:rPr lang="ko-KR" altLang="en-US" sz="1600" dirty="0"/>
              <a:t>의 </a:t>
            </a:r>
            <a:r>
              <a:rPr lang="en-US" altLang="ko-KR" sz="1600" dirty="0"/>
              <a:t>norm </a:t>
            </a:r>
            <a:r>
              <a:rPr lang="ko-KR" altLang="en-US" sz="1600" dirty="0"/>
              <a:t>매개변수에 지정 옵션 </a:t>
            </a:r>
            <a:r>
              <a:rPr lang="en-US" altLang="ko-KR" sz="1600" dirty="0"/>
              <a:t>max :  </a:t>
            </a:r>
            <a:r>
              <a:rPr lang="ko-KR" altLang="en-US" sz="1600" dirty="0"/>
              <a:t>각 행의 최대값으로 행의 값을 나눔</a:t>
            </a:r>
            <a:endParaRPr lang="en-US" altLang="ko-KR" sz="1600" dirty="0"/>
          </a:p>
        </p:txBody>
      </p:sp>
      <p:sp>
        <p:nvSpPr>
          <p:cNvPr id="4" name="직사각형 3"/>
          <p:cNvSpPr/>
          <p:nvPr/>
        </p:nvSpPr>
        <p:spPr>
          <a:xfrm>
            <a:off x="1152883" y="2037522"/>
            <a:ext cx="10092583" cy="16101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Normalizer</a:t>
            </a: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([[0.5, 0.5], </a:t>
            </a:r>
            <a:r>
              <a:rPr lang="en-US" altLang="ko-KR" sz="1600" dirty="0" smtClean="0">
                <a:solidFill>
                  <a:schemeClr val="tx1"/>
                </a:solidFill>
              </a:rPr>
              <a:t> [</a:t>
            </a:r>
            <a:r>
              <a:rPr lang="en-US" altLang="ko-KR" sz="1600" dirty="0">
                <a:solidFill>
                  <a:schemeClr val="tx1"/>
                </a:solidFill>
              </a:rPr>
              <a:t>1.1, 3.4</a:t>
            </a:r>
            <a:r>
              <a:rPr lang="en-US" altLang="ko-KR" sz="1600" dirty="0" smtClean="0">
                <a:solidFill>
                  <a:schemeClr val="tx1"/>
                </a:solidFill>
              </a:rPr>
              <a:t>],  [</a:t>
            </a:r>
            <a:r>
              <a:rPr lang="en-US" altLang="ko-KR" sz="1600" dirty="0">
                <a:solidFill>
                  <a:schemeClr val="tx1"/>
                </a:solidFill>
              </a:rPr>
              <a:t>1.5, 20.2</a:t>
            </a:r>
            <a:r>
              <a:rPr lang="en-US" altLang="ko-KR" sz="1600" dirty="0" smtClean="0">
                <a:solidFill>
                  <a:schemeClr val="tx1"/>
                </a:solidFill>
              </a:rPr>
              <a:t>],  [</a:t>
            </a:r>
            <a:r>
              <a:rPr lang="en-US" altLang="ko-KR" sz="1600" dirty="0">
                <a:solidFill>
                  <a:schemeClr val="tx1"/>
                </a:solidFill>
              </a:rPr>
              <a:t>1.63, 34.4</a:t>
            </a:r>
            <a:r>
              <a:rPr lang="en-US" altLang="ko-KR" sz="1600" dirty="0" smtClean="0">
                <a:solidFill>
                  <a:schemeClr val="tx1"/>
                </a:solidFill>
              </a:rPr>
              <a:t>],   [</a:t>
            </a:r>
            <a:r>
              <a:rPr lang="en-US" altLang="ko-KR" sz="1600" dirty="0">
                <a:solidFill>
                  <a:schemeClr val="tx1"/>
                </a:solidFill>
              </a:rPr>
              <a:t>10.9, 3.3]])</a:t>
            </a:r>
          </a:p>
          <a:p>
            <a:r>
              <a:rPr lang="en-US" altLang="ko-KR" sz="1600" dirty="0">
                <a:solidFill>
                  <a:schemeClr val="tx1"/>
                </a:solidFill>
              </a:rPr>
              <a:t>Normalizer(norm="max").transform(features)</a:t>
            </a:r>
          </a:p>
        </p:txBody>
      </p:sp>
    </p:spTree>
    <p:extLst>
      <p:ext uri="{BB962C8B-B14F-4D97-AF65-F5344CB8AC3E}">
        <p14:creationId xmlns:p14="http://schemas.microsoft.com/office/powerpoint/2010/main" val="1608028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다항 </a:t>
            </a:r>
            <a:r>
              <a:rPr lang="ko-KR" altLang="en-US" sz="1800" b="1" dirty="0"/>
              <a:t>특성과 </a:t>
            </a:r>
            <a:r>
              <a:rPr lang="ko-KR" altLang="en-US" sz="1800" b="1" dirty="0" err="1"/>
              <a:t>교차항</a:t>
            </a:r>
            <a:r>
              <a:rPr lang="ko-KR" altLang="en-US" sz="1800" b="1" dirty="0"/>
              <a:t> 특성 </a:t>
            </a:r>
            <a:r>
              <a:rPr lang="ko-KR" altLang="en-US" sz="1800" b="1" dirty="0" smtClean="0"/>
              <a:t>생성</a:t>
            </a:r>
            <a:r>
              <a:rPr lang="en-US" altLang="ko-KR" sz="1800" dirty="0" smtClean="0"/>
              <a:t> </a:t>
            </a:r>
          </a:p>
          <a:p>
            <a:pPr lvl="1">
              <a:buFont typeface="Wingdings" panose="05000000000000000000" pitchFamily="2" charset="2"/>
              <a:buChar char="§"/>
            </a:pPr>
            <a:r>
              <a:rPr lang="en-US" altLang="ko-KR" sz="1600" dirty="0" err="1"/>
              <a:t>PolynomialFeatures</a:t>
            </a:r>
            <a:r>
              <a:rPr lang="en-US" altLang="ko-KR" sz="1600" dirty="0"/>
              <a:t> </a:t>
            </a:r>
            <a:r>
              <a:rPr lang="ko-KR" altLang="en-US" sz="1600" dirty="0"/>
              <a:t>클래스는 </a:t>
            </a:r>
            <a:r>
              <a:rPr lang="ko-KR" altLang="en-US" sz="1600" dirty="0" err="1"/>
              <a:t>교차항을</a:t>
            </a:r>
            <a:r>
              <a:rPr lang="ko-KR" altLang="en-US" sz="1600" dirty="0"/>
              <a:t> 포함합니다</a:t>
            </a:r>
            <a:r>
              <a:rPr lang="en-US" altLang="ko-KR" sz="1600" dirty="0"/>
              <a:t>.</a:t>
            </a:r>
          </a:p>
          <a:p>
            <a:pPr lvl="1">
              <a:buFont typeface="Wingdings" panose="05000000000000000000" pitchFamily="2" charset="2"/>
              <a:buChar char="§"/>
            </a:pPr>
            <a:r>
              <a:rPr lang="en-US" altLang="ko-KR" sz="1600" dirty="0"/>
              <a:t>degree </a:t>
            </a:r>
            <a:r>
              <a:rPr lang="ko-KR" altLang="en-US" sz="1600" dirty="0"/>
              <a:t>매개변수가 다항식의 최대 차수를 결정 </a:t>
            </a:r>
            <a:r>
              <a:rPr lang="ko-KR" altLang="en-US" sz="1600" dirty="0" smtClean="0"/>
              <a:t> </a:t>
            </a:r>
            <a:r>
              <a:rPr lang="en-US" altLang="ko-KR" sz="1600" dirty="0" smtClean="0"/>
              <a:t/>
            </a:r>
            <a:br>
              <a:rPr lang="en-US" altLang="ko-KR" sz="1600" dirty="0" smtClean="0"/>
            </a:br>
            <a:r>
              <a:rPr lang="ko-KR" altLang="en-US" sz="1600" dirty="0" smtClean="0"/>
              <a:t>예</a:t>
            </a:r>
            <a:r>
              <a:rPr lang="en-US" altLang="ko-KR" sz="1600" dirty="0"/>
              <a:t>) degree=2</a:t>
            </a:r>
            <a:r>
              <a:rPr lang="ko-KR" altLang="en-US" sz="1600" dirty="0"/>
              <a:t>는 </a:t>
            </a:r>
            <a:r>
              <a:rPr lang="en-US" altLang="ko-KR" sz="1600" dirty="0"/>
              <a:t>2</a:t>
            </a:r>
            <a:r>
              <a:rPr lang="ko-KR" altLang="en-US" sz="1600" dirty="0"/>
              <a:t>의 제곱까지 새로운 특성을 </a:t>
            </a:r>
            <a:r>
              <a:rPr lang="ko-KR" altLang="en-US" sz="1600" dirty="0" err="1" smtClean="0"/>
              <a:t>만듬</a:t>
            </a:r>
            <a:r>
              <a:rPr lang="en-US" altLang="ko-KR" sz="1600" dirty="0" smtClean="0"/>
              <a:t/>
            </a:r>
            <a:br>
              <a:rPr lang="en-US" altLang="ko-KR" sz="1600" dirty="0" smtClean="0"/>
            </a:br>
            <a:r>
              <a:rPr lang="en-US" altLang="ko-KR" sz="1600" dirty="0" smtClean="0"/>
              <a:t>    </a:t>
            </a:r>
            <a:r>
              <a:rPr lang="ko-KR" altLang="en-US" sz="1600" dirty="0" smtClean="0"/>
              <a:t> </a:t>
            </a:r>
            <a:r>
              <a:rPr lang="en-US" altLang="ko-KR" sz="1600" dirty="0"/>
              <a:t>degree=3</a:t>
            </a:r>
            <a:r>
              <a:rPr lang="ko-KR" altLang="en-US" sz="1600" dirty="0"/>
              <a:t>은 </a:t>
            </a:r>
            <a:r>
              <a:rPr lang="en-US" altLang="ko-KR" sz="1600" dirty="0"/>
              <a:t>2</a:t>
            </a:r>
            <a:r>
              <a:rPr lang="ko-KR" altLang="en-US" sz="1600" dirty="0"/>
              <a:t>제곱과 </a:t>
            </a:r>
            <a:r>
              <a:rPr lang="en-US" altLang="ko-KR" sz="1600" dirty="0"/>
              <a:t>3</a:t>
            </a:r>
            <a:r>
              <a:rPr lang="ko-KR" altLang="en-US" sz="1600" dirty="0"/>
              <a:t>제곱까지 새로운 특성을 </a:t>
            </a:r>
            <a:r>
              <a:rPr lang="ko-KR" altLang="en-US" sz="1600" dirty="0" err="1"/>
              <a:t>만듬</a:t>
            </a:r>
            <a:endParaRPr lang="ko-KR" altLang="en-US" sz="1600" dirty="0"/>
          </a:p>
          <a:p>
            <a:pPr lvl="1">
              <a:buFont typeface="Wingdings" panose="05000000000000000000" pitchFamily="2" charset="2"/>
              <a:buChar char="§"/>
            </a:pPr>
            <a:r>
              <a:rPr lang="en-US" altLang="ko-KR" sz="1600" dirty="0" err="1"/>
              <a:t>interaction_only</a:t>
            </a:r>
            <a:r>
              <a:rPr lang="ko-KR" altLang="en-US" sz="1600" dirty="0"/>
              <a:t>를 </a:t>
            </a:r>
            <a:r>
              <a:rPr lang="en-US" altLang="ko-KR" sz="1600" dirty="0"/>
              <a:t>True</a:t>
            </a:r>
            <a:r>
              <a:rPr lang="ko-KR" altLang="en-US" sz="1600" dirty="0"/>
              <a:t>로 지정하면 </a:t>
            </a:r>
            <a:r>
              <a:rPr lang="ko-KR" altLang="en-US" sz="1600" dirty="0" err="1"/>
              <a:t>교차항</a:t>
            </a:r>
            <a:r>
              <a:rPr lang="ko-KR" altLang="en-US" sz="1600" dirty="0"/>
              <a:t> 특성만 만들 수 있습니다</a:t>
            </a:r>
            <a:r>
              <a:rPr lang="en-US" altLang="ko-KR" sz="1600" dirty="0" smtClean="0"/>
              <a:t>.</a:t>
            </a:r>
          </a:p>
          <a:p>
            <a:pPr lvl="1">
              <a:buFont typeface="Wingdings" panose="05000000000000000000" pitchFamily="2" charset="2"/>
              <a:buChar char="§"/>
            </a:pPr>
            <a:r>
              <a:rPr lang="ko-KR" altLang="en-US" sz="1600" dirty="0"/>
              <a:t>특성과 타깃 사이에 비선형 관계가 있다는 가정을 추가할 때 다항 특성을 종종 만듭니다</a:t>
            </a:r>
            <a:r>
              <a:rPr lang="en-US" altLang="ko-KR" sz="1600" dirty="0"/>
              <a:t>.</a:t>
            </a:r>
          </a:p>
          <a:p>
            <a:pPr lvl="1">
              <a:buFont typeface="Wingdings" panose="05000000000000000000" pitchFamily="2" charset="2"/>
              <a:buChar char="§"/>
            </a:pPr>
            <a:r>
              <a:rPr lang="ko-KR" altLang="en-US" sz="1600" dirty="0"/>
              <a:t>예</a:t>
            </a:r>
            <a:r>
              <a:rPr lang="en-US" altLang="ko-KR" sz="1600" dirty="0"/>
              <a:t>) </a:t>
            </a:r>
            <a:r>
              <a:rPr lang="ko-KR" altLang="en-US" sz="1600" dirty="0"/>
              <a:t>주요 질병에 걸릴 확률에 나이가 미치는 영향은 일정한 </a:t>
            </a:r>
            <a:r>
              <a:rPr lang="ko-KR" altLang="en-US" sz="1600" dirty="0" err="1"/>
              <a:t>상숫값이</a:t>
            </a:r>
            <a:r>
              <a:rPr lang="ko-KR" altLang="en-US" sz="1600" dirty="0"/>
              <a:t> 아니고 나이가 증가함에 따라 같이 증가한다는 의심을 할 수 있음</a:t>
            </a:r>
            <a:endParaRPr lang="en-US" altLang="ko-KR" sz="1600" dirty="0"/>
          </a:p>
        </p:txBody>
      </p:sp>
      <p:sp>
        <p:nvSpPr>
          <p:cNvPr id="4" name="직사각형 3"/>
          <p:cNvSpPr/>
          <p:nvPr/>
        </p:nvSpPr>
        <p:spPr>
          <a:xfrm>
            <a:off x="1232451" y="3677477"/>
            <a:ext cx="10098157" cy="29916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PolynomialFeatures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err="1">
                <a:solidFill>
                  <a:schemeClr val="tx1"/>
                </a:solidFill>
              </a:rPr>
              <a:t>polynomial_interaction</a:t>
            </a:r>
            <a:r>
              <a:rPr lang="en-US" altLang="ko-KR" sz="1600" dirty="0">
                <a:solidFill>
                  <a:schemeClr val="tx1"/>
                </a:solidFill>
              </a:rPr>
              <a:t> = </a:t>
            </a:r>
            <a:r>
              <a:rPr lang="en-US" altLang="ko-KR" sz="1600" dirty="0" err="1">
                <a:solidFill>
                  <a:schemeClr val="tx1"/>
                </a:solidFill>
              </a:rPr>
              <a:t>PolynomialFeatures</a:t>
            </a:r>
            <a:r>
              <a:rPr lang="en-US" altLang="ko-KR" sz="1600" dirty="0">
                <a:solidFill>
                  <a:schemeClr val="tx1"/>
                </a:solidFill>
              </a:rPr>
              <a:t>(degree=2, </a:t>
            </a:r>
            <a:r>
              <a:rPr lang="en-US" altLang="ko-KR" sz="1600" dirty="0" err="1">
                <a:solidFill>
                  <a:schemeClr val="tx1"/>
                </a:solidFill>
              </a:rPr>
              <a:t>include_bias</a:t>
            </a:r>
            <a:r>
              <a:rPr lang="en-US" altLang="ko-KR" sz="1600" dirty="0">
                <a:solidFill>
                  <a:schemeClr val="tx1"/>
                </a:solidFill>
              </a:rPr>
              <a:t>=False)</a:t>
            </a:r>
          </a:p>
          <a:p>
            <a:r>
              <a:rPr lang="en-US" altLang="ko-KR" sz="1600" dirty="0" err="1">
                <a:solidFill>
                  <a:schemeClr val="tx1"/>
                </a:solidFill>
              </a:rPr>
              <a:t>polynomial_interaction.fit_transform</a:t>
            </a:r>
            <a:r>
              <a:rPr lang="en-US" altLang="ko-KR" sz="1600" dirty="0">
                <a:solidFill>
                  <a:schemeClr val="tx1"/>
                </a:solidFill>
              </a:rPr>
              <a:t>(features)   #</a:t>
            </a:r>
            <a:r>
              <a:rPr lang="ko-KR" altLang="en-US" sz="1600" dirty="0">
                <a:solidFill>
                  <a:schemeClr val="tx1"/>
                </a:solidFill>
              </a:rPr>
              <a:t>다항 특성을 </a:t>
            </a:r>
            <a:r>
              <a:rPr lang="ko-KR" altLang="en-US" sz="1600" dirty="0" err="1">
                <a:solidFill>
                  <a:schemeClr val="tx1"/>
                </a:solidFill>
              </a:rPr>
              <a:t>만듬</a:t>
            </a:r>
            <a:endParaRPr lang="ko-KR" altLang="en-US" sz="1600" dirty="0">
              <a:solidFill>
                <a:schemeClr val="tx1"/>
              </a:solidFill>
            </a:endParaRPr>
          </a:p>
          <a:p>
            <a:endParaRPr lang="ko-KR" altLang="en-US" sz="1600" dirty="0">
              <a:solidFill>
                <a:schemeClr val="tx1"/>
              </a:solidFill>
            </a:endParaRPr>
          </a:p>
          <a:p>
            <a:r>
              <a:rPr lang="en-US" altLang="ko-KR" sz="1600" dirty="0" err="1">
                <a:solidFill>
                  <a:schemeClr val="tx1"/>
                </a:solidFill>
              </a:rPr>
              <a:t>polynomial_interaction</a:t>
            </a:r>
            <a:r>
              <a:rPr lang="en-US" altLang="ko-KR" sz="1600" dirty="0">
                <a:solidFill>
                  <a:schemeClr val="tx1"/>
                </a:solidFill>
              </a:rPr>
              <a:t> = </a:t>
            </a:r>
            <a:r>
              <a:rPr lang="en-US" altLang="ko-KR" sz="1600" dirty="0" err="1">
                <a:solidFill>
                  <a:schemeClr val="tx1"/>
                </a:solidFill>
              </a:rPr>
              <a:t>PolynomialFeatures</a:t>
            </a:r>
            <a:r>
              <a:rPr lang="en-US" altLang="ko-KR" sz="1600" dirty="0">
                <a:solidFill>
                  <a:schemeClr val="tx1"/>
                </a:solidFill>
              </a:rPr>
              <a:t>(degree=2, </a:t>
            </a:r>
            <a:r>
              <a:rPr lang="en-US" altLang="ko-KR" sz="1600" dirty="0" err="1">
                <a:solidFill>
                  <a:schemeClr val="tx1"/>
                </a:solidFill>
              </a:rPr>
              <a:t>interaction_only</a:t>
            </a:r>
            <a:r>
              <a:rPr lang="en-US" altLang="ko-KR" sz="1600" dirty="0">
                <a:solidFill>
                  <a:schemeClr val="tx1"/>
                </a:solidFill>
              </a:rPr>
              <a:t>=True, </a:t>
            </a:r>
            <a:r>
              <a:rPr lang="en-US" altLang="ko-KR" sz="1600" dirty="0" err="1">
                <a:solidFill>
                  <a:schemeClr val="tx1"/>
                </a:solidFill>
              </a:rPr>
              <a:t>include_bias</a:t>
            </a:r>
            <a:r>
              <a:rPr lang="en-US" altLang="ko-KR" sz="1600" dirty="0">
                <a:solidFill>
                  <a:schemeClr val="tx1"/>
                </a:solidFill>
              </a:rPr>
              <a:t>=False)</a:t>
            </a:r>
          </a:p>
          <a:p>
            <a:r>
              <a:rPr lang="en-US" altLang="ko-KR" sz="1600" dirty="0" err="1">
                <a:solidFill>
                  <a:schemeClr val="tx1"/>
                </a:solidFill>
              </a:rPr>
              <a:t>interaction.fit_transform</a:t>
            </a:r>
            <a:r>
              <a:rPr lang="en-US" altLang="ko-KR" sz="1600" dirty="0">
                <a:solidFill>
                  <a:schemeClr val="tx1"/>
                </a:solidFill>
              </a:rPr>
              <a:t>(features</a:t>
            </a:r>
            <a:r>
              <a:rPr lang="en-US" altLang="ko-KR" sz="1600" dirty="0" smtClean="0">
                <a:solidFill>
                  <a:schemeClr val="tx1"/>
                </a:solidFill>
              </a:rPr>
              <a:t>)</a:t>
            </a:r>
          </a:p>
          <a:p>
            <a:endParaRPr lang="en-US" altLang="ko-KR" sz="1600" dirty="0">
              <a:solidFill>
                <a:schemeClr val="tx1"/>
              </a:solidFill>
            </a:endParaRPr>
          </a:p>
          <a:p>
            <a:r>
              <a:rPr lang="en-US" altLang="ko-KR" sz="1600" dirty="0" smtClean="0">
                <a:solidFill>
                  <a:schemeClr val="tx1"/>
                </a:solidFill>
              </a:rPr>
              <a:t>interaction = </a:t>
            </a:r>
            <a:r>
              <a:rPr lang="en-US" altLang="ko-KR" sz="1600" dirty="0" err="1" smtClean="0">
                <a:solidFill>
                  <a:schemeClr val="tx1"/>
                </a:solidFill>
              </a:rPr>
              <a:t>PolynomialFeatures</a:t>
            </a:r>
            <a:r>
              <a:rPr lang="en-US" altLang="ko-KR" sz="1600" dirty="0" smtClean="0">
                <a:solidFill>
                  <a:schemeClr val="tx1"/>
                </a:solidFill>
              </a:rPr>
              <a:t>(degree=2, </a:t>
            </a:r>
            <a:r>
              <a:rPr lang="en-US" altLang="ko-KR" sz="1600" dirty="0" err="1" smtClean="0">
                <a:solidFill>
                  <a:schemeClr val="tx1"/>
                </a:solidFill>
              </a:rPr>
              <a:t>interaction_only</a:t>
            </a:r>
            <a:r>
              <a:rPr lang="en-US" altLang="ko-KR" sz="1600" dirty="0" smtClean="0">
                <a:solidFill>
                  <a:schemeClr val="tx1"/>
                </a:solidFill>
              </a:rPr>
              <a:t>=True, </a:t>
            </a:r>
            <a:r>
              <a:rPr lang="en-US" altLang="ko-KR" sz="1600" dirty="0" err="1" smtClean="0">
                <a:solidFill>
                  <a:schemeClr val="tx1"/>
                </a:solidFill>
              </a:rPr>
              <a:t>include_bias</a:t>
            </a:r>
            <a:r>
              <a:rPr lang="en-US" altLang="ko-KR" sz="1600" dirty="0" smtClean="0">
                <a:solidFill>
                  <a:schemeClr val="tx1"/>
                </a:solidFill>
              </a:rPr>
              <a:t>=False)</a:t>
            </a:r>
          </a:p>
          <a:p>
            <a:r>
              <a:rPr lang="en-US" altLang="ko-KR" sz="1600" dirty="0" err="1" smtClean="0">
                <a:solidFill>
                  <a:schemeClr val="tx1"/>
                </a:solidFill>
              </a:rPr>
              <a:t>interaction.fit_transform</a:t>
            </a:r>
            <a:r>
              <a:rPr lang="en-US" altLang="ko-KR" sz="1600" dirty="0" smtClean="0">
                <a:solidFill>
                  <a:schemeClr val="tx1"/>
                </a:solidFill>
              </a:rPr>
              <a:t>(features) </a:t>
            </a:r>
            <a:endParaRPr lang="en-US" altLang="ko-KR" sz="1600" dirty="0">
              <a:solidFill>
                <a:schemeClr val="tx1"/>
              </a:solidFill>
            </a:endParaRPr>
          </a:p>
        </p:txBody>
      </p:sp>
    </p:spTree>
    <p:extLst>
      <p:ext uri="{BB962C8B-B14F-4D97-AF65-F5344CB8AC3E}">
        <p14:creationId xmlns:p14="http://schemas.microsoft.com/office/powerpoint/2010/main" val="1915051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다항 </a:t>
            </a:r>
            <a:r>
              <a:rPr lang="ko-KR" altLang="en-US" sz="1800" b="1" dirty="0"/>
              <a:t>특성과 </a:t>
            </a:r>
            <a:r>
              <a:rPr lang="ko-KR" altLang="en-US" sz="1800" b="1" dirty="0" err="1"/>
              <a:t>교차항</a:t>
            </a:r>
            <a:r>
              <a:rPr lang="ko-KR" altLang="en-US" sz="1800" b="1" dirty="0"/>
              <a:t> 특성 </a:t>
            </a:r>
            <a:r>
              <a:rPr lang="ko-KR" altLang="en-US" sz="1800" b="1" dirty="0" smtClean="0"/>
              <a:t>생성</a:t>
            </a:r>
            <a:r>
              <a:rPr lang="en-US" altLang="ko-KR" sz="1800" dirty="0" smtClean="0"/>
              <a:t> </a:t>
            </a:r>
          </a:p>
          <a:p>
            <a:pPr lvl="1">
              <a:buFont typeface="Wingdings" panose="05000000000000000000" pitchFamily="2" charset="2"/>
              <a:buChar char="§"/>
            </a:pPr>
            <a:r>
              <a:rPr lang="ko-KR" altLang="en-US" sz="1600" dirty="0" smtClean="0"/>
              <a:t>특성 </a:t>
            </a:r>
            <a:r>
              <a:rPr lang="en-US" altLang="ko-KR" sz="1600" dirty="0"/>
              <a:t>x</a:t>
            </a:r>
            <a:r>
              <a:rPr lang="ko-KR" altLang="en-US" sz="1600" dirty="0"/>
              <a:t>에 변동 효과를 주입하기 위해서 </a:t>
            </a:r>
            <a:r>
              <a:rPr lang="ko-KR" altLang="en-US" sz="1600" dirty="0" err="1"/>
              <a:t>고차항</a:t>
            </a:r>
            <a:r>
              <a:rPr lang="ko-KR" altLang="en-US" sz="1600" dirty="0"/>
              <a:t> 특성을 만들 수 있습니다</a:t>
            </a:r>
            <a:r>
              <a:rPr lang="en-US" altLang="ko-KR" sz="1600" dirty="0"/>
              <a:t>.</a:t>
            </a:r>
          </a:p>
          <a:p>
            <a:pPr lvl="1">
              <a:buFont typeface="Wingdings" panose="05000000000000000000" pitchFamily="2" charset="2"/>
              <a:buChar char="§"/>
            </a:pPr>
            <a:r>
              <a:rPr lang="en-US" altLang="ko-KR" sz="1600" dirty="0" err="1"/>
              <a:t>include_bias</a:t>
            </a:r>
            <a:r>
              <a:rPr lang="en-US" altLang="ko-KR" sz="1600" dirty="0"/>
              <a:t> </a:t>
            </a:r>
            <a:r>
              <a:rPr lang="ko-KR" altLang="en-US" sz="1600" dirty="0"/>
              <a:t>매개변수의 </a:t>
            </a:r>
            <a:r>
              <a:rPr lang="ko-KR" altLang="en-US" sz="1600" dirty="0" err="1"/>
              <a:t>변수값은</a:t>
            </a:r>
            <a:r>
              <a:rPr lang="ko-KR" altLang="en-US" sz="1600" dirty="0"/>
              <a:t> </a:t>
            </a:r>
            <a:r>
              <a:rPr lang="en-US" altLang="ko-KR" sz="1600" dirty="0"/>
              <a:t>True (</a:t>
            </a:r>
            <a:r>
              <a:rPr lang="ko-KR" altLang="en-US" sz="1600" dirty="0"/>
              <a:t>변환된 특성에 </a:t>
            </a:r>
            <a:r>
              <a:rPr lang="ko-KR" altLang="en-US" sz="1600" dirty="0" err="1"/>
              <a:t>상수항</a:t>
            </a:r>
            <a:r>
              <a:rPr lang="ko-KR" altLang="en-US" sz="1600" dirty="0"/>
              <a:t> </a:t>
            </a:r>
            <a:r>
              <a:rPr lang="en-US" altLang="ko-KR" sz="1600" dirty="0"/>
              <a:t>1</a:t>
            </a:r>
            <a:r>
              <a:rPr lang="ko-KR" altLang="en-US" sz="1600" dirty="0"/>
              <a:t>을 추가합니다</a:t>
            </a:r>
            <a:r>
              <a:rPr lang="en-US" altLang="ko-KR" sz="1600" dirty="0"/>
              <a:t>.)</a:t>
            </a:r>
          </a:p>
        </p:txBody>
      </p:sp>
      <p:sp>
        <p:nvSpPr>
          <p:cNvPr id="4" name="직사각형 3"/>
          <p:cNvSpPr/>
          <p:nvPr/>
        </p:nvSpPr>
        <p:spPr>
          <a:xfrm>
            <a:off x="1282091" y="2425148"/>
            <a:ext cx="10296996" cy="2057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PolynomialFeatures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smtClean="0">
                <a:solidFill>
                  <a:schemeClr val="tx1"/>
                </a:solidFill>
              </a:rPr>
              <a:t> </a:t>
            </a:r>
            <a:endParaRPr lang="en-US" altLang="ko-KR" sz="1600" dirty="0">
              <a:solidFill>
                <a:schemeClr val="tx1"/>
              </a:solidFill>
            </a:endParaRPr>
          </a:p>
          <a:p>
            <a:r>
              <a:rPr lang="en-US" altLang="ko-KR" sz="1600" dirty="0" err="1">
                <a:solidFill>
                  <a:schemeClr val="tx1"/>
                </a:solidFill>
              </a:rPr>
              <a:t>polynomial_bias</a:t>
            </a:r>
            <a:r>
              <a:rPr lang="en-US" altLang="ko-KR" sz="1600" dirty="0">
                <a:solidFill>
                  <a:schemeClr val="tx1"/>
                </a:solidFill>
              </a:rPr>
              <a:t> = </a:t>
            </a:r>
            <a:r>
              <a:rPr lang="en-US" altLang="ko-KR" sz="1600" dirty="0" err="1">
                <a:solidFill>
                  <a:schemeClr val="tx1"/>
                </a:solidFill>
              </a:rPr>
              <a:t>PolynomialFeatures</a:t>
            </a:r>
            <a:r>
              <a:rPr lang="en-US" altLang="ko-KR" sz="1600" dirty="0">
                <a:solidFill>
                  <a:schemeClr val="tx1"/>
                </a:solidFill>
              </a:rPr>
              <a:t>(degree=2, </a:t>
            </a:r>
            <a:r>
              <a:rPr lang="en-US" altLang="ko-KR" sz="1600" dirty="0" err="1">
                <a:solidFill>
                  <a:schemeClr val="tx1"/>
                </a:solidFill>
              </a:rPr>
              <a:t>include_bias</a:t>
            </a:r>
            <a:r>
              <a:rPr lang="en-US" altLang="ko-KR" sz="1600" dirty="0">
                <a:solidFill>
                  <a:schemeClr val="tx1"/>
                </a:solidFill>
              </a:rPr>
              <a:t>=False).fit(features)</a:t>
            </a:r>
          </a:p>
          <a:p>
            <a:r>
              <a:rPr lang="en-US" altLang="ko-KR" sz="1600" dirty="0" err="1">
                <a:solidFill>
                  <a:schemeClr val="tx1"/>
                </a:solidFill>
              </a:rPr>
              <a:t>polynomial_bias</a:t>
            </a:r>
            <a:r>
              <a:rPr lang="en-US" altLang="ko-KR" sz="1600" dirty="0">
                <a:solidFill>
                  <a:schemeClr val="tx1"/>
                </a:solidFill>
              </a:rPr>
              <a:t> .</a:t>
            </a:r>
            <a:r>
              <a:rPr lang="en-US" altLang="ko-KR" sz="1600" dirty="0" err="1">
                <a:solidFill>
                  <a:schemeClr val="tx1"/>
                </a:solidFill>
              </a:rPr>
              <a:t>ransform</a:t>
            </a:r>
            <a:r>
              <a:rPr lang="en-US" altLang="ko-KR" sz="1600" dirty="0">
                <a:solidFill>
                  <a:schemeClr val="tx1"/>
                </a:solidFill>
              </a:rPr>
              <a:t>(features)</a:t>
            </a:r>
          </a:p>
        </p:txBody>
      </p:sp>
    </p:spTree>
    <p:extLst>
      <p:ext uri="{BB962C8B-B14F-4D97-AF65-F5344CB8AC3E}">
        <p14:creationId xmlns:p14="http://schemas.microsoft.com/office/powerpoint/2010/main" val="2659960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a:t>
            </a:r>
            <a:r>
              <a:rPr lang="ko-KR" altLang="en-US" sz="1800" b="1" dirty="0" smtClean="0"/>
              <a:t>변환하기</a:t>
            </a:r>
            <a:r>
              <a:rPr lang="en-US" altLang="ko-KR" sz="1800" dirty="0" smtClean="0"/>
              <a:t> </a:t>
            </a:r>
          </a:p>
          <a:p>
            <a:pPr lvl="1">
              <a:buFont typeface="Wingdings" panose="05000000000000000000" pitchFamily="2" charset="2"/>
              <a:buChar char="§"/>
            </a:pPr>
            <a:r>
              <a:rPr lang="en-US" altLang="ko-KR" sz="1600" dirty="0" err="1"/>
              <a:t>FunctionTransformer</a:t>
            </a:r>
            <a:r>
              <a:rPr lang="en-US" altLang="ko-KR" sz="1600" dirty="0"/>
              <a:t>  </a:t>
            </a:r>
            <a:r>
              <a:rPr lang="ko-KR" altLang="en-US" sz="1600" dirty="0"/>
              <a:t>사용 </a:t>
            </a:r>
          </a:p>
          <a:p>
            <a:pPr lvl="1">
              <a:buFont typeface="Wingdings" panose="05000000000000000000" pitchFamily="2" charset="2"/>
              <a:buChar char="§"/>
            </a:pPr>
            <a:r>
              <a:rPr lang="ko-KR" altLang="en-US" sz="1600" dirty="0" err="1"/>
              <a:t>판다스의</a:t>
            </a:r>
            <a:r>
              <a:rPr lang="ko-KR" altLang="en-US" sz="1600" dirty="0"/>
              <a:t> </a:t>
            </a:r>
            <a:r>
              <a:rPr lang="en-US" altLang="ko-KR" sz="1600" dirty="0"/>
              <a:t>apply()</a:t>
            </a:r>
            <a:r>
              <a:rPr lang="ko-KR" altLang="en-US" sz="1600" dirty="0"/>
              <a:t>를 사용하여 동일한 변환을 수행할 수 있다</a:t>
            </a:r>
            <a:endParaRPr lang="en-US" altLang="ko-KR" sz="1600" dirty="0"/>
          </a:p>
        </p:txBody>
      </p:sp>
      <p:sp>
        <p:nvSpPr>
          <p:cNvPr id="4" name="직사각형 3"/>
          <p:cNvSpPr/>
          <p:nvPr/>
        </p:nvSpPr>
        <p:spPr>
          <a:xfrm>
            <a:off x="1172760" y="2236305"/>
            <a:ext cx="10296996" cy="25841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FunctionTransformer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a:solidFill>
                  <a:schemeClr val="tx1"/>
                </a:solidFill>
              </a:rPr>
              <a:t> </a:t>
            </a: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add_ten</a:t>
            </a:r>
            <a:r>
              <a:rPr lang="en-US" altLang="ko-KR" sz="1600" dirty="0">
                <a:solidFill>
                  <a:schemeClr val="tx1"/>
                </a:solidFill>
              </a:rPr>
              <a:t>(x) : </a:t>
            </a:r>
          </a:p>
          <a:p>
            <a:r>
              <a:rPr lang="en-US" altLang="ko-KR" sz="1600" dirty="0">
                <a:solidFill>
                  <a:schemeClr val="tx1"/>
                </a:solidFill>
              </a:rPr>
              <a:t>    return x+10</a:t>
            </a:r>
          </a:p>
          <a:p>
            <a:endParaRPr lang="en-US" altLang="ko-KR" sz="1600" dirty="0">
              <a:solidFill>
                <a:schemeClr val="tx1"/>
              </a:solidFill>
            </a:endParaRPr>
          </a:p>
          <a:p>
            <a:r>
              <a:rPr lang="en-US" altLang="ko-KR" sz="1600" dirty="0" err="1">
                <a:solidFill>
                  <a:schemeClr val="tx1"/>
                </a:solidFill>
              </a:rPr>
              <a:t>ten_transformer</a:t>
            </a:r>
            <a:r>
              <a:rPr lang="en-US" altLang="ko-KR" sz="1600" dirty="0">
                <a:solidFill>
                  <a:schemeClr val="tx1"/>
                </a:solidFill>
              </a:rPr>
              <a:t> = </a:t>
            </a:r>
            <a:r>
              <a:rPr lang="en-US" altLang="ko-KR" sz="1600" dirty="0" err="1">
                <a:solidFill>
                  <a:schemeClr val="tx1"/>
                </a:solidFill>
              </a:rPr>
              <a:t>FunctionTransformer</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a:t>
            </a:r>
          </a:p>
          <a:p>
            <a:r>
              <a:rPr lang="en-US" altLang="ko-KR" sz="1600" dirty="0" err="1">
                <a:solidFill>
                  <a:schemeClr val="tx1"/>
                </a:solidFill>
              </a:rPr>
              <a:t>ten_transformer.transform</a:t>
            </a:r>
            <a:r>
              <a:rPr lang="en-US" altLang="ko-KR" sz="1600" dirty="0">
                <a:solidFill>
                  <a:schemeClr val="tx1"/>
                </a:solidFill>
              </a:rPr>
              <a:t>(features)</a:t>
            </a:r>
          </a:p>
        </p:txBody>
      </p:sp>
      <p:sp>
        <p:nvSpPr>
          <p:cNvPr id="5" name="직사각형 4"/>
          <p:cNvSpPr/>
          <p:nvPr/>
        </p:nvSpPr>
        <p:spPr>
          <a:xfrm>
            <a:off x="1172760" y="5078896"/>
            <a:ext cx="10296996" cy="9442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a:solidFill>
                  <a:schemeClr val="tx1"/>
                </a:solidFill>
              </a:rPr>
              <a:t>pandas as </a:t>
            </a:r>
            <a:r>
              <a:rPr lang="en-US" altLang="ko-KR" sz="1600" dirty="0" err="1">
                <a:solidFill>
                  <a:schemeClr val="tx1"/>
                </a:solidFill>
              </a:rPr>
              <a:t>pd</a:t>
            </a:r>
            <a:endParaRPr lang="en-US" altLang="ko-KR" sz="1600" dirty="0">
              <a:solidFill>
                <a:schemeClr val="tx1"/>
              </a:solidFill>
            </a:endParaRPr>
          </a:p>
          <a:p>
            <a:r>
              <a:rPr lang="en-US" altLang="ko-KR" sz="1600" dirty="0" err="1">
                <a:solidFill>
                  <a:schemeClr val="tx1"/>
                </a:solidFill>
              </a:rPr>
              <a:t>df</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(features, columns=['feature_1', 'feature_2'])</a:t>
            </a:r>
          </a:p>
          <a:p>
            <a:r>
              <a:rPr lang="en-US" altLang="ko-KR" sz="1600" dirty="0" err="1">
                <a:solidFill>
                  <a:schemeClr val="tx1"/>
                </a:solidFill>
              </a:rPr>
              <a:t>df.apply</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a:t>
            </a:r>
          </a:p>
        </p:txBody>
      </p:sp>
    </p:spTree>
    <p:extLst>
      <p:ext uri="{BB962C8B-B14F-4D97-AF65-F5344CB8AC3E}">
        <p14:creationId xmlns:p14="http://schemas.microsoft.com/office/powerpoint/2010/main" val="804542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a:t>
            </a:r>
            <a:r>
              <a:rPr lang="ko-KR" altLang="en-US" sz="1800" b="1" dirty="0" smtClean="0"/>
              <a:t>변환하기</a:t>
            </a:r>
            <a:r>
              <a:rPr lang="en-US" altLang="ko-KR" sz="1800" dirty="0" smtClean="0"/>
              <a:t> </a:t>
            </a:r>
          </a:p>
          <a:p>
            <a:pPr lvl="1">
              <a:buFont typeface="Wingdings" panose="05000000000000000000" pitchFamily="2" charset="2"/>
              <a:buChar char="§"/>
            </a:pPr>
            <a:r>
              <a:rPr lang="en-US" altLang="ko-KR" sz="1600" dirty="0" err="1"/>
              <a:t>FunctionTransformer</a:t>
            </a:r>
            <a:r>
              <a:rPr lang="ko-KR" altLang="en-US" sz="1600" dirty="0"/>
              <a:t>의 </a:t>
            </a:r>
            <a:r>
              <a:rPr lang="en-US" altLang="ko-KR" sz="1600" dirty="0"/>
              <a:t>validate </a:t>
            </a:r>
            <a:r>
              <a:rPr lang="ko-KR" altLang="en-US" sz="1600" dirty="0"/>
              <a:t>매개변수가 </a:t>
            </a:r>
            <a:r>
              <a:rPr lang="en-US" altLang="ko-KR" sz="1600" dirty="0"/>
              <a:t>True</a:t>
            </a:r>
            <a:r>
              <a:rPr lang="ko-KR" altLang="en-US" sz="1600" dirty="0"/>
              <a:t>이면 </a:t>
            </a:r>
            <a:r>
              <a:rPr lang="ko-KR" altLang="en-US" sz="1600" dirty="0" err="1"/>
              <a:t>입력값이</a:t>
            </a:r>
            <a:r>
              <a:rPr lang="ko-KR" altLang="en-US" sz="1600" dirty="0"/>
              <a:t> </a:t>
            </a:r>
            <a:r>
              <a:rPr lang="en-US" altLang="ko-KR" sz="1600" dirty="0"/>
              <a:t>2</a:t>
            </a:r>
            <a:r>
              <a:rPr lang="ko-KR" altLang="en-US" sz="1600" dirty="0"/>
              <a:t>차원 배열인지 확인하고 아닐 경우 예외를 발생시킵니다</a:t>
            </a:r>
          </a:p>
          <a:p>
            <a:pPr lvl="1">
              <a:buFont typeface="Wingdings" panose="05000000000000000000" pitchFamily="2" charset="2"/>
              <a:buChar char="§"/>
            </a:pPr>
            <a:r>
              <a:rPr lang="en-US" altLang="ko-KR" sz="1600" dirty="0"/>
              <a:t>validate</a:t>
            </a:r>
            <a:r>
              <a:rPr lang="ko-KR" altLang="en-US" sz="1600" dirty="0"/>
              <a:t>가 </a:t>
            </a:r>
            <a:r>
              <a:rPr lang="en-US" altLang="ko-KR" sz="1600" dirty="0"/>
              <a:t>False</a:t>
            </a:r>
            <a:r>
              <a:rPr lang="ko-KR" altLang="en-US" sz="1600" dirty="0"/>
              <a:t>이면 </a:t>
            </a:r>
            <a:r>
              <a:rPr lang="ko-KR" altLang="en-US" sz="1600" dirty="0" err="1"/>
              <a:t>일차원</a:t>
            </a:r>
            <a:r>
              <a:rPr lang="ko-KR" altLang="en-US" sz="1600" dirty="0"/>
              <a:t> 배열에도 적용할 수 있습니다</a:t>
            </a:r>
            <a:r>
              <a:rPr lang="en-US" altLang="ko-KR" sz="1600" dirty="0" smtClean="0"/>
              <a:t>.</a:t>
            </a:r>
          </a:p>
          <a:p>
            <a:pPr lvl="1">
              <a:buFont typeface="Wingdings" panose="05000000000000000000" pitchFamily="2" charset="2"/>
              <a:buChar char="§"/>
            </a:pPr>
            <a:r>
              <a:rPr lang="en-US" altLang="ko-KR" sz="1600" dirty="0" err="1"/>
              <a:t>ColumnTransformer</a:t>
            </a:r>
            <a:r>
              <a:rPr lang="en-US" altLang="ko-KR" sz="1600" dirty="0"/>
              <a:t> : </a:t>
            </a:r>
            <a:r>
              <a:rPr lang="ko-KR" altLang="en-US" sz="1600" dirty="0"/>
              <a:t>특성 배열이나 데이터프레임의 열마다 다른 변환을 적용할 수 있습니다</a:t>
            </a:r>
            <a:r>
              <a:rPr lang="en-US" altLang="ko-KR" sz="1600" dirty="0"/>
              <a:t>.</a:t>
            </a:r>
          </a:p>
        </p:txBody>
      </p:sp>
      <p:sp>
        <p:nvSpPr>
          <p:cNvPr id="4" name="직사각형 3"/>
          <p:cNvSpPr/>
          <p:nvPr/>
        </p:nvSpPr>
        <p:spPr>
          <a:xfrm>
            <a:off x="1172760" y="2743201"/>
            <a:ext cx="10296996" cy="16300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FunctionTransformer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a:solidFill>
                  <a:schemeClr val="tx1"/>
                </a:solidFill>
              </a:rPr>
              <a:t> </a:t>
            </a:r>
          </a:p>
          <a:p>
            <a:r>
              <a:rPr lang="en-US" altLang="ko-KR" sz="1600" dirty="0" err="1">
                <a:solidFill>
                  <a:schemeClr val="tx1"/>
                </a:solidFill>
              </a:rPr>
              <a:t>FunctionTranformer</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 validate=False).transform(</a:t>
            </a:r>
            <a:r>
              <a:rPr lang="en-US" altLang="ko-KR" sz="1600" dirty="0" err="1">
                <a:solidFill>
                  <a:schemeClr val="tx1"/>
                </a:solidFill>
              </a:rPr>
              <a:t>np.array</a:t>
            </a:r>
            <a:r>
              <a:rPr lang="en-US" altLang="ko-KR" sz="1600" dirty="0">
                <a:solidFill>
                  <a:schemeClr val="tx1"/>
                </a:solidFill>
              </a:rPr>
              <a:t>([1, 2, 3]))</a:t>
            </a:r>
          </a:p>
        </p:txBody>
      </p:sp>
      <p:sp>
        <p:nvSpPr>
          <p:cNvPr id="6" name="직사각형 5"/>
          <p:cNvSpPr/>
          <p:nvPr/>
        </p:nvSpPr>
        <p:spPr>
          <a:xfrm>
            <a:off x="1172760" y="4600113"/>
            <a:ext cx="10296996" cy="19227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add_hundred</a:t>
            </a:r>
            <a:r>
              <a:rPr lang="en-US" altLang="ko-KR" sz="1600" dirty="0">
                <a:solidFill>
                  <a:schemeClr val="tx1"/>
                </a:solidFill>
              </a:rPr>
              <a:t>(x) : </a:t>
            </a:r>
          </a:p>
          <a:p>
            <a:r>
              <a:rPr lang="en-US" altLang="ko-KR" sz="1600" dirty="0">
                <a:solidFill>
                  <a:schemeClr val="tx1"/>
                </a:solidFill>
              </a:rPr>
              <a:t>    return x+100</a:t>
            </a:r>
          </a:p>
          <a:p>
            <a:endParaRPr lang="en-US" altLang="ko-KR" sz="1600" dirty="0">
              <a:solidFill>
                <a:schemeClr val="tx1"/>
              </a:solidFill>
            </a:endParaRPr>
          </a:p>
          <a:p>
            <a:r>
              <a:rPr lang="en-US" altLang="ko-KR" sz="1600" dirty="0" err="1">
                <a:solidFill>
                  <a:schemeClr val="tx1"/>
                </a:solidFill>
              </a:rPr>
              <a:t>ct</a:t>
            </a:r>
            <a:r>
              <a:rPr lang="en-US" altLang="ko-KR" sz="1600" dirty="0">
                <a:solidFill>
                  <a:schemeClr val="tx1"/>
                </a:solidFill>
              </a:rPr>
              <a:t> = </a:t>
            </a:r>
            <a:r>
              <a:rPr lang="en-US" altLang="ko-KR" sz="1600" dirty="0" err="1">
                <a:solidFill>
                  <a:schemeClr val="tx1"/>
                </a:solidFill>
              </a:rPr>
              <a:t>ColumnTransformer</a:t>
            </a:r>
            <a:r>
              <a:rPr lang="en-US" altLang="ko-KR" sz="1600" dirty="0">
                <a:solidFill>
                  <a:schemeClr val="tx1"/>
                </a:solidFill>
              </a:rPr>
              <a:t>[ ("</a:t>
            </a:r>
            <a:r>
              <a:rPr lang="en-US" altLang="ko-KR" sz="1600" dirty="0" err="1">
                <a:solidFill>
                  <a:schemeClr val="tx1"/>
                </a:solidFill>
              </a:rPr>
              <a:t>add_ten</a:t>
            </a:r>
            <a:r>
              <a:rPr lang="en-US" altLang="ko-KR" sz="1600" dirty="0">
                <a:solidFill>
                  <a:schemeClr val="tx1"/>
                </a:solidFill>
              </a:rPr>
              <a:t>", </a:t>
            </a:r>
            <a:r>
              <a:rPr lang="en-US" altLang="ko-KR" sz="1600" dirty="0" err="1">
                <a:solidFill>
                  <a:schemeClr val="tx1"/>
                </a:solidFill>
              </a:rPr>
              <a:t>FunctionTransformer</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 validate=True), ['feature_1']),</a:t>
            </a:r>
          </a:p>
          <a:p>
            <a:r>
              <a:rPr lang="en-US" altLang="ko-KR" sz="1600" dirty="0">
                <a:solidFill>
                  <a:schemeClr val="tx1"/>
                </a:solidFill>
              </a:rPr>
              <a:t>      ("</a:t>
            </a:r>
            <a:r>
              <a:rPr lang="en-US" altLang="ko-KR" sz="1600" dirty="0" err="1">
                <a:solidFill>
                  <a:schemeClr val="tx1"/>
                </a:solidFill>
              </a:rPr>
              <a:t>add_hundred</a:t>
            </a:r>
            <a:r>
              <a:rPr lang="en-US" altLang="ko-KR" sz="1600" dirty="0">
                <a:solidFill>
                  <a:schemeClr val="tx1"/>
                </a:solidFill>
              </a:rPr>
              <a:t>", </a:t>
            </a:r>
            <a:r>
              <a:rPr lang="en-US" altLang="ko-KR" sz="1600" dirty="0" err="1">
                <a:solidFill>
                  <a:schemeClr val="tx1"/>
                </a:solidFill>
              </a:rPr>
              <a:t>FunctionTransformer</a:t>
            </a:r>
            <a:r>
              <a:rPr lang="en-US" altLang="ko-KR" sz="1600" dirty="0">
                <a:solidFill>
                  <a:schemeClr val="tx1"/>
                </a:solidFill>
              </a:rPr>
              <a:t>(</a:t>
            </a:r>
            <a:r>
              <a:rPr lang="en-US" altLang="ko-KR" sz="1600" dirty="0" err="1">
                <a:solidFill>
                  <a:schemeClr val="tx1"/>
                </a:solidFill>
              </a:rPr>
              <a:t>add_hundred</a:t>
            </a:r>
            <a:r>
              <a:rPr lang="en-US" altLang="ko-KR" sz="1600" dirty="0">
                <a:solidFill>
                  <a:schemeClr val="tx1"/>
                </a:solidFill>
              </a:rPr>
              <a:t>, validate=True),</a:t>
            </a:r>
          </a:p>
          <a:p>
            <a:r>
              <a:rPr lang="en-US" altLang="ko-KR" sz="1600" dirty="0">
                <a:solidFill>
                  <a:schemeClr val="tx1"/>
                </a:solidFill>
              </a:rPr>
              <a:t>      ['feature_2']) ])</a:t>
            </a:r>
          </a:p>
          <a:p>
            <a:endParaRPr lang="en-US" altLang="ko-KR" sz="1600" dirty="0">
              <a:solidFill>
                <a:schemeClr val="tx1"/>
              </a:solidFill>
            </a:endParaRPr>
          </a:p>
          <a:p>
            <a:r>
              <a:rPr lang="en-US" altLang="ko-KR" sz="1600" dirty="0" err="1">
                <a:solidFill>
                  <a:schemeClr val="tx1"/>
                </a:solidFill>
              </a:rPr>
              <a:t>ct.fit_transform</a:t>
            </a:r>
            <a:r>
              <a:rPr lang="en-US" altLang="ko-KR" sz="1600" dirty="0">
                <a:solidFill>
                  <a:schemeClr val="tx1"/>
                </a:solidFill>
              </a:rPr>
              <a:t>(</a:t>
            </a:r>
            <a:r>
              <a:rPr lang="en-US" altLang="ko-KR" sz="1600" dirty="0" err="1">
                <a:solidFill>
                  <a:schemeClr val="tx1"/>
                </a:solidFill>
              </a:rPr>
              <a:t>df</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1091570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이상치 처리</a:t>
            </a:r>
            <a:r>
              <a:rPr lang="en-US" altLang="ko-KR" sz="1800" dirty="0" smtClean="0"/>
              <a:t> </a:t>
            </a:r>
          </a:p>
          <a:p>
            <a:pPr lvl="1">
              <a:buFont typeface="Wingdings" panose="05000000000000000000" pitchFamily="2" charset="2"/>
              <a:buChar char="§"/>
            </a:pPr>
            <a:r>
              <a:rPr lang="ko-KR" altLang="en-US" sz="1600" dirty="0"/>
              <a:t>일반적인 방법은 데이터가 정규분포를 따른다고 가정하고 이런 가정을 기반으로 데이터를 둘러싼 타원을 그립니다</a:t>
            </a:r>
            <a:r>
              <a:rPr lang="en-US" altLang="ko-KR" sz="1600" dirty="0"/>
              <a:t>.</a:t>
            </a:r>
          </a:p>
          <a:p>
            <a:pPr lvl="1">
              <a:buFont typeface="Wingdings" panose="05000000000000000000" pitchFamily="2" charset="2"/>
              <a:buChar char="§"/>
            </a:pPr>
            <a:r>
              <a:rPr lang="ko-KR" altLang="en-US" sz="1600" dirty="0"/>
              <a:t>타원 안의 샘플을 정상치</a:t>
            </a:r>
            <a:r>
              <a:rPr lang="en-US" altLang="ko-KR" sz="1600" dirty="0"/>
              <a:t>(</a:t>
            </a:r>
            <a:r>
              <a:rPr lang="ko-KR" altLang="en-US" sz="1600" dirty="0"/>
              <a:t>레이블 </a:t>
            </a:r>
            <a:r>
              <a:rPr lang="en-US" altLang="ko-KR" sz="1600" dirty="0"/>
              <a:t>1)</a:t>
            </a:r>
            <a:r>
              <a:rPr lang="ko-KR" altLang="en-US" sz="1600" dirty="0"/>
              <a:t>로 분류하고</a:t>
            </a:r>
            <a:r>
              <a:rPr lang="en-US" altLang="ko-KR" sz="1600" dirty="0"/>
              <a:t>, </a:t>
            </a:r>
            <a:r>
              <a:rPr lang="ko-KR" altLang="en-US" sz="1600" dirty="0"/>
              <a:t>타원 밖의 샘플은 이상치</a:t>
            </a:r>
            <a:r>
              <a:rPr lang="en-US" altLang="ko-KR" sz="1600" dirty="0"/>
              <a:t>(</a:t>
            </a:r>
            <a:r>
              <a:rPr lang="ko-KR" altLang="en-US" sz="1600" dirty="0"/>
              <a:t>레이블 </a:t>
            </a:r>
            <a:r>
              <a:rPr lang="en-US" altLang="ko-KR" sz="1600" dirty="0"/>
              <a:t>-1)</a:t>
            </a:r>
            <a:r>
              <a:rPr lang="ko-KR" altLang="en-US" sz="1600" dirty="0"/>
              <a:t>로 분류합니다</a:t>
            </a:r>
            <a:r>
              <a:rPr lang="en-US" altLang="ko-KR" sz="1600" dirty="0" smtClean="0"/>
              <a:t>.</a:t>
            </a:r>
          </a:p>
          <a:p>
            <a:pPr lvl="1">
              <a:buFont typeface="Wingdings" panose="05000000000000000000" pitchFamily="2" charset="2"/>
              <a:buChar char="§"/>
            </a:pPr>
            <a:r>
              <a:rPr lang="ko-KR" altLang="en-US" sz="1600" dirty="0"/>
              <a:t>이상치의 비율을 정하는 </a:t>
            </a:r>
            <a:r>
              <a:rPr lang="en-US" altLang="ko-KR" sz="1600" dirty="0"/>
              <a:t>contamination </a:t>
            </a:r>
            <a:r>
              <a:rPr lang="ko-KR" altLang="en-US" sz="1600" dirty="0"/>
              <a:t>매개변수를 지정해야 한다</a:t>
            </a:r>
          </a:p>
          <a:p>
            <a:pPr lvl="1">
              <a:buFont typeface="Wingdings" panose="05000000000000000000" pitchFamily="2" charset="2"/>
              <a:buChar char="§"/>
            </a:pPr>
            <a:r>
              <a:rPr lang="en-US" altLang="ko-KR" sz="1600" dirty="0"/>
              <a:t>contamination</a:t>
            </a:r>
            <a:r>
              <a:rPr lang="ko-KR" altLang="en-US" sz="1600" dirty="0"/>
              <a:t>은 데이터가 얼마나 깨끗한지 추측하는 것으로 볼 수 있습니다</a:t>
            </a:r>
            <a:r>
              <a:rPr lang="en-US" altLang="ko-KR" sz="1600" dirty="0"/>
              <a:t>.</a:t>
            </a:r>
          </a:p>
          <a:p>
            <a:pPr lvl="1">
              <a:buFont typeface="Wingdings" panose="05000000000000000000" pitchFamily="2" charset="2"/>
              <a:buChar char="§"/>
            </a:pPr>
            <a:r>
              <a:rPr lang="ko-KR" altLang="en-US" sz="1600" dirty="0"/>
              <a:t>데이터에 이상치가 적다면 </a:t>
            </a:r>
            <a:r>
              <a:rPr lang="en-US" altLang="ko-KR" sz="1600" dirty="0"/>
              <a:t>contamination</a:t>
            </a:r>
            <a:r>
              <a:rPr lang="ko-KR" altLang="en-US" sz="1600" dirty="0"/>
              <a:t>을 작게 지정할 수 있습니다</a:t>
            </a:r>
            <a:r>
              <a:rPr lang="en-US" altLang="ko-KR" sz="1600" dirty="0"/>
              <a:t>.</a:t>
            </a:r>
          </a:p>
        </p:txBody>
      </p:sp>
      <p:sp>
        <p:nvSpPr>
          <p:cNvPr id="4" name="직사각형 3"/>
          <p:cNvSpPr/>
          <p:nvPr/>
        </p:nvSpPr>
        <p:spPr>
          <a:xfrm>
            <a:off x="1212518" y="3385795"/>
            <a:ext cx="10296996" cy="25444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sklearn.convariance</a:t>
            </a:r>
            <a:r>
              <a:rPr lang="en-US" altLang="ko-KR" sz="1600" dirty="0">
                <a:solidFill>
                  <a:schemeClr val="tx1"/>
                </a:solidFill>
              </a:rPr>
              <a:t> import </a:t>
            </a:r>
            <a:r>
              <a:rPr lang="en-US" altLang="ko-KR" sz="1600" dirty="0" err="1">
                <a:solidFill>
                  <a:schemeClr val="tx1"/>
                </a:solidFill>
              </a:rPr>
              <a:t>EllipticEnvelope</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 </a:t>
            </a:r>
            <a:r>
              <a:rPr lang="en-US" altLang="ko-KR" sz="1600" dirty="0" err="1">
                <a:solidFill>
                  <a:schemeClr val="tx1"/>
                </a:solidFill>
              </a:rPr>
              <a:t>n_features</a:t>
            </a:r>
            <a:r>
              <a:rPr lang="en-US" altLang="ko-KR" sz="1600" dirty="0">
                <a:solidFill>
                  <a:schemeClr val="tx1"/>
                </a:solidFill>
              </a:rPr>
              <a:t>=2, centers =1, </a:t>
            </a:r>
            <a:r>
              <a:rPr lang="en-US" altLang="ko-KR" sz="1600" dirty="0" err="1">
                <a:solidFill>
                  <a:schemeClr val="tx1"/>
                </a:solidFill>
              </a:rPr>
              <a:t>random_state</a:t>
            </a:r>
            <a:r>
              <a:rPr lang="en-US" altLang="ko-KR" sz="1600" dirty="0">
                <a:solidFill>
                  <a:schemeClr val="tx1"/>
                </a:solidFill>
              </a:rPr>
              <a:t>=1)</a:t>
            </a:r>
          </a:p>
          <a:p>
            <a:r>
              <a:rPr lang="en-US" altLang="ko-KR" sz="1600" dirty="0">
                <a:solidFill>
                  <a:schemeClr val="tx1"/>
                </a:solidFill>
              </a:rPr>
              <a:t>features[0, 0] = 1000  #</a:t>
            </a:r>
            <a:r>
              <a:rPr lang="ko-KR" altLang="en-US" sz="1600" dirty="0" err="1">
                <a:solidFill>
                  <a:schemeClr val="tx1"/>
                </a:solidFill>
              </a:rPr>
              <a:t>첫번째</a:t>
            </a:r>
            <a:r>
              <a:rPr lang="ko-KR" altLang="en-US" sz="1600" dirty="0">
                <a:solidFill>
                  <a:schemeClr val="tx1"/>
                </a:solidFill>
              </a:rPr>
              <a:t> 샘플을 극단적인 값으로 바꿉니다</a:t>
            </a:r>
            <a:r>
              <a:rPr lang="en-US" altLang="ko-KR" sz="1600" dirty="0">
                <a:solidFill>
                  <a:schemeClr val="tx1"/>
                </a:solidFill>
              </a:rPr>
              <a:t>.</a:t>
            </a:r>
          </a:p>
          <a:p>
            <a:r>
              <a:rPr lang="en-US" altLang="ko-KR" sz="1600" dirty="0">
                <a:solidFill>
                  <a:schemeClr val="tx1"/>
                </a:solidFill>
              </a:rPr>
              <a:t>features[0, 1] = 1000</a:t>
            </a:r>
          </a:p>
          <a:p>
            <a:r>
              <a:rPr lang="en-US" altLang="ko-KR" sz="1600" dirty="0" err="1">
                <a:solidFill>
                  <a:schemeClr val="tx1"/>
                </a:solidFill>
              </a:rPr>
              <a:t>outlier_detector</a:t>
            </a:r>
            <a:r>
              <a:rPr lang="en-US" altLang="ko-KR" sz="1600" dirty="0">
                <a:solidFill>
                  <a:schemeClr val="tx1"/>
                </a:solidFill>
              </a:rPr>
              <a:t> = </a:t>
            </a:r>
            <a:r>
              <a:rPr lang="en-US" altLang="ko-KR" sz="1600" dirty="0" err="1">
                <a:solidFill>
                  <a:schemeClr val="tx1"/>
                </a:solidFill>
              </a:rPr>
              <a:t>EllipticEnvelope</a:t>
            </a:r>
            <a:r>
              <a:rPr lang="en-US" altLang="ko-KR" sz="1600" dirty="0">
                <a:solidFill>
                  <a:schemeClr val="tx1"/>
                </a:solidFill>
              </a:rPr>
              <a:t>(contamination=.1)  #</a:t>
            </a:r>
            <a:r>
              <a:rPr lang="ko-KR" altLang="en-US" sz="1600" dirty="0">
                <a:solidFill>
                  <a:schemeClr val="tx1"/>
                </a:solidFill>
              </a:rPr>
              <a:t>이상치 감지 객체 생성</a:t>
            </a:r>
          </a:p>
          <a:p>
            <a:r>
              <a:rPr lang="en-US" altLang="ko-KR" sz="1600" dirty="0" err="1">
                <a:solidFill>
                  <a:schemeClr val="tx1"/>
                </a:solidFill>
              </a:rPr>
              <a:t>outlier_detector.fit</a:t>
            </a:r>
            <a:r>
              <a:rPr lang="en-US" altLang="ko-KR" sz="1600" dirty="0">
                <a:solidFill>
                  <a:schemeClr val="tx1"/>
                </a:solidFill>
              </a:rPr>
              <a:t>(features) #</a:t>
            </a:r>
            <a:r>
              <a:rPr lang="ko-KR" altLang="en-US" sz="1600" dirty="0">
                <a:solidFill>
                  <a:schemeClr val="tx1"/>
                </a:solidFill>
              </a:rPr>
              <a:t>훈련</a:t>
            </a:r>
          </a:p>
          <a:p>
            <a:r>
              <a:rPr lang="en-US" altLang="ko-KR" sz="1600" dirty="0" err="1">
                <a:solidFill>
                  <a:schemeClr val="tx1"/>
                </a:solidFill>
              </a:rPr>
              <a:t>outlier_detector.predict</a:t>
            </a:r>
            <a:r>
              <a:rPr lang="en-US" altLang="ko-KR" sz="1600" dirty="0">
                <a:solidFill>
                  <a:schemeClr val="tx1"/>
                </a:solidFill>
              </a:rPr>
              <a:t>(features)</a:t>
            </a:r>
          </a:p>
        </p:txBody>
      </p:sp>
    </p:spTree>
    <p:extLst>
      <p:ext uri="{BB962C8B-B14F-4D97-AF65-F5344CB8AC3E}">
        <p14:creationId xmlns:p14="http://schemas.microsoft.com/office/powerpoint/2010/main" val="178893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원소 선택</a:t>
            </a:r>
            <a:endParaRPr lang="en-US" altLang="ko-KR" sz="1800" dirty="0" smtClean="0"/>
          </a:p>
          <a:p>
            <a:pPr lvl="1"/>
            <a:r>
              <a:rPr lang="en-US" altLang="ko-KR" sz="1600" dirty="0" err="1"/>
              <a:t>numpy</a:t>
            </a:r>
            <a:r>
              <a:rPr lang="en-US" altLang="ko-KR" sz="1600" dirty="0"/>
              <a:t> </a:t>
            </a:r>
            <a:r>
              <a:rPr lang="ko-KR" altLang="en-US" sz="1600" dirty="0"/>
              <a:t>배열의 인덱스는 </a:t>
            </a:r>
            <a:r>
              <a:rPr lang="en-US" altLang="ko-KR" sz="1600" dirty="0"/>
              <a:t>0</a:t>
            </a:r>
            <a:r>
              <a:rPr lang="ko-KR" altLang="en-US" sz="1600" dirty="0"/>
              <a:t>부터 시작합니다</a:t>
            </a:r>
            <a:r>
              <a:rPr lang="en-US" altLang="ko-KR" sz="1600" dirty="0"/>
              <a:t>.</a:t>
            </a:r>
          </a:p>
          <a:p>
            <a:pPr lvl="1"/>
            <a:r>
              <a:rPr lang="en-US" altLang="ko-KR" sz="1600" dirty="0" err="1"/>
              <a:t>numpy</a:t>
            </a:r>
            <a:r>
              <a:rPr lang="en-US" altLang="ko-KR" sz="1600" dirty="0"/>
              <a:t> </a:t>
            </a:r>
            <a:r>
              <a:rPr lang="ko-KR" altLang="en-US" sz="1600" dirty="0"/>
              <a:t>배열에서 원소나 원소 그룹을 선택하는 방법으로 인덱싱과 </a:t>
            </a:r>
            <a:r>
              <a:rPr lang="ko-KR" altLang="en-US" sz="1600" dirty="0" err="1"/>
              <a:t>슬라이싱을</a:t>
            </a:r>
            <a:r>
              <a:rPr lang="ko-KR" altLang="en-US" sz="1600" dirty="0"/>
              <a:t> 제공합니다</a:t>
            </a:r>
            <a:r>
              <a:rPr lang="en-US" altLang="ko-KR" sz="1600" dirty="0" smtClean="0"/>
              <a:t>.</a:t>
            </a:r>
          </a:p>
          <a:p>
            <a:pPr lvl="1"/>
            <a:r>
              <a:rPr lang="ko-KR" altLang="en-US" sz="1600" dirty="0" err="1"/>
              <a:t>불리언</a:t>
            </a:r>
            <a:r>
              <a:rPr lang="ko-KR" altLang="en-US" sz="1600" dirty="0"/>
              <a:t> 마스크 배열을 만들어 원소를 선택할 수도 있습니다</a:t>
            </a:r>
            <a:r>
              <a:rPr lang="en-US" altLang="ko-KR" sz="1600" dirty="0" smtClean="0"/>
              <a:t>.</a:t>
            </a:r>
          </a:p>
          <a:p>
            <a:pPr lvl="1"/>
            <a:r>
              <a:rPr lang="ko-KR" altLang="en-US" sz="1600" dirty="0" smtClean="0"/>
              <a:t>행과 </a:t>
            </a:r>
            <a:r>
              <a:rPr lang="ko-KR" altLang="en-US" sz="1600" dirty="0"/>
              <a:t>열의 인덱스 리스트를 전달하여 배열의 원소를 선택할 수 있습니다</a:t>
            </a:r>
            <a:r>
              <a:rPr lang="en-US" altLang="ko-KR" sz="1600" dirty="0"/>
              <a:t>. - </a:t>
            </a:r>
            <a:r>
              <a:rPr lang="ko-KR" altLang="en-US" sz="1600" dirty="0" err="1"/>
              <a:t>팬시</a:t>
            </a:r>
            <a:r>
              <a:rPr lang="ko-KR" altLang="en-US" sz="1600" dirty="0"/>
              <a:t> 인덱싱</a:t>
            </a:r>
            <a:r>
              <a:rPr lang="en-US" altLang="ko-KR" sz="1600" dirty="0"/>
              <a:t>(fancy indexing)</a:t>
            </a:r>
          </a:p>
          <a:p>
            <a:pPr lvl="1"/>
            <a:r>
              <a:rPr lang="ko-KR" altLang="en-US" sz="1600" dirty="0" err="1"/>
              <a:t>불리언</a:t>
            </a:r>
            <a:r>
              <a:rPr lang="ko-KR" altLang="en-US" sz="1600" dirty="0"/>
              <a:t> 마스트 배열을 만들어 원소를 선택할 수도 있습니다</a:t>
            </a:r>
            <a:r>
              <a:rPr lang="en-US" altLang="ko-KR" sz="1600" dirty="0"/>
              <a:t>.</a:t>
            </a:r>
            <a:endParaRPr lang="en-US" altLang="ko-KR" sz="1600" dirty="0" smtClean="0"/>
          </a:p>
        </p:txBody>
      </p:sp>
      <p:sp>
        <p:nvSpPr>
          <p:cNvPr id="9" name="직사각형 8"/>
          <p:cNvSpPr/>
          <p:nvPr/>
        </p:nvSpPr>
        <p:spPr>
          <a:xfrm>
            <a:off x="1261217" y="3021496"/>
            <a:ext cx="10092583" cy="37172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a:solidFill>
                <a:schemeClr val="tx1"/>
              </a:solidFill>
            </a:endParaRPr>
          </a:p>
          <a:p>
            <a:r>
              <a:rPr lang="en-US" altLang="ko-KR" sz="1600" dirty="0" smtClean="0">
                <a:solidFill>
                  <a:schemeClr val="tx1"/>
                </a:solidFill>
              </a:rPr>
              <a:t>vector </a:t>
            </a:r>
            <a:r>
              <a:rPr lang="en-US" altLang="ko-KR" sz="1600" dirty="0">
                <a:solidFill>
                  <a:schemeClr val="tx1"/>
                </a:solidFill>
              </a:rPr>
              <a:t>= </a:t>
            </a:r>
            <a:r>
              <a:rPr lang="en-US" altLang="ko-KR" sz="1600" dirty="0" err="1" smtClean="0">
                <a:solidFill>
                  <a:schemeClr val="tx1"/>
                </a:solidFill>
              </a:rPr>
              <a:t>np.array</a:t>
            </a:r>
            <a:r>
              <a:rPr lang="en-US" altLang="ko-KR" sz="1600" dirty="0" smtClean="0">
                <a:solidFill>
                  <a:schemeClr val="tx1"/>
                </a:solidFill>
              </a:rPr>
              <a:t>([1, 2 ,3 , 4, 5, 6])</a:t>
            </a:r>
          </a:p>
          <a:p>
            <a:r>
              <a:rPr lang="en-US" altLang="ko-KR" sz="1600" dirty="0" smtClean="0">
                <a:solidFill>
                  <a:schemeClr val="tx1"/>
                </a:solidFill>
              </a:rPr>
              <a:t>matrix = </a:t>
            </a:r>
            <a:r>
              <a:rPr lang="en-US" altLang="ko-KR" sz="1600" dirty="0" err="1" smtClean="0">
                <a:solidFill>
                  <a:schemeClr val="tx1"/>
                </a:solidFill>
              </a:rPr>
              <a:t>np.array</a:t>
            </a:r>
            <a:r>
              <a:rPr lang="en-US" altLang="ko-KR" sz="1600" dirty="0" smtClean="0">
                <a:solidFill>
                  <a:schemeClr val="tx1"/>
                </a:solidFill>
              </a:rPr>
              <a:t>( [ [ 1, 2, 3],  [ 4, 5, 6], [ 7, 8, 9] ])</a:t>
            </a:r>
          </a:p>
          <a:p>
            <a:r>
              <a:rPr lang="en-US" altLang="ko-KR" sz="1600" dirty="0" smtClean="0">
                <a:solidFill>
                  <a:schemeClr val="tx1"/>
                </a:solidFill>
              </a:rPr>
              <a:t>vector[2]</a:t>
            </a:r>
          </a:p>
          <a:p>
            <a:r>
              <a:rPr lang="en-US" altLang="ko-KR" sz="1600" dirty="0" smtClean="0">
                <a:solidFill>
                  <a:schemeClr val="tx1"/>
                </a:solidFill>
              </a:rPr>
              <a:t>matrix[1, 1] </a:t>
            </a:r>
          </a:p>
          <a:p>
            <a:r>
              <a:rPr lang="en-US" altLang="ko-KR" sz="1600" dirty="0">
                <a:solidFill>
                  <a:schemeClr val="tx1"/>
                </a:solidFill>
              </a:rPr>
              <a:t>vector[ : ]  #</a:t>
            </a:r>
            <a:r>
              <a:rPr lang="ko-KR" altLang="en-US" sz="1600" dirty="0">
                <a:solidFill>
                  <a:schemeClr val="tx1"/>
                </a:solidFill>
              </a:rPr>
              <a:t>벡터에 있는 모든 원소를 선택합니다</a:t>
            </a:r>
            <a:r>
              <a:rPr lang="en-US" altLang="ko-KR" sz="1600" dirty="0" smtClean="0">
                <a:solidFill>
                  <a:schemeClr val="tx1"/>
                </a:solidFill>
              </a:rPr>
              <a:t>.</a:t>
            </a:r>
          </a:p>
          <a:p>
            <a:r>
              <a:rPr lang="en-US" altLang="ko-KR" sz="1600" dirty="0">
                <a:solidFill>
                  <a:schemeClr val="tx1"/>
                </a:solidFill>
              </a:rPr>
              <a:t>vector[ : 3]  #</a:t>
            </a:r>
            <a:r>
              <a:rPr lang="ko-KR" altLang="en-US" sz="1600" dirty="0">
                <a:solidFill>
                  <a:schemeClr val="tx1"/>
                </a:solidFill>
              </a:rPr>
              <a:t>세 번째 원소를 포함하여 모든 원소를 선택합니다</a:t>
            </a:r>
            <a:r>
              <a:rPr lang="en-US" altLang="ko-KR" sz="1600" dirty="0">
                <a:solidFill>
                  <a:schemeClr val="tx1"/>
                </a:solidFill>
              </a:rPr>
              <a:t>.</a:t>
            </a:r>
          </a:p>
          <a:p>
            <a:r>
              <a:rPr lang="en-US" altLang="ko-KR" sz="1600" dirty="0">
                <a:solidFill>
                  <a:schemeClr val="tx1"/>
                </a:solidFill>
              </a:rPr>
              <a:t>vector[3: ]  #</a:t>
            </a:r>
            <a:r>
              <a:rPr lang="ko-KR" altLang="en-US" sz="1600" dirty="0">
                <a:solidFill>
                  <a:schemeClr val="tx1"/>
                </a:solidFill>
              </a:rPr>
              <a:t>세 번째 이후의 모든 원소를 선택합니다</a:t>
            </a:r>
            <a:r>
              <a:rPr lang="en-US" altLang="ko-KR" sz="1600" dirty="0" smtClean="0">
                <a:solidFill>
                  <a:schemeClr val="tx1"/>
                </a:solidFill>
              </a:rPr>
              <a:t>.</a:t>
            </a:r>
          </a:p>
          <a:p>
            <a:r>
              <a:rPr lang="fr-FR" altLang="ko-KR" sz="1600" dirty="0">
                <a:solidFill>
                  <a:schemeClr val="tx1"/>
                </a:solidFill>
              </a:rPr>
              <a:t>vector[-1]</a:t>
            </a:r>
          </a:p>
          <a:p>
            <a:r>
              <a:rPr lang="fr-FR" altLang="ko-KR" sz="1600" dirty="0">
                <a:solidFill>
                  <a:schemeClr val="tx1"/>
                </a:solidFill>
              </a:rPr>
              <a:t>matrix[:2, :]</a:t>
            </a:r>
          </a:p>
          <a:p>
            <a:r>
              <a:rPr lang="fr-FR" altLang="ko-KR" sz="1600" dirty="0">
                <a:solidFill>
                  <a:schemeClr val="tx1"/>
                </a:solidFill>
              </a:rPr>
              <a:t>matrix[:, 1:2]</a:t>
            </a:r>
          </a:p>
          <a:p>
            <a:r>
              <a:rPr lang="en-US" altLang="ko-KR" sz="1600" dirty="0" smtClean="0">
                <a:solidFill>
                  <a:schemeClr val="tx1"/>
                </a:solidFill>
              </a:rPr>
              <a:t>matrix</a:t>
            </a:r>
            <a:r>
              <a:rPr lang="en-US" altLang="ko-KR" sz="1600" dirty="0">
                <a:solidFill>
                  <a:schemeClr val="tx1"/>
                </a:solidFill>
              </a:rPr>
              <a:t>[[0, 2</a:t>
            </a:r>
            <a:r>
              <a:rPr lang="en-US" altLang="ko-KR" sz="1600" dirty="0" smtClean="0">
                <a:solidFill>
                  <a:schemeClr val="tx1"/>
                </a:solidFill>
              </a:rPr>
              <a:t>]]	#0</a:t>
            </a:r>
            <a:r>
              <a:rPr lang="ko-KR" altLang="en-US" sz="1600" dirty="0" smtClean="0">
                <a:solidFill>
                  <a:schemeClr val="tx1"/>
                </a:solidFill>
              </a:rPr>
              <a:t>행</a:t>
            </a:r>
            <a:r>
              <a:rPr lang="en-US" altLang="ko-KR" sz="1600" dirty="0" smtClean="0">
                <a:solidFill>
                  <a:schemeClr val="tx1"/>
                </a:solidFill>
              </a:rPr>
              <a:t>, 2</a:t>
            </a:r>
            <a:r>
              <a:rPr lang="ko-KR" altLang="en-US" sz="1600" dirty="0" smtClean="0">
                <a:solidFill>
                  <a:schemeClr val="tx1"/>
                </a:solidFill>
              </a:rPr>
              <a:t>행 </a:t>
            </a:r>
            <a:endParaRPr lang="en-US" altLang="ko-KR" sz="1600" dirty="0" smtClean="0">
              <a:solidFill>
                <a:schemeClr val="tx1"/>
              </a:solidFill>
            </a:endParaRPr>
          </a:p>
          <a:p>
            <a:r>
              <a:rPr lang="en-US" altLang="ko-KR" sz="1600" dirty="0">
                <a:solidFill>
                  <a:schemeClr val="tx1"/>
                </a:solidFill>
              </a:rPr>
              <a:t>matrix[[0,2], [1,0</a:t>
            </a:r>
            <a:r>
              <a:rPr lang="en-US" altLang="ko-KR" sz="1600" dirty="0" smtClean="0">
                <a:solidFill>
                  <a:schemeClr val="tx1"/>
                </a:solidFill>
              </a:rPr>
              <a:t>]]</a:t>
            </a:r>
          </a:p>
          <a:p>
            <a:r>
              <a:rPr lang="en-US" altLang="ko-KR" sz="1600" dirty="0">
                <a:solidFill>
                  <a:schemeClr val="tx1"/>
                </a:solidFill>
              </a:rPr>
              <a:t>mask = matrix &gt; 5</a:t>
            </a:r>
          </a:p>
          <a:p>
            <a:r>
              <a:rPr lang="en-US" altLang="ko-KR" sz="1600" dirty="0">
                <a:solidFill>
                  <a:schemeClr val="tx1"/>
                </a:solidFill>
              </a:rPr>
              <a:t>matrix[mask]</a:t>
            </a:r>
            <a:endParaRPr lang="ko-KR" altLang="en-US" sz="1600" dirty="0">
              <a:solidFill>
                <a:schemeClr val="tx1"/>
              </a:solidFill>
            </a:endParaRPr>
          </a:p>
        </p:txBody>
      </p:sp>
    </p:spTree>
    <p:extLst>
      <p:ext uri="{BB962C8B-B14F-4D97-AF65-F5344CB8AC3E}">
        <p14:creationId xmlns:p14="http://schemas.microsoft.com/office/powerpoint/2010/main" val="458397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이상치 처리</a:t>
            </a:r>
            <a:r>
              <a:rPr lang="en-US" altLang="ko-KR" sz="1800" dirty="0" smtClean="0"/>
              <a:t> </a:t>
            </a:r>
          </a:p>
          <a:p>
            <a:pPr lvl="1">
              <a:buFont typeface="Wingdings" panose="05000000000000000000" pitchFamily="2" charset="2"/>
              <a:buChar char="§"/>
            </a:pPr>
            <a:r>
              <a:rPr lang="ko-KR" altLang="en-US" sz="1600" dirty="0"/>
              <a:t>샘플을 개별 특성에서 </a:t>
            </a:r>
            <a:r>
              <a:rPr lang="ko-KR" altLang="en-US" sz="1600" dirty="0" err="1"/>
              <a:t>사분위범위</a:t>
            </a:r>
            <a:r>
              <a:rPr lang="en-US" altLang="ko-KR" sz="1600" dirty="0"/>
              <a:t>(IQR)</a:t>
            </a:r>
            <a:r>
              <a:rPr lang="ko-KR" altLang="en-US" sz="1600" dirty="0"/>
              <a:t>을 사용하여 극단적인 값을 구별할 수 있습니다</a:t>
            </a:r>
            <a:r>
              <a:rPr lang="en-US" altLang="ko-KR" sz="1600" dirty="0" smtClean="0"/>
              <a:t>.</a:t>
            </a:r>
          </a:p>
          <a:p>
            <a:pPr lvl="1">
              <a:buFont typeface="Wingdings" panose="05000000000000000000" pitchFamily="2" charset="2"/>
              <a:buChar char="§"/>
            </a:pPr>
            <a:r>
              <a:rPr lang="en-US" altLang="ko-KR" sz="1600" dirty="0"/>
              <a:t>IQR</a:t>
            </a:r>
            <a:r>
              <a:rPr lang="ko-KR" altLang="en-US" sz="1600" dirty="0"/>
              <a:t>은 데이터에 있는 </a:t>
            </a:r>
            <a:r>
              <a:rPr lang="en-US" altLang="ko-KR" sz="1600" dirty="0"/>
              <a:t>1</a:t>
            </a:r>
            <a:r>
              <a:rPr lang="ko-KR" altLang="en-US" sz="1600" dirty="0" err="1"/>
              <a:t>사분위와</a:t>
            </a:r>
            <a:r>
              <a:rPr lang="ko-KR" altLang="en-US" sz="1600" dirty="0"/>
              <a:t> </a:t>
            </a:r>
            <a:r>
              <a:rPr lang="en-US" altLang="ko-KR" sz="1600" dirty="0"/>
              <a:t>3</a:t>
            </a:r>
            <a:r>
              <a:rPr lang="ko-KR" altLang="en-US" sz="1600" dirty="0" err="1"/>
              <a:t>사분위</a:t>
            </a:r>
            <a:r>
              <a:rPr lang="ko-KR" altLang="en-US" sz="1600" dirty="0"/>
              <a:t> 사이의 거리입니다</a:t>
            </a:r>
            <a:r>
              <a:rPr lang="en-US" altLang="ko-KR" sz="1600" dirty="0"/>
              <a:t>.</a:t>
            </a:r>
          </a:p>
        </p:txBody>
      </p:sp>
      <p:sp>
        <p:nvSpPr>
          <p:cNvPr id="4" name="직사각형 3"/>
          <p:cNvSpPr/>
          <p:nvPr/>
        </p:nvSpPr>
        <p:spPr>
          <a:xfrm>
            <a:off x="1123065" y="2504662"/>
            <a:ext cx="10296996" cy="38926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sklearn.convariance</a:t>
            </a:r>
            <a:r>
              <a:rPr lang="en-US" altLang="ko-KR" sz="1600" dirty="0">
                <a:solidFill>
                  <a:schemeClr val="tx1"/>
                </a:solidFill>
              </a:rPr>
              <a:t> import </a:t>
            </a:r>
            <a:r>
              <a:rPr lang="en-US" altLang="ko-KR" sz="1600" dirty="0" err="1">
                <a:solidFill>
                  <a:schemeClr val="tx1"/>
                </a:solidFill>
              </a:rPr>
              <a:t>EllipticEnvelope</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 </a:t>
            </a:r>
            <a:r>
              <a:rPr lang="en-US" altLang="ko-KR" sz="1600" dirty="0" err="1">
                <a:solidFill>
                  <a:schemeClr val="tx1"/>
                </a:solidFill>
              </a:rPr>
              <a:t>n_features</a:t>
            </a:r>
            <a:r>
              <a:rPr lang="en-US" altLang="ko-KR" sz="1600" dirty="0">
                <a:solidFill>
                  <a:schemeClr val="tx1"/>
                </a:solidFill>
              </a:rPr>
              <a:t>=2, centers =1, </a:t>
            </a:r>
            <a:r>
              <a:rPr lang="en-US" altLang="ko-KR" sz="1600" dirty="0" err="1">
                <a:solidFill>
                  <a:schemeClr val="tx1"/>
                </a:solidFill>
              </a:rPr>
              <a:t>random_state</a:t>
            </a:r>
            <a:r>
              <a:rPr lang="en-US" altLang="ko-KR" sz="1600" dirty="0">
                <a:solidFill>
                  <a:schemeClr val="tx1"/>
                </a:solidFill>
              </a:rPr>
              <a:t>=1)</a:t>
            </a:r>
          </a:p>
          <a:p>
            <a:r>
              <a:rPr lang="en-US" altLang="ko-KR" sz="1600" dirty="0">
                <a:solidFill>
                  <a:schemeClr val="tx1"/>
                </a:solidFill>
              </a:rPr>
              <a:t>feature = features[:, 0]</a:t>
            </a:r>
          </a:p>
          <a:p>
            <a:endParaRPr lang="en-US" altLang="ko-KR" sz="1600" dirty="0">
              <a:solidFill>
                <a:schemeClr val="tx1"/>
              </a:solidFill>
            </a:endParaRP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indicies_of_outliers</a:t>
            </a:r>
            <a:r>
              <a:rPr lang="en-US" altLang="ko-KR" sz="1600" dirty="0">
                <a:solidFill>
                  <a:schemeClr val="tx1"/>
                </a:solidFill>
              </a:rPr>
              <a:t>(x) :</a:t>
            </a:r>
          </a:p>
          <a:p>
            <a:r>
              <a:rPr lang="en-US" altLang="ko-KR" sz="1600" dirty="0">
                <a:solidFill>
                  <a:schemeClr val="tx1"/>
                </a:solidFill>
              </a:rPr>
              <a:t>    a1, q3 = </a:t>
            </a:r>
            <a:r>
              <a:rPr lang="en-US" altLang="ko-KR" sz="1600" dirty="0" err="1">
                <a:solidFill>
                  <a:schemeClr val="tx1"/>
                </a:solidFill>
              </a:rPr>
              <a:t>np.percentile</a:t>
            </a:r>
            <a:r>
              <a:rPr lang="en-US" altLang="ko-KR" sz="1600" dirty="0">
                <a:solidFill>
                  <a:schemeClr val="tx1"/>
                </a:solidFill>
              </a:rPr>
              <a:t>(x, [25, 75])</a:t>
            </a:r>
          </a:p>
          <a:p>
            <a:r>
              <a:rPr lang="en-US" altLang="ko-KR" sz="1600" dirty="0">
                <a:solidFill>
                  <a:schemeClr val="tx1"/>
                </a:solidFill>
              </a:rPr>
              <a:t>    </a:t>
            </a:r>
            <a:r>
              <a:rPr lang="en-US" altLang="ko-KR" sz="1600" dirty="0" err="1">
                <a:solidFill>
                  <a:schemeClr val="tx1"/>
                </a:solidFill>
              </a:rPr>
              <a:t>iqr</a:t>
            </a:r>
            <a:r>
              <a:rPr lang="en-US" altLang="ko-KR" sz="1600" dirty="0">
                <a:solidFill>
                  <a:schemeClr val="tx1"/>
                </a:solidFill>
              </a:rPr>
              <a:t> = q3 - q1</a:t>
            </a:r>
          </a:p>
          <a:p>
            <a:r>
              <a:rPr lang="en-US" altLang="ko-KR" sz="1600" dirty="0">
                <a:solidFill>
                  <a:schemeClr val="tx1"/>
                </a:solidFill>
              </a:rPr>
              <a:t>    </a:t>
            </a:r>
            <a:r>
              <a:rPr lang="en-US" altLang="ko-KR" sz="1600" dirty="0" err="1">
                <a:solidFill>
                  <a:schemeClr val="tx1"/>
                </a:solidFill>
              </a:rPr>
              <a:t>lower_bound</a:t>
            </a:r>
            <a:r>
              <a:rPr lang="en-US" altLang="ko-KR" sz="1600" dirty="0">
                <a:solidFill>
                  <a:schemeClr val="tx1"/>
                </a:solidFill>
              </a:rPr>
              <a:t> = q1 - (</a:t>
            </a:r>
            <a:r>
              <a:rPr lang="en-US" altLang="ko-KR" sz="1600" dirty="0" err="1">
                <a:solidFill>
                  <a:schemeClr val="tx1"/>
                </a:solidFill>
              </a:rPr>
              <a:t>iqr</a:t>
            </a:r>
            <a:r>
              <a:rPr lang="en-US" altLang="ko-KR" sz="1600" dirty="0">
                <a:solidFill>
                  <a:schemeClr val="tx1"/>
                </a:solidFill>
              </a:rPr>
              <a:t> * 1.5)</a:t>
            </a:r>
          </a:p>
          <a:p>
            <a:r>
              <a:rPr lang="en-US" altLang="ko-KR" sz="1600" dirty="0">
                <a:solidFill>
                  <a:schemeClr val="tx1"/>
                </a:solidFill>
              </a:rPr>
              <a:t>    </a:t>
            </a:r>
            <a:r>
              <a:rPr lang="en-US" altLang="ko-KR" sz="1600" dirty="0" err="1">
                <a:solidFill>
                  <a:schemeClr val="tx1"/>
                </a:solidFill>
              </a:rPr>
              <a:t>upper_bound</a:t>
            </a:r>
            <a:r>
              <a:rPr lang="en-US" altLang="ko-KR" sz="1600" dirty="0">
                <a:solidFill>
                  <a:schemeClr val="tx1"/>
                </a:solidFill>
              </a:rPr>
              <a:t> = q3 + (</a:t>
            </a:r>
            <a:r>
              <a:rPr lang="en-US" altLang="ko-KR" sz="1600" dirty="0" err="1">
                <a:solidFill>
                  <a:schemeClr val="tx1"/>
                </a:solidFill>
              </a:rPr>
              <a:t>iqr</a:t>
            </a:r>
            <a:r>
              <a:rPr lang="en-US" altLang="ko-KR" sz="1600" dirty="0">
                <a:solidFill>
                  <a:schemeClr val="tx1"/>
                </a:solidFill>
              </a:rPr>
              <a:t> * 1.5)</a:t>
            </a:r>
          </a:p>
          <a:p>
            <a:r>
              <a:rPr lang="en-US" altLang="ko-KR" sz="1600" dirty="0">
                <a:solidFill>
                  <a:schemeClr val="tx1"/>
                </a:solidFill>
              </a:rPr>
              <a:t>    return </a:t>
            </a:r>
            <a:r>
              <a:rPr lang="en-US" altLang="ko-KR" sz="1600" dirty="0" err="1">
                <a:solidFill>
                  <a:schemeClr val="tx1"/>
                </a:solidFill>
              </a:rPr>
              <a:t>np.where</a:t>
            </a:r>
            <a:r>
              <a:rPr lang="en-US" altLang="ko-KR" sz="1600" dirty="0">
                <a:solidFill>
                  <a:schemeClr val="tx1"/>
                </a:solidFill>
              </a:rPr>
              <a:t>((x &gt; </a:t>
            </a:r>
            <a:r>
              <a:rPr lang="en-US" altLang="ko-KR" sz="1600" dirty="0" err="1">
                <a:solidFill>
                  <a:schemeClr val="tx1"/>
                </a:solidFill>
              </a:rPr>
              <a:t>upper_bound</a:t>
            </a:r>
            <a:r>
              <a:rPr lang="en-US" altLang="ko-KR" sz="1600" dirty="0">
                <a:solidFill>
                  <a:schemeClr val="tx1"/>
                </a:solidFill>
              </a:rPr>
              <a:t>) | ( x &lt; </a:t>
            </a:r>
            <a:r>
              <a:rPr lang="en-US" altLang="ko-KR" sz="1600" dirty="0" err="1">
                <a:solidFill>
                  <a:schemeClr val="tx1"/>
                </a:solidFill>
              </a:rPr>
              <a:t>lower_bound</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indicies_of_outliers</a:t>
            </a:r>
            <a:r>
              <a:rPr lang="en-US" altLang="ko-KR" sz="1600" dirty="0">
                <a:solidFill>
                  <a:schemeClr val="tx1"/>
                </a:solidFill>
              </a:rPr>
              <a:t>(feature)</a:t>
            </a:r>
          </a:p>
        </p:txBody>
      </p:sp>
    </p:spTree>
    <p:extLst>
      <p:ext uri="{BB962C8B-B14F-4D97-AF65-F5344CB8AC3E}">
        <p14:creationId xmlns:p14="http://schemas.microsoft.com/office/powerpoint/2010/main" val="3533661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smtClean="0"/>
              <a:t>이상치 처리</a:t>
            </a:r>
            <a:r>
              <a:rPr lang="en-US" altLang="ko-KR" sz="1800" dirty="0" smtClean="0"/>
              <a:t> </a:t>
            </a:r>
          </a:p>
          <a:p>
            <a:pPr lvl="1">
              <a:buFont typeface="Wingdings" panose="05000000000000000000" pitchFamily="2" charset="2"/>
              <a:buChar char="§"/>
            </a:pPr>
            <a:r>
              <a:rPr lang="ko-KR" altLang="en-US" sz="1600" dirty="0" smtClean="0"/>
              <a:t>이상치 처리 </a:t>
            </a:r>
            <a:r>
              <a:rPr lang="en-US" altLang="ko-KR" sz="1600" dirty="0" smtClean="0"/>
              <a:t>1 – </a:t>
            </a:r>
            <a:r>
              <a:rPr lang="ko-KR" altLang="en-US" sz="1600" dirty="0" smtClean="0"/>
              <a:t>삭제</a:t>
            </a: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r>
              <a:rPr lang="ko-KR" altLang="en-US" sz="1600" dirty="0" smtClean="0"/>
              <a:t>이상치 처리 </a:t>
            </a:r>
            <a:r>
              <a:rPr lang="en-US" altLang="ko-KR" sz="1600" dirty="0" smtClean="0"/>
              <a:t>2 - </a:t>
            </a:r>
            <a:r>
              <a:rPr lang="ko-KR" altLang="en-US" sz="1600" dirty="0" err="1" smtClean="0"/>
              <a:t>이상치로</a:t>
            </a:r>
            <a:r>
              <a:rPr lang="ko-KR" altLang="en-US" sz="1600" dirty="0" smtClean="0"/>
              <a:t> </a:t>
            </a:r>
            <a:r>
              <a:rPr lang="ko-KR" altLang="en-US" sz="1600" dirty="0"/>
              <a:t>표시하고 이를 특성의 하나로 </a:t>
            </a:r>
            <a:r>
              <a:rPr lang="ko-KR" altLang="en-US" sz="1600" dirty="0" smtClean="0"/>
              <a:t>표함</a:t>
            </a: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r>
              <a:rPr lang="ko-KR" altLang="en-US" sz="1600" dirty="0"/>
              <a:t>이상치 처리 </a:t>
            </a:r>
            <a:r>
              <a:rPr lang="en-US" altLang="ko-KR" sz="1600" dirty="0"/>
              <a:t>3 - </a:t>
            </a:r>
            <a:r>
              <a:rPr lang="ko-KR" altLang="en-US" sz="1600" dirty="0"/>
              <a:t>이상치의 영향이 </a:t>
            </a:r>
            <a:r>
              <a:rPr lang="ko-KR" altLang="en-US" sz="1600" dirty="0" err="1"/>
              <a:t>줄어줄도록</a:t>
            </a:r>
            <a:r>
              <a:rPr lang="ko-KR" altLang="en-US" sz="1600" dirty="0"/>
              <a:t> 특성을 변환</a:t>
            </a:r>
            <a:endParaRPr lang="en-US" altLang="ko-KR" sz="1600" dirty="0"/>
          </a:p>
        </p:txBody>
      </p:sp>
      <p:sp>
        <p:nvSpPr>
          <p:cNvPr id="4" name="직사각형 3"/>
          <p:cNvSpPr/>
          <p:nvPr/>
        </p:nvSpPr>
        <p:spPr>
          <a:xfrm>
            <a:off x="1202578" y="1749288"/>
            <a:ext cx="10296996" cy="182879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houses = </a:t>
            </a:r>
            <a:r>
              <a:rPr lang="en-US" altLang="ko-KR" sz="1600" dirty="0" err="1">
                <a:solidFill>
                  <a:schemeClr val="tx1"/>
                </a:solidFill>
              </a:rPr>
              <a:t>pd.DataFrame</a:t>
            </a:r>
            <a:r>
              <a:rPr lang="en-US" altLang="ko-KR" sz="1600" dirty="0">
                <a:solidFill>
                  <a:schemeClr val="tx1"/>
                </a:solidFill>
              </a:rPr>
              <a:t>()</a:t>
            </a:r>
          </a:p>
          <a:p>
            <a:r>
              <a:rPr lang="en-US" altLang="ko-KR" sz="1600" dirty="0">
                <a:solidFill>
                  <a:schemeClr val="tx1"/>
                </a:solidFill>
              </a:rPr>
              <a:t>houses['Price'] = [534433, 392333, 293222, 4322032]</a:t>
            </a:r>
          </a:p>
          <a:p>
            <a:r>
              <a:rPr lang="en-US" altLang="ko-KR" sz="1600" dirty="0">
                <a:solidFill>
                  <a:schemeClr val="tx1"/>
                </a:solidFill>
              </a:rPr>
              <a:t>houses['Bathrooms'] = [2, 3.5, 2, 116]</a:t>
            </a:r>
          </a:p>
          <a:p>
            <a:r>
              <a:rPr lang="en-US" altLang="ko-KR" sz="1600" dirty="0">
                <a:solidFill>
                  <a:schemeClr val="tx1"/>
                </a:solidFill>
              </a:rPr>
              <a:t>houses['</a:t>
            </a:r>
            <a:r>
              <a:rPr lang="en-US" altLang="ko-KR" sz="1600" dirty="0" err="1">
                <a:solidFill>
                  <a:schemeClr val="tx1"/>
                </a:solidFill>
              </a:rPr>
              <a:t>Square_Feet</a:t>
            </a:r>
            <a:r>
              <a:rPr lang="en-US" altLang="ko-KR" sz="1600" dirty="0">
                <a:solidFill>
                  <a:schemeClr val="tx1"/>
                </a:solidFill>
              </a:rPr>
              <a:t>'] = [1500, 2500, 1500, 48000]</a:t>
            </a:r>
          </a:p>
          <a:p>
            <a:r>
              <a:rPr lang="en-US" altLang="ko-KR" sz="1600" dirty="0">
                <a:solidFill>
                  <a:schemeClr val="tx1"/>
                </a:solidFill>
              </a:rPr>
              <a:t>houses[houses['Bathrooms']  &lt; 20 ]</a:t>
            </a:r>
          </a:p>
        </p:txBody>
      </p:sp>
      <p:sp>
        <p:nvSpPr>
          <p:cNvPr id="5" name="직사각형 4"/>
          <p:cNvSpPr/>
          <p:nvPr/>
        </p:nvSpPr>
        <p:spPr>
          <a:xfrm>
            <a:off x="1202578" y="4060749"/>
            <a:ext cx="10296996" cy="11253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 </a:t>
            </a:r>
          </a:p>
          <a:p>
            <a:r>
              <a:rPr lang="en-US" altLang="ko-KR" sz="1600" dirty="0">
                <a:solidFill>
                  <a:schemeClr val="tx1"/>
                </a:solidFill>
              </a:rPr>
              <a:t>houses['Outlier'] = </a:t>
            </a:r>
            <a:r>
              <a:rPr lang="en-US" altLang="ko-KR" sz="1600" dirty="0" err="1">
                <a:solidFill>
                  <a:schemeClr val="tx1"/>
                </a:solidFill>
              </a:rPr>
              <a:t>np.where</a:t>
            </a:r>
            <a:r>
              <a:rPr lang="en-US" altLang="ko-KR" sz="1600" dirty="0">
                <a:solidFill>
                  <a:schemeClr val="tx1"/>
                </a:solidFill>
              </a:rPr>
              <a:t>(houses['Bathrooms'] &lt; 20, 0, 1)</a:t>
            </a:r>
          </a:p>
          <a:p>
            <a:r>
              <a:rPr lang="en-US" altLang="ko-KR" sz="1600" dirty="0">
                <a:solidFill>
                  <a:schemeClr val="tx1"/>
                </a:solidFill>
              </a:rPr>
              <a:t>houses </a:t>
            </a:r>
          </a:p>
        </p:txBody>
      </p:sp>
      <p:sp>
        <p:nvSpPr>
          <p:cNvPr id="6" name="직사각형 5"/>
          <p:cNvSpPr/>
          <p:nvPr/>
        </p:nvSpPr>
        <p:spPr>
          <a:xfrm>
            <a:off x="1202578" y="5744103"/>
            <a:ext cx="10296996" cy="8138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houses['</a:t>
            </a:r>
            <a:r>
              <a:rPr lang="en-US" altLang="ko-KR" sz="1600" dirty="0" err="1">
                <a:solidFill>
                  <a:schemeClr val="tx1"/>
                </a:solidFill>
              </a:rPr>
              <a:t>Log_Of_Square_Feet</a:t>
            </a:r>
            <a:r>
              <a:rPr lang="en-US" altLang="ko-KR" sz="1600" dirty="0">
                <a:solidFill>
                  <a:schemeClr val="tx1"/>
                </a:solidFill>
              </a:rPr>
              <a:t>'] = [np.log(x) for x in houses["</a:t>
            </a:r>
            <a:r>
              <a:rPr lang="en-US" altLang="ko-KR" sz="1600" dirty="0" err="1">
                <a:solidFill>
                  <a:schemeClr val="tx1"/>
                </a:solidFill>
              </a:rPr>
              <a:t>Square_Feet</a:t>
            </a:r>
            <a:r>
              <a:rPr lang="en-US" altLang="ko-KR" sz="1600" dirty="0">
                <a:solidFill>
                  <a:schemeClr val="tx1"/>
                </a:solidFill>
              </a:rPr>
              <a:t>"]]</a:t>
            </a:r>
          </a:p>
          <a:p>
            <a:r>
              <a:rPr lang="en-US" altLang="ko-KR" sz="1600" dirty="0">
                <a:solidFill>
                  <a:schemeClr val="tx1"/>
                </a:solidFill>
              </a:rPr>
              <a:t>houses </a:t>
            </a:r>
          </a:p>
        </p:txBody>
      </p:sp>
    </p:spTree>
    <p:extLst>
      <p:ext uri="{BB962C8B-B14F-4D97-AF65-F5344CB8AC3E}">
        <p14:creationId xmlns:p14="http://schemas.microsoft.com/office/powerpoint/2010/main" val="661315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특성 이산화 </a:t>
            </a:r>
            <a:r>
              <a:rPr lang="en-US" altLang="ko-KR" sz="1800" dirty="0" smtClean="0"/>
              <a:t> </a:t>
            </a:r>
          </a:p>
          <a:p>
            <a:pPr lvl="1">
              <a:buFont typeface="Wingdings" panose="05000000000000000000" pitchFamily="2" charset="2"/>
              <a:buChar char="§"/>
            </a:pPr>
            <a:r>
              <a:rPr lang="ko-KR" altLang="en-US" sz="1600" dirty="0"/>
              <a:t>이산화는 수치 특성을 범주형처럼 다루어야 할 때 유용한 전략입니다</a:t>
            </a:r>
            <a:r>
              <a:rPr lang="en-US" altLang="ko-KR" sz="1600" dirty="0"/>
              <a:t>.</a:t>
            </a:r>
          </a:p>
          <a:p>
            <a:pPr lvl="1">
              <a:buFont typeface="Wingdings" panose="05000000000000000000" pitchFamily="2" charset="2"/>
              <a:buChar char="§"/>
            </a:pPr>
            <a:r>
              <a:rPr lang="ko-KR" altLang="en-US" sz="1600" dirty="0"/>
              <a:t>수치 특성을 개별적인 구간으로 나누기</a:t>
            </a:r>
          </a:p>
          <a:p>
            <a:pPr lvl="1">
              <a:buFont typeface="Wingdings" panose="05000000000000000000" pitchFamily="2" charset="2"/>
              <a:buChar char="§"/>
            </a:pPr>
            <a:r>
              <a:rPr lang="en-US" altLang="ko-KR" sz="1600" dirty="0" err="1"/>
              <a:t>Binarizer</a:t>
            </a:r>
            <a:r>
              <a:rPr lang="en-US" altLang="ko-KR" sz="1600" dirty="0"/>
              <a:t> - </a:t>
            </a:r>
            <a:r>
              <a:rPr lang="ko-KR" altLang="en-US" sz="1600" dirty="0" err="1"/>
              <a:t>임계값에</a:t>
            </a:r>
            <a:r>
              <a:rPr lang="ko-KR" altLang="en-US" sz="1600" dirty="0"/>
              <a:t> 따라 특성을 둘로 나누는 방법</a:t>
            </a:r>
          </a:p>
          <a:p>
            <a:pPr lvl="1">
              <a:buFont typeface="Wingdings" panose="05000000000000000000" pitchFamily="2" charset="2"/>
              <a:buChar char="§"/>
            </a:pPr>
            <a:r>
              <a:rPr lang="en-US" altLang="ko-KR" sz="1600" dirty="0" err="1"/>
              <a:t>numpy.digitize</a:t>
            </a:r>
            <a:r>
              <a:rPr lang="en-US" altLang="ko-KR" sz="1600" dirty="0"/>
              <a:t>() -  </a:t>
            </a:r>
            <a:r>
              <a:rPr lang="ko-KR" altLang="en-US" sz="1600" dirty="0"/>
              <a:t>수치 특성을 여러 </a:t>
            </a:r>
            <a:r>
              <a:rPr lang="ko-KR" altLang="en-US" sz="1600" dirty="0" err="1"/>
              <a:t>임계값에</a:t>
            </a:r>
            <a:r>
              <a:rPr lang="ko-KR" altLang="en-US" sz="1600" dirty="0"/>
              <a:t> 따라 나누는 </a:t>
            </a:r>
            <a:r>
              <a:rPr lang="ko-KR" altLang="en-US" sz="1600" dirty="0" smtClean="0"/>
              <a:t>방법</a:t>
            </a:r>
            <a:endParaRPr lang="en-US" altLang="ko-KR" sz="1600" dirty="0"/>
          </a:p>
        </p:txBody>
      </p:sp>
      <p:sp>
        <p:nvSpPr>
          <p:cNvPr id="5" name="직사각형 4"/>
          <p:cNvSpPr/>
          <p:nvPr/>
        </p:nvSpPr>
        <p:spPr>
          <a:xfrm>
            <a:off x="1202578" y="2848174"/>
            <a:ext cx="10296996" cy="31153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Binarizer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age = </a:t>
            </a:r>
            <a:r>
              <a:rPr lang="en-US" altLang="ko-KR" sz="1600" dirty="0" err="1">
                <a:solidFill>
                  <a:schemeClr val="tx1"/>
                </a:solidFill>
              </a:rPr>
              <a:t>np.array</a:t>
            </a:r>
            <a:r>
              <a:rPr lang="en-US" altLang="ko-KR" sz="1600" dirty="0">
                <a:solidFill>
                  <a:schemeClr val="tx1"/>
                </a:solidFill>
              </a:rPr>
              <a:t>([[6], [12],[20],[36], [65]])</a:t>
            </a:r>
          </a:p>
          <a:p>
            <a:r>
              <a:rPr lang="en-US" altLang="ko-KR" sz="1600" dirty="0" err="1">
                <a:solidFill>
                  <a:schemeClr val="tx1"/>
                </a:solidFill>
              </a:rPr>
              <a:t>binarizer</a:t>
            </a:r>
            <a:r>
              <a:rPr lang="en-US" altLang="ko-KR" sz="1600" dirty="0">
                <a:solidFill>
                  <a:schemeClr val="tx1"/>
                </a:solidFill>
              </a:rPr>
              <a:t> = </a:t>
            </a:r>
            <a:r>
              <a:rPr lang="en-US" altLang="ko-KR" sz="1600" dirty="0" err="1">
                <a:solidFill>
                  <a:schemeClr val="tx1"/>
                </a:solidFill>
              </a:rPr>
              <a:t>Binarizer</a:t>
            </a:r>
            <a:r>
              <a:rPr lang="en-US" altLang="ko-KR" sz="1600" dirty="0">
                <a:solidFill>
                  <a:schemeClr val="tx1"/>
                </a:solidFill>
              </a:rPr>
              <a:t>(18)</a:t>
            </a:r>
          </a:p>
          <a:p>
            <a:r>
              <a:rPr lang="en-US" altLang="ko-KR" sz="1600" dirty="0" err="1">
                <a:solidFill>
                  <a:schemeClr val="tx1"/>
                </a:solidFill>
              </a:rPr>
              <a:t>binarizer.fit_transform</a:t>
            </a:r>
            <a:r>
              <a:rPr lang="en-US" altLang="ko-KR" sz="1600" dirty="0">
                <a:solidFill>
                  <a:schemeClr val="tx1"/>
                </a:solidFill>
              </a:rPr>
              <a:t>(age)</a:t>
            </a:r>
          </a:p>
          <a:p>
            <a:endParaRPr lang="en-US" altLang="ko-KR" sz="1600" dirty="0">
              <a:solidFill>
                <a:schemeClr val="tx1"/>
              </a:solidFill>
            </a:endParaRPr>
          </a:p>
          <a:p>
            <a:r>
              <a:rPr lang="en-US" altLang="ko-KR" sz="1600" dirty="0">
                <a:solidFill>
                  <a:schemeClr val="tx1"/>
                </a:solidFill>
              </a:rPr>
              <a:t>#bins </a:t>
            </a:r>
            <a:r>
              <a:rPr lang="ko-KR" altLang="en-US" sz="1600" dirty="0">
                <a:solidFill>
                  <a:schemeClr val="tx1"/>
                </a:solidFill>
              </a:rPr>
              <a:t>매개변수의 </a:t>
            </a:r>
            <a:r>
              <a:rPr lang="ko-KR" altLang="en-US" sz="1600" dirty="0" err="1">
                <a:solidFill>
                  <a:schemeClr val="tx1"/>
                </a:solidFill>
              </a:rPr>
              <a:t>입력값은</a:t>
            </a:r>
            <a:r>
              <a:rPr lang="ko-KR" altLang="en-US" sz="1600" dirty="0">
                <a:solidFill>
                  <a:schemeClr val="tx1"/>
                </a:solidFill>
              </a:rPr>
              <a:t> 각 구간의 왼쪽 </a:t>
            </a:r>
            <a:r>
              <a:rPr lang="ko-KR" altLang="en-US" sz="1600" dirty="0" err="1">
                <a:solidFill>
                  <a:schemeClr val="tx1"/>
                </a:solidFill>
              </a:rPr>
              <a:t>경곗값입니다</a:t>
            </a:r>
            <a:r>
              <a:rPr lang="en-US" altLang="ko-KR" sz="1600" dirty="0">
                <a:solidFill>
                  <a:schemeClr val="tx1"/>
                </a:solidFill>
              </a:rPr>
              <a:t>.</a:t>
            </a:r>
          </a:p>
          <a:p>
            <a:r>
              <a:rPr lang="en-US" altLang="ko-KR" sz="1600" dirty="0" err="1">
                <a:solidFill>
                  <a:schemeClr val="tx1"/>
                </a:solidFill>
              </a:rPr>
              <a:t>np.digitizer</a:t>
            </a:r>
            <a:r>
              <a:rPr lang="en-US" altLang="ko-KR" sz="1600" dirty="0">
                <a:solidFill>
                  <a:schemeClr val="tx1"/>
                </a:solidFill>
              </a:rPr>
              <a:t>(age, bins=[20, 30, 64])  </a:t>
            </a:r>
          </a:p>
          <a:p>
            <a:r>
              <a:rPr lang="en-US" altLang="ko-KR" sz="1600" dirty="0">
                <a:solidFill>
                  <a:schemeClr val="tx1"/>
                </a:solidFill>
              </a:rPr>
              <a:t>#right </a:t>
            </a:r>
            <a:r>
              <a:rPr lang="ko-KR" altLang="en-US" sz="1600" dirty="0">
                <a:solidFill>
                  <a:schemeClr val="tx1"/>
                </a:solidFill>
              </a:rPr>
              <a:t>매개변수를 </a:t>
            </a:r>
            <a:r>
              <a:rPr lang="en-US" altLang="ko-KR" sz="1600" dirty="0">
                <a:solidFill>
                  <a:schemeClr val="tx1"/>
                </a:solidFill>
              </a:rPr>
              <a:t>True</a:t>
            </a:r>
            <a:r>
              <a:rPr lang="ko-KR" altLang="en-US" sz="1600" dirty="0">
                <a:solidFill>
                  <a:schemeClr val="tx1"/>
                </a:solidFill>
              </a:rPr>
              <a:t>로 설정하면 이 동작을 바꿀 수 있습니다</a:t>
            </a:r>
            <a:r>
              <a:rPr lang="en-US" altLang="ko-KR" sz="1600" dirty="0">
                <a:solidFill>
                  <a:schemeClr val="tx1"/>
                </a:solidFill>
              </a:rPr>
              <a:t>.</a:t>
            </a:r>
          </a:p>
          <a:p>
            <a:r>
              <a:rPr lang="en-US" altLang="ko-KR" sz="1600" dirty="0" err="1">
                <a:solidFill>
                  <a:schemeClr val="tx1"/>
                </a:solidFill>
              </a:rPr>
              <a:t>np.digitize</a:t>
            </a:r>
            <a:r>
              <a:rPr lang="en-US" altLang="ko-KR" sz="1600" dirty="0">
                <a:solidFill>
                  <a:schemeClr val="tx1"/>
                </a:solidFill>
              </a:rPr>
              <a:t>(age, bins=[20, 30, 64], right=True)</a:t>
            </a:r>
          </a:p>
          <a:p>
            <a:r>
              <a:rPr lang="en-US" altLang="ko-KR" sz="1600" dirty="0" err="1">
                <a:solidFill>
                  <a:schemeClr val="tx1"/>
                </a:solidFill>
              </a:rPr>
              <a:t>np.digitize</a:t>
            </a:r>
            <a:r>
              <a:rPr lang="en-US" altLang="ko-KR" sz="1600" dirty="0">
                <a:solidFill>
                  <a:schemeClr val="tx1"/>
                </a:solidFill>
              </a:rPr>
              <a:t>(age, bins=[18])</a:t>
            </a:r>
          </a:p>
        </p:txBody>
      </p:sp>
    </p:spTree>
    <p:extLst>
      <p:ext uri="{BB962C8B-B14F-4D97-AF65-F5344CB8AC3E}">
        <p14:creationId xmlns:p14="http://schemas.microsoft.com/office/powerpoint/2010/main" val="4143446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특성 이산화 </a:t>
            </a:r>
            <a:r>
              <a:rPr lang="en-US" altLang="ko-KR" sz="1800" dirty="0" smtClean="0"/>
              <a:t> </a:t>
            </a:r>
          </a:p>
          <a:p>
            <a:pPr lvl="1">
              <a:buFont typeface="Wingdings" panose="05000000000000000000" pitchFamily="2" charset="2"/>
              <a:buChar char="§"/>
            </a:pPr>
            <a:r>
              <a:rPr lang="en-US" altLang="ko-KR" sz="1600" dirty="0" err="1"/>
              <a:t>KBinsDiscretizer</a:t>
            </a:r>
            <a:r>
              <a:rPr lang="en-US" altLang="ko-KR" sz="1600" dirty="0"/>
              <a:t> - </a:t>
            </a:r>
            <a:r>
              <a:rPr lang="ko-KR" altLang="en-US" sz="1600" dirty="0"/>
              <a:t>나눌 구간 개수 지정</a:t>
            </a:r>
          </a:p>
          <a:p>
            <a:pPr lvl="1">
              <a:buFont typeface="Wingdings" panose="05000000000000000000" pitchFamily="2" charset="2"/>
              <a:buChar char="§"/>
            </a:pPr>
            <a:r>
              <a:rPr lang="en-US" altLang="ko-KR" sz="1600" dirty="0"/>
              <a:t>encode </a:t>
            </a:r>
            <a:r>
              <a:rPr lang="ko-KR" altLang="en-US" sz="1600" dirty="0"/>
              <a:t>매개변수의 기본값은 </a:t>
            </a:r>
            <a:r>
              <a:rPr lang="en-US" altLang="ko-KR" sz="1600" dirty="0"/>
              <a:t>'</a:t>
            </a:r>
            <a:r>
              <a:rPr lang="en-US" altLang="ko-KR" sz="1600" dirty="0" err="1"/>
              <a:t>onehot</a:t>
            </a:r>
            <a:r>
              <a:rPr lang="en-US" altLang="ko-KR" sz="1600" dirty="0"/>
              <a:t>'</a:t>
            </a:r>
            <a:r>
              <a:rPr lang="ko-KR" altLang="en-US" sz="1600" dirty="0"/>
              <a:t>으로 원</a:t>
            </a:r>
            <a:r>
              <a:rPr lang="en-US" altLang="ko-KR" sz="1600" dirty="0"/>
              <a:t>-</a:t>
            </a:r>
            <a:r>
              <a:rPr lang="ko-KR" altLang="en-US" sz="1600" dirty="0" err="1"/>
              <a:t>핫</a:t>
            </a:r>
            <a:r>
              <a:rPr lang="ko-KR" altLang="en-US" sz="1600" dirty="0"/>
              <a:t> </a:t>
            </a:r>
            <a:r>
              <a:rPr lang="ko-KR" altLang="en-US" sz="1600" dirty="0" err="1"/>
              <a:t>인코딩된</a:t>
            </a:r>
            <a:r>
              <a:rPr lang="ko-KR" altLang="en-US" sz="1600" dirty="0"/>
              <a:t> 희소 행렬을 반환합니다</a:t>
            </a:r>
            <a:r>
              <a:rPr lang="en-US" altLang="ko-KR" sz="1600" dirty="0"/>
              <a:t>.</a:t>
            </a:r>
          </a:p>
          <a:p>
            <a:pPr lvl="1">
              <a:buFont typeface="Wingdings" panose="05000000000000000000" pitchFamily="2" charset="2"/>
              <a:buChar char="§"/>
            </a:pPr>
            <a:r>
              <a:rPr lang="en-US" altLang="ko-KR" sz="1600" dirty="0" err="1"/>
              <a:t>onehot</a:t>
            </a:r>
            <a:r>
              <a:rPr lang="en-US" altLang="ko-KR" sz="1600" dirty="0"/>
              <a:t>-dense </a:t>
            </a:r>
            <a:r>
              <a:rPr lang="ko-KR" altLang="en-US" sz="1600" dirty="0"/>
              <a:t>매개변수 값은 원</a:t>
            </a:r>
            <a:r>
              <a:rPr lang="en-US" altLang="ko-KR" sz="1600" dirty="0"/>
              <a:t>-</a:t>
            </a:r>
            <a:r>
              <a:rPr lang="ko-KR" altLang="en-US" sz="1600" dirty="0" err="1"/>
              <a:t>핫</a:t>
            </a:r>
            <a:r>
              <a:rPr lang="ko-KR" altLang="en-US" sz="1600" dirty="0"/>
              <a:t> </a:t>
            </a:r>
            <a:r>
              <a:rPr lang="ko-KR" altLang="en-US" sz="1600" dirty="0" err="1"/>
              <a:t>인코딩된</a:t>
            </a:r>
            <a:r>
              <a:rPr lang="ko-KR" altLang="en-US" sz="1600" dirty="0"/>
              <a:t> 밀집 배열을 반환합니다</a:t>
            </a:r>
            <a:r>
              <a:rPr lang="en-US" altLang="ko-KR" sz="1600" dirty="0"/>
              <a:t>.</a:t>
            </a:r>
          </a:p>
          <a:p>
            <a:pPr lvl="1">
              <a:buFont typeface="Wingdings" panose="05000000000000000000" pitchFamily="2" charset="2"/>
              <a:buChar char="§"/>
            </a:pPr>
            <a:r>
              <a:rPr lang="ko-KR" altLang="en-US" sz="1600" dirty="0"/>
              <a:t>연속된 값을 이산화하여 원</a:t>
            </a:r>
            <a:r>
              <a:rPr lang="en-US" altLang="ko-KR" sz="1600" dirty="0"/>
              <a:t>-</a:t>
            </a:r>
            <a:r>
              <a:rPr lang="ko-KR" altLang="en-US" sz="1600" dirty="0" err="1"/>
              <a:t>핫</a:t>
            </a:r>
            <a:r>
              <a:rPr lang="ko-KR" altLang="en-US" sz="1600" dirty="0"/>
              <a:t> </a:t>
            </a:r>
            <a:r>
              <a:rPr lang="ko-KR" altLang="en-US" sz="1600" dirty="0" err="1"/>
              <a:t>인코딩으로</a:t>
            </a:r>
            <a:r>
              <a:rPr lang="ko-KR" altLang="en-US" sz="1600" dirty="0"/>
              <a:t> 만들면 범주형 특성으로 다루기 편리합니다</a:t>
            </a:r>
            <a:r>
              <a:rPr lang="en-US" altLang="ko-KR" sz="1600" dirty="0" smtClean="0"/>
              <a:t>.</a:t>
            </a:r>
          </a:p>
          <a:p>
            <a:pPr lvl="1">
              <a:buFont typeface="Wingdings" panose="05000000000000000000" pitchFamily="2" charset="2"/>
              <a:buChar char="§"/>
            </a:pPr>
            <a:r>
              <a:rPr lang="en-US" altLang="ko-KR" sz="1600" dirty="0"/>
              <a:t>strategy </a:t>
            </a:r>
            <a:r>
              <a:rPr lang="ko-KR" altLang="en-US" sz="1600" dirty="0"/>
              <a:t>매개변수의 기본값은 </a:t>
            </a:r>
            <a:r>
              <a:rPr lang="en-US" altLang="ko-KR" sz="1600" dirty="0"/>
              <a:t>'</a:t>
            </a:r>
            <a:r>
              <a:rPr lang="en-US" altLang="ko-KR" sz="1600" dirty="0" err="1"/>
              <a:t>quantile</a:t>
            </a:r>
            <a:r>
              <a:rPr lang="en-US" altLang="ko-KR" sz="1600" dirty="0"/>
              <a:t>'</a:t>
            </a:r>
            <a:r>
              <a:rPr lang="ko-KR" altLang="en-US" sz="1600" dirty="0"/>
              <a:t>로 각 구간에 포함된 샘플 개수가 비슷하도록 만듭니다</a:t>
            </a:r>
            <a:r>
              <a:rPr lang="en-US" altLang="ko-KR" sz="1600" dirty="0"/>
              <a:t>.</a:t>
            </a:r>
          </a:p>
          <a:p>
            <a:pPr lvl="1">
              <a:buFont typeface="Wingdings" panose="05000000000000000000" pitchFamily="2" charset="2"/>
              <a:buChar char="§"/>
            </a:pPr>
            <a:r>
              <a:rPr lang="en-US" altLang="ko-KR" sz="1600" dirty="0"/>
              <a:t>strategy </a:t>
            </a:r>
            <a:r>
              <a:rPr lang="ko-KR" altLang="en-US" sz="1600" dirty="0"/>
              <a:t>매개변수의 기본값은 </a:t>
            </a:r>
            <a:r>
              <a:rPr lang="en-US" altLang="ko-KR" sz="1600" dirty="0"/>
              <a:t>'uniform'</a:t>
            </a:r>
            <a:r>
              <a:rPr lang="ko-KR" altLang="en-US" sz="1600" dirty="0"/>
              <a:t>은 구간의 폭이 동일하도록 만듭니다</a:t>
            </a:r>
            <a:r>
              <a:rPr lang="en-US" altLang="ko-KR" sz="1600" dirty="0" smtClean="0"/>
              <a:t>.</a:t>
            </a:r>
          </a:p>
          <a:p>
            <a:pPr lvl="1">
              <a:buFont typeface="Wingdings" panose="05000000000000000000" pitchFamily="2" charset="2"/>
              <a:buChar char="§"/>
            </a:pPr>
            <a:r>
              <a:rPr lang="ko-KR" altLang="en-US" sz="1600" dirty="0"/>
              <a:t>구간은 </a:t>
            </a:r>
            <a:r>
              <a:rPr lang="en-US" altLang="ko-KR" sz="1600" dirty="0" err="1"/>
              <a:t>bin_edges</a:t>
            </a:r>
            <a:r>
              <a:rPr lang="en-US" altLang="ko-KR" sz="1600" dirty="0"/>
              <a:t>_</a:t>
            </a:r>
            <a:r>
              <a:rPr lang="ko-KR" altLang="en-US" sz="1600" dirty="0"/>
              <a:t>속성에서 확인할 수 있습니다</a:t>
            </a:r>
            <a:r>
              <a:rPr lang="en-US" altLang="ko-KR" sz="1600" dirty="0"/>
              <a:t>.</a:t>
            </a:r>
          </a:p>
        </p:txBody>
      </p:sp>
      <p:sp>
        <p:nvSpPr>
          <p:cNvPr id="5" name="직사각형 4"/>
          <p:cNvSpPr/>
          <p:nvPr/>
        </p:nvSpPr>
        <p:spPr>
          <a:xfrm>
            <a:off x="1152882" y="3524036"/>
            <a:ext cx="10296996" cy="16741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KBinsDiscretizer</a:t>
            </a:r>
            <a:endParaRPr lang="en-US" altLang="ko-KR" sz="1600" dirty="0">
              <a:solidFill>
                <a:schemeClr val="tx1"/>
              </a:solidFill>
            </a:endParaRPr>
          </a:p>
          <a:p>
            <a:r>
              <a:rPr lang="en-US" altLang="ko-KR" sz="1600" dirty="0">
                <a:solidFill>
                  <a:schemeClr val="tx1"/>
                </a:solidFill>
              </a:rPr>
              <a:t>kb = </a:t>
            </a:r>
            <a:r>
              <a:rPr lang="en-US" altLang="ko-KR" sz="1600" dirty="0" err="1">
                <a:solidFill>
                  <a:schemeClr val="tx1"/>
                </a:solidFill>
              </a:rPr>
              <a:t>KBinsDiscretizer</a:t>
            </a:r>
            <a:r>
              <a:rPr lang="en-US" altLang="ko-KR" sz="1600" dirty="0">
                <a:solidFill>
                  <a:schemeClr val="tx1"/>
                </a:solidFill>
              </a:rPr>
              <a:t>(4, encode='ordinal', strategy='</a:t>
            </a:r>
            <a:r>
              <a:rPr lang="en-US" altLang="ko-KR" sz="1600" dirty="0" err="1">
                <a:solidFill>
                  <a:schemeClr val="tx1"/>
                </a:solidFill>
              </a:rPr>
              <a:t>quantile</a:t>
            </a:r>
            <a:r>
              <a:rPr lang="en-US" altLang="ko-KR" sz="1600" dirty="0">
                <a:solidFill>
                  <a:schemeClr val="tx1"/>
                </a:solidFill>
              </a:rPr>
              <a:t>')</a:t>
            </a:r>
          </a:p>
          <a:p>
            <a:r>
              <a:rPr lang="en-US" altLang="ko-KR" sz="1600" dirty="0" err="1">
                <a:solidFill>
                  <a:schemeClr val="tx1"/>
                </a:solidFill>
              </a:rPr>
              <a:t>kb.fit_tranform</a:t>
            </a:r>
            <a:r>
              <a:rPr lang="en-US" altLang="ko-KR" sz="1600" dirty="0">
                <a:solidFill>
                  <a:schemeClr val="tx1"/>
                </a:solidFill>
              </a:rPr>
              <a:t>(age)</a:t>
            </a:r>
          </a:p>
          <a:p>
            <a:endParaRPr lang="en-US" altLang="ko-KR" sz="1600" dirty="0">
              <a:solidFill>
                <a:schemeClr val="tx1"/>
              </a:solidFill>
            </a:endParaRPr>
          </a:p>
          <a:p>
            <a:r>
              <a:rPr lang="en-US" altLang="ko-KR" sz="1600" dirty="0">
                <a:solidFill>
                  <a:schemeClr val="tx1"/>
                </a:solidFill>
              </a:rPr>
              <a:t>kb = </a:t>
            </a:r>
            <a:r>
              <a:rPr lang="en-US" altLang="ko-KR" sz="1600" dirty="0" err="1">
                <a:solidFill>
                  <a:schemeClr val="tx1"/>
                </a:solidFill>
              </a:rPr>
              <a:t>KBinsDiscretizer</a:t>
            </a:r>
            <a:r>
              <a:rPr lang="en-US" altLang="ko-KR" sz="1600" dirty="0">
                <a:solidFill>
                  <a:schemeClr val="tx1"/>
                </a:solidFill>
              </a:rPr>
              <a:t>(4, encode='</a:t>
            </a:r>
            <a:r>
              <a:rPr lang="en-US" altLang="ko-KR" sz="1600" dirty="0" err="1">
                <a:solidFill>
                  <a:schemeClr val="tx1"/>
                </a:solidFill>
              </a:rPr>
              <a:t>onehot</a:t>
            </a:r>
            <a:r>
              <a:rPr lang="en-US" altLang="ko-KR" sz="1600" dirty="0">
                <a:solidFill>
                  <a:schemeClr val="tx1"/>
                </a:solidFill>
              </a:rPr>
              <a:t>-dense', strategy='</a:t>
            </a:r>
            <a:r>
              <a:rPr lang="en-US" altLang="ko-KR" sz="1600" dirty="0" err="1">
                <a:solidFill>
                  <a:schemeClr val="tx1"/>
                </a:solidFill>
              </a:rPr>
              <a:t>quantile</a:t>
            </a:r>
            <a:r>
              <a:rPr lang="en-US" altLang="ko-KR" sz="1600" dirty="0">
                <a:solidFill>
                  <a:schemeClr val="tx1"/>
                </a:solidFill>
              </a:rPr>
              <a:t>')</a:t>
            </a:r>
          </a:p>
          <a:p>
            <a:r>
              <a:rPr lang="en-US" altLang="ko-KR" sz="1600" dirty="0" err="1">
                <a:solidFill>
                  <a:schemeClr val="tx1"/>
                </a:solidFill>
              </a:rPr>
              <a:t>kb.fit_tranform</a:t>
            </a:r>
            <a:r>
              <a:rPr lang="en-US" altLang="ko-KR" sz="1600" dirty="0">
                <a:solidFill>
                  <a:schemeClr val="tx1"/>
                </a:solidFill>
              </a:rPr>
              <a:t>(age)</a:t>
            </a:r>
          </a:p>
        </p:txBody>
      </p:sp>
    </p:spTree>
    <p:extLst>
      <p:ext uri="{BB962C8B-B14F-4D97-AF65-F5344CB8AC3E}">
        <p14:creationId xmlns:p14="http://schemas.microsoft.com/office/powerpoint/2010/main" val="284473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군집으로 샘플을 그룹으로 </a:t>
            </a:r>
            <a:r>
              <a:rPr lang="ko-KR" altLang="en-US" sz="1800" b="1" dirty="0" smtClean="0"/>
              <a:t>묶기 </a:t>
            </a:r>
            <a:r>
              <a:rPr lang="en-US" altLang="ko-KR" sz="1800" dirty="0" smtClean="0"/>
              <a:t> </a:t>
            </a:r>
          </a:p>
          <a:p>
            <a:pPr lvl="1">
              <a:buFont typeface="Wingdings" panose="05000000000000000000" pitchFamily="2" charset="2"/>
              <a:buChar char="§"/>
            </a:pPr>
            <a:r>
              <a:rPr lang="en-US" altLang="ko-KR" sz="1600" dirty="0"/>
              <a:t>k-</a:t>
            </a:r>
            <a:r>
              <a:rPr lang="ko-KR" altLang="en-US" sz="1600" dirty="0"/>
              <a:t>평균 같은 비지도 학습 알고리즘을 사용하여 샘플을 그룹으로 모을 수 있습니다</a:t>
            </a:r>
            <a:r>
              <a:rPr lang="en-US" altLang="ko-KR" sz="1600" dirty="0"/>
              <a:t>.</a:t>
            </a:r>
          </a:p>
        </p:txBody>
      </p:sp>
      <p:sp>
        <p:nvSpPr>
          <p:cNvPr id="5" name="직사각형 4"/>
          <p:cNvSpPr/>
          <p:nvPr/>
        </p:nvSpPr>
        <p:spPr>
          <a:xfrm>
            <a:off x="1152882" y="2295939"/>
            <a:ext cx="10296996" cy="29022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sklearn.cluster</a:t>
            </a:r>
            <a:r>
              <a:rPr lang="en-US" altLang="ko-KR" sz="1600" dirty="0">
                <a:solidFill>
                  <a:schemeClr val="tx1"/>
                </a:solidFill>
              </a:rPr>
              <a:t> import </a:t>
            </a:r>
            <a:r>
              <a:rPr lang="en-US" altLang="ko-KR" sz="1600" dirty="0" err="1">
                <a:solidFill>
                  <a:schemeClr val="tx1"/>
                </a:solidFill>
              </a:rPr>
              <a:t>KMeans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50, </a:t>
            </a:r>
            <a:r>
              <a:rPr lang="en-US" altLang="ko-KR" sz="1600" dirty="0" err="1">
                <a:solidFill>
                  <a:schemeClr val="tx1"/>
                </a:solidFill>
              </a:rPr>
              <a:t>n_features</a:t>
            </a:r>
            <a:r>
              <a:rPr lang="en-US" altLang="ko-KR" sz="1600" dirty="0">
                <a:solidFill>
                  <a:schemeClr val="tx1"/>
                </a:solidFill>
              </a:rPr>
              <a:t>=2, centers = 3, </a:t>
            </a:r>
            <a:r>
              <a:rPr lang="en-US" altLang="ko-KR" sz="1600" dirty="0" err="1">
                <a:solidFill>
                  <a:schemeClr val="tx1"/>
                </a:solidFill>
              </a:rPr>
              <a:t>random_state</a:t>
            </a:r>
            <a:r>
              <a:rPr lang="en-US" altLang="ko-KR" sz="1600" dirty="0">
                <a:solidFill>
                  <a:schemeClr val="tx1"/>
                </a:solidFill>
              </a:rPr>
              <a:t>=1)</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(features, columns=['feature_1', 'feature_2'])</a:t>
            </a:r>
          </a:p>
          <a:p>
            <a:r>
              <a:rPr lang="en-US" altLang="ko-KR" sz="1600" dirty="0">
                <a:solidFill>
                  <a:schemeClr val="tx1"/>
                </a:solidFill>
              </a:rPr>
              <a:t>cluster = </a:t>
            </a:r>
            <a:r>
              <a:rPr lang="en-US" altLang="ko-KR" sz="1600" dirty="0" err="1">
                <a:solidFill>
                  <a:schemeClr val="tx1"/>
                </a:solidFill>
              </a:rPr>
              <a:t>KMeans</a:t>
            </a:r>
            <a:r>
              <a:rPr lang="en-US" altLang="ko-KR" sz="1600" dirty="0">
                <a:solidFill>
                  <a:schemeClr val="tx1"/>
                </a:solidFill>
              </a:rPr>
              <a:t>(3, </a:t>
            </a:r>
            <a:r>
              <a:rPr lang="en-US" altLang="ko-KR" sz="1600" dirty="0" err="1">
                <a:solidFill>
                  <a:schemeClr val="tx1"/>
                </a:solidFill>
              </a:rPr>
              <a:t>random_state</a:t>
            </a:r>
            <a:r>
              <a:rPr lang="en-US" altLang="ko-KR" sz="1600" dirty="0">
                <a:solidFill>
                  <a:schemeClr val="tx1"/>
                </a:solidFill>
              </a:rPr>
              <a:t>=0)  #k-</a:t>
            </a:r>
            <a:r>
              <a:rPr lang="ko-KR" altLang="en-US" sz="1600" dirty="0">
                <a:solidFill>
                  <a:schemeClr val="tx1"/>
                </a:solidFill>
              </a:rPr>
              <a:t>평균 군집 모델을 만듭니다</a:t>
            </a:r>
            <a:r>
              <a:rPr lang="en-US" altLang="ko-KR" sz="1600" dirty="0">
                <a:solidFill>
                  <a:schemeClr val="tx1"/>
                </a:solidFill>
              </a:rPr>
              <a:t>.</a:t>
            </a:r>
          </a:p>
          <a:p>
            <a:r>
              <a:rPr lang="en-US" altLang="ko-KR" sz="1600" dirty="0" err="1">
                <a:solidFill>
                  <a:schemeClr val="tx1"/>
                </a:solidFill>
              </a:rPr>
              <a:t>cluster.fit</a:t>
            </a:r>
            <a:r>
              <a:rPr lang="en-US" altLang="ko-KR" sz="1600" dirty="0">
                <a:solidFill>
                  <a:schemeClr val="tx1"/>
                </a:solidFill>
              </a:rPr>
              <a:t>(features)</a:t>
            </a:r>
          </a:p>
          <a:p>
            <a:r>
              <a:rPr lang="en-US" altLang="ko-KR" sz="1600" dirty="0" err="1">
                <a:solidFill>
                  <a:schemeClr val="tx1"/>
                </a:solidFill>
              </a:rPr>
              <a:t>dataframe</a:t>
            </a:r>
            <a:r>
              <a:rPr lang="en-US" altLang="ko-KR" sz="1600" dirty="0">
                <a:solidFill>
                  <a:schemeClr val="tx1"/>
                </a:solidFill>
              </a:rPr>
              <a:t>["group"] = </a:t>
            </a:r>
            <a:r>
              <a:rPr lang="en-US" altLang="ko-KR" sz="1600" dirty="0" err="1">
                <a:solidFill>
                  <a:schemeClr val="tx1"/>
                </a:solidFill>
              </a:rPr>
              <a:t>clusterer.predict</a:t>
            </a:r>
            <a:r>
              <a:rPr lang="en-US" altLang="ko-KR" sz="1600" dirty="0">
                <a:solidFill>
                  <a:schemeClr val="tx1"/>
                </a:solidFill>
              </a:rPr>
              <a:t>(features)</a:t>
            </a:r>
          </a:p>
          <a:p>
            <a:r>
              <a:rPr lang="en-US" altLang="ko-KR" sz="1600" dirty="0" err="1">
                <a:solidFill>
                  <a:schemeClr val="tx1"/>
                </a:solidFill>
              </a:rPr>
              <a:t>dataframe.head</a:t>
            </a:r>
            <a:r>
              <a:rPr lang="en-US" altLang="ko-KR" sz="1600" dirty="0">
                <a:solidFill>
                  <a:schemeClr val="tx1"/>
                </a:solidFill>
              </a:rPr>
              <a:t>(5)</a:t>
            </a:r>
          </a:p>
        </p:txBody>
      </p:sp>
    </p:spTree>
    <p:extLst>
      <p:ext uri="{BB962C8B-B14F-4D97-AF65-F5344CB8AC3E}">
        <p14:creationId xmlns:p14="http://schemas.microsoft.com/office/powerpoint/2010/main" val="3439397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누락된 값을 가진 데이터 </a:t>
            </a:r>
            <a:r>
              <a:rPr lang="ko-KR" altLang="en-US" sz="1800" b="1" dirty="0" smtClean="0"/>
              <a:t>삭제하기 </a:t>
            </a:r>
            <a:r>
              <a:rPr lang="en-US" altLang="ko-KR" sz="1800" dirty="0" smtClean="0"/>
              <a:t> </a:t>
            </a:r>
          </a:p>
          <a:p>
            <a:pPr lvl="1">
              <a:buFont typeface="Wingdings" panose="05000000000000000000" pitchFamily="2" charset="2"/>
              <a:buChar char="§"/>
            </a:pPr>
            <a:r>
              <a:rPr lang="en-US" altLang="ko-KR" sz="1600" dirty="0"/>
              <a:t>k-</a:t>
            </a:r>
            <a:r>
              <a:rPr lang="ko-KR" altLang="en-US" sz="1600" dirty="0"/>
              <a:t>평균 같은 비지도 학습 알고리즘을 사용하여 샘플을 그룹으로 모을 수 있습니다</a:t>
            </a:r>
            <a:r>
              <a:rPr lang="en-US" altLang="ko-KR" sz="1600" dirty="0"/>
              <a:t>.</a:t>
            </a:r>
          </a:p>
        </p:txBody>
      </p:sp>
      <p:sp>
        <p:nvSpPr>
          <p:cNvPr id="5" name="직사각형 4"/>
          <p:cNvSpPr/>
          <p:nvPr/>
        </p:nvSpPr>
        <p:spPr>
          <a:xfrm>
            <a:off x="1152882" y="2295939"/>
            <a:ext cx="10296996" cy="245496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[1.1, 11.1], [2.2, 22.2], [3.3, 33.3], [4.4, 44.4], [</a:t>
            </a:r>
            <a:r>
              <a:rPr lang="en-US" altLang="ko-KR" sz="1600" dirty="0" err="1">
                <a:solidFill>
                  <a:schemeClr val="tx1"/>
                </a:solidFill>
              </a:rPr>
              <a:t>np.nan</a:t>
            </a:r>
            <a:r>
              <a:rPr lang="en-US" altLang="ko-KR" sz="1600" dirty="0">
                <a:solidFill>
                  <a:schemeClr val="tx1"/>
                </a:solidFill>
              </a:rPr>
              <a:t>, 55] ] </a:t>
            </a:r>
            <a:r>
              <a:rPr lang="en-US" altLang="ko-KR" sz="1600" dirty="0" smtClean="0">
                <a:solidFill>
                  <a:schemeClr val="tx1"/>
                </a:solidFill>
              </a:rPr>
              <a:t>)</a:t>
            </a:r>
          </a:p>
          <a:p>
            <a:r>
              <a:rPr lang="en-US" altLang="ko-KR" sz="1600" dirty="0">
                <a:solidFill>
                  <a:schemeClr val="tx1"/>
                </a:solidFill>
              </a:rPr>
              <a:t>features[~</a:t>
            </a:r>
            <a:r>
              <a:rPr lang="en-US" altLang="ko-KR" sz="1600" dirty="0" err="1">
                <a:solidFill>
                  <a:schemeClr val="tx1"/>
                </a:solidFill>
              </a:rPr>
              <a:t>np.isnan</a:t>
            </a:r>
            <a:r>
              <a:rPr lang="en-US" altLang="ko-KR" sz="1600" dirty="0">
                <a:solidFill>
                  <a:schemeClr val="tx1"/>
                </a:solidFill>
              </a:rPr>
              <a:t>(features).any(axis=1</a:t>
            </a:r>
            <a:r>
              <a:rPr lang="en-US" altLang="ko-KR" sz="1600" dirty="0" smtClean="0">
                <a:solidFill>
                  <a:schemeClr val="tx1"/>
                </a:solidFill>
              </a:rPr>
              <a:t>)]</a:t>
            </a:r>
          </a:p>
          <a:p>
            <a:endParaRPr lang="en-US" altLang="ko-KR" sz="1600" dirty="0" smtClean="0">
              <a:solidFill>
                <a:schemeClr val="tx1"/>
              </a:solidFill>
            </a:endParaRPr>
          </a:p>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(features, columns=["feature_1", "feature_2"])</a:t>
            </a:r>
          </a:p>
          <a:p>
            <a:r>
              <a:rPr lang="en-US" altLang="ko-KR" sz="1600" dirty="0" err="1">
                <a:solidFill>
                  <a:schemeClr val="tx1"/>
                </a:solidFill>
              </a:rPr>
              <a:t>dataframe.dropna</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25169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누락된 값 </a:t>
            </a:r>
            <a:r>
              <a:rPr lang="ko-KR" altLang="en-US" sz="1800" b="1" dirty="0" smtClean="0"/>
              <a:t>채우기 </a:t>
            </a:r>
            <a:r>
              <a:rPr lang="en-US" altLang="ko-KR" sz="1800" dirty="0" smtClean="0"/>
              <a:t> </a:t>
            </a:r>
          </a:p>
          <a:p>
            <a:pPr lvl="1">
              <a:buFont typeface="Wingdings" panose="05000000000000000000" pitchFamily="2" charset="2"/>
              <a:buChar char="§"/>
            </a:pPr>
            <a:r>
              <a:rPr lang="ko-KR" altLang="en-US" sz="1600" dirty="0"/>
              <a:t>데이터의 양이 작으면 </a:t>
            </a:r>
            <a:r>
              <a:rPr lang="en-US" altLang="ko-KR" sz="1600" dirty="0"/>
              <a:t>k-</a:t>
            </a:r>
            <a:r>
              <a:rPr lang="ko-KR" altLang="en-US" sz="1600" dirty="0" err="1"/>
              <a:t>최근접</a:t>
            </a:r>
            <a:r>
              <a:rPr lang="ko-KR" altLang="en-US" sz="1600" dirty="0"/>
              <a:t> 이웃</a:t>
            </a:r>
            <a:r>
              <a:rPr lang="en-US" altLang="ko-KR" sz="1600" dirty="0"/>
              <a:t>(KNN) </a:t>
            </a:r>
            <a:r>
              <a:rPr lang="ko-KR" altLang="en-US" sz="1600" dirty="0"/>
              <a:t>알고리즘을 사용해 누락된 값을 예측할 수 있습니다</a:t>
            </a:r>
            <a:r>
              <a:rPr lang="en-US" altLang="ko-KR" sz="1600" dirty="0"/>
              <a:t>.</a:t>
            </a:r>
          </a:p>
        </p:txBody>
      </p:sp>
      <p:sp>
        <p:nvSpPr>
          <p:cNvPr id="5" name="직사각형 4"/>
          <p:cNvSpPr/>
          <p:nvPr/>
        </p:nvSpPr>
        <p:spPr>
          <a:xfrm>
            <a:off x="1212516" y="1908313"/>
            <a:ext cx="10356631" cy="406510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fancyimpute</a:t>
            </a:r>
            <a:r>
              <a:rPr lang="en-US" altLang="ko-KR" sz="1600" dirty="0">
                <a:solidFill>
                  <a:schemeClr val="tx1"/>
                </a:solidFill>
              </a:rPr>
              <a:t> import KNN</a:t>
            </a: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StandardScaler</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1000, </a:t>
            </a:r>
            <a:r>
              <a:rPr lang="en-US" altLang="ko-KR" sz="1600" dirty="0" err="1">
                <a:solidFill>
                  <a:schemeClr val="tx1"/>
                </a:solidFill>
              </a:rPr>
              <a:t>n_features</a:t>
            </a:r>
            <a:r>
              <a:rPr lang="en-US" altLang="ko-KR" sz="1600" dirty="0">
                <a:solidFill>
                  <a:schemeClr val="tx1"/>
                </a:solidFill>
              </a:rPr>
              <a:t> = 2,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scalar = </a:t>
            </a:r>
            <a:r>
              <a:rPr lang="en-US" altLang="ko-KR" sz="1600" dirty="0" err="1">
                <a:solidFill>
                  <a:schemeClr val="tx1"/>
                </a:solidFill>
              </a:rPr>
              <a:t>StandardScaler</a:t>
            </a:r>
            <a:r>
              <a:rPr lang="en-US" altLang="ko-KR" sz="1600" dirty="0">
                <a:solidFill>
                  <a:schemeClr val="tx1"/>
                </a:solidFill>
              </a:rPr>
              <a:t>()</a:t>
            </a:r>
          </a:p>
          <a:p>
            <a:r>
              <a:rPr lang="en-US" altLang="ko-KR" sz="1600" dirty="0" err="1">
                <a:solidFill>
                  <a:schemeClr val="tx1"/>
                </a:solidFill>
              </a:rPr>
              <a:t>standardized_features</a:t>
            </a:r>
            <a:r>
              <a:rPr lang="en-US" altLang="ko-KR" sz="1600" dirty="0">
                <a:solidFill>
                  <a:schemeClr val="tx1"/>
                </a:solidFill>
              </a:rPr>
              <a:t> = </a:t>
            </a:r>
            <a:r>
              <a:rPr lang="en-US" altLang="ko-KR" sz="1600" dirty="0" err="1">
                <a:solidFill>
                  <a:schemeClr val="tx1"/>
                </a:solidFill>
              </a:rPr>
              <a:t>scaler.fit_transform</a:t>
            </a:r>
            <a:r>
              <a:rPr lang="en-US" altLang="ko-KR" sz="1600" dirty="0">
                <a:solidFill>
                  <a:schemeClr val="tx1"/>
                </a:solidFill>
              </a:rPr>
              <a:t>(features)</a:t>
            </a:r>
          </a:p>
          <a:p>
            <a:endParaRPr lang="en-US" altLang="ko-KR" sz="1600" dirty="0">
              <a:solidFill>
                <a:schemeClr val="tx1"/>
              </a:solidFill>
            </a:endParaRPr>
          </a:p>
          <a:p>
            <a:r>
              <a:rPr lang="en-US" altLang="ko-KR" sz="1600" dirty="0" err="1">
                <a:solidFill>
                  <a:schemeClr val="tx1"/>
                </a:solidFill>
              </a:rPr>
              <a:t>true_value</a:t>
            </a:r>
            <a:r>
              <a:rPr lang="en-US" altLang="ko-KR" sz="1600" dirty="0">
                <a:solidFill>
                  <a:schemeClr val="tx1"/>
                </a:solidFill>
              </a:rPr>
              <a:t> - </a:t>
            </a:r>
            <a:r>
              <a:rPr lang="en-US" altLang="ko-KR" sz="1600" dirty="0" err="1">
                <a:solidFill>
                  <a:schemeClr val="tx1"/>
                </a:solidFill>
              </a:rPr>
              <a:t>standardized_features</a:t>
            </a:r>
            <a:r>
              <a:rPr lang="en-US" altLang="ko-KR" sz="1600" dirty="0">
                <a:solidFill>
                  <a:schemeClr val="tx1"/>
                </a:solidFill>
              </a:rPr>
              <a:t>[0,0]</a:t>
            </a:r>
          </a:p>
          <a:p>
            <a:r>
              <a:rPr lang="en-US" altLang="ko-KR" sz="1600" dirty="0" err="1">
                <a:solidFill>
                  <a:schemeClr val="tx1"/>
                </a:solidFill>
              </a:rPr>
              <a:t>standardized_features</a:t>
            </a:r>
            <a:r>
              <a:rPr lang="en-US" altLang="ko-KR" sz="1600" dirty="0">
                <a:solidFill>
                  <a:schemeClr val="tx1"/>
                </a:solidFill>
              </a:rPr>
              <a:t>[0, 0] = </a:t>
            </a:r>
            <a:r>
              <a:rPr lang="en-US" altLang="ko-KR" sz="1600" dirty="0" err="1">
                <a:solidFill>
                  <a:schemeClr val="tx1"/>
                </a:solidFill>
              </a:rPr>
              <a:t>np.nan</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features_knn_imputed</a:t>
            </a:r>
            <a:r>
              <a:rPr lang="en-US" altLang="ko-KR" sz="1600" dirty="0">
                <a:solidFill>
                  <a:schemeClr val="tx1"/>
                </a:solidFill>
              </a:rPr>
              <a:t> = KNN(k=5, verbose=0).</a:t>
            </a:r>
            <a:r>
              <a:rPr lang="en-US" altLang="ko-KR" sz="1600" dirty="0" err="1">
                <a:solidFill>
                  <a:schemeClr val="tx1"/>
                </a:solidFill>
              </a:rPr>
              <a:t>fit_tranform</a:t>
            </a:r>
            <a:r>
              <a:rPr lang="en-US" altLang="ko-KR" sz="1600" dirty="0">
                <a:solidFill>
                  <a:schemeClr val="tx1"/>
                </a:solidFill>
              </a:rPr>
              <a:t>(</a:t>
            </a:r>
            <a:r>
              <a:rPr lang="en-US" altLang="ko-KR" sz="1600" dirty="0" err="1">
                <a:solidFill>
                  <a:schemeClr val="tx1"/>
                </a:solidFill>
              </a:rPr>
              <a:t>standardized_features</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실제 값 </a:t>
            </a:r>
            <a:r>
              <a:rPr lang="en-US" altLang="ko-KR" sz="1600" dirty="0">
                <a:solidFill>
                  <a:schemeClr val="tx1"/>
                </a:solidFill>
              </a:rPr>
              <a:t>: ", </a:t>
            </a:r>
            <a:r>
              <a:rPr lang="en-US" altLang="ko-KR" sz="1600" dirty="0" err="1">
                <a:solidFill>
                  <a:schemeClr val="tx1"/>
                </a:solidFill>
              </a:rPr>
              <a:t>true_value</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대체 값 </a:t>
            </a:r>
            <a:r>
              <a:rPr lang="en-US" altLang="ko-KR" sz="1600" dirty="0">
                <a:solidFill>
                  <a:schemeClr val="tx1"/>
                </a:solidFill>
              </a:rPr>
              <a:t>:", </a:t>
            </a:r>
            <a:r>
              <a:rPr lang="en-US" altLang="ko-KR" sz="1600" dirty="0" err="1">
                <a:solidFill>
                  <a:schemeClr val="tx1"/>
                </a:solidFill>
              </a:rPr>
              <a:t>features_knn_imputed</a:t>
            </a:r>
            <a:r>
              <a:rPr lang="en-US" altLang="ko-KR" sz="1600" dirty="0">
                <a:solidFill>
                  <a:schemeClr val="tx1"/>
                </a:solidFill>
              </a:rPr>
              <a:t>[0, ])</a:t>
            </a:r>
          </a:p>
        </p:txBody>
      </p:sp>
    </p:spTree>
    <p:extLst>
      <p:ext uri="{BB962C8B-B14F-4D97-AF65-F5344CB8AC3E}">
        <p14:creationId xmlns:p14="http://schemas.microsoft.com/office/powerpoint/2010/main" val="39319202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누락된 값 </a:t>
            </a:r>
            <a:r>
              <a:rPr lang="ko-KR" altLang="en-US" sz="1800" b="1" dirty="0" smtClean="0"/>
              <a:t>채우기 </a:t>
            </a:r>
            <a:r>
              <a:rPr lang="en-US" altLang="ko-KR" sz="1800" dirty="0" smtClean="0"/>
              <a:t> </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a:t>Imputer </a:t>
            </a:r>
            <a:r>
              <a:rPr lang="ko-KR" altLang="en-US" sz="1600" dirty="0"/>
              <a:t>모듈을 사용하면 특성의 평균</a:t>
            </a:r>
            <a:r>
              <a:rPr lang="en-US" altLang="ko-KR" sz="1600" dirty="0"/>
              <a:t>, </a:t>
            </a:r>
            <a:r>
              <a:rPr lang="ko-KR" altLang="en-US" sz="1600" dirty="0" err="1"/>
              <a:t>중간값</a:t>
            </a:r>
            <a:r>
              <a:rPr lang="en-US" altLang="ko-KR" sz="1600" dirty="0"/>
              <a:t>, </a:t>
            </a:r>
            <a:r>
              <a:rPr lang="ko-KR" altLang="en-US" sz="1600" dirty="0" err="1"/>
              <a:t>최빈값으로</a:t>
            </a:r>
            <a:r>
              <a:rPr lang="ko-KR" altLang="en-US" sz="1600" dirty="0"/>
              <a:t> 누락된 값을 채울 수 있습니다</a:t>
            </a:r>
            <a:r>
              <a:rPr lang="en-US" altLang="ko-KR" sz="1600" dirty="0" smtClean="0"/>
              <a:t>. (</a:t>
            </a:r>
            <a:r>
              <a:rPr lang="en-US" altLang="ko-KR" sz="1600" dirty="0"/>
              <a:t>KNN </a:t>
            </a:r>
            <a:r>
              <a:rPr lang="ko-KR" altLang="en-US" sz="1600" dirty="0"/>
              <a:t>보다는 결과가 좋지 않습니다</a:t>
            </a:r>
            <a:r>
              <a:rPr lang="en-US" altLang="ko-KR" sz="1600" dirty="0" smtClean="0"/>
              <a:t>)</a:t>
            </a:r>
          </a:p>
          <a:p>
            <a:pPr lvl="1">
              <a:buFont typeface="Wingdings" panose="05000000000000000000" pitchFamily="2" charset="2"/>
              <a:buChar char="§"/>
            </a:pPr>
            <a:r>
              <a:rPr lang="en-US" altLang="ko-KR" sz="1600" dirty="0"/>
              <a:t>KNN</a:t>
            </a:r>
            <a:r>
              <a:rPr lang="ko-KR" altLang="en-US" sz="1600" dirty="0"/>
              <a:t>은 누락된 값에 가장 가까운 샘플을 구하기 위해 누락된 값과 모든 샘플 사이의 거리를 계산하므로 작은 </a:t>
            </a:r>
            <a:r>
              <a:rPr lang="ko-KR" altLang="en-US" sz="1600" dirty="0" err="1"/>
              <a:t>데이터셋에서는</a:t>
            </a:r>
            <a:r>
              <a:rPr lang="ko-KR" altLang="en-US" sz="1600" dirty="0"/>
              <a:t> 수용할 만하지만 </a:t>
            </a:r>
            <a:r>
              <a:rPr lang="ko-KR" altLang="en-US" sz="1600" dirty="0" err="1"/>
              <a:t>데이터넷의</a:t>
            </a:r>
            <a:r>
              <a:rPr lang="ko-KR" altLang="en-US" sz="1600" dirty="0"/>
              <a:t> </a:t>
            </a:r>
            <a:r>
              <a:rPr lang="ko-KR" altLang="en-US" sz="1600" dirty="0" err="1"/>
              <a:t>샘플리</a:t>
            </a:r>
            <a:r>
              <a:rPr lang="ko-KR" altLang="en-US" sz="1600" dirty="0"/>
              <a:t> 수백만 개라면 문제가 됨</a:t>
            </a:r>
          </a:p>
          <a:p>
            <a:pPr lvl="1">
              <a:buFont typeface="Wingdings" panose="05000000000000000000" pitchFamily="2" charset="2"/>
              <a:buChar char="§"/>
            </a:pPr>
            <a:r>
              <a:rPr lang="ko-KR" altLang="en-US" sz="1600" dirty="0"/>
              <a:t>대용량 </a:t>
            </a:r>
            <a:r>
              <a:rPr lang="ko-KR" altLang="en-US" sz="1600" dirty="0" err="1"/>
              <a:t>데이터셋에서는</a:t>
            </a:r>
            <a:r>
              <a:rPr lang="ko-KR" altLang="en-US" sz="1600" dirty="0"/>
              <a:t> 누락된 값을 모두 평균값으로 채우는 것을 </a:t>
            </a:r>
            <a:r>
              <a:rPr lang="ko-KR" altLang="en-US" sz="1600" dirty="0" smtClean="0"/>
              <a:t>권장</a:t>
            </a:r>
            <a:endParaRPr lang="en-US" altLang="ko-KR" sz="1600" dirty="0" smtClean="0"/>
          </a:p>
          <a:p>
            <a:pPr lvl="1">
              <a:buFont typeface="Wingdings" panose="05000000000000000000" pitchFamily="2" charset="2"/>
              <a:buChar char="§"/>
            </a:pPr>
            <a:r>
              <a:rPr lang="en-US" altLang="ko-KR" sz="1600" dirty="0"/>
              <a:t>KNN</a:t>
            </a:r>
            <a:r>
              <a:rPr lang="ko-KR" altLang="en-US" sz="1600" dirty="0"/>
              <a:t>은 누락된 값에 가장 가까운 샘플을 구하기 위해 누락된 값과 모든 샘플 사이의 거리를 계산하므로 작은 </a:t>
            </a:r>
            <a:r>
              <a:rPr lang="ko-KR" altLang="en-US" sz="1600" dirty="0" err="1"/>
              <a:t>데이터셋에서는</a:t>
            </a:r>
            <a:r>
              <a:rPr lang="ko-KR" altLang="en-US" sz="1600" dirty="0"/>
              <a:t> 수용할 만하지만 </a:t>
            </a:r>
            <a:r>
              <a:rPr lang="ko-KR" altLang="en-US" sz="1600" dirty="0" err="1"/>
              <a:t>데이터넷의</a:t>
            </a:r>
            <a:r>
              <a:rPr lang="ko-KR" altLang="en-US" sz="1600" dirty="0"/>
              <a:t> </a:t>
            </a:r>
            <a:r>
              <a:rPr lang="ko-KR" altLang="en-US" sz="1600" dirty="0" err="1"/>
              <a:t>샘플리</a:t>
            </a:r>
            <a:r>
              <a:rPr lang="ko-KR" altLang="en-US" sz="1600" dirty="0"/>
              <a:t> 수백만 개라면 문제가 됨</a:t>
            </a:r>
          </a:p>
          <a:p>
            <a:pPr lvl="1">
              <a:buFont typeface="Wingdings" panose="05000000000000000000" pitchFamily="2" charset="2"/>
              <a:buChar char="§"/>
            </a:pPr>
            <a:r>
              <a:rPr lang="ko-KR" altLang="en-US" sz="1600" dirty="0"/>
              <a:t>대용량 </a:t>
            </a:r>
            <a:r>
              <a:rPr lang="ko-KR" altLang="en-US" sz="1600" dirty="0" err="1"/>
              <a:t>데이터셋에서는</a:t>
            </a:r>
            <a:r>
              <a:rPr lang="ko-KR" altLang="en-US" sz="1600" dirty="0"/>
              <a:t> 누락된 값을 모두 평균값으로 채우는 것을 권장</a:t>
            </a:r>
          </a:p>
          <a:p>
            <a:pPr lvl="1">
              <a:buFont typeface="Wingdings" panose="05000000000000000000" pitchFamily="2" charset="2"/>
              <a:buChar char="§"/>
            </a:pPr>
            <a:r>
              <a:rPr lang="en-US" altLang="ko-KR" sz="1600" dirty="0" err="1"/>
              <a:t>SimpleImputer</a:t>
            </a:r>
            <a:r>
              <a:rPr lang="en-US" altLang="ko-KR" sz="1600" dirty="0"/>
              <a:t> </a:t>
            </a:r>
            <a:r>
              <a:rPr lang="ko-KR" altLang="en-US" sz="1600" dirty="0"/>
              <a:t>는 </a:t>
            </a:r>
            <a:r>
              <a:rPr lang="en-US" altLang="ko-KR" sz="1600" dirty="0"/>
              <a:t>strategy </a:t>
            </a:r>
            <a:r>
              <a:rPr lang="ko-KR" altLang="en-US" sz="1600" dirty="0"/>
              <a:t>매개변수 값  </a:t>
            </a:r>
            <a:r>
              <a:rPr lang="en-US" altLang="ko-KR" sz="1600" dirty="0"/>
              <a:t>- mean, median, </a:t>
            </a:r>
            <a:r>
              <a:rPr lang="en-US" altLang="ko-KR" sz="1600" dirty="0" err="1"/>
              <a:t>most_frequent</a:t>
            </a:r>
            <a:r>
              <a:rPr lang="en-US" altLang="ko-KR" sz="1600" dirty="0"/>
              <a:t>, </a:t>
            </a:r>
            <a:r>
              <a:rPr lang="en-US" altLang="ko-KR" sz="1600" dirty="0" smtClean="0"/>
              <a:t>constant</a:t>
            </a:r>
          </a:p>
          <a:p>
            <a:pPr lvl="1">
              <a:buFont typeface="Wingdings" panose="05000000000000000000" pitchFamily="2" charset="2"/>
              <a:buChar char="§"/>
            </a:pPr>
            <a:endParaRPr lang="en-US" altLang="ko-KR" sz="1600" dirty="0"/>
          </a:p>
        </p:txBody>
      </p:sp>
      <p:sp>
        <p:nvSpPr>
          <p:cNvPr id="5" name="직사각형 4"/>
          <p:cNvSpPr/>
          <p:nvPr/>
        </p:nvSpPr>
        <p:spPr>
          <a:xfrm>
            <a:off x="1162820" y="4028092"/>
            <a:ext cx="10356631" cy="22959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from </a:t>
            </a:r>
            <a:r>
              <a:rPr lang="en-US" altLang="ko-KR" sz="1600" dirty="0" err="1">
                <a:solidFill>
                  <a:schemeClr val="tx1"/>
                </a:solidFill>
              </a:rPr>
              <a:t>sklearn.preprocessing</a:t>
            </a:r>
            <a:r>
              <a:rPr lang="en-US" altLang="ko-KR" sz="1600" dirty="0">
                <a:solidFill>
                  <a:schemeClr val="tx1"/>
                </a:solidFill>
              </a:rPr>
              <a:t> import Imputer</a:t>
            </a:r>
          </a:p>
          <a:p>
            <a:endParaRPr lang="en-US" altLang="ko-KR" sz="1600" dirty="0">
              <a:solidFill>
                <a:schemeClr val="tx1"/>
              </a:solidFill>
            </a:endParaRPr>
          </a:p>
          <a:p>
            <a:r>
              <a:rPr lang="en-US" altLang="ko-KR" sz="1600" dirty="0" err="1">
                <a:solidFill>
                  <a:schemeClr val="tx1"/>
                </a:solidFill>
              </a:rPr>
              <a:t>mean_imputer</a:t>
            </a:r>
            <a:r>
              <a:rPr lang="en-US" altLang="ko-KR" sz="1600" dirty="0">
                <a:solidFill>
                  <a:schemeClr val="tx1"/>
                </a:solidFill>
              </a:rPr>
              <a:t> = Imputer(strategy="mean", axis=0)</a:t>
            </a:r>
          </a:p>
          <a:p>
            <a:endParaRPr lang="en-US" altLang="ko-KR" sz="1600" dirty="0">
              <a:solidFill>
                <a:schemeClr val="tx1"/>
              </a:solidFill>
            </a:endParaRPr>
          </a:p>
          <a:p>
            <a:r>
              <a:rPr lang="en-US" altLang="ko-KR" sz="1600" dirty="0" err="1">
                <a:solidFill>
                  <a:schemeClr val="tx1"/>
                </a:solidFill>
              </a:rPr>
              <a:t>features_mean_imputed</a:t>
            </a:r>
            <a:r>
              <a:rPr lang="en-US" altLang="ko-KR" sz="1600" dirty="0">
                <a:solidFill>
                  <a:schemeClr val="tx1"/>
                </a:solidFill>
              </a:rPr>
              <a:t> = </a:t>
            </a:r>
            <a:r>
              <a:rPr lang="en-US" altLang="ko-KR" sz="1600" dirty="0" err="1">
                <a:solidFill>
                  <a:schemeClr val="tx1"/>
                </a:solidFill>
              </a:rPr>
              <a:t>mean_imputer.fit_transform</a:t>
            </a:r>
            <a:r>
              <a:rPr lang="en-US" altLang="ko-KR" sz="1600" dirty="0">
                <a:solidFill>
                  <a:schemeClr val="tx1"/>
                </a:solidFill>
              </a:rPr>
              <a:t>(features)</a:t>
            </a:r>
          </a:p>
          <a:p>
            <a:r>
              <a:rPr lang="en-US" altLang="ko-KR" sz="1600" dirty="0">
                <a:solidFill>
                  <a:schemeClr val="tx1"/>
                </a:solidFill>
              </a:rPr>
              <a:t> </a:t>
            </a:r>
          </a:p>
          <a:p>
            <a:r>
              <a:rPr lang="en-US" altLang="ko-KR" sz="1600" dirty="0">
                <a:solidFill>
                  <a:schemeClr val="tx1"/>
                </a:solidFill>
              </a:rPr>
              <a:t>print("</a:t>
            </a:r>
            <a:r>
              <a:rPr lang="ko-KR" altLang="en-US" sz="1600" dirty="0">
                <a:solidFill>
                  <a:schemeClr val="tx1"/>
                </a:solidFill>
              </a:rPr>
              <a:t>실제 값  </a:t>
            </a:r>
            <a:r>
              <a:rPr lang="en-US" altLang="ko-KR" sz="1600" dirty="0">
                <a:solidFill>
                  <a:schemeClr val="tx1"/>
                </a:solidFill>
              </a:rPr>
              <a:t>True Value: ", </a:t>
            </a:r>
            <a:r>
              <a:rPr lang="en-US" altLang="ko-KR" sz="1600" dirty="0" err="1">
                <a:solidFill>
                  <a:schemeClr val="tx1"/>
                </a:solidFill>
              </a:rPr>
              <a:t>true_value</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대체 값 </a:t>
            </a:r>
            <a:r>
              <a:rPr lang="en-US" altLang="ko-KR" sz="1600" dirty="0">
                <a:solidFill>
                  <a:schemeClr val="tx1"/>
                </a:solidFill>
              </a:rPr>
              <a:t>Imputed Value :", </a:t>
            </a:r>
            <a:r>
              <a:rPr lang="en-US" altLang="ko-KR" sz="1600" dirty="0" err="1">
                <a:solidFill>
                  <a:schemeClr val="tx1"/>
                </a:solidFill>
              </a:rPr>
              <a:t>features_mean_imputed</a:t>
            </a:r>
            <a:r>
              <a:rPr lang="en-US" altLang="ko-KR" sz="1600" dirty="0">
                <a:solidFill>
                  <a:schemeClr val="tx1"/>
                </a:solidFill>
              </a:rPr>
              <a:t>[0, 0])</a:t>
            </a:r>
          </a:p>
        </p:txBody>
      </p:sp>
    </p:spTree>
    <p:extLst>
      <p:ext uri="{BB962C8B-B14F-4D97-AF65-F5344CB8AC3E}">
        <p14:creationId xmlns:p14="http://schemas.microsoft.com/office/powerpoint/2010/main" val="1253260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262143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없는 범주형 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en-US" altLang="ko-KR" sz="1600" dirty="0" smtClean="0"/>
              <a:t> </a:t>
            </a:r>
          </a:p>
          <a:p>
            <a:pPr lvl="1">
              <a:buFont typeface="Wingdings" panose="05000000000000000000" pitchFamily="2" charset="2"/>
              <a:buChar char="§"/>
            </a:pPr>
            <a:endParaRPr lang="en-US" altLang="ko-KR" sz="1600" dirty="0"/>
          </a:p>
        </p:txBody>
      </p:sp>
      <p:sp>
        <p:nvSpPr>
          <p:cNvPr id="5" name="직사각형 4"/>
          <p:cNvSpPr/>
          <p:nvPr/>
        </p:nvSpPr>
        <p:spPr>
          <a:xfrm>
            <a:off x="901589" y="1805323"/>
            <a:ext cx="10356631" cy="20745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smtClean="0">
                <a:solidFill>
                  <a:schemeClr val="tx1"/>
                </a:solidFill>
              </a:rPr>
              <a:t>from </a:t>
            </a:r>
            <a:r>
              <a:rPr lang="en-US" altLang="ko-KR" sz="1600" dirty="0" err="1" smtClean="0">
                <a:solidFill>
                  <a:schemeClr val="tx1"/>
                </a:solidFill>
              </a:rPr>
              <a:t>sklearn.preprocessing</a:t>
            </a:r>
            <a:r>
              <a:rPr lang="en-US" altLang="ko-KR" sz="1600" dirty="0" smtClean="0">
                <a:solidFill>
                  <a:schemeClr val="tx1"/>
                </a:solidFill>
              </a:rPr>
              <a:t> import </a:t>
            </a:r>
            <a:r>
              <a:rPr lang="en-US" altLang="ko-KR" sz="1600" dirty="0" err="1" smtClean="0">
                <a:solidFill>
                  <a:schemeClr val="tx1"/>
                </a:solidFill>
              </a:rPr>
              <a:t>LabelBinarizer</a:t>
            </a:r>
            <a:r>
              <a:rPr lang="en-US" altLang="ko-KR" sz="1600" dirty="0" smtClean="0">
                <a:solidFill>
                  <a:schemeClr val="tx1"/>
                </a:solidFill>
              </a:rPr>
              <a:t>, </a:t>
            </a:r>
            <a:r>
              <a:rPr lang="en-US" altLang="ko-KR" sz="1600" dirty="0" err="1" smtClean="0">
                <a:solidFill>
                  <a:schemeClr val="tx1"/>
                </a:solidFill>
              </a:rPr>
              <a:t>MultiLabelBinarizer</a:t>
            </a:r>
            <a:endParaRPr lang="en-US" altLang="ko-KR" sz="1600" dirty="0">
              <a:solidFill>
                <a:schemeClr val="tx1"/>
              </a:solidFill>
            </a:endParaRPr>
          </a:p>
          <a:p>
            <a:endParaRPr lang="en-US" altLang="ko-KR" sz="1600" dirty="0" smtClean="0">
              <a:solidFill>
                <a:schemeClr val="tx1"/>
              </a:solidFill>
            </a:endParaRPr>
          </a:p>
          <a:p>
            <a:r>
              <a:rPr lang="en-US" altLang="ko-KR" sz="1600" dirty="0" smtClean="0">
                <a:solidFill>
                  <a:schemeClr val="tx1"/>
                </a:solidFill>
              </a:rPr>
              <a:t>feature = </a:t>
            </a:r>
            <a:r>
              <a:rPr lang="en-US" altLang="ko-KR" sz="1600" dirty="0" err="1" smtClean="0">
                <a:solidFill>
                  <a:schemeClr val="tx1"/>
                </a:solidFill>
              </a:rPr>
              <a:t>np.array</a:t>
            </a:r>
            <a:r>
              <a:rPr lang="en-US" altLang="ko-KR" sz="1600" dirty="0" smtClean="0">
                <a:solidFill>
                  <a:schemeClr val="tx1"/>
                </a:solidFill>
              </a:rPr>
              <a:t>( [ ["Texas"], ["California"], ["Texas"], ["Delaware"], ["Texas"] ] )</a:t>
            </a:r>
          </a:p>
          <a:p>
            <a:r>
              <a:rPr lang="en-US" altLang="ko-KR" sz="1600" dirty="0" err="1" smtClean="0">
                <a:solidFill>
                  <a:schemeClr val="tx1"/>
                </a:solidFill>
              </a:rPr>
              <a:t>one_hot</a:t>
            </a:r>
            <a:r>
              <a:rPr lang="en-US" altLang="ko-KR" sz="1600" dirty="0" smtClean="0">
                <a:solidFill>
                  <a:schemeClr val="tx1"/>
                </a:solidFill>
              </a:rPr>
              <a:t> = </a:t>
            </a:r>
            <a:r>
              <a:rPr lang="en-US" altLang="ko-KR" sz="1600" dirty="0" err="1" smtClean="0">
                <a:solidFill>
                  <a:schemeClr val="tx1"/>
                </a:solidFill>
              </a:rPr>
              <a:t>LbelBinarizer</a:t>
            </a:r>
            <a:r>
              <a:rPr lang="en-US" altLang="ko-KR" sz="1600" dirty="0" smtClean="0">
                <a:solidFill>
                  <a:schemeClr val="tx1"/>
                </a:solidFill>
              </a:rPr>
              <a:t>()</a:t>
            </a:r>
          </a:p>
          <a:p>
            <a:r>
              <a:rPr lang="en-US" altLang="ko-KR" sz="1600" dirty="0" err="1" smtClean="0">
                <a:solidFill>
                  <a:schemeClr val="tx1"/>
                </a:solidFill>
              </a:rPr>
              <a:t>one_hot.fit_transform</a:t>
            </a:r>
            <a:r>
              <a:rPr lang="en-US" altLang="ko-KR" sz="1600" dirty="0" smtClean="0">
                <a:solidFill>
                  <a:schemeClr val="tx1"/>
                </a:solidFill>
              </a:rPr>
              <a:t>(feature)</a:t>
            </a:r>
          </a:p>
          <a:p>
            <a:r>
              <a:rPr lang="en-US" altLang="ko-KR" sz="1600" dirty="0" err="1" smtClean="0">
                <a:solidFill>
                  <a:schemeClr val="tx1"/>
                </a:solidFill>
              </a:rPr>
              <a:t>one_hot.classes</a:t>
            </a:r>
            <a:r>
              <a:rPr lang="en-US" altLang="ko-KR" sz="1600" dirty="0" smtClean="0">
                <a:solidFill>
                  <a:schemeClr val="tx1"/>
                </a:solidFill>
              </a:rPr>
              <a:t>_ #</a:t>
            </a:r>
            <a:r>
              <a:rPr lang="ko-KR" altLang="en-US" sz="1600" dirty="0" smtClean="0">
                <a:solidFill>
                  <a:schemeClr val="tx1"/>
                </a:solidFill>
              </a:rPr>
              <a:t>특성의 클래스를 확인</a:t>
            </a:r>
          </a:p>
          <a:p>
            <a:r>
              <a:rPr lang="en-US" altLang="ko-KR" sz="1600" dirty="0" err="1" smtClean="0">
                <a:solidFill>
                  <a:schemeClr val="tx1"/>
                </a:solidFill>
              </a:rPr>
              <a:t>one_hot.inverse_transform</a:t>
            </a:r>
            <a:r>
              <a:rPr lang="en-US" altLang="ko-KR" sz="1600" dirty="0" smtClean="0">
                <a:solidFill>
                  <a:schemeClr val="tx1"/>
                </a:solidFill>
              </a:rPr>
              <a:t>(</a:t>
            </a:r>
            <a:r>
              <a:rPr lang="en-US" altLang="ko-KR" sz="1600" dirty="0" err="1" smtClean="0">
                <a:solidFill>
                  <a:schemeClr val="tx1"/>
                </a:solidFill>
              </a:rPr>
              <a:t>one_hot.transform</a:t>
            </a:r>
            <a:r>
              <a:rPr lang="en-US" altLang="ko-KR" sz="1600" dirty="0" smtClean="0">
                <a:solidFill>
                  <a:schemeClr val="tx1"/>
                </a:solidFill>
              </a:rPr>
              <a:t>(feature)) #</a:t>
            </a:r>
            <a:r>
              <a:rPr lang="ko-KR" altLang="en-US" sz="1600" dirty="0" smtClean="0">
                <a:solidFill>
                  <a:schemeClr val="tx1"/>
                </a:solidFill>
              </a:rPr>
              <a:t>원</a:t>
            </a:r>
            <a:r>
              <a:rPr lang="en-US" altLang="ko-KR" sz="1600" dirty="0" smtClean="0">
                <a:solidFill>
                  <a:schemeClr val="tx1"/>
                </a:solidFill>
              </a:rPr>
              <a:t>-</a:t>
            </a:r>
            <a:r>
              <a:rPr lang="ko-KR" altLang="en-US" sz="1600" dirty="0" err="1" smtClean="0">
                <a:solidFill>
                  <a:schemeClr val="tx1"/>
                </a:solidFill>
              </a:rPr>
              <a:t>핫</a:t>
            </a:r>
            <a:r>
              <a:rPr lang="ko-KR" altLang="en-US" sz="1600" dirty="0" smtClean="0">
                <a:solidFill>
                  <a:schemeClr val="tx1"/>
                </a:solidFill>
              </a:rPr>
              <a:t> </a:t>
            </a:r>
            <a:r>
              <a:rPr lang="ko-KR" altLang="en-US" sz="1600" dirty="0" err="1" smtClean="0">
                <a:solidFill>
                  <a:schemeClr val="tx1"/>
                </a:solidFill>
              </a:rPr>
              <a:t>인코딩을</a:t>
            </a:r>
            <a:r>
              <a:rPr lang="ko-KR" altLang="en-US" sz="1600" dirty="0" smtClean="0">
                <a:solidFill>
                  <a:schemeClr val="tx1"/>
                </a:solidFill>
              </a:rPr>
              <a:t> 되돌립니다</a:t>
            </a:r>
            <a:r>
              <a:rPr lang="en-US" altLang="ko-KR" sz="1600" dirty="0" smtClean="0">
                <a:solidFill>
                  <a:schemeClr val="tx1"/>
                </a:solidFill>
              </a:rPr>
              <a:t>.</a:t>
            </a:r>
            <a:endParaRPr lang="en-US" altLang="ko-KR" sz="1600" dirty="0">
              <a:solidFill>
                <a:schemeClr val="tx1"/>
              </a:solidFill>
            </a:endParaRPr>
          </a:p>
        </p:txBody>
      </p:sp>
      <p:sp>
        <p:nvSpPr>
          <p:cNvPr id="6" name="직사각형 5"/>
          <p:cNvSpPr/>
          <p:nvPr/>
        </p:nvSpPr>
        <p:spPr>
          <a:xfrm>
            <a:off x="901588" y="4144333"/>
            <a:ext cx="10356631" cy="6761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err="1">
                <a:solidFill>
                  <a:schemeClr val="tx1"/>
                </a:solidFill>
              </a:rPr>
              <a:t>pd.get_dummies</a:t>
            </a:r>
            <a:r>
              <a:rPr lang="en-US" altLang="ko-KR" sz="1600" dirty="0">
                <a:solidFill>
                  <a:schemeClr val="tx1"/>
                </a:solidFill>
              </a:rPr>
              <a:t>(feature[:, 0] ) #</a:t>
            </a:r>
            <a:r>
              <a:rPr lang="ko-KR" altLang="en-US" sz="1600" dirty="0">
                <a:solidFill>
                  <a:schemeClr val="tx1"/>
                </a:solidFill>
              </a:rPr>
              <a:t>특성으로 더미 변수를 </a:t>
            </a:r>
            <a:r>
              <a:rPr lang="ko-KR" altLang="en-US" sz="1600" dirty="0" err="1">
                <a:solidFill>
                  <a:schemeClr val="tx1"/>
                </a:solidFill>
              </a:rPr>
              <a:t>만듬</a:t>
            </a:r>
            <a:endParaRPr lang="en-US" altLang="ko-KR" sz="1600" dirty="0">
              <a:solidFill>
                <a:schemeClr val="tx1"/>
              </a:solidFill>
            </a:endParaRPr>
          </a:p>
        </p:txBody>
      </p:sp>
    </p:spTree>
    <p:extLst>
      <p:ext uri="{BB962C8B-B14F-4D97-AF65-F5344CB8AC3E}">
        <p14:creationId xmlns:p14="http://schemas.microsoft.com/office/powerpoint/2010/main" val="137135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 정보 </a:t>
            </a:r>
            <a:r>
              <a:rPr lang="ko-KR" altLang="en-US" sz="1800" dirty="0" smtClean="0"/>
              <a:t>확인</a:t>
            </a:r>
            <a:endParaRPr lang="en-US" altLang="ko-KR" sz="1800" dirty="0" smtClean="0"/>
          </a:p>
          <a:p>
            <a:pPr lvl="1"/>
            <a:r>
              <a:rPr lang="en-US" altLang="ko-KR" sz="1600" dirty="0"/>
              <a:t>shape - </a:t>
            </a:r>
            <a:r>
              <a:rPr lang="ko-KR" altLang="en-US" sz="1600" dirty="0"/>
              <a:t>행렬의 크기 확인</a:t>
            </a:r>
          </a:p>
          <a:p>
            <a:pPr lvl="1"/>
            <a:r>
              <a:rPr lang="en-US" altLang="ko-KR" sz="1600" dirty="0"/>
              <a:t>size - </a:t>
            </a:r>
            <a:r>
              <a:rPr lang="ko-KR" altLang="en-US" sz="1600" dirty="0"/>
              <a:t>행렬의 원소 개수 확인</a:t>
            </a:r>
            <a:r>
              <a:rPr lang="en-US" altLang="ko-KR" sz="1600" dirty="0"/>
              <a:t>(</a:t>
            </a:r>
            <a:r>
              <a:rPr lang="ko-KR" altLang="en-US" sz="1600" dirty="0"/>
              <a:t>행*열</a:t>
            </a:r>
            <a:r>
              <a:rPr lang="en-US" altLang="ko-KR" sz="1600" dirty="0"/>
              <a:t>)</a:t>
            </a:r>
          </a:p>
          <a:p>
            <a:pPr lvl="1"/>
            <a:r>
              <a:rPr lang="en-US" altLang="ko-KR" sz="1600" dirty="0" err="1"/>
              <a:t>ndim</a:t>
            </a:r>
            <a:r>
              <a:rPr lang="en-US" altLang="ko-KR" sz="1600" dirty="0"/>
              <a:t> -</a:t>
            </a:r>
            <a:r>
              <a:rPr lang="ko-KR" altLang="en-US" sz="1600" dirty="0"/>
              <a:t>차원 수 </a:t>
            </a:r>
            <a:r>
              <a:rPr lang="ko-KR" altLang="en-US" sz="1600" dirty="0" smtClean="0"/>
              <a:t>확인</a:t>
            </a:r>
            <a:endParaRPr lang="en-US" altLang="ko-KR" sz="1600" dirty="0"/>
          </a:p>
          <a:p>
            <a:pPr lvl="1"/>
            <a:r>
              <a:rPr lang="en-US" altLang="ko-KR" sz="1600" dirty="0" err="1"/>
              <a:t>dtype</a:t>
            </a:r>
            <a:r>
              <a:rPr lang="en-US" altLang="ko-KR" sz="1600" dirty="0"/>
              <a:t> - </a:t>
            </a:r>
            <a:r>
              <a:rPr lang="ko-KR" altLang="en-US" sz="1600" dirty="0"/>
              <a:t>원소의 데이터 타입이나 바이트 크기를 확인</a:t>
            </a:r>
            <a:endParaRPr lang="en-US" altLang="ko-KR" sz="1600" dirty="0" smtClean="0"/>
          </a:p>
        </p:txBody>
      </p:sp>
      <p:sp>
        <p:nvSpPr>
          <p:cNvPr id="9" name="직사각형 8"/>
          <p:cNvSpPr/>
          <p:nvPr/>
        </p:nvSpPr>
        <p:spPr>
          <a:xfrm>
            <a:off x="1261217" y="3021496"/>
            <a:ext cx="10092583" cy="26219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a:solidFill>
                <a:schemeClr val="tx1"/>
              </a:solidFill>
            </a:endParaRPr>
          </a:p>
          <a:p>
            <a:r>
              <a:rPr lang="en-US" altLang="ko-KR" sz="1600" dirty="0" smtClean="0">
                <a:solidFill>
                  <a:schemeClr val="tx1"/>
                </a:solidFill>
              </a:rPr>
              <a:t>matrix = </a:t>
            </a:r>
            <a:r>
              <a:rPr lang="en-US" altLang="ko-KR" sz="1600" dirty="0" err="1" smtClean="0">
                <a:solidFill>
                  <a:schemeClr val="tx1"/>
                </a:solidFill>
              </a:rPr>
              <a:t>np.array</a:t>
            </a:r>
            <a:r>
              <a:rPr lang="en-US" altLang="ko-KR" sz="1600" dirty="0" smtClean="0">
                <a:solidFill>
                  <a:schemeClr val="tx1"/>
                </a:solidFill>
              </a:rPr>
              <a:t>( [ [ 1, 2, 3, 4],  [ 5, 6, 7, 8], [9, 10, 11, 12 ] ])</a:t>
            </a:r>
          </a:p>
          <a:p>
            <a:r>
              <a:rPr lang="en-US" altLang="ko-KR" sz="1600" dirty="0" smtClean="0">
                <a:solidFill>
                  <a:schemeClr val="tx1"/>
                </a:solidFill>
              </a:rPr>
              <a:t> </a:t>
            </a:r>
          </a:p>
          <a:p>
            <a:r>
              <a:rPr lang="en-US" altLang="ko-KR" sz="1600" dirty="0" err="1" smtClean="0">
                <a:solidFill>
                  <a:schemeClr val="tx1"/>
                </a:solidFill>
              </a:rPr>
              <a:t>matrix.shape</a:t>
            </a:r>
            <a:endParaRPr lang="en-US" altLang="ko-KR" sz="1600" dirty="0">
              <a:solidFill>
                <a:schemeClr val="tx1"/>
              </a:solidFill>
            </a:endParaRPr>
          </a:p>
          <a:p>
            <a:r>
              <a:rPr lang="en-US" altLang="ko-KR" sz="1600" dirty="0" err="1">
                <a:solidFill>
                  <a:schemeClr val="tx1"/>
                </a:solidFill>
              </a:rPr>
              <a:t>matrix.size</a:t>
            </a:r>
            <a:endParaRPr lang="en-US" altLang="ko-KR" sz="1600" dirty="0">
              <a:solidFill>
                <a:schemeClr val="tx1"/>
              </a:solidFill>
            </a:endParaRPr>
          </a:p>
          <a:p>
            <a:r>
              <a:rPr lang="en-US" altLang="ko-KR" sz="1600" dirty="0" err="1">
                <a:solidFill>
                  <a:schemeClr val="tx1"/>
                </a:solidFill>
              </a:rPr>
              <a:t>matrix.ndim</a:t>
            </a:r>
            <a:endParaRPr lang="en-US" altLang="ko-KR" sz="1600" dirty="0">
              <a:solidFill>
                <a:schemeClr val="tx1"/>
              </a:solidFill>
            </a:endParaRPr>
          </a:p>
          <a:p>
            <a:r>
              <a:rPr lang="en-US" altLang="ko-KR" sz="1600" dirty="0" err="1">
                <a:solidFill>
                  <a:schemeClr val="tx1"/>
                </a:solidFill>
              </a:rPr>
              <a:t>matrix.dtype</a:t>
            </a:r>
            <a:r>
              <a:rPr lang="en-US" altLang="ko-KR" sz="1600" dirty="0">
                <a:solidFill>
                  <a:schemeClr val="tx1"/>
                </a:solidFill>
              </a:rPr>
              <a:t>   #</a:t>
            </a:r>
            <a:r>
              <a:rPr lang="ko-KR" altLang="en-US" sz="1600" dirty="0">
                <a:solidFill>
                  <a:schemeClr val="tx1"/>
                </a:solidFill>
              </a:rPr>
              <a:t>원소의 데이터 타입 확인</a:t>
            </a:r>
          </a:p>
          <a:p>
            <a:r>
              <a:rPr lang="en-US" altLang="ko-KR" sz="1600" dirty="0" err="1">
                <a:solidFill>
                  <a:schemeClr val="tx1"/>
                </a:solidFill>
              </a:rPr>
              <a:t>matrix.itemsize</a:t>
            </a:r>
            <a:r>
              <a:rPr lang="en-US" altLang="ko-KR" sz="1600" dirty="0">
                <a:solidFill>
                  <a:schemeClr val="tx1"/>
                </a:solidFill>
              </a:rPr>
              <a:t>   #</a:t>
            </a:r>
            <a:r>
              <a:rPr lang="ko-KR" altLang="en-US" sz="1600" dirty="0">
                <a:solidFill>
                  <a:schemeClr val="tx1"/>
                </a:solidFill>
              </a:rPr>
              <a:t>원소 하나가 차지하는 바이트 크기</a:t>
            </a:r>
          </a:p>
          <a:p>
            <a:r>
              <a:rPr lang="en-US" altLang="ko-KR" sz="1600" dirty="0" err="1">
                <a:solidFill>
                  <a:schemeClr val="tx1"/>
                </a:solidFill>
              </a:rPr>
              <a:t>matrix.nbytes</a:t>
            </a:r>
            <a:r>
              <a:rPr lang="en-US" altLang="ko-KR" sz="1600" dirty="0">
                <a:solidFill>
                  <a:schemeClr val="tx1"/>
                </a:solidFill>
              </a:rPr>
              <a:t>  # </a:t>
            </a:r>
            <a:r>
              <a:rPr lang="ko-KR" altLang="en-US" sz="1600" dirty="0">
                <a:solidFill>
                  <a:schemeClr val="tx1"/>
                </a:solidFill>
              </a:rPr>
              <a:t>배열 전체가 차지하는 바이트 </a:t>
            </a:r>
            <a:r>
              <a:rPr lang="ko-KR" altLang="en-US" sz="1600" dirty="0" smtClean="0">
                <a:solidFill>
                  <a:schemeClr val="tx1"/>
                </a:solidFill>
              </a:rPr>
              <a:t>크기</a:t>
            </a:r>
            <a:endParaRPr lang="ko-KR" altLang="en-US" sz="1600" dirty="0">
              <a:solidFill>
                <a:schemeClr val="tx1"/>
              </a:solidFill>
            </a:endParaRPr>
          </a:p>
        </p:txBody>
      </p:sp>
    </p:spTree>
    <p:extLst>
      <p:ext uri="{BB962C8B-B14F-4D97-AF65-F5344CB8AC3E}">
        <p14:creationId xmlns:p14="http://schemas.microsoft.com/office/powerpoint/2010/main" val="3923449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없는 범주형 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smtClean="0"/>
              <a:t>원</a:t>
            </a:r>
            <a:r>
              <a:rPr lang="en-US" altLang="ko-KR" sz="1600" dirty="0"/>
              <a:t>-</a:t>
            </a:r>
            <a:r>
              <a:rPr lang="ko-KR" altLang="en-US" sz="1600" dirty="0" err="1"/>
              <a:t>핫</a:t>
            </a:r>
            <a:r>
              <a:rPr lang="ko-KR" altLang="en-US" sz="1600" dirty="0"/>
              <a:t> </a:t>
            </a:r>
            <a:r>
              <a:rPr lang="ko-KR" altLang="en-US" sz="1600" dirty="0" err="1"/>
              <a:t>인코딩</a:t>
            </a:r>
            <a:r>
              <a:rPr lang="ko-KR" altLang="en-US" sz="1600" dirty="0"/>
              <a:t> 또는 더미 </a:t>
            </a:r>
            <a:r>
              <a:rPr lang="ko-KR" altLang="en-US" sz="1600" dirty="0" err="1"/>
              <a:t>인코딩</a:t>
            </a:r>
            <a:r>
              <a:rPr lang="en-US" altLang="ko-KR" sz="1600" dirty="0"/>
              <a:t>(dummy encoding)</a:t>
            </a:r>
            <a:r>
              <a:rPr lang="ko-KR" altLang="en-US" sz="1600" dirty="0"/>
              <a:t>는 각 클래스마다 하나의 특성을 만들어냅니다</a:t>
            </a:r>
            <a:r>
              <a:rPr lang="en-US" altLang="ko-KR" sz="1600" dirty="0"/>
              <a:t>.</a:t>
            </a:r>
          </a:p>
          <a:p>
            <a:pPr lvl="1">
              <a:buFont typeface="Wingdings" panose="05000000000000000000" pitchFamily="2" charset="2"/>
              <a:buChar char="§"/>
            </a:pPr>
            <a:r>
              <a:rPr lang="ko-KR" altLang="en-US" sz="1600" dirty="0"/>
              <a:t>클래스에 해당하는 특성은 </a:t>
            </a:r>
            <a:r>
              <a:rPr lang="en-US" altLang="ko-KR" sz="1600" dirty="0"/>
              <a:t>1</a:t>
            </a:r>
            <a:r>
              <a:rPr lang="ko-KR" altLang="en-US" sz="1600" dirty="0"/>
              <a:t>이 되고 나머지 특성은 </a:t>
            </a:r>
            <a:r>
              <a:rPr lang="en-US" altLang="ko-KR" sz="1600" dirty="0"/>
              <a:t>0</a:t>
            </a:r>
            <a:r>
              <a:rPr lang="ko-KR" altLang="en-US" sz="1600" dirty="0"/>
              <a:t>이 됩니다</a:t>
            </a:r>
            <a:r>
              <a:rPr lang="en-US" altLang="ko-KR" sz="1600" dirty="0"/>
              <a:t>.</a:t>
            </a:r>
          </a:p>
          <a:p>
            <a:pPr lvl="1">
              <a:buFont typeface="Wingdings" panose="05000000000000000000" pitchFamily="2" charset="2"/>
              <a:buChar char="§"/>
            </a:pPr>
            <a:r>
              <a:rPr lang="en-US" altLang="ko-KR" sz="1600" dirty="0" err="1"/>
              <a:t>LabelBinarizer</a:t>
            </a:r>
            <a:r>
              <a:rPr lang="ko-KR" altLang="en-US" sz="1600" dirty="0"/>
              <a:t>는 문자열 타깃 데이터를 원</a:t>
            </a:r>
            <a:r>
              <a:rPr lang="en-US" altLang="ko-KR" sz="1600" dirty="0"/>
              <a:t>-</a:t>
            </a:r>
            <a:r>
              <a:rPr lang="ko-KR" altLang="en-US" sz="1600" dirty="0" err="1"/>
              <a:t>핫</a:t>
            </a:r>
            <a:r>
              <a:rPr lang="ko-KR" altLang="en-US" sz="1600" dirty="0"/>
              <a:t> </a:t>
            </a:r>
            <a:r>
              <a:rPr lang="ko-KR" altLang="en-US" sz="1600" dirty="0" err="1"/>
              <a:t>인코딩으로</a:t>
            </a:r>
            <a:r>
              <a:rPr lang="ko-KR" altLang="en-US" sz="1600" dirty="0"/>
              <a:t> 변환할 때 사용합니다</a:t>
            </a:r>
            <a:r>
              <a:rPr lang="en-US" altLang="ko-KR" sz="1600" dirty="0"/>
              <a:t>.</a:t>
            </a:r>
          </a:p>
          <a:p>
            <a:pPr lvl="1">
              <a:buFont typeface="Wingdings" panose="05000000000000000000" pitchFamily="2" charset="2"/>
              <a:buChar char="§"/>
            </a:pPr>
            <a:r>
              <a:rPr lang="ko-KR" altLang="en-US" sz="1600" dirty="0"/>
              <a:t>문자열 타깃 데이터를 정수 레이블로 변환할 때는 </a:t>
            </a:r>
            <a:r>
              <a:rPr lang="en-US" altLang="ko-KR" sz="1600" dirty="0" err="1"/>
              <a:t>LabelEncoder</a:t>
            </a:r>
            <a:r>
              <a:rPr lang="ko-KR" altLang="en-US" sz="1600" dirty="0"/>
              <a:t>를 사용합니다</a:t>
            </a:r>
            <a:endParaRPr lang="en-US" altLang="ko-KR" sz="1600" dirty="0" smtClean="0"/>
          </a:p>
          <a:p>
            <a:pPr lvl="1">
              <a:buFont typeface="Wingdings" panose="05000000000000000000" pitchFamily="2" charset="2"/>
              <a:buChar char="§"/>
            </a:pPr>
            <a:endParaRPr lang="en-US" altLang="ko-KR" sz="1600" dirty="0"/>
          </a:p>
        </p:txBody>
      </p:sp>
      <p:sp>
        <p:nvSpPr>
          <p:cNvPr id="5" name="직사각형 4"/>
          <p:cNvSpPr/>
          <p:nvPr/>
        </p:nvSpPr>
        <p:spPr>
          <a:xfrm>
            <a:off x="1050676" y="2842591"/>
            <a:ext cx="10356631" cy="20745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LabelBinarizer</a:t>
            </a:r>
            <a:r>
              <a:rPr lang="en-US" altLang="ko-KR" sz="1600" dirty="0">
                <a:solidFill>
                  <a:schemeClr val="tx1"/>
                </a:solidFill>
              </a:rPr>
              <a:t>, </a:t>
            </a:r>
            <a:r>
              <a:rPr lang="en-US" altLang="ko-KR" sz="1600" dirty="0" err="1">
                <a:solidFill>
                  <a:schemeClr val="tx1"/>
                </a:solidFill>
              </a:rPr>
              <a:t>MultiLabelBinarizer</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multiclass_feature</a:t>
            </a:r>
            <a:r>
              <a:rPr lang="en-US" altLang="ko-KR" sz="1600" dirty="0">
                <a:solidFill>
                  <a:schemeClr val="tx1"/>
                </a:solidFill>
              </a:rPr>
              <a:t> = [("Texas", "Florida"), ("California", "Alabama"), ("Texas", "Florida"), ("</a:t>
            </a:r>
            <a:r>
              <a:rPr lang="en-US" altLang="ko-KR" sz="1600" dirty="0" err="1">
                <a:solidFill>
                  <a:schemeClr val="tx1"/>
                </a:solidFill>
              </a:rPr>
              <a:t>Delware</a:t>
            </a:r>
            <a:r>
              <a:rPr lang="en-US" altLang="ko-KR" sz="1600" dirty="0">
                <a:solidFill>
                  <a:schemeClr val="tx1"/>
                </a:solidFill>
              </a:rPr>
              <a:t>", "Florida"), ("Texas", "Alabama")]</a:t>
            </a:r>
          </a:p>
          <a:p>
            <a:r>
              <a:rPr lang="en-US" altLang="ko-KR" sz="1600" dirty="0" err="1">
                <a:solidFill>
                  <a:schemeClr val="tx1"/>
                </a:solidFill>
              </a:rPr>
              <a:t>one_hot_multiclass</a:t>
            </a:r>
            <a:r>
              <a:rPr lang="en-US" altLang="ko-KR" sz="1600" dirty="0">
                <a:solidFill>
                  <a:schemeClr val="tx1"/>
                </a:solidFill>
              </a:rPr>
              <a:t> = </a:t>
            </a:r>
            <a:r>
              <a:rPr lang="en-US" altLang="ko-KR" sz="1600" dirty="0" err="1">
                <a:solidFill>
                  <a:schemeClr val="tx1"/>
                </a:solidFill>
              </a:rPr>
              <a:t>MultibabelBinarizer</a:t>
            </a:r>
            <a:r>
              <a:rPr lang="en-US" altLang="ko-KR" sz="1600" dirty="0">
                <a:solidFill>
                  <a:schemeClr val="tx1"/>
                </a:solidFill>
              </a:rPr>
              <a:t>() </a:t>
            </a:r>
          </a:p>
          <a:p>
            <a:r>
              <a:rPr lang="en-US" altLang="ko-KR" sz="1600" dirty="0" err="1">
                <a:solidFill>
                  <a:schemeClr val="tx1"/>
                </a:solidFill>
              </a:rPr>
              <a:t>one_hot_multiclass.fit_transform</a:t>
            </a:r>
            <a:r>
              <a:rPr lang="en-US" altLang="ko-KR" sz="1600" dirty="0">
                <a:solidFill>
                  <a:schemeClr val="tx1"/>
                </a:solidFill>
              </a:rPr>
              <a:t>(</a:t>
            </a:r>
            <a:r>
              <a:rPr lang="en-US" altLang="ko-KR" sz="1600" dirty="0" err="1">
                <a:solidFill>
                  <a:schemeClr val="tx1"/>
                </a:solidFill>
              </a:rPr>
              <a:t>multiclass_feature</a:t>
            </a:r>
            <a:r>
              <a:rPr lang="en-US" altLang="ko-KR" sz="1600" dirty="0">
                <a:solidFill>
                  <a:schemeClr val="tx1"/>
                </a:solidFill>
              </a:rPr>
              <a:t>)</a:t>
            </a:r>
          </a:p>
          <a:p>
            <a:r>
              <a:rPr lang="en-US" altLang="ko-KR" sz="1600" dirty="0" err="1">
                <a:solidFill>
                  <a:schemeClr val="tx1"/>
                </a:solidFill>
              </a:rPr>
              <a:t>one_hot_multiclass.classes</a:t>
            </a:r>
            <a:r>
              <a:rPr lang="en-US" altLang="ko-KR" sz="1600" dirty="0">
                <a:solidFill>
                  <a:schemeClr val="tx1"/>
                </a:solidFill>
              </a:rPr>
              <a:t>_ #</a:t>
            </a:r>
            <a:r>
              <a:rPr lang="ko-KR" altLang="en-US" sz="1600" dirty="0">
                <a:solidFill>
                  <a:schemeClr val="tx1"/>
                </a:solidFill>
              </a:rPr>
              <a:t>특성의 클래스를 확인</a:t>
            </a:r>
            <a:endParaRPr lang="en-US" altLang="ko-KR" sz="1600" dirty="0">
              <a:solidFill>
                <a:schemeClr val="tx1"/>
              </a:solidFill>
            </a:endParaRPr>
          </a:p>
        </p:txBody>
      </p:sp>
    </p:spTree>
    <p:extLst>
      <p:ext uri="{BB962C8B-B14F-4D97-AF65-F5344CB8AC3E}">
        <p14:creationId xmlns:p14="http://schemas.microsoft.com/office/powerpoint/2010/main" val="3443909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없는 범주형 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err="1"/>
              <a:t>OneHotEncoder</a:t>
            </a:r>
            <a:r>
              <a:rPr lang="en-US" altLang="ko-KR" sz="1600" dirty="0"/>
              <a:t> </a:t>
            </a:r>
            <a:r>
              <a:rPr lang="ko-KR" altLang="en-US" sz="1600" dirty="0"/>
              <a:t>클래스는 정수형 특성만 원</a:t>
            </a:r>
            <a:r>
              <a:rPr lang="en-US" altLang="ko-KR" sz="1600" dirty="0"/>
              <a:t>-</a:t>
            </a:r>
            <a:r>
              <a:rPr lang="ko-KR" altLang="en-US" sz="1600" dirty="0" err="1"/>
              <a:t>핫</a:t>
            </a:r>
            <a:r>
              <a:rPr lang="ko-KR" altLang="en-US" sz="1600" dirty="0"/>
              <a:t> </a:t>
            </a:r>
            <a:r>
              <a:rPr lang="ko-KR" altLang="en-US" sz="1600" dirty="0" err="1"/>
              <a:t>인코딩으로</a:t>
            </a:r>
            <a:r>
              <a:rPr lang="ko-KR" altLang="en-US" sz="1600" dirty="0"/>
              <a:t> 변환했지만 </a:t>
            </a:r>
            <a:r>
              <a:rPr lang="en-US" altLang="ko-KR" sz="1600" dirty="0"/>
              <a:t>0.20</a:t>
            </a:r>
            <a:r>
              <a:rPr lang="ko-KR" altLang="en-US" sz="1600" dirty="0"/>
              <a:t>버전부터는 문자열 데이터를 인식할 수 있습니다</a:t>
            </a:r>
            <a:r>
              <a:rPr lang="en-US" altLang="ko-KR" sz="1600" dirty="0"/>
              <a:t>.</a:t>
            </a:r>
          </a:p>
          <a:p>
            <a:pPr lvl="1">
              <a:buFont typeface="Wingdings" panose="05000000000000000000" pitchFamily="2" charset="2"/>
              <a:buChar char="§"/>
            </a:pPr>
            <a:r>
              <a:rPr lang="en-US" altLang="ko-KR" sz="1600" dirty="0" err="1"/>
              <a:t>OneHotEncoder</a:t>
            </a:r>
            <a:r>
              <a:rPr lang="en-US" altLang="ko-KR" sz="1600" dirty="0"/>
              <a:t> </a:t>
            </a:r>
            <a:r>
              <a:rPr lang="ko-KR" altLang="en-US" sz="1600" dirty="0"/>
              <a:t>클래스는 </a:t>
            </a:r>
            <a:r>
              <a:rPr lang="ko-KR" altLang="en-US" sz="1600" dirty="0" err="1"/>
              <a:t>회소</a:t>
            </a:r>
            <a:r>
              <a:rPr lang="ko-KR" altLang="en-US" sz="1600" dirty="0"/>
              <a:t> 배열을 반환합니다</a:t>
            </a:r>
            <a:r>
              <a:rPr lang="en-US" altLang="ko-KR" sz="1600" dirty="0"/>
              <a:t>. (sparse=False</a:t>
            </a:r>
            <a:r>
              <a:rPr lang="ko-KR" altLang="en-US" sz="1600" dirty="0"/>
              <a:t>로 지정하면 밀집 배열을 반환</a:t>
            </a:r>
            <a:r>
              <a:rPr lang="en-US" altLang="ko-KR" sz="1600" dirty="0" smtClean="0"/>
              <a:t>)</a:t>
            </a:r>
          </a:p>
          <a:p>
            <a:pPr lvl="1">
              <a:buFont typeface="Wingdings" panose="05000000000000000000" pitchFamily="2" charset="2"/>
              <a:buChar char="§"/>
            </a:pPr>
            <a:r>
              <a:rPr lang="en-US" altLang="ko-KR" sz="1600" dirty="0"/>
              <a:t>categories_</a:t>
            </a:r>
            <a:r>
              <a:rPr lang="ko-KR" altLang="en-US" sz="1600" dirty="0"/>
              <a:t>속성으로 클래스를 확인할 수 있습니다</a:t>
            </a:r>
            <a:r>
              <a:rPr lang="en-US" altLang="ko-KR" sz="1600" dirty="0"/>
              <a:t>.</a:t>
            </a:r>
          </a:p>
          <a:p>
            <a:pPr lvl="1">
              <a:buFont typeface="Wingdings" panose="05000000000000000000" pitchFamily="2" charset="2"/>
              <a:buChar char="§"/>
            </a:pPr>
            <a:r>
              <a:rPr lang="en-US" altLang="ko-KR" sz="1600" dirty="0" err="1"/>
              <a:t>OneHotEncoder</a:t>
            </a:r>
            <a:r>
              <a:rPr lang="ko-KR" altLang="en-US" sz="1600" dirty="0"/>
              <a:t>는 입력 특성 배열을 모두 </a:t>
            </a:r>
            <a:r>
              <a:rPr lang="ko-KR" altLang="en-US" sz="1600" dirty="0" err="1"/>
              <a:t>범주형으로</a:t>
            </a:r>
            <a:r>
              <a:rPr lang="ko-KR" altLang="en-US" sz="1600" dirty="0"/>
              <a:t> 인식하여 변환합니다</a:t>
            </a:r>
            <a:r>
              <a:rPr lang="en-US" altLang="ko-KR" sz="1600" dirty="0"/>
              <a:t>.</a:t>
            </a:r>
          </a:p>
          <a:p>
            <a:pPr lvl="1">
              <a:buFont typeface="Wingdings" panose="05000000000000000000" pitchFamily="2" charset="2"/>
              <a:buChar char="§"/>
            </a:pPr>
            <a:r>
              <a:rPr lang="ko-KR" altLang="en-US" sz="1600" dirty="0"/>
              <a:t>특정 열에만 적용하려면 </a:t>
            </a:r>
            <a:r>
              <a:rPr lang="en-US" altLang="ko-KR" sz="1600" dirty="0" err="1"/>
              <a:t>ColumnTransformer</a:t>
            </a:r>
            <a:r>
              <a:rPr lang="ko-KR" altLang="en-US" sz="1600" dirty="0"/>
              <a:t>와 함께 사용합니다</a:t>
            </a:r>
            <a:r>
              <a:rPr lang="en-US" altLang="ko-KR" sz="1600" dirty="0"/>
              <a:t>.</a:t>
            </a:r>
          </a:p>
        </p:txBody>
      </p:sp>
      <p:sp>
        <p:nvSpPr>
          <p:cNvPr id="5" name="직사각형 4"/>
          <p:cNvSpPr/>
          <p:nvPr/>
        </p:nvSpPr>
        <p:spPr>
          <a:xfrm>
            <a:off x="1160007" y="3399183"/>
            <a:ext cx="10356631" cy="20745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smtClean="0">
                <a:solidFill>
                  <a:schemeClr val="tx1"/>
                </a:solidFill>
              </a:rPr>
              <a:t>OneHotEncoder</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feature = </a:t>
            </a:r>
            <a:r>
              <a:rPr lang="en-US" altLang="ko-KR" sz="1600" dirty="0" err="1">
                <a:solidFill>
                  <a:schemeClr val="tx1"/>
                </a:solidFill>
              </a:rPr>
              <a:t>np.array</a:t>
            </a:r>
            <a:r>
              <a:rPr lang="en-US" altLang="ko-KR" sz="1600" dirty="0">
                <a:solidFill>
                  <a:schemeClr val="tx1"/>
                </a:solidFill>
              </a:rPr>
              <a:t>( [ ["Texas", 1], ["California", 1], ["Texas", 3], ["Delaware", 1], ["Texas", 1] ] )</a:t>
            </a:r>
          </a:p>
          <a:p>
            <a:r>
              <a:rPr lang="en-US" altLang="ko-KR" sz="1600" dirty="0" err="1">
                <a:solidFill>
                  <a:schemeClr val="tx1"/>
                </a:solidFill>
              </a:rPr>
              <a:t>one_hot_encoder</a:t>
            </a:r>
            <a:r>
              <a:rPr lang="en-US" altLang="ko-KR" sz="1600" dirty="0">
                <a:solidFill>
                  <a:schemeClr val="tx1"/>
                </a:solidFill>
              </a:rPr>
              <a:t> = </a:t>
            </a:r>
            <a:r>
              <a:rPr lang="en-US" altLang="ko-KR" sz="1600" dirty="0" err="1">
                <a:solidFill>
                  <a:schemeClr val="tx1"/>
                </a:solidFill>
              </a:rPr>
              <a:t>OneHotEncoder</a:t>
            </a:r>
            <a:r>
              <a:rPr lang="en-US" altLang="ko-KR" sz="1600" dirty="0">
                <a:solidFill>
                  <a:schemeClr val="tx1"/>
                </a:solidFill>
              </a:rPr>
              <a:t>(sparse=False)</a:t>
            </a:r>
          </a:p>
          <a:p>
            <a:r>
              <a:rPr lang="en-US" altLang="ko-KR" sz="1600" dirty="0" err="1">
                <a:solidFill>
                  <a:schemeClr val="tx1"/>
                </a:solidFill>
              </a:rPr>
              <a:t>one_hot.fit_transform</a:t>
            </a:r>
            <a:r>
              <a:rPr lang="en-US" altLang="ko-KR" sz="1600" dirty="0">
                <a:solidFill>
                  <a:schemeClr val="tx1"/>
                </a:solidFill>
              </a:rPr>
              <a:t>(feature)</a:t>
            </a:r>
          </a:p>
        </p:txBody>
      </p:sp>
    </p:spTree>
    <p:extLst>
      <p:ext uri="{BB962C8B-B14F-4D97-AF65-F5344CB8AC3E}">
        <p14:creationId xmlns:p14="http://schemas.microsoft.com/office/powerpoint/2010/main" val="26614699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a:t>
            </a:r>
            <a:r>
              <a:rPr lang="ko-KR" altLang="en-US" sz="1800" b="1" dirty="0" smtClean="0"/>
              <a:t>있는 범주형 </a:t>
            </a:r>
            <a:r>
              <a:rPr lang="ko-KR" altLang="en-US" sz="1800" b="1" dirty="0"/>
              <a:t>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a:t>순서가 있는 클래스는 순서 개념을 가진 </a:t>
            </a:r>
            <a:r>
              <a:rPr lang="ko-KR" altLang="en-US" sz="1600" dirty="0" err="1"/>
              <a:t>수치값으로</a:t>
            </a:r>
            <a:r>
              <a:rPr lang="ko-KR" altLang="en-US" sz="1600" dirty="0"/>
              <a:t> 변환해야 합니다</a:t>
            </a:r>
            <a:r>
              <a:rPr lang="en-US" altLang="ko-KR" sz="1600" dirty="0"/>
              <a:t>.</a:t>
            </a:r>
          </a:p>
          <a:p>
            <a:pPr lvl="1">
              <a:buFont typeface="Wingdings" panose="05000000000000000000" pitchFamily="2" charset="2"/>
              <a:buChar char="§"/>
            </a:pPr>
            <a:r>
              <a:rPr lang="ko-KR" altLang="en-US" sz="1600" dirty="0"/>
              <a:t>클래스 레이블 문자열을 정수로 </a:t>
            </a:r>
            <a:r>
              <a:rPr lang="ko-KR" altLang="en-US" sz="1600" dirty="0" err="1"/>
              <a:t>매핑하는</a:t>
            </a:r>
            <a:r>
              <a:rPr lang="ko-KR" altLang="en-US" sz="1600" dirty="0"/>
              <a:t> </a:t>
            </a:r>
            <a:r>
              <a:rPr lang="ko-KR" altLang="en-US" sz="1600" dirty="0" err="1"/>
              <a:t>딕셔너리를</a:t>
            </a:r>
            <a:r>
              <a:rPr lang="ko-KR" altLang="en-US" sz="1600" dirty="0"/>
              <a:t> 만들고 이를 필요한 특성에 </a:t>
            </a:r>
            <a:r>
              <a:rPr lang="ko-KR" altLang="en-US" sz="1600" dirty="0" smtClean="0"/>
              <a:t>적용합니다</a:t>
            </a:r>
            <a:endParaRPr lang="en-US" altLang="ko-KR" sz="1600" dirty="0"/>
          </a:p>
        </p:txBody>
      </p:sp>
      <p:sp>
        <p:nvSpPr>
          <p:cNvPr id="5" name="직사각형 4"/>
          <p:cNvSpPr/>
          <p:nvPr/>
        </p:nvSpPr>
        <p:spPr>
          <a:xfrm>
            <a:off x="1160007" y="2266121"/>
            <a:ext cx="10356631" cy="411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smtClean="0">
                <a:solidFill>
                  <a:schemeClr val="tx1"/>
                </a:solidFill>
              </a:rPr>
              <a:t>pandas as </a:t>
            </a:r>
            <a:r>
              <a:rPr lang="en-US" altLang="ko-KR" sz="1600" dirty="0" err="1" smtClean="0">
                <a:solidFill>
                  <a:schemeClr val="tx1"/>
                </a:solidFill>
              </a:rPr>
              <a:t>pd</a:t>
            </a:r>
            <a:endParaRPr lang="en-US" altLang="ko-KR" sz="1600" dirty="0" smtClean="0">
              <a:solidFill>
                <a:schemeClr val="tx1"/>
              </a:solidFill>
            </a:endParaRPr>
          </a:p>
          <a:p>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({'Score' : ['Low', 'Low', 'Medium', 'Medium', '</a:t>
            </a:r>
            <a:r>
              <a:rPr lang="en-US" altLang="ko-KR" sz="1600" dirty="0" err="1">
                <a:solidFill>
                  <a:schemeClr val="tx1"/>
                </a:solidFill>
              </a:rPr>
              <a:t>Hight</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scale_mapper</a:t>
            </a:r>
            <a:r>
              <a:rPr lang="en-US" altLang="ko-KR" sz="1600" dirty="0">
                <a:solidFill>
                  <a:schemeClr val="tx1"/>
                </a:solidFill>
              </a:rPr>
              <a:t> = {'Low' : 1, 'Medium':2, 'High' : 3}</a:t>
            </a:r>
          </a:p>
          <a:p>
            <a:r>
              <a:rPr lang="en-US" altLang="ko-KR" sz="1600" dirty="0" err="1">
                <a:solidFill>
                  <a:schemeClr val="tx1"/>
                </a:solidFill>
              </a:rPr>
              <a:t>dataframe</a:t>
            </a:r>
            <a:r>
              <a:rPr lang="en-US" altLang="ko-KR" sz="1600" dirty="0">
                <a:solidFill>
                  <a:schemeClr val="tx1"/>
                </a:solidFill>
              </a:rPr>
              <a:t>['Score'].replace(</a:t>
            </a:r>
            <a:r>
              <a:rPr lang="en-US" altLang="ko-KR" sz="1600" dirty="0" err="1">
                <a:solidFill>
                  <a:schemeClr val="tx1"/>
                </a:solidFill>
              </a:rPr>
              <a:t>scale_mapper</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({"Score" : ['Low', 'Low', 'Medium', 'Medium', '</a:t>
            </a:r>
            <a:r>
              <a:rPr lang="en-US" altLang="ko-KR" sz="1600" dirty="0" err="1">
                <a:solidFill>
                  <a:schemeClr val="tx1"/>
                </a:solidFill>
              </a:rPr>
              <a:t>Hight</a:t>
            </a:r>
            <a:r>
              <a:rPr lang="en-US" altLang="ko-KR" sz="1600" dirty="0">
                <a:solidFill>
                  <a:schemeClr val="tx1"/>
                </a:solidFill>
              </a:rPr>
              <a:t>'] } )</a:t>
            </a:r>
          </a:p>
          <a:p>
            <a:r>
              <a:rPr lang="en-US" altLang="ko-KR" sz="1600" dirty="0" err="1">
                <a:solidFill>
                  <a:schemeClr val="tx1"/>
                </a:solidFill>
              </a:rPr>
              <a:t>scale_mapper</a:t>
            </a:r>
            <a:r>
              <a:rPr lang="en-US" altLang="ko-KR" sz="1600" dirty="0">
                <a:solidFill>
                  <a:schemeClr val="tx1"/>
                </a:solidFill>
              </a:rPr>
              <a:t> = {"Low" : 1, "Medium" : 2, "Barely More Than Medium" : 3, "High": 4}</a:t>
            </a:r>
          </a:p>
          <a:p>
            <a:r>
              <a:rPr lang="en-US" altLang="ko-KR" sz="1600" dirty="0" err="1">
                <a:solidFill>
                  <a:schemeClr val="tx1"/>
                </a:solidFill>
              </a:rPr>
              <a:t>dataframe</a:t>
            </a:r>
            <a:r>
              <a:rPr lang="en-US" altLang="ko-KR" sz="1600" dirty="0">
                <a:solidFill>
                  <a:schemeClr val="tx1"/>
                </a:solidFill>
              </a:rPr>
              <a:t>["Score"].replace(</a:t>
            </a:r>
            <a:r>
              <a:rPr lang="en-US" altLang="ko-KR" sz="1600" dirty="0" err="1">
                <a:solidFill>
                  <a:schemeClr val="tx1"/>
                </a:solidFill>
              </a:rPr>
              <a:t>scale_mapper</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scale_mapper</a:t>
            </a:r>
            <a:r>
              <a:rPr lang="en-US" altLang="ko-KR" sz="1600" dirty="0">
                <a:solidFill>
                  <a:schemeClr val="tx1"/>
                </a:solidFill>
              </a:rPr>
              <a:t> = {"Low" : 1, </a:t>
            </a:r>
          </a:p>
          <a:p>
            <a:r>
              <a:rPr lang="en-US" altLang="ko-KR" sz="1600" dirty="0">
                <a:solidFill>
                  <a:schemeClr val="tx1"/>
                </a:solidFill>
              </a:rPr>
              <a:t>                       "Medium" : 2,</a:t>
            </a:r>
          </a:p>
          <a:p>
            <a:r>
              <a:rPr lang="en-US" altLang="ko-KR" sz="1600" dirty="0">
                <a:solidFill>
                  <a:schemeClr val="tx1"/>
                </a:solidFill>
              </a:rPr>
              <a:t>                       "Barely More Than Medium" : 2.1,</a:t>
            </a:r>
          </a:p>
          <a:p>
            <a:r>
              <a:rPr lang="en-US" altLang="ko-KR" sz="1600" dirty="0">
                <a:solidFill>
                  <a:schemeClr val="tx1"/>
                </a:solidFill>
              </a:rPr>
              <a:t>                       "High" : 3 }</a:t>
            </a:r>
          </a:p>
          <a:p>
            <a:r>
              <a:rPr lang="en-US" altLang="ko-KR" sz="1600" dirty="0" err="1">
                <a:solidFill>
                  <a:schemeClr val="tx1"/>
                </a:solidFill>
              </a:rPr>
              <a:t>dataframe</a:t>
            </a:r>
            <a:r>
              <a:rPr lang="en-US" altLang="ko-KR" sz="1600" dirty="0">
                <a:solidFill>
                  <a:schemeClr val="tx1"/>
                </a:solidFill>
              </a:rPr>
              <a:t>["Score"].replace(</a:t>
            </a:r>
            <a:r>
              <a:rPr lang="en-US" altLang="ko-KR" sz="1600" dirty="0" err="1">
                <a:solidFill>
                  <a:schemeClr val="tx1"/>
                </a:solidFill>
              </a:rPr>
              <a:t>scale_mapper</a:t>
            </a:r>
            <a:r>
              <a:rPr lang="en-US" altLang="ko-KR" sz="1600" dirty="0" smtClean="0">
                <a:solidFill>
                  <a:schemeClr val="tx1"/>
                </a:solidFill>
              </a:rPr>
              <a:t>) </a:t>
            </a:r>
            <a:endParaRPr lang="en-US" altLang="ko-KR" sz="1600" dirty="0">
              <a:solidFill>
                <a:schemeClr val="tx1"/>
              </a:solidFill>
            </a:endParaRPr>
          </a:p>
        </p:txBody>
      </p:sp>
    </p:spTree>
    <p:extLst>
      <p:ext uri="{BB962C8B-B14F-4D97-AF65-F5344CB8AC3E}">
        <p14:creationId xmlns:p14="http://schemas.microsoft.com/office/powerpoint/2010/main" val="26537063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a:t>
            </a:r>
            <a:r>
              <a:rPr lang="ko-KR" altLang="en-US" sz="1800" b="1" dirty="0" smtClean="0"/>
              <a:t>있는 범주형 </a:t>
            </a:r>
            <a:r>
              <a:rPr lang="ko-KR" altLang="en-US" sz="1800" b="1" dirty="0"/>
              <a:t>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err="1"/>
              <a:t>사이킷런</a:t>
            </a:r>
            <a:r>
              <a:rPr lang="ko-KR" altLang="en-US" sz="1600" dirty="0"/>
              <a:t> </a:t>
            </a:r>
            <a:r>
              <a:rPr lang="en-US" altLang="ko-KR" sz="1600" dirty="0"/>
              <a:t>0.20</a:t>
            </a:r>
            <a:r>
              <a:rPr lang="ko-KR" altLang="en-US" sz="1600" dirty="0"/>
              <a:t>버전에 범주형 데이터를 정수로 </a:t>
            </a:r>
            <a:r>
              <a:rPr lang="ko-KR" altLang="en-US" sz="1600" dirty="0" err="1"/>
              <a:t>인코딩하는</a:t>
            </a:r>
            <a:r>
              <a:rPr lang="ko-KR" altLang="en-US" sz="1600" dirty="0"/>
              <a:t> </a:t>
            </a:r>
            <a:r>
              <a:rPr lang="en-US" altLang="ko-KR" sz="1600" dirty="0" err="1"/>
              <a:t>OrdinalEncoder</a:t>
            </a:r>
            <a:r>
              <a:rPr lang="ko-KR" altLang="en-US" sz="1600" dirty="0"/>
              <a:t>가 추가되었습니다</a:t>
            </a:r>
            <a:r>
              <a:rPr lang="en-US" altLang="ko-KR" sz="1600" dirty="0"/>
              <a:t>.</a:t>
            </a:r>
          </a:p>
          <a:p>
            <a:pPr lvl="1">
              <a:buFont typeface="Wingdings" panose="05000000000000000000" pitchFamily="2" charset="2"/>
              <a:buChar char="§"/>
            </a:pPr>
            <a:r>
              <a:rPr lang="en-US" altLang="ko-KR" sz="1600" dirty="0" err="1"/>
              <a:t>OrdinalEncoder</a:t>
            </a:r>
            <a:r>
              <a:rPr lang="ko-KR" altLang="en-US" sz="1600" dirty="0"/>
              <a:t>는 클래스 범주를 순서대로 변환합니다</a:t>
            </a:r>
            <a:r>
              <a:rPr lang="en-US" altLang="ko-KR" sz="1600" dirty="0"/>
              <a:t>.</a:t>
            </a:r>
          </a:p>
          <a:p>
            <a:pPr lvl="1">
              <a:buFont typeface="Wingdings" panose="05000000000000000000" pitchFamily="2" charset="2"/>
              <a:buChar char="§"/>
            </a:pPr>
            <a:r>
              <a:rPr lang="ko-KR" altLang="en-US" sz="1600" dirty="0"/>
              <a:t>특정 열만 </a:t>
            </a:r>
            <a:r>
              <a:rPr lang="ko-KR" altLang="en-US" sz="1600" dirty="0" err="1"/>
              <a:t>범주형으로</a:t>
            </a:r>
            <a:r>
              <a:rPr lang="ko-KR" altLang="en-US" sz="1600" dirty="0"/>
              <a:t> 변환하려면 </a:t>
            </a:r>
            <a:r>
              <a:rPr lang="en-US" altLang="ko-KR" sz="1600" dirty="0" err="1"/>
              <a:t>ColumnTransformer</a:t>
            </a:r>
            <a:r>
              <a:rPr lang="ko-KR" altLang="en-US" sz="1600" dirty="0"/>
              <a:t>와 함께 사용합니다</a:t>
            </a:r>
            <a:r>
              <a:rPr lang="en-US" altLang="ko-KR" sz="1600" dirty="0"/>
              <a:t>.</a:t>
            </a:r>
          </a:p>
        </p:txBody>
      </p:sp>
      <p:sp>
        <p:nvSpPr>
          <p:cNvPr id="5" name="직사각형 4"/>
          <p:cNvSpPr/>
          <p:nvPr/>
        </p:nvSpPr>
        <p:spPr>
          <a:xfrm>
            <a:off x="1086387" y="2524539"/>
            <a:ext cx="9246263" cy="17194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smtClean="0">
                <a:solidFill>
                  <a:schemeClr val="tx1"/>
                </a:solidFill>
              </a:rPr>
              <a:t>pandas as </a:t>
            </a:r>
            <a:r>
              <a:rPr lang="en-US" altLang="ko-KR" sz="1600" dirty="0" err="1" smtClean="0">
                <a:solidFill>
                  <a:schemeClr val="tx1"/>
                </a:solidFill>
              </a:rPr>
              <a:t>pd</a:t>
            </a:r>
            <a:endParaRPr lang="en-US" altLang="ko-KR" sz="1600" dirty="0" smtClean="0">
              <a:solidFill>
                <a:schemeClr val="tx1"/>
              </a:solidFill>
            </a:endParaRPr>
          </a:p>
          <a:p>
            <a:endParaRPr lang="en-US" altLang="ko-KR" sz="1600" dirty="0" smtClean="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 "Low", 10],  ["High", 50 ], ["Medium", 3] ] )</a:t>
            </a:r>
          </a:p>
          <a:p>
            <a:r>
              <a:rPr lang="en-US" altLang="ko-KR" sz="1600" dirty="0" err="1">
                <a:solidFill>
                  <a:schemeClr val="tx1"/>
                </a:solidFill>
              </a:rPr>
              <a:t>ordinal_encoder</a:t>
            </a:r>
            <a:r>
              <a:rPr lang="en-US" altLang="ko-KR" sz="1600" dirty="0">
                <a:solidFill>
                  <a:schemeClr val="tx1"/>
                </a:solidFill>
              </a:rPr>
              <a:t> = </a:t>
            </a:r>
            <a:r>
              <a:rPr lang="en-US" altLang="ko-KR" sz="1600" dirty="0" err="1">
                <a:solidFill>
                  <a:schemeClr val="tx1"/>
                </a:solidFill>
              </a:rPr>
              <a:t>OrdinalEncoder</a:t>
            </a:r>
            <a:r>
              <a:rPr lang="en-US" altLang="ko-KR" sz="1600" dirty="0">
                <a:solidFill>
                  <a:schemeClr val="tx1"/>
                </a:solidFill>
              </a:rPr>
              <a:t>()</a:t>
            </a:r>
          </a:p>
          <a:p>
            <a:r>
              <a:rPr lang="en-US" altLang="ko-KR" sz="1600" dirty="0" err="1">
                <a:solidFill>
                  <a:schemeClr val="tx1"/>
                </a:solidFill>
              </a:rPr>
              <a:t>ordinal_encoder.fit_transform</a:t>
            </a:r>
            <a:r>
              <a:rPr lang="en-US" altLang="ko-KR" sz="1600" dirty="0">
                <a:solidFill>
                  <a:schemeClr val="tx1"/>
                </a:solidFill>
              </a:rPr>
              <a:t>(features)</a:t>
            </a:r>
          </a:p>
          <a:p>
            <a:r>
              <a:rPr lang="en-US" altLang="ko-KR" sz="1600" dirty="0" err="1">
                <a:solidFill>
                  <a:schemeClr val="tx1"/>
                </a:solidFill>
              </a:rPr>
              <a:t>ordinal_encoder.categories</a:t>
            </a:r>
            <a:r>
              <a:rPr lang="en-US" altLang="ko-KR" sz="1600" dirty="0">
                <a:solidFill>
                  <a:schemeClr val="tx1"/>
                </a:solidFill>
              </a:rPr>
              <a:t>_</a:t>
            </a:r>
          </a:p>
        </p:txBody>
      </p:sp>
    </p:spTree>
    <p:extLst>
      <p:ext uri="{BB962C8B-B14F-4D97-AF65-F5344CB8AC3E}">
        <p14:creationId xmlns:p14="http://schemas.microsoft.com/office/powerpoint/2010/main" val="2145127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특성 </a:t>
            </a:r>
            <a:r>
              <a:rPr lang="ko-KR" altLang="en-US" sz="1800" b="1" dirty="0" err="1"/>
              <a:t>딕셔너리를</a:t>
            </a:r>
            <a:r>
              <a:rPr lang="ko-KR" altLang="en-US" sz="1800" b="1" dirty="0"/>
              <a:t> </a:t>
            </a:r>
            <a:r>
              <a:rPr lang="ko-KR" altLang="en-US" sz="1800" b="1" dirty="0" err="1"/>
              <a:t>인코딩</a:t>
            </a:r>
            <a:r>
              <a:rPr lang="ko-KR" altLang="en-US" sz="1800" b="1" dirty="0"/>
              <a:t> </a:t>
            </a:r>
            <a:r>
              <a:rPr lang="en-US" altLang="ko-KR" sz="1800" dirty="0" smtClean="0"/>
              <a:t> </a:t>
            </a:r>
          </a:p>
          <a:p>
            <a:pPr lvl="1">
              <a:buFont typeface="Wingdings" panose="05000000000000000000" pitchFamily="2" charset="2"/>
              <a:buChar char="§"/>
            </a:pPr>
            <a:r>
              <a:rPr lang="en-US" altLang="ko-KR" sz="1600" dirty="0" err="1" smtClean="0"/>
              <a:t>DictVectorizer</a:t>
            </a:r>
            <a:r>
              <a:rPr lang="ko-KR" altLang="en-US" sz="1600" dirty="0" smtClean="0"/>
              <a:t>클래스는 </a:t>
            </a:r>
            <a:r>
              <a:rPr lang="en-US" altLang="ko-KR" sz="1600" dirty="0" smtClean="0"/>
              <a:t> </a:t>
            </a:r>
            <a:r>
              <a:rPr lang="en-US" altLang="ko-KR" sz="1600" dirty="0"/>
              <a:t>0</a:t>
            </a:r>
            <a:r>
              <a:rPr lang="ko-KR" altLang="en-US" sz="1600" dirty="0"/>
              <a:t>이 아닌 갓의 원소만 저장하는 희소 행렬을 반환</a:t>
            </a:r>
          </a:p>
          <a:p>
            <a:pPr lvl="1">
              <a:buFont typeface="Wingdings" panose="05000000000000000000" pitchFamily="2" charset="2"/>
              <a:buChar char="§"/>
            </a:pPr>
            <a:r>
              <a:rPr lang="ko-KR" altLang="en-US" sz="1600" dirty="0"/>
              <a:t>자연어 처리 분야와 같은 매우 큰 행렬을 </a:t>
            </a:r>
            <a:r>
              <a:rPr lang="ko-KR" altLang="en-US" sz="1600" dirty="0" err="1"/>
              <a:t>다룰때</a:t>
            </a:r>
            <a:r>
              <a:rPr lang="ko-KR" altLang="en-US" sz="1600" dirty="0"/>
              <a:t> 메모리 사용량을 </a:t>
            </a:r>
            <a:r>
              <a:rPr lang="ko-KR" altLang="en-US" sz="1600" dirty="0" err="1"/>
              <a:t>최소화해야하기</a:t>
            </a:r>
            <a:r>
              <a:rPr lang="ko-KR" altLang="en-US" sz="1600" dirty="0"/>
              <a:t> 때문에  유용합니다</a:t>
            </a:r>
            <a:r>
              <a:rPr lang="en-US" altLang="ko-KR" sz="1600" dirty="0"/>
              <a:t>.</a:t>
            </a:r>
          </a:p>
          <a:p>
            <a:pPr lvl="1">
              <a:buFont typeface="Wingdings" panose="05000000000000000000" pitchFamily="2" charset="2"/>
              <a:buChar char="§"/>
            </a:pPr>
            <a:r>
              <a:rPr lang="en-US" altLang="ko-KR" sz="1600" dirty="0" smtClean="0"/>
              <a:t>Sparse=False</a:t>
            </a:r>
            <a:r>
              <a:rPr lang="ko-KR" altLang="en-US" sz="1600" dirty="0"/>
              <a:t>로 지정하면 밀집 벡터를 출력할 수 </a:t>
            </a:r>
            <a:r>
              <a:rPr lang="ko-KR" altLang="en-US" sz="1600" dirty="0" smtClean="0"/>
              <a:t>있습니다</a:t>
            </a:r>
            <a:endParaRPr lang="ko-KR" altLang="en-US" sz="1600" dirty="0"/>
          </a:p>
          <a:p>
            <a:pPr lvl="1">
              <a:buFont typeface="Wingdings" panose="05000000000000000000" pitchFamily="2" charset="2"/>
              <a:buChar char="§"/>
            </a:pPr>
            <a:r>
              <a:rPr lang="en-US" altLang="ko-KR" sz="1600" dirty="0" err="1"/>
              <a:t>get_feature_names</a:t>
            </a:r>
            <a:r>
              <a:rPr lang="en-US" altLang="ko-KR" sz="1600" dirty="0"/>
              <a:t>()</a:t>
            </a:r>
            <a:r>
              <a:rPr lang="ko-KR" altLang="en-US" sz="1600" dirty="0"/>
              <a:t>를 사용하여 생성된 특성의 이름을 얻을 수 있습니다</a:t>
            </a:r>
            <a:r>
              <a:rPr lang="en-US" altLang="ko-KR" sz="1600" dirty="0"/>
              <a:t>.</a:t>
            </a:r>
          </a:p>
          <a:p>
            <a:pPr lvl="1">
              <a:buFont typeface="Wingdings" panose="05000000000000000000" pitchFamily="2" charset="2"/>
              <a:buChar char="§"/>
            </a:pPr>
            <a:endParaRPr lang="en-US" altLang="ko-KR" sz="1600" dirty="0"/>
          </a:p>
        </p:txBody>
      </p:sp>
      <p:sp>
        <p:nvSpPr>
          <p:cNvPr id="5" name="직사각형 4"/>
          <p:cNvSpPr/>
          <p:nvPr/>
        </p:nvSpPr>
        <p:spPr>
          <a:xfrm>
            <a:off x="1165900" y="2792895"/>
            <a:ext cx="9309943" cy="38066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sklearn.feature_extraction</a:t>
            </a:r>
            <a:r>
              <a:rPr lang="en-US" altLang="ko-KR" sz="1600" dirty="0">
                <a:solidFill>
                  <a:schemeClr val="tx1"/>
                </a:solidFill>
              </a:rPr>
              <a:t> import </a:t>
            </a:r>
            <a:r>
              <a:rPr lang="en-US" altLang="ko-KR" sz="1600" dirty="0" err="1">
                <a:solidFill>
                  <a:schemeClr val="tx1"/>
                </a:solidFill>
              </a:rPr>
              <a:t>DictVectorizer</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data_dict</a:t>
            </a:r>
            <a:r>
              <a:rPr lang="en-US" altLang="ko-KR" sz="1600" dirty="0">
                <a:solidFill>
                  <a:schemeClr val="tx1"/>
                </a:solidFill>
              </a:rPr>
              <a:t> = [ {"Red": 2, "Blue":4 }, </a:t>
            </a:r>
          </a:p>
          <a:p>
            <a:r>
              <a:rPr lang="en-US" altLang="ko-KR" sz="1600" dirty="0">
                <a:solidFill>
                  <a:schemeClr val="tx1"/>
                </a:solidFill>
              </a:rPr>
              <a:t>                   {"Red": 4, "Blue":3 }, </a:t>
            </a:r>
          </a:p>
          <a:p>
            <a:r>
              <a:rPr lang="en-US" altLang="ko-KR" sz="1600" dirty="0">
                <a:solidFill>
                  <a:schemeClr val="tx1"/>
                </a:solidFill>
              </a:rPr>
              <a:t>                  {"Red": 1, "Yellow":2 }, </a:t>
            </a:r>
          </a:p>
          <a:p>
            <a:r>
              <a:rPr lang="en-US" altLang="ko-KR" sz="1600" dirty="0">
                <a:solidFill>
                  <a:schemeClr val="tx1"/>
                </a:solidFill>
              </a:rPr>
              <a:t>                   {"Red": 2, "Yellow":4 }]</a:t>
            </a:r>
          </a:p>
          <a:p>
            <a:r>
              <a:rPr lang="en-US" altLang="ko-KR" sz="1600" dirty="0" err="1">
                <a:solidFill>
                  <a:schemeClr val="tx1"/>
                </a:solidFill>
              </a:rPr>
              <a:t>dictvectorizer</a:t>
            </a:r>
            <a:r>
              <a:rPr lang="en-US" altLang="ko-KR" sz="1600" dirty="0">
                <a:solidFill>
                  <a:schemeClr val="tx1"/>
                </a:solidFill>
              </a:rPr>
              <a:t> = </a:t>
            </a:r>
            <a:r>
              <a:rPr lang="en-US" altLang="ko-KR" sz="1600" dirty="0" err="1">
                <a:solidFill>
                  <a:schemeClr val="tx1"/>
                </a:solidFill>
              </a:rPr>
              <a:t>DictVectorizer</a:t>
            </a:r>
            <a:r>
              <a:rPr lang="en-US" altLang="ko-KR" sz="1600" dirty="0">
                <a:solidFill>
                  <a:schemeClr val="tx1"/>
                </a:solidFill>
              </a:rPr>
              <a:t>(sparse=False)</a:t>
            </a:r>
          </a:p>
          <a:p>
            <a:r>
              <a:rPr lang="en-US" altLang="ko-KR" sz="1600" dirty="0">
                <a:solidFill>
                  <a:schemeClr val="tx1"/>
                </a:solidFill>
              </a:rPr>
              <a:t>features =</a:t>
            </a:r>
            <a:r>
              <a:rPr lang="en-US" altLang="ko-KR" sz="1600" dirty="0" err="1">
                <a:solidFill>
                  <a:schemeClr val="tx1"/>
                </a:solidFill>
              </a:rPr>
              <a:t>dictvectorizer.fit_trasform</a:t>
            </a:r>
            <a:r>
              <a:rPr lang="en-US" altLang="ko-KR" sz="1600" dirty="0">
                <a:solidFill>
                  <a:schemeClr val="tx1"/>
                </a:solidFill>
              </a:rPr>
              <a:t>(</a:t>
            </a:r>
            <a:r>
              <a:rPr lang="en-US" altLang="ko-KR" sz="1600" dirty="0" err="1">
                <a:solidFill>
                  <a:schemeClr val="tx1"/>
                </a:solidFill>
              </a:rPr>
              <a:t>data_dict</a:t>
            </a:r>
            <a:r>
              <a:rPr lang="en-US" altLang="ko-KR" sz="1600" dirty="0">
                <a:solidFill>
                  <a:schemeClr val="tx1"/>
                </a:solidFill>
              </a:rPr>
              <a:t>)</a:t>
            </a:r>
          </a:p>
          <a:p>
            <a:r>
              <a:rPr lang="en-US" altLang="ko-KR" sz="1600" dirty="0" smtClean="0">
                <a:solidFill>
                  <a:schemeClr val="tx1"/>
                </a:solidFill>
              </a:rPr>
              <a:t>Features</a:t>
            </a:r>
          </a:p>
          <a:p>
            <a:endParaRPr lang="en-US" altLang="ko-KR" sz="1600" dirty="0" smtClean="0">
              <a:solidFill>
                <a:schemeClr val="tx1"/>
              </a:solidFill>
            </a:endParaRPr>
          </a:p>
          <a:p>
            <a:r>
              <a:rPr lang="en-US" altLang="ko-KR" sz="1600" dirty="0" err="1">
                <a:solidFill>
                  <a:schemeClr val="tx1"/>
                </a:solidFill>
              </a:rPr>
              <a:t>feature_names</a:t>
            </a:r>
            <a:r>
              <a:rPr lang="en-US" altLang="ko-KR" sz="1600" dirty="0">
                <a:solidFill>
                  <a:schemeClr val="tx1"/>
                </a:solidFill>
              </a:rPr>
              <a:t> = </a:t>
            </a:r>
            <a:r>
              <a:rPr lang="en-US" altLang="ko-KR" sz="1600" dirty="0" err="1">
                <a:solidFill>
                  <a:schemeClr val="tx1"/>
                </a:solidFill>
              </a:rPr>
              <a:t>dictvectorizer.get_feature_names</a:t>
            </a:r>
            <a:r>
              <a:rPr lang="en-US" altLang="ko-KR" sz="1600" dirty="0">
                <a:solidFill>
                  <a:schemeClr val="tx1"/>
                </a:solidFill>
              </a:rPr>
              <a:t>()</a:t>
            </a:r>
          </a:p>
          <a:p>
            <a:r>
              <a:rPr lang="en-US" altLang="ko-KR" sz="1600" dirty="0" err="1" smtClean="0">
                <a:solidFill>
                  <a:schemeClr val="tx1"/>
                </a:solidFill>
              </a:rPr>
              <a:t>feature_names</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err="1" smtClean="0">
                <a:solidFill>
                  <a:schemeClr val="tx1"/>
                </a:solidFill>
              </a:rPr>
              <a:t>pd.DataFrame</a:t>
            </a:r>
            <a:r>
              <a:rPr lang="en-US" altLang="ko-KR" sz="1600" dirty="0" smtClean="0">
                <a:solidFill>
                  <a:schemeClr val="tx1"/>
                </a:solidFill>
              </a:rPr>
              <a:t>(features</a:t>
            </a:r>
            <a:r>
              <a:rPr lang="en-US" altLang="ko-KR" sz="1600" dirty="0">
                <a:solidFill>
                  <a:schemeClr val="tx1"/>
                </a:solidFill>
              </a:rPr>
              <a:t>, columns = </a:t>
            </a:r>
            <a:r>
              <a:rPr lang="en-US" altLang="ko-KR" sz="1600" dirty="0" err="1">
                <a:solidFill>
                  <a:schemeClr val="tx1"/>
                </a:solidFill>
              </a:rPr>
              <a:t>feature_names</a:t>
            </a:r>
            <a:r>
              <a:rPr lang="en-US" altLang="ko-KR" sz="1600" dirty="0">
                <a:solidFill>
                  <a:schemeClr val="tx1"/>
                </a:solidFill>
              </a:rPr>
              <a:t>)</a:t>
            </a:r>
          </a:p>
        </p:txBody>
      </p:sp>
    </p:spTree>
    <p:extLst>
      <p:ext uri="{BB962C8B-B14F-4D97-AF65-F5344CB8AC3E}">
        <p14:creationId xmlns:p14="http://schemas.microsoft.com/office/powerpoint/2010/main" val="27912900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특성 </a:t>
            </a:r>
            <a:r>
              <a:rPr lang="ko-KR" altLang="en-US" sz="1800" b="1" dirty="0" err="1"/>
              <a:t>딕셔너리를</a:t>
            </a:r>
            <a:r>
              <a:rPr lang="ko-KR" altLang="en-US" sz="1800" b="1" dirty="0"/>
              <a:t> </a:t>
            </a:r>
            <a:r>
              <a:rPr lang="ko-KR" altLang="en-US" sz="1800" b="1" dirty="0" err="1"/>
              <a:t>인코딩</a:t>
            </a:r>
            <a:r>
              <a:rPr lang="ko-KR" altLang="en-US" sz="1800" b="1" dirty="0"/>
              <a:t> </a:t>
            </a:r>
            <a:r>
              <a:rPr lang="en-US" altLang="ko-KR" sz="1800" dirty="0" smtClean="0"/>
              <a:t> </a:t>
            </a:r>
          </a:p>
          <a:p>
            <a:pPr lvl="1">
              <a:buFont typeface="Wingdings" panose="05000000000000000000" pitchFamily="2" charset="2"/>
              <a:buChar char="§"/>
            </a:pPr>
            <a:r>
              <a:rPr lang="ko-KR" altLang="en-US" sz="1600" dirty="0" err="1"/>
              <a:t>머신러닝</a:t>
            </a:r>
            <a:r>
              <a:rPr lang="ko-KR" altLang="en-US" sz="1600" dirty="0"/>
              <a:t> 알고리즘은 행렬 형태의 데이터를 기대합니다</a:t>
            </a:r>
            <a:r>
              <a:rPr lang="en-US" altLang="ko-KR" sz="1600" dirty="0"/>
              <a:t>.</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err="1"/>
              <a:t>DictVectorizer</a:t>
            </a:r>
            <a:r>
              <a:rPr lang="ko-KR" altLang="en-US" sz="1600" dirty="0"/>
              <a:t>를 사용합니다</a:t>
            </a:r>
            <a:r>
              <a:rPr lang="en-US" altLang="ko-KR" sz="1600" dirty="0"/>
              <a:t>.</a:t>
            </a:r>
          </a:p>
          <a:p>
            <a:pPr lvl="1">
              <a:buFont typeface="Wingdings" panose="05000000000000000000" pitchFamily="2" charset="2"/>
              <a:buChar char="§"/>
            </a:pPr>
            <a:r>
              <a:rPr lang="ko-KR" altLang="en-US" sz="1600" dirty="0"/>
              <a:t>예</a:t>
            </a:r>
            <a:r>
              <a:rPr lang="en-US" altLang="ko-KR" sz="1600" dirty="0"/>
              <a:t>] </a:t>
            </a:r>
            <a:r>
              <a:rPr lang="ko-KR" altLang="en-US" sz="1600" dirty="0"/>
              <a:t>문서 데이터를 가지고 있을 때 각 문서에 등장한 모든 단어의 횟수를 담은 </a:t>
            </a:r>
            <a:r>
              <a:rPr lang="ko-KR" altLang="en-US" sz="1600" dirty="0" err="1"/>
              <a:t>딕셔너리를</a:t>
            </a:r>
            <a:r>
              <a:rPr lang="ko-KR" altLang="en-US" sz="1600" dirty="0"/>
              <a:t> </a:t>
            </a:r>
            <a:r>
              <a:rPr lang="en-US" altLang="ko-KR" sz="1600" dirty="0" err="1"/>
              <a:t>DictVectorizer</a:t>
            </a:r>
            <a:r>
              <a:rPr lang="ko-KR" altLang="en-US" sz="1600" dirty="0"/>
              <a:t>를 사용하여 만들 수 있습니다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p:txBody>
      </p:sp>
      <p:sp>
        <p:nvSpPr>
          <p:cNvPr id="5" name="직사각형 4"/>
          <p:cNvSpPr/>
          <p:nvPr/>
        </p:nvSpPr>
        <p:spPr>
          <a:xfrm>
            <a:off x="1275230" y="2653747"/>
            <a:ext cx="9309943" cy="28028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sklearn.feature_extraction</a:t>
            </a:r>
            <a:r>
              <a:rPr lang="en-US" altLang="ko-KR" sz="1600" dirty="0">
                <a:solidFill>
                  <a:schemeClr val="tx1"/>
                </a:solidFill>
              </a:rPr>
              <a:t> import </a:t>
            </a:r>
            <a:r>
              <a:rPr lang="en-US" altLang="ko-KR" sz="1600" dirty="0" err="1">
                <a:solidFill>
                  <a:schemeClr val="tx1"/>
                </a:solidFill>
              </a:rPr>
              <a:t>DictVectorizer</a:t>
            </a:r>
            <a:endParaRPr lang="en-US" altLang="ko-KR" sz="1600" dirty="0">
              <a:solidFill>
                <a:schemeClr val="tx1"/>
              </a:solidFill>
            </a:endParaRPr>
          </a:p>
          <a:p>
            <a:endParaRPr lang="en-US" altLang="ko-KR" sz="1600" dirty="0">
              <a:solidFill>
                <a:schemeClr val="tx1"/>
              </a:solidFill>
            </a:endParaRPr>
          </a:p>
          <a:p>
            <a:r>
              <a:rPr lang="en-US" altLang="ko-KR" sz="1600" dirty="0" smtClean="0">
                <a:solidFill>
                  <a:schemeClr val="tx1"/>
                </a:solidFill>
              </a:rPr>
              <a:t>doc_1_word_count </a:t>
            </a:r>
            <a:r>
              <a:rPr lang="en-US" altLang="ko-KR" sz="1600" dirty="0">
                <a:solidFill>
                  <a:schemeClr val="tx1"/>
                </a:solidFill>
              </a:rPr>
              <a:t>= {"Red": 2, "Blue": 4 }</a:t>
            </a:r>
          </a:p>
          <a:p>
            <a:r>
              <a:rPr lang="en-US" altLang="ko-KR" sz="1600" dirty="0">
                <a:solidFill>
                  <a:schemeClr val="tx1"/>
                </a:solidFill>
              </a:rPr>
              <a:t>doc_2_word_count = {"Red": 2, "Blue": 4 }</a:t>
            </a:r>
          </a:p>
          <a:p>
            <a:r>
              <a:rPr lang="en-US" altLang="ko-KR" sz="1600" dirty="0">
                <a:solidFill>
                  <a:schemeClr val="tx1"/>
                </a:solidFill>
              </a:rPr>
              <a:t>doc_3_word_count = {"Red": 2, "Yellow": 2 }</a:t>
            </a:r>
          </a:p>
          <a:p>
            <a:r>
              <a:rPr lang="en-US" altLang="ko-KR" sz="1600" dirty="0">
                <a:solidFill>
                  <a:schemeClr val="tx1"/>
                </a:solidFill>
              </a:rPr>
              <a:t>doc_4_word_count = {"Red": 2, "Yellow": 2 }</a:t>
            </a:r>
          </a:p>
          <a:p>
            <a:endParaRPr lang="en-US" altLang="ko-KR" sz="1600" dirty="0">
              <a:solidFill>
                <a:schemeClr val="tx1"/>
              </a:solidFill>
            </a:endParaRPr>
          </a:p>
          <a:p>
            <a:r>
              <a:rPr lang="en-US" altLang="ko-KR" sz="1600" dirty="0" err="1">
                <a:solidFill>
                  <a:schemeClr val="tx1"/>
                </a:solidFill>
              </a:rPr>
              <a:t>doc_word_counts</a:t>
            </a:r>
            <a:r>
              <a:rPr lang="en-US" altLang="ko-KR" sz="1600" dirty="0">
                <a:solidFill>
                  <a:schemeClr val="tx1"/>
                </a:solidFill>
              </a:rPr>
              <a:t> = [ doc_1_word_count, doc_2_word_count, doc_3_word_count, doc_4_word_count]</a:t>
            </a:r>
          </a:p>
          <a:p>
            <a:r>
              <a:rPr lang="en-US" altLang="ko-KR" sz="1600" dirty="0" err="1">
                <a:solidFill>
                  <a:schemeClr val="tx1"/>
                </a:solidFill>
              </a:rPr>
              <a:t>dictvectorizer.fit_transform</a:t>
            </a:r>
            <a:r>
              <a:rPr lang="en-US" altLang="ko-KR" sz="1600" dirty="0">
                <a:solidFill>
                  <a:schemeClr val="tx1"/>
                </a:solidFill>
              </a:rPr>
              <a:t>(</a:t>
            </a:r>
            <a:r>
              <a:rPr lang="en-US" altLang="ko-KR" sz="1600" dirty="0" err="1">
                <a:solidFill>
                  <a:schemeClr val="tx1"/>
                </a:solidFill>
              </a:rPr>
              <a:t>doc_word_counts</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1708386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누락된 클래스 값 </a:t>
            </a:r>
            <a:r>
              <a:rPr lang="ko-KR" altLang="en-US" sz="1800" b="1" dirty="0" smtClean="0"/>
              <a:t>대체하기 </a:t>
            </a:r>
            <a:r>
              <a:rPr lang="en-US" altLang="ko-KR" sz="1800" b="1" dirty="0" smtClean="0"/>
              <a:t>1</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err="1"/>
              <a:t>머신러닝</a:t>
            </a:r>
            <a:r>
              <a:rPr lang="ko-KR" altLang="en-US" sz="1600" dirty="0"/>
              <a:t> 분류 알고리즘을 훈련하여 누락된 값을 예측하는 것입니다 </a:t>
            </a:r>
            <a:r>
              <a:rPr lang="en-US" altLang="ko-KR" sz="1600" dirty="0"/>
              <a:t>(k-</a:t>
            </a:r>
            <a:r>
              <a:rPr lang="ko-KR" altLang="en-US" sz="1600" dirty="0" err="1"/>
              <a:t>최근접</a:t>
            </a:r>
            <a:r>
              <a:rPr lang="ko-KR" altLang="en-US" sz="1600" dirty="0"/>
              <a:t> 이웃</a:t>
            </a:r>
            <a:r>
              <a:rPr lang="en-US" altLang="ko-KR" sz="1600" dirty="0"/>
              <a:t>KNN) </a:t>
            </a:r>
            <a:r>
              <a:rPr lang="ko-KR" altLang="en-US" sz="1600" dirty="0"/>
              <a:t>분류기를 사용합니다</a:t>
            </a:r>
            <a:r>
              <a:rPr lang="en-US" altLang="ko-KR" sz="1600" dirty="0"/>
              <a:t>.</a:t>
            </a:r>
            <a:r>
              <a:rPr lang="ko-KR" altLang="en-US" sz="1600" dirty="0" smtClean="0"/>
              <a:t>만들 </a:t>
            </a:r>
            <a:r>
              <a:rPr lang="ko-KR" altLang="en-US" sz="1600" dirty="0"/>
              <a:t>수 있습니다</a:t>
            </a:r>
            <a:r>
              <a:rPr lang="en-US" altLang="ko-KR" sz="1600" dirty="0" smtClean="0"/>
              <a:t>. (</a:t>
            </a:r>
            <a:r>
              <a:rPr lang="ko-KR" altLang="en-US" sz="1600" dirty="0" smtClean="0"/>
              <a:t>이상적인 방법</a:t>
            </a:r>
            <a:r>
              <a:rPr lang="en-US" altLang="ko-KR" sz="1600" dirty="0" smtClean="0"/>
              <a:t>)</a:t>
            </a: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p:txBody>
      </p:sp>
      <p:sp>
        <p:nvSpPr>
          <p:cNvPr id="5" name="직사각형 4"/>
          <p:cNvSpPr/>
          <p:nvPr/>
        </p:nvSpPr>
        <p:spPr>
          <a:xfrm>
            <a:off x="1255352" y="2077278"/>
            <a:ext cx="9508727" cy="44129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sklearn.neighbors</a:t>
            </a:r>
            <a:r>
              <a:rPr lang="en-US" altLang="ko-KR" sz="1600" dirty="0">
                <a:solidFill>
                  <a:schemeClr val="tx1"/>
                </a:solidFill>
              </a:rPr>
              <a:t> import </a:t>
            </a:r>
            <a:r>
              <a:rPr lang="en-US" altLang="ko-KR" sz="1600" dirty="0" err="1">
                <a:solidFill>
                  <a:schemeClr val="tx1"/>
                </a:solidFill>
              </a:rPr>
              <a:t>KNeighborsClassifier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X = </a:t>
            </a:r>
            <a:r>
              <a:rPr lang="en-US" altLang="ko-KR" sz="1600" dirty="0" err="1">
                <a:solidFill>
                  <a:schemeClr val="tx1"/>
                </a:solidFill>
              </a:rPr>
              <a:t>np.array</a:t>
            </a:r>
            <a:r>
              <a:rPr lang="en-US" altLang="ko-KR" sz="1600" dirty="0">
                <a:solidFill>
                  <a:schemeClr val="tx1"/>
                </a:solidFill>
              </a:rPr>
              <a:t>( [ [0, 2.10, 1.45], </a:t>
            </a:r>
          </a:p>
          <a:p>
            <a:r>
              <a:rPr lang="en-US" altLang="ko-KR" sz="1600" dirty="0">
                <a:solidFill>
                  <a:schemeClr val="tx1"/>
                </a:solidFill>
              </a:rPr>
              <a:t>                  [1, 1.18, 1.33],</a:t>
            </a:r>
          </a:p>
          <a:p>
            <a:r>
              <a:rPr lang="en-US" altLang="ko-KR" sz="1600" dirty="0">
                <a:solidFill>
                  <a:schemeClr val="tx1"/>
                </a:solidFill>
              </a:rPr>
              <a:t>                  [0, 1.22, 1.27],</a:t>
            </a:r>
          </a:p>
          <a:p>
            <a:r>
              <a:rPr lang="en-US" altLang="ko-KR" sz="1600" dirty="0">
                <a:solidFill>
                  <a:schemeClr val="tx1"/>
                </a:solidFill>
              </a:rPr>
              <a:t>                  [1, -0.21, -1.19] ] )</a:t>
            </a:r>
          </a:p>
          <a:p>
            <a:r>
              <a:rPr lang="en-US" altLang="ko-KR" sz="1600" dirty="0" err="1">
                <a:solidFill>
                  <a:schemeClr val="tx1"/>
                </a:solidFill>
              </a:rPr>
              <a:t>X_with_nan</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a:t>
            </a:r>
            <a:r>
              <a:rPr lang="en-US" altLang="ko-KR" sz="1600" dirty="0" err="1">
                <a:solidFill>
                  <a:schemeClr val="tx1"/>
                </a:solidFill>
              </a:rPr>
              <a:t>np.nan</a:t>
            </a:r>
            <a:r>
              <a:rPr lang="en-US" altLang="ko-KR" sz="1600" dirty="0">
                <a:solidFill>
                  <a:schemeClr val="tx1"/>
                </a:solidFill>
              </a:rPr>
              <a:t>, 0.87, 1.31],</a:t>
            </a:r>
          </a:p>
          <a:p>
            <a:r>
              <a:rPr lang="en-US" altLang="ko-KR" sz="1600" dirty="0">
                <a:solidFill>
                  <a:schemeClr val="tx1"/>
                </a:solidFill>
              </a:rPr>
              <a:t>                                [</a:t>
            </a:r>
            <a:r>
              <a:rPr lang="en-US" altLang="ko-KR" sz="1600" dirty="0" err="1">
                <a:solidFill>
                  <a:schemeClr val="tx1"/>
                </a:solidFill>
              </a:rPr>
              <a:t>np.nan</a:t>
            </a:r>
            <a:r>
              <a:rPr lang="en-US" altLang="ko-KR" sz="1600" dirty="0">
                <a:solidFill>
                  <a:schemeClr val="tx1"/>
                </a:solidFill>
              </a:rPr>
              <a:t>, -0.67, -0.22] ] )</a:t>
            </a:r>
          </a:p>
          <a:p>
            <a:endParaRPr lang="en-US" altLang="ko-KR" sz="1600" dirty="0">
              <a:solidFill>
                <a:schemeClr val="tx1"/>
              </a:solidFill>
            </a:endParaRPr>
          </a:p>
          <a:p>
            <a:r>
              <a:rPr lang="en-US" altLang="ko-KR" sz="1600" dirty="0" err="1">
                <a:solidFill>
                  <a:schemeClr val="tx1"/>
                </a:solidFill>
              </a:rPr>
              <a:t>clf</a:t>
            </a:r>
            <a:r>
              <a:rPr lang="en-US" altLang="ko-KR" sz="1600" dirty="0">
                <a:solidFill>
                  <a:schemeClr val="tx1"/>
                </a:solidFill>
              </a:rPr>
              <a:t> = </a:t>
            </a:r>
            <a:r>
              <a:rPr lang="en-US" altLang="ko-KR" sz="1600" dirty="0" err="1">
                <a:solidFill>
                  <a:schemeClr val="tx1"/>
                </a:solidFill>
              </a:rPr>
              <a:t>KNeighborsClassifier</a:t>
            </a:r>
            <a:r>
              <a:rPr lang="en-US" altLang="ko-KR" sz="1600" dirty="0">
                <a:solidFill>
                  <a:schemeClr val="tx1"/>
                </a:solidFill>
              </a:rPr>
              <a:t>(3, weights='distance')</a:t>
            </a:r>
          </a:p>
          <a:p>
            <a:r>
              <a:rPr lang="en-US" altLang="ko-KR" sz="1600" dirty="0" err="1">
                <a:solidFill>
                  <a:schemeClr val="tx1"/>
                </a:solidFill>
              </a:rPr>
              <a:t>trained_model</a:t>
            </a:r>
            <a:r>
              <a:rPr lang="en-US" altLang="ko-KR" sz="1600" dirty="0">
                <a:solidFill>
                  <a:schemeClr val="tx1"/>
                </a:solidFill>
              </a:rPr>
              <a:t> = </a:t>
            </a:r>
            <a:r>
              <a:rPr lang="en-US" altLang="ko-KR" sz="1600" dirty="0" err="1">
                <a:solidFill>
                  <a:schemeClr val="tx1"/>
                </a:solidFill>
              </a:rPr>
              <a:t>clf.fit</a:t>
            </a:r>
            <a:r>
              <a:rPr lang="en-US" altLang="ko-KR" sz="1600" dirty="0">
                <a:solidFill>
                  <a:schemeClr val="tx1"/>
                </a:solidFill>
              </a:rPr>
              <a:t>(X[:, 1:], X[:, 0])</a:t>
            </a:r>
          </a:p>
          <a:p>
            <a:endParaRPr lang="en-US" altLang="ko-KR" sz="1600" dirty="0">
              <a:solidFill>
                <a:schemeClr val="tx1"/>
              </a:solidFill>
            </a:endParaRPr>
          </a:p>
          <a:p>
            <a:r>
              <a:rPr lang="en-US" altLang="ko-KR" sz="1600" dirty="0" err="1">
                <a:solidFill>
                  <a:schemeClr val="tx1"/>
                </a:solidFill>
              </a:rPr>
              <a:t>imputed_values</a:t>
            </a:r>
            <a:r>
              <a:rPr lang="en-US" altLang="ko-KR" sz="1600" dirty="0">
                <a:solidFill>
                  <a:schemeClr val="tx1"/>
                </a:solidFill>
              </a:rPr>
              <a:t>= </a:t>
            </a:r>
            <a:r>
              <a:rPr lang="en-US" altLang="ko-KR" sz="1600" dirty="0" err="1">
                <a:solidFill>
                  <a:schemeClr val="tx1"/>
                </a:solidFill>
              </a:rPr>
              <a:t>trained_model.predict</a:t>
            </a:r>
            <a:r>
              <a:rPr lang="en-US" altLang="ko-KR" sz="1600" dirty="0">
                <a:solidFill>
                  <a:schemeClr val="tx1"/>
                </a:solidFill>
              </a:rPr>
              <a:t>(</a:t>
            </a:r>
            <a:r>
              <a:rPr lang="en-US" altLang="ko-KR" sz="1600" dirty="0" err="1">
                <a:solidFill>
                  <a:schemeClr val="tx1"/>
                </a:solidFill>
              </a:rPr>
              <a:t>X_with_nan</a:t>
            </a:r>
            <a:r>
              <a:rPr lang="en-US" altLang="ko-KR" sz="1600" dirty="0">
                <a:solidFill>
                  <a:schemeClr val="tx1"/>
                </a:solidFill>
              </a:rPr>
              <a:t>[:, 1:])</a:t>
            </a:r>
          </a:p>
          <a:p>
            <a:r>
              <a:rPr lang="en-US" altLang="ko-KR" sz="1600" dirty="0">
                <a:solidFill>
                  <a:schemeClr val="tx1"/>
                </a:solidFill>
              </a:rPr>
              <a:t>#</a:t>
            </a:r>
            <a:r>
              <a:rPr lang="ko-KR" altLang="en-US" sz="1600" dirty="0">
                <a:solidFill>
                  <a:schemeClr val="tx1"/>
                </a:solidFill>
              </a:rPr>
              <a:t>예측된 클래스와 원본 특성을 열로 병합</a:t>
            </a:r>
          </a:p>
          <a:p>
            <a:r>
              <a:rPr lang="en-US" altLang="ko-KR" sz="1600" dirty="0" err="1">
                <a:solidFill>
                  <a:schemeClr val="tx1"/>
                </a:solidFill>
              </a:rPr>
              <a:t>X_with_imputed</a:t>
            </a:r>
            <a:r>
              <a:rPr lang="en-US" altLang="ko-KR" sz="1600" dirty="0">
                <a:solidFill>
                  <a:schemeClr val="tx1"/>
                </a:solidFill>
              </a:rPr>
              <a:t> = </a:t>
            </a:r>
            <a:r>
              <a:rPr lang="en-US" altLang="ko-KR" sz="1600" dirty="0" err="1">
                <a:solidFill>
                  <a:schemeClr val="tx1"/>
                </a:solidFill>
              </a:rPr>
              <a:t>np.hstack</a:t>
            </a:r>
            <a:r>
              <a:rPr lang="en-US" altLang="ko-KR" sz="1600" dirty="0">
                <a:solidFill>
                  <a:schemeClr val="tx1"/>
                </a:solidFill>
              </a:rPr>
              <a:t>((</a:t>
            </a:r>
            <a:r>
              <a:rPr lang="en-US" altLang="ko-KR" sz="1600" dirty="0" err="1">
                <a:solidFill>
                  <a:schemeClr val="tx1"/>
                </a:solidFill>
              </a:rPr>
              <a:t>imputed_values.reshape</a:t>
            </a:r>
            <a:r>
              <a:rPr lang="en-US" altLang="ko-KR" sz="1600" dirty="0">
                <a:solidFill>
                  <a:schemeClr val="tx1"/>
                </a:solidFill>
              </a:rPr>
              <a:t>(-1, 1), </a:t>
            </a:r>
            <a:r>
              <a:rPr lang="en-US" altLang="ko-KR" sz="1600" dirty="0" err="1">
                <a:solidFill>
                  <a:schemeClr val="tx1"/>
                </a:solidFill>
              </a:rPr>
              <a:t>X_with_nan</a:t>
            </a:r>
            <a:r>
              <a:rPr lang="en-US" altLang="ko-KR" sz="1600" dirty="0">
                <a:solidFill>
                  <a:schemeClr val="tx1"/>
                </a:solidFill>
              </a:rPr>
              <a:t>[:, 1:]))</a:t>
            </a:r>
          </a:p>
          <a:p>
            <a:r>
              <a:rPr lang="en-US" altLang="ko-KR" sz="1600" dirty="0" err="1">
                <a:solidFill>
                  <a:schemeClr val="tx1"/>
                </a:solidFill>
              </a:rPr>
              <a:t>np.vstack</a:t>
            </a:r>
            <a:r>
              <a:rPr lang="en-US" altLang="ko-KR" sz="1600" dirty="0">
                <a:solidFill>
                  <a:schemeClr val="tx1"/>
                </a:solidFill>
              </a:rPr>
              <a:t>((</a:t>
            </a:r>
            <a:r>
              <a:rPr lang="en-US" altLang="ko-KR" sz="1600" dirty="0" err="1">
                <a:solidFill>
                  <a:schemeClr val="tx1"/>
                </a:solidFill>
              </a:rPr>
              <a:t>X_with_imputed</a:t>
            </a:r>
            <a:r>
              <a:rPr lang="en-US" altLang="ko-KR" sz="1600" dirty="0">
                <a:solidFill>
                  <a:schemeClr val="tx1"/>
                </a:solidFill>
              </a:rPr>
              <a:t>, X))</a:t>
            </a:r>
          </a:p>
        </p:txBody>
      </p:sp>
    </p:spTree>
    <p:extLst>
      <p:ext uri="{BB962C8B-B14F-4D97-AF65-F5344CB8AC3E}">
        <p14:creationId xmlns:p14="http://schemas.microsoft.com/office/powerpoint/2010/main" val="12465057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누락된 클래스 값 </a:t>
            </a:r>
            <a:r>
              <a:rPr lang="ko-KR" altLang="en-US" sz="1800" b="1" dirty="0" smtClean="0"/>
              <a:t>대체하기 </a:t>
            </a:r>
            <a:r>
              <a:rPr lang="en-US" altLang="ko-KR" sz="1800" b="1" dirty="0" smtClean="0"/>
              <a:t>2</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a:t>누락된 값을 특성에서 가장 자주 등장하는 값으로 채우기</a:t>
            </a: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p:txBody>
      </p:sp>
      <p:sp>
        <p:nvSpPr>
          <p:cNvPr id="5" name="직사각형 4"/>
          <p:cNvSpPr/>
          <p:nvPr/>
        </p:nvSpPr>
        <p:spPr>
          <a:xfrm>
            <a:off x="1255352" y="1858618"/>
            <a:ext cx="9508727" cy="383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smtClean="0">
              <a:solidFill>
                <a:schemeClr val="tx1"/>
              </a:solidFill>
            </a:endParaRPr>
          </a:p>
          <a:p>
            <a:r>
              <a:rPr lang="en-US" altLang="ko-KR" sz="1600" dirty="0" smtClean="0">
                <a:solidFill>
                  <a:schemeClr val="tx1"/>
                </a:solidFill>
              </a:rPr>
              <a:t>X = </a:t>
            </a:r>
            <a:r>
              <a:rPr lang="en-US" altLang="ko-KR" sz="1600" dirty="0" err="1" smtClean="0">
                <a:solidFill>
                  <a:schemeClr val="tx1"/>
                </a:solidFill>
              </a:rPr>
              <a:t>np.array</a:t>
            </a:r>
            <a:r>
              <a:rPr lang="en-US" altLang="ko-KR" sz="1600" dirty="0" smtClean="0">
                <a:solidFill>
                  <a:schemeClr val="tx1"/>
                </a:solidFill>
              </a:rPr>
              <a:t>( [ [0, 2.10, 1.45], </a:t>
            </a:r>
          </a:p>
          <a:p>
            <a:r>
              <a:rPr lang="en-US" altLang="ko-KR" sz="1600" dirty="0" smtClean="0">
                <a:solidFill>
                  <a:schemeClr val="tx1"/>
                </a:solidFill>
              </a:rPr>
              <a:t>                  [1, 1.18, 1.33],</a:t>
            </a:r>
          </a:p>
          <a:p>
            <a:r>
              <a:rPr lang="en-US" altLang="ko-KR" sz="1600" dirty="0" smtClean="0">
                <a:solidFill>
                  <a:schemeClr val="tx1"/>
                </a:solidFill>
              </a:rPr>
              <a:t>                  [0, 1.22, 1.27],</a:t>
            </a:r>
          </a:p>
          <a:p>
            <a:r>
              <a:rPr lang="en-US" altLang="ko-KR" sz="1600" dirty="0" smtClean="0">
                <a:solidFill>
                  <a:schemeClr val="tx1"/>
                </a:solidFill>
              </a:rPr>
              <a:t>                  [1, -0.21, -1.19] ] )</a:t>
            </a:r>
          </a:p>
          <a:p>
            <a:r>
              <a:rPr lang="en-US" altLang="ko-KR" sz="1600" dirty="0" err="1" smtClean="0">
                <a:solidFill>
                  <a:schemeClr val="tx1"/>
                </a:solidFill>
              </a:rPr>
              <a:t>X_with_nan</a:t>
            </a:r>
            <a:r>
              <a:rPr lang="en-US" altLang="ko-KR" sz="1600" dirty="0" smtClean="0">
                <a:solidFill>
                  <a:schemeClr val="tx1"/>
                </a:solidFill>
              </a:rPr>
              <a:t> = </a:t>
            </a:r>
            <a:r>
              <a:rPr lang="en-US" altLang="ko-KR" sz="1600" dirty="0" err="1" smtClean="0">
                <a:solidFill>
                  <a:schemeClr val="tx1"/>
                </a:solidFill>
              </a:rPr>
              <a:t>np.array</a:t>
            </a:r>
            <a:r>
              <a:rPr lang="en-US" altLang="ko-KR" sz="1600" dirty="0" smtClean="0">
                <a:solidFill>
                  <a:schemeClr val="tx1"/>
                </a:solidFill>
              </a:rPr>
              <a:t>( [ [ </a:t>
            </a:r>
            <a:r>
              <a:rPr lang="en-US" altLang="ko-KR" sz="1600" dirty="0" err="1" smtClean="0">
                <a:solidFill>
                  <a:schemeClr val="tx1"/>
                </a:solidFill>
              </a:rPr>
              <a:t>np.nan</a:t>
            </a:r>
            <a:r>
              <a:rPr lang="en-US" altLang="ko-KR" sz="1600" dirty="0" smtClean="0">
                <a:solidFill>
                  <a:schemeClr val="tx1"/>
                </a:solidFill>
              </a:rPr>
              <a:t>, 0.87, 1.31],</a:t>
            </a:r>
          </a:p>
          <a:p>
            <a:r>
              <a:rPr lang="en-US" altLang="ko-KR" sz="1600" dirty="0" smtClean="0">
                <a:solidFill>
                  <a:schemeClr val="tx1"/>
                </a:solidFill>
              </a:rPr>
              <a:t>                                [</a:t>
            </a:r>
            <a:r>
              <a:rPr lang="en-US" altLang="ko-KR" sz="1600" dirty="0" err="1" smtClean="0">
                <a:solidFill>
                  <a:schemeClr val="tx1"/>
                </a:solidFill>
              </a:rPr>
              <a:t>np.nan</a:t>
            </a:r>
            <a:r>
              <a:rPr lang="en-US" altLang="ko-KR" sz="1600" dirty="0" smtClean="0">
                <a:solidFill>
                  <a:schemeClr val="tx1"/>
                </a:solidFill>
              </a:rPr>
              <a:t>, -0.67, -0.22] ] )</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Imputer</a:t>
            </a:r>
          </a:p>
          <a:p>
            <a:endParaRPr lang="en-US" altLang="ko-KR" sz="1600" dirty="0">
              <a:solidFill>
                <a:schemeClr val="tx1"/>
              </a:solidFill>
            </a:endParaRPr>
          </a:p>
          <a:p>
            <a:r>
              <a:rPr lang="en-US" altLang="ko-KR" sz="1600" dirty="0" err="1">
                <a:solidFill>
                  <a:schemeClr val="tx1"/>
                </a:solidFill>
              </a:rPr>
              <a:t>X_complete</a:t>
            </a:r>
            <a:r>
              <a:rPr lang="en-US" altLang="ko-KR" sz="1600" dirty="0">
                <a:solidFill>
                  <a:schemeClr val="tx1"/>
                </a:solidFill>
              </a:rPr>
              <a:t> = </a:t>
            </a:r>
            <a:r>
              <a:rPr lang="en-US" altLang="ko-KR" sz="1600" dirty="0" err="1">
                <a:solidFill>
                  <a:schemeClr val="tx1"/>
                </a:solidFill>
              </a:rPr>
              <a:t>np.vstack</a:t>
            </a:r>
            <a:r>
              <a:rPr lang="en-US" altLang="ko-KR" sz="1600" dirty="0">
                <a:solidFill>
                  <a:schemeClr val="tx1"/>
                </a:solidFill>
              </a:rPr>
              <a:t>((</a:t>
            </a:r>
            <a:r>
              <a:rPr lang="en-US" altLang="ko-KR" sz="1600" dirty="0" err="1">
                <a:solidFill>
                  <a:schemeClr val="tx1"/>
                </a:solidFill>
              </a:rPr>
              <a:t>X_with_nan</a:t>
            </a:r>
            <a:r>
              <a:rPr lang="en-US" altLang="ko-KR" sz="1600" dirty="0">
                <a:solidFill>
                  <a:schemeClr val="tx1"/>
                </a:solidFill>
              </a:rPr>
              <a:t>, X))</a:t>
            </a:r>
          </a:p>
          <a:p>
            <a:endParaRPr lang="en-US" altLang="ko-KR" sz="1600" dirty="0">
              <a:solidFill>
                <a:schemeClr val="tx1"/>
              </a:solidFill>
            </a:endParaRPr>
          </a:p>
          <a:p>
            <a:r>
              <a:rPr lang="en-US" altLang="ko-KR" sz="1600" dirty="0">
                <a:solidFill>
                  <a:schemeClr val="tx1"/>
                </a:solidFill>
              </a:rPr>
              <a:t>imputer = Imputer(strategy ='</a:t>
            </a:r>
            <a:r>
              <a:rPr lang="en-US" altLang="ko-KR" sz="1600" dirty="0" err="1">
                <a:solidFill>
                  <a:schemeClr val="tx1"/>
                </a:solidFill>
              </a:rPr>
              <a:t>most_frequent</a:t>
            </a:r>
            <a:r>
              <a:rPr lang="en-US" altLang="ko-KR" sz="1600" dirty="0">
                <a:solidFill>
                  <a:schemeClr val="tx1"/>
                </a:solidFill>
              </a:rPr>
              <a:t>', axis=0)</a:t>
            </a:r>
          </a:p>
          <a:p>
            <a:r>
              <a:rPr lang="en-US" altLang="ko-KR" sz="1600" dirty="0" err="1">
                <a:solidFill>
                  <a:schemeClr val="tx1"/>
                </a:solidFill>
              </a:rPr>
              <a:t>imputer.fit_transform</a:t>
            </a:r>
            <a:r>
              <a:rPr lang="en-US" altLang="ko-KR" sz="1600" dirty="0">
                <a:solidFill>
                  <a:schemeClr val="tx1"/>
                </a:solidFill>
              </a:rPr>
              <a:t>(</a:t>
            </a:r>
            <a:r>
              <a:rPr lang="en-US" altLang="ko-KR" sz="1600" dirty="0" err="1">
                <a:solidFill>
                  <a:schemeClr val="tx1"/>
                </a:solidFill>
              </a:rPr>
              <a:t>X_complete</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1432688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불균형한 특성 클래스 </a:t>
            </a:r>
            <a:r>
              <a:rPr lang="ko-KR" altLang="en-US" sz="1800" b="1" dirty="0" smtClean="0"/>
              <a:t>처리 </a:t>
            </a:r>
            <a:r>
              <a:rPr lang="en-US" altLang="ko-KR" sz="1800" dirty="0" smtClean="0"/>
              <a:t> </a:t>
            </a:r>
          </a:p>
          <a:p>
            <a:pPr lvl="1">
              <a:buFont typeface="Wingdings" panose="05000000000000000000" pitchFamily="2" charset="2"/>
              <a:buChar char="§"/>
            </a:pPr>
            <a:r>
              <a:rPr lang="ko-KR" altLang="en-US" sz="1600" dirty="0"/>
              <a:t>타깃 벡터가 매우 불균형한 클래스로 이루어져 있는 경우 더 많은 데이터를 수집하는 것이 어렵다면 모델 평가 지표를 변경합니다</a:t>
            </a:r>
            <a:r>
              <a:rPr lang="en-US" altLang="ko-KR" sz="1600" dirty="0"/>
              <a:t>.</a:t>
            </a:r>
          </a:p>
          <a:p>
            <a:pPr lvl="1">
              <a:buFont typeface="Wingdings" panose="05000000000000000000" pitchFamily="2" charset="2"/>
              <a:buChar char="§"/>
            </a:pPr>
            <a:r>
              <a:rPr lang="ko-KR" altLang="en-US" sz="1600" dirty="0"/>
              <a:t>모델에 내장된 클래스 가중치 매개변수를 사용하거나 다운샘플링이나 </a:t>
            </a:r>
            <a:r>
              <a:rPr lang="ko-KR" altLang="en-US" sz="1600" dirty="0" err="1"/>
              <a:t>업샘플링을</a:t>
            </a:r>
            <a:r>
              <a:rPr lang="ko-KR" altLang="en-US" sz="1600" dirty="0"/>
              <a:t> 고려합니다</a:t>
            </a:r>
            <a:r>
              <a:rPr lang="en-US" altLang="ko-KR" sz="1600" dirty="0" smtClean="0"/>
              <a:t>.</a:t>
            </a:r>
          </a:p>
          <a:p>
            <a:pPr lvl="1">
              <a:buFont typeface="Wingdings" panose="05000000000000000000" pitchFamily="2" charset="2"/>
              <a:buChar char="§"/>
            </a:pPr>
            <a:r>
              <a:rPr lang="en-US" altLang="ko-KR" sz="1600" dirty="0" err="1"/>
              <a:t>RandomForestClassifier</a:t>
            </a:r>
            <a:r>
              <a:rPr lang="ko-KR" altLang="en-US" sz="1600" dirty="0"/>
              <a:t>는 불균형한 영향을 줄일 수 있도록 클래스에 가중치를 부여할 수 있는 </a:t>
            </a:r>
            <a:r>
              <a:rPr lang="en-US" altLang="ko-KR" sz="1600" dirty="0" err="1"/>
              <a:t>class_weight</a:t>
            </a:r>
            <a:r>
              <a:rPr lang="en-US" altLang="ko-KR" sz="1600" dirty="0"/>
              <a:t> </a:t>
            </a:r>
            <a:r>
              <a:rPr lang="ko-KR" altLang="en-US" sz="1600" dirty="0"/>
              <a:t>매개변수를 제공합니다</a:t>
            </a:r>
            <a:r>
              <a:rPr lang="en-US" altLang="ko-KR" sz="1600" dirty="0" smtClean="0"/>
              <a:t>.</a:t>
            </a:r>
          </a:p>
          <a:p>
            <a:pPr lvl="1">
              <a:buFont typeface="Wingdings" panose="05000000000000000000" pitchFamily="2" charset="2"/>
              <a:buChar char="§"/>
            </a:pPr>
            <a:r>
              <a:rPr lang="en-US" altLang="ko-KR" sz="1600" dirty="0" err="1"/>
              <a:t>class_weight</a:t>
            </a:r>
            <a:r>
              <a:rPr lang="ko-KR" altLang="en-US" sz="1600" dirty="0"/>
              <a:t>값을 </a:t>
            </a:r>
            <a:r>
              <a:rPr lang="en-US" altLang="ko-KR" sz="1600" dirty="0"/>
              <a:t>balanced</a:t>
            </a:r>
            <a:r>
              <a:rPr lang="ko-KR" altLang="en-US" sz="1600" dirty="0"/>
              <a:t>로 지정하여 클래스 빈도에 반비례하게 자동으로 가중치를 만들 수 있습니다</a:t>
            </a:r>
            <a:r>
              <a:rPr lang="en-US" altLang="ko-KR" sz="1600" dirty="0"/>
              <a:t>.</a:t>
            </a:r>
          </a:p>
          <a:p>
            <a:pPr lvl="1">
              <a:buFont typeface="Wingdings" panose="05000000000000000000" pitchFamily="2" charset="2"/>
              <a:buChar char="§"/>
            </a:pPr>
            <a:endParaRPr lang="en-US" altLang="ko-KR" sz="1600" dirty="0"/>
          </a:p>
        </p:txBody>
      </p:sp>
      <p:sp>
        <p:nvSpPr>
          <p:cNvPr id="5" name="직사각형 4"/>
          <p:cNvSpPr/>
          <p:nvPr/>
        </p:nvSpPr>
        <p:spPr>
          <a:xfrm>
            <a:off x="1191977" y="3186820"/>
            <a:ext cx="10106748" cy="33762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sklearn.ensemble</a:t>
            </a:r>
            <a:r>
              <a:rPr lang="en-US" altLang="ko-KR" sz="1600" dirty="0">
                <a:solidFill>
                  <a:schemeClr val="tx1"/>
                </a:solidFill>
              </a:rPr>
              <a:t> import </a:t>
            </a:r>
            <a:r>
              <a:rPr lang="en-US" altLang="ko-KR" sz="1600" dirty="0" err="1">
                <a:solidFill>
                  <a:schemeClr val="tx1"/>
                </a:solidFill>
              </a:rPr>
              <a:t>RandomForestClassifier</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load_iris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iris = </a:t>
            </a:r>
            <a:r>
              <a:rPr lang="en-US" altLang="ko-KR" sz="1600" dirty="0" err="1">
                <a:solidFill>
                  <a:schemeClr val="tx1"/>
                </a:solidFill>
              </a:rPr>
              <a:t>load_iris</a:t>
            </a:r>
            <a:r>
              <a:rPr lang="en-US" altLang="ko-KR" sz="1600" dirty="0">
                <a:solidFill>
                  <a:schemeClr val="tx1"/>
                </a:solidFill>
              </a:rPr>
              <a:t>()</a:t>
            </a:r>
          </a:p>
          <a:p>
            <a:r>
              <a:rPr lang="en-US" altLang="ko-KR" sz="1600" dirty="0">
                <a:solidFill>
                  <a:schemeClr val="tx1"/>
                </a:solidFill>
              </a:rPr>
              <a:t>features = </a:t>
            </a:r>
            <a:r>
              <a:rPr lang="en-US" altLang="ko-KR" sz="1600" dirty="0" err="1">
                <a:solidFill>
                  <a:schemeClr val="tx1"/>
                </a:solidFill>
              </a:rPr>
              <a:t>iris.data</a:t>
            </a:r>
            <a:endParaRPr lang="en-US" altLang="ko-KR" sz="1600" dirty="0">
              <a:solidFill>
                <a:schemeClr val="tx1"/>
              </a:solidFill>
            </a:endParaRPr>
          </a:p>
          <a:p>
            <a:r>
              <a:rPr lang="en-US" altLang="ko-KR" sz="1600" dirty="0">
                <a:solidFill>
                  <a:schemeClr val="tx1"/>
                </a:solidFill>
              </a:rPr>
              <a:t>target = </a:t>
            </a:r>
            <a:r>
              <a:rPr lang="en-US" altLang="ko-KR" sz="1600" dirty="0" err="1">
                <a:solidFill>
                  <a:schemeClr val="tx1"/>
                </a:solidFill>
              </a:rPr>
              <a:t>iris.target</a:t>
            </a:r>
            <a:r>
              <a:rPr lang="en-US" altLang="ko-KR" sz="1600" dirty="0">
                <a:solidFill>
                  <a:schemeClr val="tx1"/>
                </a:solidFill>
              </a:rPr>
              <a:t>   #</a:t>
            </a:r>
            <a:r>
              <a:rPr lang="ko-KR" altLang="en-US" sz="1600" dirty="0">
                <a:solidFill>
                  <a:schemeClr val="tx1"/>
                </a:solidFill>
              </a:rPr>
              <a:t>타깃 벡터 </a:t>
            </a:r>
            <a:r>
              <a:rPr lang="ko-KR" altLang="en-US" sz="1600" dirty="0" err="1">
                <a:solidFill>
                  <a:schemeClr val="tx1"/>
                </a:solidFill>
              </a:rPr>
              <a:t>만듬</a:t>
            </a:r>
            <a:endParaRPr lang="ko-KR" altLang="en-US" sz="1600" dirty="0">
              <a:solidFill>
                <a:schemeClr val="tx1"/>
              </a:solidFill>
            </a:endParaRPr>
          </a:p>
          <a:p>
            <a:r>
              <a:rPr lang="en-US" altLang="ko-KR" sz="1600" dirty="0">
                <a:solidFill>
                  <a:schemeClr val="tx1"/>
                </a:solidFill>
              </a:rPr>
              <a:t>features = features[40: , : ]  #</a:t>
            </a:r>
            <a:r>
              <a:rPr lang="ko-KR" altLang="en-US" sz="1600" dirty="0">
                <a:solidFill>
                  <a:schemeClr val="tx1"/>
                </a:solidFill>
              </a:rPr>
              <a:t>샘플 </a:t>
            </a:r>
            <a:r>
              <a:rPr lang="en-US" altLang="ko-KR" sz="1600" dirty="0">
                <a:solidFill>
                  <a:schemeClr val="tx1"/>
                </a:solidFill>
              </a:rPr>
              <a:t>40</a:t>
            </a:r>
            <a:r>
              <a:rPr lang="ko-KR" altLang="en-US" sz="1600" dirty="0">
                <a:solidFill>
                  <a:schemeClr val="tx1"/>
                </a:solidFill>
              </a:rPr>
              <a:t>개 삭제</a:t>
            </a:r>
          </a:p>
          <a:p>
            <a:r>
              <a:rPr lang="en-US" altLang="ko-KR" sz="1600" dirty="0">
                <a:solidFill>
                  <a:schemeClr val="tx1"/>
                </a:solidFill>
              </a:rPr>
              <a:t>target = target[40</a:t>
            </a:r>
            <a:r>
              <a:rPr lang="en-US" altLang="ko-KR" sz="1600" dirty="0" smtClean="0">
                <a:solidFill>
                  <a:schemeClr val="tx1"/>
                </a:solidFill>
              </a:rPr>
              <a:t>:]</a:t>
            </a:r>
            <a:endParaRPr lang="en-US" altLang="ko-KR" sz="1600" dirty="0">
              <a:solidFill>
                <a:schemeClr val="tx1"/>
              </a:solidFill>
            </a:endParaRPr>
          </a:p>
          <a:p>
            <a:r>
              <a:rPr lang="en-US" altLang="ko-KR" sz="1600" dirty="0" smtClean="0">
                <a:solidFill>
                  <a:schemeClr val="tx1"/>
                </a:solidFill>
              </a:rPr>
              <a:t>target </a:t>
            </a:r>
            <a:r>
              <a:rPr lang="en-US" altLang="ko-KR" sz="1600" dirty="0">
                <a:solidFill>
                  <a:schemeClr val="tx1"/>
                </a:solidFill>
              </a:rPr>
              <a:t>= </a:t>
            </a:r>
            <a:r>
              <a:rPr lang="en-US" altLang="ko-KR" sz="1600" dirty="0" err="1">
                <a:solidFill>
                  <a:schemeClr val="tx1"/>
                </a:solidFill>
              </a:rPr>
              <a:t>np.where</a:t>
            </a:r>
            <a:r>
              <a:rPr lang="en-US" altLang="ko-KR" sz="1600" dirty="0">
                <a:solidFill>
                  <a:schemeClr val="tx1"/>
                </a:solidFill>
              </a:rPr>
              <a:t> ((target == 0), 0, 1) #</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을 음성 클래스로 하는 이진 타깃 벡터 </a:t>
            </a:r>
            <a:r>
              <a:rPr lang="ko-KR" altLang="en-US" sz="1600" dirty="0" err="1">
                <a:solidFill>
                  <a:schemeClr val="tx1"/>
                </a:solidFill>
              </a:rPr>
              <a:t>만듬</a:t>
            </a:r>
            <a:endParaRPr lang="ko-KR" altLang="en-US" sz="1600" dirty="0">
              <a:solidFill>
                <a:schemeClr val="tx1"/>
              </a:solidFill>
            </a:endParaRPr>
          </a:p>
          <a:p>
            <a:r>
              <a:rPr lang="en-US" altLang="ko-KR" sz="1600" dirty="0" smtClean="0">
                <a:solidFill>
                  <a:schemeClr val="tx1"/>
                </a:solidFill>
              </a:rPr>
              <a:t>Target</a:t>
            </a:r>
          </a:p>
          <a:p>
            <a:r>
              <a:rPr lang="en-US" altLang="ko-KR" sz="1600" dirty="0">
                <a:solidFill>
                  <a:schemeClr val="tx1"/>
                </a:solidFill>
              </a:rPr>
              <a:t>weights = {0: .9, 1: 0.1 }</a:t>
            </a:r>
          </a:p>
          <a:p>
            <a:r>
              <a:rPr lang="en-US" altLang="ko-KR" sz="1600" dirty="0" err="1">
                <a:solidFill>
                  <a:schemeClr val="tx1"/>
                </a:solidFill>
              </a:rPr>
              <a:t>RandomForestClassifier</a:t>
            </a:r>
            <a:r>
              <a:rPr lang="en-US" altLang="ko-KR" sz="1600" dirty="0">
                <a:solidFill>
                  <a:schemeClr val="tx1"/>
                </a:solidFill>
              </a:rPr>
              <a:t>(</a:t>
            </a:r>
            <a:r>
              <a:rPr lang="en-US" altLang="ko-KR" sz="1600" dirty="0" err="1">
                <a:solidFill>
                  <a:schemeClr val="tx1"/>
                </a:solidFill>
              </a:rPr>
              <a:t>class_weight</a:t>
            </a:r>
            <a:r>
              <a:rPr lang="en-US" altLang="ko-KR" sz="1600" dirty="0">
                <a:solidFill>
                  <a:schemeClr val="tx1"/>
                </a:solidFill>
              </a:rPr>
              <a:t>=weights)</a:t>
            </a:r>
          </a:p>
        </p:txBody>
      </p:sp>
    </p:spTree>
    <p:extLst>
      <p:ext uri="{BB962C8B-B14F-4D97-AF65-F5344CB8AC3E}">
        <p14:creationId xmlns:p14="http://schemas.microsoft.com/office/powerpoint/2010/main" val="23918851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불균형한 특성 클래스 </a:t>
            </a:r>
            <a:r>
              <a:rPr lang="ko-KR" altLang="en-US" sz="1800" b="1" dirty="0" smtClean="0"/>
              <a:t>처리 </a:t>
            </a:r>
            <a:r>
              <a:rPr lang="en-US" altLang="ko-KR" sz="1800" dirty="0" smtClean="0"/>
              <a:t> </a:t>
            </a:r>
          </a:p>
          <a:p>
            <a:pPr lvl="1">
              <a:buFont typeface="Wingdings" panose="05000000000000000000" pitchFamily="2" charset="2"/>
              <a:buChar char="§"/>
            </a:pPr>
            <a:r>
              <a:rPr lang="ko-KR" altLang="en-US" sz="1600" dirty="0"/>
              <a:t>다수 클래스의 샘플을 줄이거나</a:t>
            </a:r>
            <a:r>
              <a:rPr lang="en-US" altLang="ko-KR" sz="1600" dirty="0"/>
              <a:t>(</a:t>
            </a:r>
            <a:r>
              <a:rPr lang="ko-KR" altLang="en-US" sz="1600" dirty="0"/>
              <a:t>다운샘플링</a:t>
            </a:r>
            <a:r>
              <a:rPr lang="en-US" altLang="ko-KR" sz="1600" dirty="0"/>
              <a:t>) </a:t>
            </a:r>
            <a:r>
              <a:rPr lang="ko-KR" altLang="en-US" sz="1600" dirty="0"/>
              <a:t>소수 클래스의 샘플을 늘릴 수 있습니다</a:t>
            </a:r>
            <a:r>
              <a:rPr lang="en-US" altLang="ko-KR" sz="1600" dirty="0"/>
              <a:t>.(</a:t>
            </a:r>
            <a:r>
              <a:rPr lang="ko-KR" altLang="en-US" sz="1600" dirty="0" err="1"/>
              <a:t>업샘플링</a:t>
            </a:r>
            <a:r>
              <a:rPr lang="en-US" altLang="ko-KR" sz="1600" dirty="0"/>
              <a:t>)</a:t>
            </a:r>
          </a:p>
          <a:p>
            <a:pPr lvl="1">
              <a:buFont typeface="Wingdings" panose="05000000000000000000" pitchFamily="2" charset="2"/>
              <a:buChar char="§"/>
            </a:pPr>
            <a:r>
              <a:rPr lang="ko-KR" altLang="en-US" sz="1600" dirty="0"/>
              <a:t>다운 </a:t>
            </a:r>
            <a:r>
              <a:rPr lang="ko-KR" altLang="en-US" sz="1600" dirty="0" err="1"/>
              <a:t>샘플리에서는</a:t>
            </a:r>
            <a:r>
              <a:rPr lang="ko-KR" altLang="en-US" sz="1600" dirty="0"/>
              <a:t> 다수 클래스에서 중복을 허용하지 않고 </a:t>
            </a:r>
            <a:r>
              <a:rPr lang="ko-KR" altLang="en-US" sz="1600" dirty="0" err="1"/>
              <a:t>랜덤하게</a:t>
            </a:r>
            <a:r>
              <a:rPr lang="ko-KR" altLang="en-US" sz="1600" dirty="0"/>
              <a:t> 샘플을 선택하여 소수 클래스와 같은 크기의 샘플 부분집합을 만듭니다</a:t>
            </a:r>
            <a:r>
              <a:rPr lang="en-US" altLang="ko-KR" sz="1600" dirty="0"/>
              <a:t>.</a:t>
            </a:r>
          </a:p>
          <a:p>
            <a:pPr lvl="1">
              <a:buFont typeface="Wingdings" panose="05000000000000000000" pitchFamily="2" charset="2"/>
              <a:buChar char="§"/>
            </a:pPr>
            <a:r>
              <a:rPr lang="ko-KR" altLang="en-US" sz="1600" dirty="0"/>
              <a:t>예</a:t>
            </a:r>
            <a:r>
              <a:rPr lang="en-US" altLang="ko-KR" sz="1600" dirty="0"/>
              <a:t>) </a:t>
            </a:r>
            <a:r>
              <a:rPr lang="ko-KR" altLang="en-US" sz="1600" dirty="0"/>
              <a:t>소수 클래스에 </a:t>
            </a:r>
            <a:r>
              <a:rPr lang="en-US" altLang="ko-KR" sz="1600" dirty="0"/>
              <a:t>10</a:t>
            </a:r>
            <a:r>
              <a:rPr lang="ko-KR" altLang="en-US" sz="1600" dirty="0"/>
              <a:t>개의 샘플이 있다면 다수 클래스에서 </a:t>
            </a:r>
            <a:r>
              <a:rPr lang="en-US" altLang="ko-KR" sz="1600" dirty="0"/>
              <a:t>10</a:t>
            </a:r>
            <a:r>
              <a:rPr lang="ko-KR" altLang="en-US" sz="1600" dirty="0"/>
              <a:t>개의 샘플을 </a:t>
            </a:r>
            <a:r>
              <a:rPr lang="ko-KR" altLang="en-US" sz="1600" dirty="0" err="1"/>
              <a:t>랜덤하게</a:t>
            </a:r>
            <a:r>
              <a:rPr lang="ko-KR" altLang="en-US" sz="1600" dirty="0"/>
              <a:t> 선택하여 </a:t>
            </a:r>
            <a:r>
              <a:rPr lang="en-US" altLang="ko-KR" sz="1600" dirty="0"/>
              <a:t>20</a:t>
            </a:r>
            <a:r>
              <a:rPr lang="ko-KR" altLang="en-US" sz="1600" dirty="0"/>
              <a:t>개의 샘플을 데이터로 사용합니다</a:t>
            </a:r>
            <a:r>
              <a:rPr lang="en-US" altLang="ko-KR" sz="1600" dirty="0"/>
              <a:t>.</a:t>
            </a:r>
          </a:p>
        </p:txBody>
      </p:sp>
      <p:sp>
        <p:nvSpPr>
          <p:cNvPr id="5" name="직사각형 4"/>
          <p:cNvSpPr/>
          <p:nvPr/>
        </p:nvSpPr>
        <p:spPr>
          <a:xfrm>
            <a:off x="1321805" y="2842591"/>
            <a:ext cx="9811473" cy="354895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i_class0 = </a:t>
            </a:r>
            <a:r>
              <a:rPr lang="en-US" altLang="ko-KR" sz="1600" dirty="0" err="1">
                <a:solidFill>
                  <a:schemeClr val="tx1"/>
                </a:solidFill>
              </a:rPr>
              <a:t>np.where</a:t>
            </a:r>
            <a:r>
              <a:rPr lang="en-US" altLang="ko-KR" sz="1600" dirty="0">
                <a:solidFill>
                  <a:schemeClr val="tx1"/>
                </a:solidFill>
              </a:rPr>
              <a:t>(target ==0)[0]  #</a:t>
            </a:r>
            <a:r>
              <a:rPr lang="ko-KR" altLang="en-US" sz="1600" dirty="0">
                <a:solidFill>
                  <a:schemeClr val="tx1"/>
                </a:solidFill>
              </a:rPr>
              <a:t>각 클래스의 샘플 인덱스를 추출합니다</a:t>
            </a:r>
            <a:r>
              <a:rPr lang="en-US" altLang="ko-KR" sz="1600" dirty="0">
                <a:solidFill>
                  <a:schemeClr val="tx1"/>
                </a:solidFill>
              </a:rPr>
              <a:t>.</a:t>
            </a:r>
          </a:p>
          <a:p>
            <a:r>
              <a:rPr lang="en-US" altLang="ko-KR" sz="1600" dirty="0">
                <a:solidFill>
                  <a:schemeClr val="tx1"/>
                </a:solidFill>
              </a:rPr>
              <a:t>i_class1 = </a:t>
            </a:r>
            <a:r>
              <a:rPr lang="en-US" altLang="ko-KR" sz="1600" dirty="0" err="1">
                <a:solidFill>
                  <a:schemeClr val="tx1"/>
                </a:solidFill>
              </a:rPr>
              <a:t>np.where</a:t>
            </a:r>
            <a:r>
              <a:rPr lang="en-US" altLang="ko-KR" sz="1600" dirty="0">
                <a:solidFill>
                  <a:schemeClr val="tx1"/>
                </a:solidFill>
              </a:rPr>
              <a:t>(target ==1)[0]</a:t>
            </a:r>
          </a:p>
          <a:p>
            <a:endParaRPr lang="en-US" altLang="ko-KR" sz="1600" dirty="0">
              <a:solidFill>
                <a:schemeClr val="tx1"/>
              </a:solidFill>
            </a:endParaRPr>
          </a:p>
          <a:p>
            <a:r>
              <a:rPr lang="en-US" altLang="ko-KR" sz="1600" dirty="0">
                <a:solidFill>
                  <a:schemeClr val="tx1"/>
                </a:solidFill>
              </a:rPr>
              <a:t>n_class0 = </a:t>
            </a:r>
            <a:r>
              <a:rPr lang="en-US" altLang="ko-KR" sz="1600" dirty="0" err="1">
                <a:solidFill>
                  <a:schemeClr val="tx1"/>
                </a:solidFill>
              </a:rPr>
              <a:t>len</a:t>
            </a:r>
            <a:r>
              <a:rPr lang="en-US" altLang="ko-KR" sz="1600" dirty="0">
                <a:solidFill>
                  <a:schemeClr val="tx1"/>
                </a:solidFill>
              </a:rPr>
              <a:t>(i_class0) #</a:t>
            </a:r>
            <a:r>
              <a:rPr lang="ko-KR" altLang="en-US" sz="1600" dirty="0">
                <a:solidFill>
                  <a:schemeClr val="tx1"/>
                </a:solidFill>
              </a:rPr>
              <a:t>각 클래스의 샘플 개수</a:t>
            </a:r>
          </a:p>
          <a:p>
            <a:r>
              <a:rPr lang="en-US" altLang="ko-KR" sz="1600" dirty="0">
                <a:solidFill>
                  <a:schemeClr val="tx1"/>
                </a:solidFill>
              </a:rPr>
              <a:t>n_class1 = </a:t>
            </a:r>
            <a:r>
              <a:rPr lang="en-US" altLang="ko-KR" sz="1600" dirty="0" err="1">
                <a:solidFill>
                  <a:schemeClr val="tx1"/>
                </a:solidFill>
              </a:rPr>
              <a:t>len</a:t>
            </a:r>
            <a:r>
              <a:rPr lang="en-US" altLang="ko-KR" sz="1600" dirty="0">
                <a:solidFill>
                  <a:schemeClr val="tx1"/>
                </a:solidFill>
              </a:rPr>
              <a:t>(i_class1)</a:t>
            </a:r>
          </a:p>
          <a:p>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샘플만큼 클래스 </a:t>
            </a:r>
            <a:r>
              <a:rPr lang="en-US" altLang="ko-KR" sz="1600" dirty="0">
                <a:solidFill>
                  <a:schemeClr val="tx1"/>
                </a:solidFill>
              </a:rPr>
              <a:t>1</a:t>
            </a:r>
            <a:r>
              <a:rPr lang="ko-KR" altLang="en-US" sz="1600" dirty="0">
                <a:solidFill>
                  <a:schemeClr val="tx1"/>
                </a:solidFill>
              </a:rPr>
              <a:t>에서 중복을 허용하지 않고 </a:t>
            </a:r>
            <a:r>
              <a:rPr lang="ko-KR" altLang="en-US" sz="1600" dirty="0" err="1">
                <a:solidFill>
                  <a:schemeClr val="tx1"/>
                </a:solidFill>
              </a:rPr>
              <a:t>랜덤하게</a:t>
            </a:r>
            <a:r>
              <a:rPr lang="ko-KR" altLang="en-US" sz="1600" dirty="0">
                <a:solidFill>
                  <a:schemeClr val="tx1"/>
                </a:solidFill>
              </a:rPr>
              <a:t> 샘플을 뽑습니다</a:t>
            </a:r>
            <a:r>
              <a:rPr lang="en-US" altLang="ko-KR" sz="1600" dirty="0">
                <a:solidFill>
                  <a:schemeClr val="tx1"/>
                </a:solidFill>
              </a:rPr>
              <a:t>.</a:t>
            </a:r>
          </a:p>
          <a:p>
            <a:r>
              <a:rPr lang="en-US" altLang="ko-KR" sz="1600" dirty="0">
                <a:solidFill>
                  <a:schemeClr val="tx1"/>
                </a:solidFill>
              </a:rPr>
              <a:t>i_class1_downsampled = </a:t>
            </a:r>
            <a:r>
              <a:rPr lang="en-US" altLang="ko-KR" sz="1600" dirty="0" err="1">
                <a:solidFill>
                  <a:schemeClr val="tx1"/>
                </a:solidFill>
              </a:rPr>
              <a:t>np.random.choice</a:t>
            </a:r>
            <a:r>
              <a:rPr lang="en-US" altLang="ko-KR" sz="1600" dirty="0">
                <a:solidFill>
                  <a:schemeClr val="tx1"/>
                </a:solidFill>
              </a:rPr>
              <a:t>(i_class1, size=n_class0, replace=False)</a:t>
            </a:r>
          </a:p>
          <a:p>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타깃 벡터와 </a:t>
            </a:r>
            <a:r>
              <a:rPr lang="ko-KR" altLang="en-US" sz="1600" dirty="0" err="1">
                <a:solidFill>
                  <a:schemeClr val="tx1"/>
                </a:solidFill>
              </a:rPr>
              <a:t>다운샘플링된</a:t>
            </a:r>
            <a:r>
              <a:rPr lang="ko-KR" altLang="en-US" sz="1600" dirty="0">
                <a:solidFill>
                  <a:schemeClr val="tx1"/>
                </a:solidFill>
              </a:rPr>
              <a:t> 클래스 </a:t>
            </a:r>
            <a:r>
              <a:rPr lang="en-US" altLang="ko-KR" sz="1600" dirty="0">
                <a:solidFill>
                  <a:schemeClr val="tx1"/>
                </a:solidFill>
              </a:rPr>
              <a:t>1</a:t>
            </a:r>
            <a:r>
              <a:rPr lang="ko-KR" altLang="en-US" sz="1600" dirty="0">
                <a:solidFill>
                  <a:schemeClr val="tx1"/>
                </a:solidFill>
              </a:rPr>
              <a:t>의 </a:t>
            </a:r>
            <a:r>
              <a:rPr lang="ko-KR" altLang="en-US" sz="1600" dirty="0" err="1">
                <a:solidFill>
                  <a:schemeClr val="tx1"/>
                </a:solidFill>
              </a:rPr>
              <a:t>카깃</a:t>
            </a:r>
            <a:r>
              <a:rPr lang="ko-KR" altLang="en-US" sz="1600" dirty="0">
                <a:solidFill>
                  <a:schemeClr val="tx1"/>
                </a:solidFill>
              </a:rPr>
              <a:t> 벡터를 합칩니다</a:t>
            </a:r>
            <a:r>
              <a:rPr lang="en-US" altLang="ko-KR" sz="1600" dirty="0">
                <a:solidFill>
                  <a:schemeClr val="tx1"/>
                </a:solidFill>
              </a:rPr>
              <a:t>.</a:t>
            </a:r>
          </a:p>
          <a:p>
            <a:r>
              <a:rPr lang="en-US" altLang="ko-KR" sz="1600" dirty="0" err="1">
                <a:solidFill>
                  <a:schemeClr val="tx1"/>
                </a:solidFill>
              </a:rPr>
              <a:t>np.hstack</a:t>
            </a:r>
            <a:r>
              <a:rPr lang="en-US" altLang="ko-KR" sz="1600" dirty="0">
                <a:solidFill>
                  <a:schemeClr val="tx1"/>
                </a:solidFill>
              </a:rPr>
              <a:t>((target[i_class0], target[i_class1_downsampled]))</a:t>
            </a: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특성 행렬과 다운 </a:t>
            </a:r>
            <a:r>
              <a:rPr lang="ko-KR" altLang="en-US" sz="1600" dirty="0" err="1">
                <a:solidFill>
                  <a:schemeClr val="tx1"/>
                </a:solidFill>
              </a:rPr>
              <a:t>샘플링된</a:t>
            </a:r>
            <a:r>
              <a:rPr lang="ko-KR" altLang="en-US" sz="1600" dirty="0">
                <a:solidFill>
                  <a:schemeClr val="tx1"/>
                </a:solidFill>
              </a:rPr>
              <a:t> 클래스 </a:t>
            </a:r>
            <a:r>
              <a:rPr lang="en-US" altLang="ko-KR" sz="1600" dirty="0">
                <a:solidFill>
                  <a:schemeClr val="tx1"/>
                </a:solidFill>
              </a:rPr>
              <a:t>1</a:t>
            </a:r>
            <a:r>
              <a:rPr lang="ko-KR" altLang="en-US" sz="1600" dirty="0">
                <a:solidFill>
                  <a:schemeClr val="tx1"/>
                </a:solidFill>
              </a:rPr>
              <a:t>의 특성 행렬을 합칩니다</a:t>
            </a:r>
            <a:r>
              <a:rPr lang="en-US" altLang="ko-KR" sz="1600" dirty="0">
                <a:solidFill>
                  <a:schemeClr val="tx1"/>
                </a:solidFill>
              </a:rPr>
              <a:t>.</a:t>
            </a:r>
          </a:p>
          <a:p>
            <a:r>
              <a:rPr lang="en-US" altLang="ko-KR" sz="1600" dirty="0" err="1">
                <a:solidFill>
                  <a:schemeClr val="tx1"/>
                </a:solidFill>
              </a:rPr>
              <a:t>np.vstack</a:t>
            </a:r>
            <a:r>
              <a:rPr lang="en-US" altLang="ko-KR" sz="1600" dirty="0">
                <a:solidFill>
                  <a:schemeClr val="tx1"/>
                </a:solidFill>
              </a:rPr>
              <a:t>((features[i_class0, : ], features[i_class1_downsampled, : ]))[0:5]</a:t>
            </a:r>
          </a:p>
        </p:txBody>
      </p:sp>
    </p:spTree>
    <p:extLst>
      <p:ext uri="{BB962C8B-B14F-4D97-AF65-F5344CB8AC3E}">
        <p14:creationId xmlns:p14="http://schemas.microsoft.com/office/powerpoint/2010/main" val="347192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벡터화 </a:t>
            </a:r>
            <a:r>
              <a:rPr lang="ko-KR" altLang="en-US" sz="1800" dirty="0" smtClean="0"/>
              <a:t>연산</a:t>
            </a:r>
            <a:endParaRPr lang="en-US" altLang="ko-KR" sz="1800" dirty="0" smtClean="0"/>
          </a:p>
          <a:p>
            <a:pPr lvl="1"/>
            <a:r>
              <a:rPr lang="en-US" altLang="ko-KR" sz="1600" dirty="0" err="1"/>
              <a:t>numpy</a:t>
            </a:r>
            <a:r>
              <a:rPr lang="ko-KR" altLang="en-US" sz="1600" dirty="0"/>
              <a:t>의 </a:t>
            </a:r>
            <a:r>
              <a:rPr lang="en-US" altLang="ko-KR" sz="1600" dirty="0" err="1"/>
              <a:t>vectorize</a:t>
            </a:r>
            <a:r>
              <a:rPr lang="en-US" altLang="ko-KR" sz="1600" dirty="0"/>
              <a:t> </a:t>
            </a:r>
            <a:r>
              <a:rPr lang="ko-KR" altLang="en-US" sz="1600" dirty="0"/>
              <a:t>클래스는 배열의 </a:t>
            </a:r>
            <a:r>
              <a:rPr lang="ko-KR" altLang="en-US" sz="1600" dirty="0" smtClean="0"/>
              <a:t>일부터 </a:t>
            </a:r>
            <a:r>
              <a:rPr lang="ko-KR" altLang="en-US" sz="1600" dirty="0"/>
              <a:t>전체에 적용하도록 함수를 변환시킵니다</a:t>
            </a:r>
            <a:r>
              <a:rPr lang="en-US" altLang="ko-KR" sz="1600" dirty="0"/>
              <a:t>.</a:t>
            </a:r>
          </a:p>
          <a:p>
            <a:pPr lvl="1"/>
            <a:r>
              <a:rPr lang="ko-KR" altLang="en-US" sz="1600" dirty="0" err="1"/>
              <a:t>넘파이</a:t>
            </a:r>
            <a:r>
              <a:rPr lang="ko-KR" altLang="en-US" sz="1600" dirty="0"/>
              <a:t> 배열은 차원이 달라도 배열 간의 연산을 수행할 수 있습니다</a:t>
            </a:r>
            <a:r>
              <a:rPr lang="en-US" altLang="ko-KR" sz="1600" dirty="0"/>
              <a:t>. (</a:t>
            </a:r>
            <a:r>
              <a:rPr lang="ko-KR" altLang="en-US" sz="1600" dirty="0" err="1"/>
              <a:t>브로드캐스팅</a:t>
            </a:r>
            <a:r>
              <a:rPr lang="en-US" altLang="ko-KR" sz="1600" dirty="0" smtClean="0"/>
              <a:t>)</a:t>
            </a:r>
          </a:p>
          <a:p>
            <a:pPr lvl="1"/>
            <a:r>
              <a:rPr lang="ko-KR" altLang="en-US" sz="1600" dirty="0" err="1"/>
              <a:t>브로드캐스팅은</a:t>
            </a:r>
            <a:r>
              <a:rPr lang="ko-KR" altLang="en-US" sz="1600" dirty="0"/>
              <a:t> 배열에 차원을 추가하거나 반복해서 배열 크기를 맞춥니다</a:t>
            </a:r>
            <a:r>
              <a:rPr lang="en-US" altLang="ko-KR" sz="1600" dirty="0"/>
              <a:t>.</a:t>
            </a:r>
          </a:p>
          <a:p>
            <a:pPr lvl="1"/>
            <a:endParaRPr lang="en-US" altLang="ko-KR" sz="1600" dirty="0"/>
          </a:p>
        </p:txBody>
      </p:sp>
      <p:sp>
        <p:nvSpPr>
          <p:cNvPr id="9" name="직사각형 8"/>
          <p:cNvSpPr/>
          <p:nvPr/>
        </p:nvSpPr>
        <p:spPr>
          <a:xfrm>
            <a:off x="1221461" y="2365514"/>
            <a:ext cx="10092583" cy="41446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smtClean="0">
                <a:solidFill>
                  <a:schemeClr val="tx1"/>
                </a:solidFill>
              </a:rPr>
              <a:t>numpy</a:t>
            </a:r>
            <a:r>
              <a:rPr lang="en-US" altLang="ko-KR" sz="1600" dirty="0" smtClean="0">
                <a:solidFill>
                  <a:schemeClr val="tx1"/>
                </a:solidFill>
              </a:rPr>
              <a:t> as </a:t>
            </a:r>
            <a:r>
              <a:rPr lang="en-US" altLang="ko-KR" sz="1600" dirty="0" err="1" smtClean="0">
                <a:solidFill>
                  <a:schemeClr val="tx1"/>
                </a:solidFill>
              </a:rPr>
              <a:t>np</a:t>
            </a:r>
            <a:endParaRPr lang="en-US" altLang="ko-KR" sz="1600" dirty="0" smtClean="0">
              <a:solidFill>
                <a:schemeClr val="tx1"/>
              </a:solidFill>
            </a:endParaRPr>
          </a:p>
          <a:p>
            <a:endParaRPr lang="en-US" altLang="ko-KR" sz="1600" dirty="0" smtClean="0">
              <a:solidFill>
                <a:schemeClr val="tx1"/>
              </a:solidFill>
            </a:endParaRPr>
          </a:p>
          <a:p>
            <a:r>
              <a:rPr lang="en-US" altLang="ko-KR" sz="1600" dirty="0" smtClean="0">
                <a:solidFill>
                  <a:schemeClr val="tx1"/>
                </a:solidFill>
              </a:rPr>
              <a:t>matrix = </a:t>
            </a:r>
            <a:r>
              <a:rPr lang="en-US" altLang="ko-KR" sz="1600" dirty="0" err="1" smtClean="0">
                <a:solidFill>
                  <a:schemeClr val="tx1"/>
                </a:solidFill>
              </a:rPr>
              <a:t>np.array</a:t>
            </a:r>
            <a:r>
              <a:rPr lang="en-US" altLang="ko-KR" sz="1600" dirty="0" smtClean="0">
                <a:solidFill>
                  <a:schemeClr val="tx1"/>
                </a:solidFill>
              </a:rPr>
              <a:t>( [ [ 1, 2, 3],  [ 4, 5, 6], [ 7, 8, 9] ])</a:t>
            </a:r>
          </a:p>
          <a:p>
            <a:r>
              <a:rPr lang="en-US" altLang="ko-KR" sz="1600" dirty="0" smtClean="0">
                <a:solidFill>
                  <a:schemeClr val="tx1"/>
                </a:solidFill>
              </a:rPr>
              <a:t>add_100 = lambda i: i+100</a:t>
            </a:r>
          </a:p>
          <a:p>
            <a:endParaRPr lang="en-US" altLang="ko-KR" sz="1600" dirty="0" smtClean="0">
              <a:solidFill>
                <a:schemeClr val="tx1"/>
              </a:solidFill>
            </a:endParaRPr>
          </a:p>
          <a:p>
            <a:r>
              <a:rPr lang="en-US" altLang="ko-KR" sz="1600" dirty="0" smtClean="0">
                <a:solidFill>
                  <a:schemeClr val="tx1"/>
                </a:solidFill>
              </a:rPr>
              <a:t>vectorized_add_100 = </a:t>
            </a:r>
            <a:r>
              <a:rPr lang="en-US" altLang="ko-KR" sz="1600" dirty="0" err="1" smtClean="0">
                <a:solidFill>
                  <a:schemeClr val="tx1"/>
                </a:solidFill>
              </a:rPr>
              <a:t>np.vectorize</a:t>
            </a:r>
            <a:r>
              <a:rPr lang="en-US" altLang="ko-KR" sz="1600" dirty="0" smtClean="0">
                <a:solidFill>
                  <a:schemeClr val="tx1"/>
                </a:solidFill>
              </a:rPr>
              <a:t>(add_100)</a:t>
            </a:r>
          </a:p>
          <a:p>
            <a:r>
              <a:rPr lang="en-US" altLang="ko-KR" sz="1600" dirty="0" smtClean="0">
                <a:solidFill>
                  <a:schemeClr val="tx1"/>
                </a:solidFill>
              </a:rPr>
              <a:t>vectorized_add_100(matrix)</a:t>
            </a:r>
          </a:p>
          <a:p>
            <a:endParaRPr lang="en-US" altLang="ko-KR" sz="1600" dirty="0" smtClean="0">
              <a:solidFill>
                <a:schemeClr val="tx1"/>
              </a:solidFill>
            </a:endParaRPr>
          </a:p>
          <a:p>
            <a:r>
              <a:rPr lang="fr-FR" altLang="ko-KR" sz="1600" dirty="0" smtClean="0">
                <a:solidFill>
                  <a:schemeClr val="tx1"/>
                </a:solidFill>
              </a:rPr>
              <a:t>matrix + 100</a:t>
            </a:r>
          </a:p>
          <a:p>
            <a:r>
              <a:rPr lang="fr-FR" altLang="ko-KR" sz="1600" dirty="0" smtClean="0">
                <a:solidFill>
                  <a:schemeClr val="tx1"/>
                </a:solidFill>
              </a:rPr>
              <a:t>matrix + [100, 100, 100]</a:t>
            </a:r>
          </a:p>
          <a:p>
            <a:r>
              <a:rPr lang="en-US" altLang="ko-KR" sz="1600" dirty="0" smtClean="0">
                <a:solidFill>
                  <a:schemeClr val="tx1"/>
                </a:solidFill>
              </a:rPr>
              <a:t>matrix +[[100], [100], [100]]</a:t>
            </a:r>
          </a:p>
          <a:p>
            <a:r>
              <a:rPr lang="en-US" altLang="ko-KR" sz="1600" dirty="0" err="1" smtClean="0">
                <a:solidFill>
                  <a:schemeClr val="tx1"/>
                </a:solidFill>
              </a:rPr>
              <a:t>np.max</a:t>
            </a:r>
            <a:r>
              <a:rPr lang="en-US" altLang="ko-KR" sz="1600" dirty="0" smtClean="0">
                <a:solidFill>
                  <a:schemeClr val="tx1"/>
                </a:solidFill>
              </a:rPr>
              <a:t>(matrix)</a:t>
            </a:r>
          </a:p>
          <a:p>
            <a:r>
              <a:rPr lang="en-US" altLang="ko-KR" sz="1600" dirty="0" err="1" smtClean="0">
                <a:solidFill>
                  <a:schemeClr val="tx1"/>
                </a:solidFill>
              </a:rPr>
              <a:t>np.min</a:t>
            </a:r>
            <a:r>
              <a:rPr lang="en-US" altLang="ko-KR" sz="1600" dirty="0" smtClean="0">
                <a:solidFill>
                  <a:schemeClr val="tx1"/>
                </a:solidFill>
              </a:rPr>
              <a:t>(matrix)</a:t>
            </a:r>
          </a:p>
          <a:p>
            <a:r>
              <a:rPr lang="en-US" altLang="ko-KR" sz="1600" dirty="0" smtClean="0">
                <a:solidFill>
                  <a:schemeClr val="tx1"/>
                </a:solidFill>
              </a:rPr>
              <a:t>#axis </a:t>
            </a:r>
            <a:r>
              <a:rPr lang="ko-KR" altLang="en-US" sz="1600" dirty="0" smtClean="0">
                <a:solidFill>
                  <a:schemeClr val="tx1"/>
                </a:solidFill>
              </a:rPr>
              <a:t>매개변수를 사용하여 특정 축을 따라 연산을 수행할 수 있습니다</a:t>
            </a:r>
            <a:r>
              <a:rPr lang="en-US" altLang="ko-KR" sz="1600" dirty="0" smtClean="0">
                <a:solidFill>
                  <a:schemeClr val="tx1"/>
                </a:solidFill>
              </a:rPr>
              <a:t>.</a:t>
            </a:r>
          </a:p>
          <a:p>
            <a:r>
              <a:rPr lang="en-US" altLang="ko-KR" sz="1600" dirty="0" err="1" smtClean="0">
                <a:solidFill>
                  <a:schemeClr val="tx1"/>
                </a:solidFill>
              </a:rPr>
              <a:t>np.max</a:t>
            </a:r>
            <a:r>
              <a:rPr lang="en-US" altLang="ko-KR" sz="1600" dirty="0" smtClean="0">
                <a:solidFill>
                  <a:schemeClr val="tx1"/>
                </a:solidFill>
              </a:rPr>
              <a:t>(matrix, axis = 0) #</a:t>
            </a:r>
            <a:r>
              <a:rPr lang="ko-KR" altLang="en-US" sz="1600" dirty="0" smtClean="0">
                <a:solidFill>
                  <a:schemeClr val="tx1"/>
                </a:solidFill>
              </a:rPr>
              <a:t>각 열에서 최댓값을 찾습니다</a:t>
            </a:r>
            <a:r>
              <a:rPr lang="en-US" altLang="ko-KR" sz="1600" dirty="0" smtClean="0">
                <a:solidFill>
                  <a:schemeClr val="tx1"/>
                </a:solidFill>
              </a:rPr>
              <a:t>.</a:t>
            </a:r>
          </a:p>
          <a:p>
            <a:r>
              <a:rPr lang="en-US" altLang="ko-KR" sz="1600" dirty="0" err="1" smtClean="0">
                <a:solidFill>
                  <a:schemeClr val="tx1"/>
                </a:solidFill>
              </a:rPr>
              <a:t>np.min</a:t>
            </a:r>
            <a:r>
              <a:rPr lang="en-US" altLang="ko-KR" sz="1600" dirty="0" smtClean="0">
                <a:solidFill>
                  <a:schemeClr val="tx1"/>
                </a:solidFill>
              </a:rPr>
              <a:t>(matrix, axis = 1)  #</a:t>
            </a:r>
            <a:r>
              <a:rPr lang="ko-KR" altLang="en-US" sz="1600" dirty="0" smtClean="0">
                <a:solidFill>
                  <a:schemeClr val="tx1"/>
                </a:solidFill>
              </a:rPr>
              <a:t>각 행에서 최대값을 찾습니다</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8034341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불균형한 특성 클래스 </a:t>
            </a:r>
            <a:r>
              <a:rPr lang="ko-KR" altLang="en-US" sz="1800" b="1" dirty="0" smtClean="0"/>
              <a:t>처리 </a:t>
            </a:r>
            <a:r>
              <a:rPr lang="en-US" altLang="ko-KR" sz="1800" dirty="0" smtClean="0"/>
              <a:t> </a:t>
            </a:r>
          </a:p>
          <a:p>
            <a:pPr lvl="1">
              <a:buFont typeface="Wingdings" panose="05000000000000000000" pitchFamily="2" charset="2"/>
              <a:buChar char="§"/>
            </a:pPr>
            <a:r>
              <a:rPr lang="ko-KR" altLang="en-US" sz="1600" dirty="0" err="1" smtClean="0"/>
              <a:t>업샘플</a:t>
            </a:r>
            <a:r>
              <a:rPr lang="ko-KR" altLang="en-US" sz="1600" dirty="0" err="1"/>
              <a:t>링</a:t>
            </a:r>
            <a:r>
              <a:rPr lang="ko-KR" altLang="en-US" sz="1600" dirty="0" err="1" smtClean="0"/>
              <a:t>에서는</a:t>
            </a:r>
            <a:r>
              <a:rPr lang="ko-KR" altLang="en-US" sz="1600" dirty="0" smtClean="0"/>
              <a:t> </a:t>
            </a:r>
            <a:r>
              <a:rPr lang="ko-KR" altLang="en-US" sz="1600" dirty="0"/>
              <a:t>다수 클래스의 샘플만큼 소수 클래스에서 중복을 허용하여 </a:t>
            </a:r>
            <a:r>
              <a:rPr lang="ko-KR" altLang="en-US" sz="1600" dirty="0" err="1"/>
              <a:t>랜덤하게</a:t>
            </a:r>
            <a:r>
              <a:rPr lang="ko-KR" altLang="en-US" sz="1600" dirty="0"/>
              <a:t> 샘플을 선택합니다</a:t>
            </a:r>
            <a:r>
              <a:rPr lang="en-US" altLang="ko-KR" sz="1600" dirty="0"/>
              <a:t>. </a:t>
            </a:r>
          </a:p>
        </p:txBody>
      </p:sp>
      <p:sp>
        <p:nvSpPr>
          <p:cNvPr id="5" name="직사각형 4"/>
          <p:cNvSpPr/>
          <p:nvPr/>
        </p:nvSpPr>
        <p:spPr>
          <a:xfrm>
            <a:off x="1174168" y="1837656"/>
            <a:ext cx="9811473" cy="17746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1</a:t>
            </a:r>
            <a:r>
              <a:rPr lang="ko-KR" altLang="en-US" sz="1600" dirty="0">
                <a:solidFill>
                  <a:schemeClr val="tx1"/>
                </a:solidFill>
              </a:rPr>
              <a:t>의 샘플 개수만큼 클래스 </a:t>
            </a:r>
            <a:r>
              <a:rPr lang="en-US" altLang="ko-KR" sz="1600" dirty="0">
                <a:solidFill>
                  <a:schemeClr val="tx1"/>
                </a:solidFill>
              </a:rPr>
              <a:t>0</a:t>
            </a:r>
            <a:r>
              <a:rPr lang="ko-KR" altLang="en-US" sz="1600" dirty="0">
                <a:solidFill>
                  <a:schemeClr val="tx1"/>
                </a:solidFill>
              </a:rPr>
              <a:t>에서 중복을 허용하여 </a:t>
            </a:r>
            <a:r>
              <a:rPr lang="ko-KR" altLang="en-US" sz="1600" dirty="0" err="1">
                <a:solidFill>
                  <a:schemeClr val="tx1"/>
                </a:solidFill>
              </a:rPr>
              <a:t>랜덤하게</a:t>
            </a:r>
            <a:r>
              <a:rPr lang="ko-KR" altLang="en-US" sz="1600" dirty="0">
                <a:solidFill>
                  <a:schemeClr val="tx1"/>
                </a:solidFill>
              </a:rPr>
              <a:t> 샘플을 선택합니다</a:t>
            </a:r>
            <a:r>
              <a:rPr lang="en-US" altLang="ko-KR" sz="1600" dirty="0">
                <a:solidFill>
                  <a:schemeClr val="tx1"/>
                </a:solidFill>
              </a:rPr>
              <a:t>.</a:t>
            </a:r>
          </a:p>
          <a:p>
            <a:r>
              <a:rPr lang="en-US" altLang="ko-KR" sz="1600" dirty="0">
                <a:solidFill>
                  <a:schemeClr val="tx1"/>
                </a:solidFill>
              </a:rPr>
              <a:t>i_class0_upsampled = </a:t>
            </a:r>
            <a:r>
              <a:rPr lang="en-US" altLang="ko-KR" sz="1600" dirty="0" err="1">
                <a:solidFill>
                  <a:schemeClr val="tx1"/>
                </a:solidFill>
              </a:rPr>
              <a:t>np.random.choice</a:t>
            </a:r>
            <a:r>
              <a:rPr lang="en-US" altLang="ko-KR" sz="1600" dirty="0">
                <a:solidFill>
                  <a:schemeClr val="tx1"/>
                </a:solidFill>
              </a:rPr>
              <a:t>(i_class0, size=n_class1, replace=True)</a:t>
            </a: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a:t>
            </a:r>
            <a:r>
              <a:rPr lang="ko-KR" altLang="en-US" sz="1600" dirty="0" err="1">
                <a:solidFill>
                  <a:schemeClr val="tx1"/>
                </a:solidFill>
              </a:rPr>
              <a:t>업샘플링된</a:t>
            </a:r>
            <a:r>
              <a:rPr lang="ko-KR" altLang="en-US" sz="1600" dirty="0">
                <a:solidFill>
                  <a:schemeClr val="tx1"/>
                </a:solidFill>
              </a:rPr>
              <a:t> 타깃 벡터와 클래스 </a:t>
            </a:r>
            <a:r>
              <a:rPr lang="en-US" altLang="ko-KR" sz="1600" dirty="0">
                <a:solidFill>
                  <a:schemeClr val="tx1"/>
                </a:solidFill>
              </a:rPr>
              <a:t>1</a:t>
            </a:r>
            <a:r>
              <a:rPr lang="ko-KR" altLang="en-US" sz="1600" dirty="0">
                <a:solidFill>
                  <a:schemeClr val="tx1"/>
                </a:solidFill>
              </a:rPr>
              <a:t>의 타깃 벡터를 합칩니다</a:t>
            </a:r>
            <a:r>
              <a:rPr lang="en-US" altLang="ko-KR" sz="1600" dirty="0">
                <a:solidFill>
                  <a:schemeClr val="tx1"/>
                </a:solidFill>
              </a:rPr>
              <a:t>.</a:t>
            </a:r>
          </a:p>
          <a:p>
            <a:r>
              <a:rPr lang="en-US" altLang="ko-KR" sz="1600" dirty="0" err="1">
                <a:solidFill>
                  <a:schemeClr val="tx1"/>
                </a:solidFill>
              </a:rPr>
              <a:t>np.concatenate</a:t>
            </a:r>
            <a:r>
              <a:rPr lang="en-US" altLang="ko-KR" sz="1600" dirty="0">
                <a:solidFill>
                  <a:schemeClr val="tx1"/>
                </a:solidFill>
              </a:rPr>
              <a:t>((target[i_class0_upsampled], target[i_class1]))</a:t>
            </a:r>
          </a:p>
          <a:p>
            <a:r>
              <a:rPr lang="en-US" altLang="ko-KR" sz="1600" dirty="0">
                <a:solidFill>
                  <a:schemeClr val="tx1"/>
                </a:solidFill>
              </a:rPr>
              <a:t># </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a:t>
            </a:r>
            <a:r>
              <a:rPr lang="ko-KR" altLang="en-US" sz="1600" dirty="0" err="1">
                <a:solidFill>
                  <a:schemeClr val="tx1"/>
                </a:solidFill>
              </a:rPr>
              <a:t>업샘플링된</a:t>
            </a:r>
            <a:r>
              <a:rPr lang="ko-KR" altLang="en-US" sz="1600" dirty="0">
                <a:solidFill>
                  <a:schemeClr val="tx1"/>
                </a:solidFill>
              </a:rPr>
              <a:t> 특성 행렬과 클래스 </a:t>
            </a:r>
            <a:r>
              <a:rPr lang="en-US" altLang="ko-KR" sz="1600" dirty="0">
                <a:solidFill>
                  <a:schemeClr val="tx1"/>
                </a:solidFill>
              </a:rPr>
              <a:t>1</a:t>
            </a:r>
            <a:r>
              <a:rPr lang="ko-KR" altLang="en-US" sz="1600" dirty="0">
                <a:solidFill>
                  <a:schemeClr val="tx1"/>
                </a:solidFill>
              </a:rPr>
              <a:t>의 특성 행렬을 합칩니다</a:t>
            </a:r>
            <a:r>
              <a:rPr lang="en-US" altLang="ko-KR" sz="1600" dirty="0">
                <a:solidFill>
                  <a:schemeClr val="tx1"/>
                </a:solidFill>
              </a:rPr>
              <a:t>.</a:t>
            </a:r>
          </a:p>
          <a:p>
            <a:r>
              <a:rPr lang="en-US" altLang="ko-KR" sz="1600" dirty="0" err="1">
                <a:solidFill>
                  <a:schemeClr val="tx1"/>
                </a:solidFill>
              </a:rPr>
              <a:t>np.vstack</a:t>
            </a:r>
            <a:r>
              <a:rPr lang="en-US" altLang="ko-KR" sz="1600" dirty="0">
                <a:solidFill>
                  <a:schemeClr val="tx1"/>
                </a:solidFill>
              </a:rPr>
              <a:t>((</a:t>
            </a:r>
            <a:r>
              <a:rPr lang="en-US" altLang="ko-KR" sz="1600" dirty="0" err="1">
                <a:solidFill>
                  <a:schemeClr val="tx1"/>
                </a:solidFill>
              </a:rPr>
              <a:t>featrues</a:t>
            </a:r>
            <a:r>
              <a:rPr lang="en-US" altLang="ko-KR" sz="1600" dirty="0">
                <a:solidFill>
                  <a:schemeClr val="tx1"/>
                </a:solidFill>
              </a:rPr>
              <a:t>[i_class0_upsampled, :], features[i_class1, : ]))[0:5]</a:t>
            </a:r>
          </a:p>
        </p:txBody>
      </p:sp>
    </p:spTree>
    <p:extLst>
      <p:ext uri="{BB962C8B-B14F-4D97-AF65-F5344CB8AC3E}">
        <p14:creationId xmlns:p14="http://schemas.microsoft.com/office/powerpoint/2010/main" val="31182953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293133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텍스트 </a:t>
            </a:r>
            <a:r>
              <a:rPr lang="ko-KR" altLang="en-US" sz="1800" b="1" dirty="0" smtClean="0"/>
              <a:t>정제 </a:t>
            </a:r>
            <a:r>
              <a:rPr lang="en-US" altLang="ko-KR" sz="1800" dirty="0" smtClean="0"/>
              <a:t> </a:t>
            </a:r>
          </a:p>
          <a:p>
            <a:pPr lvl="1">
              <a:buFont typeface="Wingdings" panose="05000000000000000000" pitchFamily="2" charset="2"/>
              <a:buChar char="§"/>
            </a:pPr>
            <a:r>
              <a:rPr lang="en-US" altLang="ko-KR" sz="1600" dirty="0"/>
              <a:t>strip, replace, split </a:t>
            </a:r>
            <a:r>
              <a:rPr lang="ko-KR" altLang="en-US" sz="1600" dirty="0"/>
              <a:t>등 기본 문자열 </a:t>
            </a:r>
            <a:r>
              <a:rPr lang="ko-KR" altLang="en-US" sz="1600" dirty="0" err="1"/>
              <a:t>메서드를</a:t>
            </a:r>
            <a:r>
              <a:rPr lang="ko-KR" altLang="en-US" sz="1600" dirty="0"/>
              <a:t> 사용하여 텍스트를 바꿉니다</a:t>
            </a:r>
            <a:r>
              <a:rPr lang="en-US" altLang="ko-KR" sz="1600" dirty="0" smtClean="0"/>
              <a:t>.</a:t>
            </a:r>
          </a:p>
          <a:p>
            <a:pPr lvl="1">
              <a:buFont typeface="Wingdings" panose="05000000000000000000" pitchFamily="2" charset="2"/>
              <a:buChar char="§"/>
            </a:pPr>
            <a:r>
              <a:rPr lang="ko-KR" altLang="en-US" sz="1600" dirty="0"/>
              <a:t>정규 </a:t>
            </a:r>
            <a:r>
              <a:rPr lang="ko-KR" altLang="en-US" sz="1600" dirty="0" err="1"/>
              <a:t>표현식을</a:t>
            </a:r>
            <a:r>
              <a:rPr lang="ko-KR" altLang="en-US" sz="1600" dirty="0"/>
              <a:t> 사용하여 문자열 치환</a:t>
            </a:r>
            <a:r>
              <a:rPr lang="en-US" altLang="ko-KR" sz="1600" dirty="0" smtClean="0"/>
              <a:t> </a:t>
            </a:r>
            <a:endParaRPr lang="en-US" altLang="ko-KR" sz="1600" dirty="0"/>
          </a:p>
        </p:txBody>
      </p:sp>
      <p:sp>
        <p:nvSpPr>
          <p:cNvPr id="5" name="직사각형 4"/>
          <p:cNvSpPr/>
          <p:nvPr/>
        </p:nvSpPr>
        <p:spPr>
          <a:xfrm>
            <a:off x="1255649" y="2109260"/>
            <a:ext cx="10024969" cy="447260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err="1">
                <a:solidFill>
                  <a:schemeClr val="tx1"/>
                </a:solidFill>
              </a:rPr>
              <a:t>text_data</a:t>
            </a:r>
            <a:r>
              <a:rPr lang="en-US" altLang="ko-KR" sz="1600" dirty="0">
                <a:solidFill>
                  <a:schemeClr val="tx1"/>
                </a:solidFill>
              </a:rPr>
              <a:t> = ["  </a:t>
            </a:r>
            <a:r>
              <a:rPr lang="en-US" altLang="ko-KR" sz="1600" dirty="0" err="1">
                <a:solidFill>
                  <a:schemeClr val="tx1"/>
                </a:solidFill>
              </a:rPr>
              <a:t>Interrobang</a:t>
            </a:r>
            <a:r>
              <a:rPr lang="en-US" altLang="ko-KR" sz="1600" dirty="0">
                <a:solidFill>
                  <a:schemeClr val="tx1"/>
                </a:solidFill>
              </a:rPr>
              <a:t>. By </a:t>
            </a:r>
            <a:r>
              <a:rPr lang="en-US" altLang="ko-KR" sz="1600" dirty="0" err="1">
                <a:solidFill>
                  <a:schemeClr val="tx1"/>
                </a:solidFill>
              </a:rPr>
              <a:t>Aishwarya</a:t>
            </a:r>
            <a:r>
              <a:rPr lang="en-US" altLang="ko-KR" sz="1600" dirty="0">
                <a:solidFill>
                  <a:schemeClr val="tx1"/>
                </a:solidFill>
              </a:rPr>
              <a:t> </a:t>
            </a:r>
            <a:r>
              <a:rPr lang="en-US" altLang="ko-KR" sz="1600" dirty="0" err="1">
                <a:solidFill>
                  <a:schemeClr val="tx1"/>
                </a:solidFill>
              </a:rPr>
              <a:t>Henriette</a:t>
            </a:r>
            <a:r>
              <a:rPr lang="en-US" altLang="ko-KR" sz="1600" dirty="0">
                <a:solidFill>
                  <a:schemeClr val="tx1"/>
                </a:solidFill>
              </a:rPr>
              <a:t>   ", </a:t>
            </a:r>
          </a:p>
          <a:p>
            <a:r>
              <a:rPr lang="en-US" altLang="ko-KR" sz="1600" dirty="0">
                <a:solidFill>
                  <a:schemeClr val="tx1"/>
                </a:solidFill>
              </a:rPr>
              <a:t>   "Parking And </a:t>
            </a:r>
            <a:r>
              <a:rPr lang="en-US" altLang="ko-KR" sz="1600" dirty="0" err="1">
                <a:solidFill>
                  <a:schemeClr val="tx1"/>
                </a:solidFill>
              </a:rPr>
              <a:t>Goging</a:t>
            </a:r>
            <a:r>
              <a:rPr lang="en-US" altLang="ko-KR" sz="1600" dirty="0">
                <a:solidFill>
                  <a:schemeClr val="tx1"/>
                </a:solidFill>
              </a:rPr>
              <a:t>. By Karl Gautier", </a:t>
            </a:r>
          </a:p>
          <a:p>
            <a:r>
              <a:rPr lang="en-US" altLang="ko-KR" sz="1600" dirty="0">
                <a:solidFill>
                  <a:schemeClr val="tx1"/>
                </a:solidFill>
              </a:rPr>
              <a:t>   "   Today is The night. By </a:t>
            </a:r>
            <a:r>
              <a:rPr lang="en-US" altLang="ko-KR" sz="1600" dirty="0" err="1">
                <a:solidFill>
                  <a:schemeClr val="tx1"/>
                </a:solidFill>
              </a:rPr>
              <a:t>Jarek</a:t>
            </a:r>
            <a:r>
              <a:rPr lang="en-US" altLang="ko-KR" sz="1600" dirty="0">
                <a:solidFill>
                  <a:schemeClr val="tx1"/>
                </a:solidFill>
              </a:rPr>
              <a:t> Prakash   "]</a:t>
            </a:r>
          </a:p>
          <a:p>
            <a:endParaRPr lang="en-US" altLang="ko-KR" sz="1600" dirty="0">
              <a:solidFill>
                <a:schemeClr val="tx1"/>
              </a:solidFill>
            </a:endParaRPr>
          </a:p>
          <a:p>
            <a:r>
              <a:rPr lang="en-US" altLang="ko-KR" sz="1600" dirty="0" err="1">
                <a:solidFill>
                  <a:schemeClr val="tx1"/>
                </a:solidFill>
              </a:rPr>
              <a:t>strip_whitespace</a:t>
            </a:r>
            <a:r>
              <a:rPr lang="en-US" altLang="ko-KR" sz="1600" dirty="0">
                <a:solidFill>
                  <a:schemeClr val="tx1"/>
                </a:solidFill>
              </a:rPr>
              <a:t> = [</a:t>
            </a:r>
            <a:r>
              <a:rPr lang="en-US" altLang="ko-KR" sz="1600" dirty="0" err="1">
                <a:solidFill>
                  <a:schemeClr val="tx1"/>
                </a:solidFill>
              </a:rPr>
              <a:t>string.strip</a:t>
            </a:r>
            <a:r>
              <a:rPr lang="en-US" altLang="ko-KR" sz="1600" dirty="0">
                <a:solidFill>
                  <a:schemeClr val="tx1"/>
                </a:solidFill>
              </a:rPr>
              <a:t>() for string in </a:t>
            </a:r>
            <a:r>
              <a:rPr lang="en-US" altLang="ko-KR" sz="1600" dirty="0" err="1">
                <a:solidFill>
                  <a:schemeClr val="tx1"/>
                </a:solidFill>
              </a:rPr>
              <a:t>text_data</a:t>
            </a:r>
            <a:r>
              <a:rPr lang="en-US" altLang="ko-KR" sz="1600" dirty="0">
                <a:solidFill>
                  <a:schemeClr val="tx1"/>
                </a:solidFill>
              </a:rPr>
              <a:t>]  #</a:t>
            </a:r>
            <a:r>
              <a:rPr lang="ko-KR" altLang="en-US" sz="1600" dirty="0">
                <a:solidFill>
                  <a:schemeClr val="tx1"/>
                </a:solidFill>
              </a:rPr>
              <a:t>공백 문자를 제거</a:t>
            </a:r>
          </a:p>
          <a:p>
            <a:r>
              <a:rPr lang="en-US" altLang="ko-KR" sz="1600" dirty="0" err="1">
                <a:solidFill>
                  <a:schemeClr val="tx1"/>
                </a:solidFill>
              </a:rPr>
              <a:t>strip_whitespace</a:t>
            </a:r>
            <a:r>
              <a:rPr lang="en-US" altLang="ko-KR" sz="1600" dirty="0">
                <a:solidFill>
                  <a:schemeClr val="tx1"/>
                </a:solidFill>
              </a:rPr>
              <a:t> </a:t>
            </a:r>
          </a:p>
          <a:p>
            <a:endParaRPr lang="en-US" altLang="ko-KR" sz="1600" dirty="0">
              <a:solidFill>
                <a:schemeClr val="tx1"/>
              </a:solidFill>
            </a:endParaRPr>
          </a:p>
          <a:p>
            <a:r>
              <a:rPr lang="en-US" altLang="ko-KR" sz="1600" dirty="0" err="1">
                <a:solidFill>
                  <a:schemeClr val="tx1"/>
                </a:solidFill>
              </a:rPr>
              <a:t>remove_periods</a:t>
            </a:r>
            <a:r>
              <a:rPr lang="en-US" altLang="ko-KR" sz="1600" dirty="0">
                <a:solidFill>
                  <a:schemeClr val="tx1"/>
                </a:solidFill>
              </a:rPr>
              <a:t> =[</a:t>
            </a:r>
            <a:r>
              <a:rPr lang="en-US" altLang="ko-KR" sz="1600" dirty="0" err="1">
                <a:solidFill>
                  <a:schemeClr val="tx1"/>
                </a:solidFill>
              </a:rPr>
              <a:t>string.replace</a:t>
            </a:r>
            <a:r>
              <a:rPr lang="en-US" altLang="ko-KR" sz="1600" dirty="0">
                <a:solidFill>
                  <a:schemeClr val="tx1"/>
                </a:solidFill>
              </a:rPr>
              <a:t>(".", "") for string in </a:t>
            </a:r>
            <a:r>
              <a:rPr lang="en-US" altLang="ko-KR" sz="1600" dirty="0" err="1">
                <a:solidFill>
                  <a:schemeClr val="tx1"/>
                </a:solidFill>
              </a:rPr>
              <a:t>strip_whitespace</a:t>
            </a:r>
            <a:r>
              <a:rPr lang="en-US" altLang="ko-KR" sz="1600" dirty="0">
                <a:solidFill>
                  <a:schemeClr val="tx1"/>
                </a:solidFill>
              </a:rPr>
              <a:t>] #</a:t>
            </a:r>
            <a:r>
              <a:rPr lang="ko-KR" altLang="en-US" sz="1600" dirty="0">
                <a:solidFill>
                  <a:schemeClr val="tx1"/>
                </a:solidFill>
              </a:rPr>
              <a:t>마침표를 제거</a:t>
            </a:r>
          </a:p>
          <a:p>
            <a:r>
              <a:rPr lang="en-US" altLang="ko-KR" sz="1600" dirty="0" err="1">
                <a:solidFill>
                  <a:schemeClr val="tx1"/>
                </a:solidFill>
              </a:rPr>
              <a:t>remove_periods</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def</a:t>
            </a:r>
            <a:r>
              <a:rPr lang="en-US" altLang="ko-KR" sz="1600" dirty="0">
                <a:solidFill>
                  <a:schemeClr val="tx1"/>
                </a:solidFill>
              </a:rPr>
              <a:t> capitalizer(string: </a:t>
            </a:r>
            <a:r>
              <a:rPr lang="en-US" altLang="ko-KR" sz="1600" dirty="0" err="1">
                <a:solidFill>
                  <a:schemeClr val="tx1"/>
                </a:solidFill>
              </a:rPr>
              <a:t>str</a:t>
            </a:r>
            <a:r>
              <a:rPr lang="en-US" altLang="ko-KR" sz="1600" dirty="0">
                <a:solidFill>
                  <a:schemeClr val="tx1"/>
                </a:solidFill>
              </a:rPr>
              <a:t>) -&gt; </a:t>
            </a:r>
            <a:r>
              <a:rPr lang="en-US" altLang="ko-KR" sz="1600" dirty="0" err="1">
                <a:solidFill>
                  <a:schemeClr val="tx1"/>
                </a:solidFill>
              </a:rPr>
              <a:t>str</a:t>
            </a:r>
            <a:r>
              <a:rPr lang="en-US" altLang="ko-KR" sz="1600" dirty="0">
                <a:solidFill>
                  <a:schemeClr val="tx1"/>
                </a:solidFill>
              </a:rPr>
              <a:t>:   #</a:t>
            </a:r>
            <a:r>
              <a:rPr lang="ko-KR" altLang="en-US" sz="1600" dirty="0">
                <a:solidFill>
                  <a:schemeClr val="tx1"/>
                </a:solidFill>
              </a:rPr>
              <a:t>함수 정의</a:t>
            </a:r>
          </a:p>
          <a:p>
            <a:r>
              <a:rPr lang="ko-KR" altLang="en-US" sz="1600" dirty="0">
                <a:solidFill>
                  <a:schemeClr val="tx1"/>
                </a:solidFill>
              </a:rPr>
              <a:t>    </a:t>
            </a:r>
            <a:r>
              <a:rPr lang="en-US" altLang="ko-KR" sz="1600" dirty="0">
                <a:solidFill>
                  <a:schemeClr val="tx1"/>
                </a:solidFill>
              </a:rPr>
              <a:t>return </a:t>
            </a:r>
            <a:r>
              <a:rPr lang="en-US" altLang="ko-KR" sz="1600" dirty="0" err="1">
                <a:solidFill>
                  <a:schemeClr val="tx1"/>
                </a:solidFill>
              </a:rPr>
              <a:t>string.upper</a:t>
            </a:r>
            <a:r>
              <a:rPr lang="en-US" altLang="ko-KR" sz="1600" dirty="0">
                <a:solidFill>
                  <a:schemeClr val="tx1"/>
                </a:solidFill>
              </a:rPr>
              <a:t>()</a:t>
            </a:r>
          </a:p>
          <a:p>
            <a:r>
              <a:rPr lang="en-US" altLang="ko-KR" sz="1600" dirty="0">
                <a:solidFill>
                  <a:schemeClr val="tx1"/>
                </a:solidFill>
              </a:rPr>
              <a:t>[capitalizer(string) for string in </a:t>
            </a:r>
            <a:r>
              <a:rPr lang="en-US" altLang="ko-KR" sz="1600" dirty="0" err="1">
                <a:solidFill>
                  <a:schemeClr val="tx1"/>
                </a:solidFill>
              </a:rPr>
              <a:t>remove_periods</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import re</a:t>
            </a: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replace_letters_with_X</a:t>
            </a:r>
            <a:r>
              <a:rPr lang="en-US" altLang="ko-KR" sz="1600" dirty="0">
                <a:solidFill>
                  <a:schemeClr val="tx1"/>
                </a:solidFill>
              </a:rPr>
              <a:t>(string: </a:t>
            </a:r>
            <a:r>
              <a:rPr lang="en-US" altLang="ko-KR" sz="1600" dirty="0" err="1">
                <a:solidFill>
                  <a:schemeClr val="tx1"/>
                </a:solidFill>
              </a:rPr>
              <a:t>str</a:t>
            </a:r>
            <a:r>
              <a:rPr lang="en-US" altLang="ko-KR" sz="1600" dirty="0">
                <a:solidFill>
                  <a:schemeClr val="tx1"/>
                </a:solidFill>
              </a:rPr>
              <a:t>) -&gt; </a:t>
            </a:r>
            <a:r>
              <a:rPr lang="en-US" altLang="ko-KR" sz="1600" dirty="0" err="1">
                <a:solidFill>
                  <a:schemeClr val="tx1"/>
                </a:solidFill>
              </a:rPr>
              <a:t>str</a:t>
            </a:r>
            <a:r>
              <a:rPr lang="en-US" altLang="ko-KR" sz="1600" dirty="0">
                <a:solidFill>
                  <a:schemeClr val="tx1"/>
                </a:solidFill>
              </a:rPr>
              <a:t>:</a:t>
            </a:r>
          </a:p>
          <a:p>
            <a:r>
              <a:rPr lang="en-US" altLang="ko-KR" sz="1600" dirty="0">
                <a:solidFill>
                  <a:schemeClr val="tx1"/>
                </a:solidFill>
              </a:rPr>
              <a:t>    return </a:t>
            </a:r>
            <a:r>
              <a:rPr lang="en-US" altLang="ko-KR" sz="1600" dirty="0" err="1">
                <a:solidFill>
                  <a:schemeClr val="tx1"/>
                </a:solidFill>
              </a:rPr>
              <a:t>re.sub</a:t>
            </a:r>
            <a:r>
              <a:rPr lang="en-US" altLang="ko-KR" sz="1600" dirty="0">
                <a:solidFill>
                  <a:schemeClr val="tx1"/>
                </a:solidFill>
              </a:rPr>
              <a:t>(r"[a-</a:t>
            </a:r>
            <a:r>
              <a:rPr lang="en-US" altLang="ko-KR" sz="1600" dirty="0" err="1">
                <a:solidFill>
                  <a:schemeClr val="tx1"/>
                </a:solidFill>
              </a:rPr>
              <a:t>zA</a:t>
            </a:r>
            <a:r>
              <a:rPr lang="en-US" altLang="ko-KR" sz="1600" dirty="0">
                <a:solidFill>
                  <a:schemeClr val="tx1"/>
                </a:solidFill>
              </a:rPr>
              <a:t>-Z]", "X", string</a:t>
            </a:r>
            <a:r>
              <a:rPr lang="en-US" altLang="ko-KR" sz="1600" dirty="0" smtClean="0">
                <a:solidFill>
                  <a:schemeClr val="tx1"/>
                </a:solidFill>
              </a:rPr>
              <a:t>)</a:t>
            </a:r>
            <a:endParaRPr lang="en-US" altLang="ko-KR" sz="1600" dirty="0">
              <a:solidFill>
                <a:schemeClr val="tx1"/>
              </a:solidFill>
            </a:endParaRPr>
          </a:p>
          <a:p>
            <a:r>
              <a:rPr lang="en-US" altLang="ko-KR" sz="1600" dirty="0">
                <a:solidFill>
                  <a:schemeClr val="tx1"/>
                </a:solidFill>
              </a:rPr>
              <a:t>[</a:t>
            </a:r>
            <a:r>
              <a:rPr lang="en-US" altLang="ko-KR" sz="1600" dirty="0" err="1">
                <a:solidFill>
                  <a:schemeClr val="tx1"/>
                </a:solidFill>
              </a:rPr>
              <a:t>replace_letters_with_X</a:t>
            </a:r>
            <a:r>
              <a:rPr lang="en-US" altLang="ko-KR" sz="1600" dirty="0">
                <a:solidFill>
                  <a:schemeClr val="tx1"/>
                </a:solidFill>
              </a:rPr>
              <a:t>(</a:t>
            </a:r>
            <a:r>
              <a:rPr lang="en-US" altLang="ko-KR" sz="1600" dirty="0" err="1">
                <a:solidFill>
                  <a:schemeClr val="tx1"/>
                </a:solidFill>
              </a:rPr>
              <a:t>sring</a:t>
            </a:r>
            <a:r>
              <a:rPr lang="en-US" altLang="ko-KR" sz="1600" dirty="0">
                <a:solidFill>
                  <a:schemeClr val="tx1"/>
                </a:solidFill>
              </a:rPr>
              <a:t>) for string in </a:t>
            </a:r>
            <a:r>
              <a:rPr lang="en-US" altLang="ko-KR" sz="1600" dirty="0" err="1">
                <a:solidFill>
                  <a:schemeClr val="tx1"/>
                </a:solidFill>
              </a:rPr>
              <a:t>remove_periods</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4093507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en-US" altLang="ko-KR" sz="1800" b="1" dirty="0"/>
              <a:t>HTML </a:t>
            </a:r>
            <a:r>
              <a:rPr lang="ko-KR" altLang="en-US" sz="1800" b="1" dirty="0" err="1"/>
              <a:t>파싱과</a:t>
            </a:r>
            <a:r>
              <a:rPr lang="ko-KR" altLang="en-US" sz="1800" b="1" dirty="0"/>
              <a:t> </a:t>
            </a:r>
            <a:r>
              <a:rPr lang="ko-KR" altLang="en-US" sz="1800" b="1" dirty="0" smtClean="0"/>
              <a:t>정제 </a:t>
            </a:r>
            <a:r>
              <a:rPr lang="en-US" altLang="ko-KR" sz="1800" dirty="0" smtClean="0"/>
              <a:t> </a:t>
            </a:r>
          </a:p>
          <a:p>
            <a:pPr lvl="1">
              <a:buFont typeface="Wingdings" panose="05000000000000000000" pitchFamily="2" charset="2"/>
              <a:buChar char="§"/>
            </a:pPr>
            <a:r>
              <a:rPr lang="en-US" altLang="ko-KR" sz="1600" dirty="0" err="1"/>
              <a:t>BeautifulSoup</a:t>
            </a:r>
            <a:r>
              <a:rPr lang="ko-KR" altLang="en-US" sz="1600" dirty="0"/>
              <a:t>는 </a:t>
            </a:r>
            <a:r>
              <a:rPr lang="en-US" altLang="ko-KR" sz="1600" dirty="0"/>
              <a:t>HTML </a:t>
            </a:r>
            <a:r>
              <a:rPr lang="ko-KR" altLang="en-US" sz="1600" dirty="0" err="1"/>
              <a:t>스크레이핑을</a:t>
            </a:r>
            <a:r>
              <a:rPr lang="ko-KR" altLang="en-US" sz="1600" dirty="0"/>
              <a:t> 위한 강력한 </a:t>
            </a:r>
            <a:r>
              <a:rPr lang="ko-KR" altLang="en-US" sz="1600" dirty="0" err="1"/>
              <a:t>파이썬</a:t>
            </a:r>
            <a:r>
              <a:rPr lang="ko-KR" altLang="en-US" sz="1600" dirty="0"/>
              <a:t> 라이브러리로서 </a:t>
            </a:r>
            <a:r>
              <a:rPr lang="en-US" altLang="ko-KR" sz="1600" dirty="0"/>
              <a:t>HTML</a:t>
            </a:r>
            <a:r>
              <a:rPr lang="ko-KR" altLang="en-US" sz="1600" dirty="0"/>
              <a:t>에 들어 있는 텍스트 데이터를 추출하는데 사용합니다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err="1" smtClean="0"/>
          </a:p>
        </p:txBody>
      </p:sp>
      <p:sp>
        <p:nvSpPr>
          <p:cNvPr id="5" name="직사각형 4"/>
          <p:cNvSpPr/>
          <p:nvPr/>
        </p:nvSpPr>
        <p:spPr>
          <a:xfrm>
            <a:off x="1174168" y="2136421"/>
            <a:ext cx="9811473" cy="160266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bs4 import </a:t>
            </a:r>
            <a:r>
              <a:rPr lang="en-US" altLang="ko-KR" sz="1600" dirty="0" err="1">
                <a:solidFill>
                  <a:schemeClr val="tx1"/>
                </a:solidFill>
              </a:rPr>
              <a:t>BeautifulSoup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html = """ &lt;div class='</a:t>
            </a:r>
            <a:r>
              <a:rPr lang="en-US" altLang="ko-KR" sz="1600" dirty="0" err="1">
                <a:solidFill>
                  <a:schemeClr val="tx1"/>
                </a:solidFill>
              </a:rPr>
              <a:t>full_name</a:t>
            </a:r>
            <a:r>
              <a:rPr lang="en-US" altLang="ko-KR" sz="1600" dirty="0">
                <a:solidFill>
                  <a:schemeClr val="tx1"/>
                </a:solidFill>
              </a:rPr>
              <a:t>'&gt;&lt;span style='</a:t>
            </a:r>
            <a:r>
              <a:rPr lang="en-US" altLang="ko-KR" sz="1600" dirty="0" err="1">
                <a:solidFill>
                  <a:schemeClr val="tx1"/>
                </a:solidFill>
              </a:rPr>
              <a:t>front-weight:bold</a:t>
            </a:r>
            <a:r>
              <a:rPr lang="en-US" altLang="ko-KR" sz="1600" dirty="0">
                <a:solidFill>
                  <a:schemeClr val="tx1"/>
                </a:solidFill>
              </a:rPr>
              <a:t>'&gt;</a:t>
            </a:r>
          </a:p>
          <a:p>
            <a:r>
              <a:rPr lang="en-US" altLang="ko-KR" sz="1600" dirty="0">
                <a:solidFill>
                  <a:schemeClr val="tx1"/>
                </a:solidFill>
              </a:rPr>
              <a:t>          </a:t>
            </a:r>
            <a:r>
              <a:rPr lang="en-US" altLang="ko-KR" sz="1600" dirty="0" err="1">
                <a:solidFill>
                  <a:schemeClr val="tx1"/>
                </a:solidFill>
              </a:rPr>
              <a:t>Mesego</a:t>
            </a:r>
            <a:r>
              <a:rPr lang="en-US" altLang="ko-KR" sz="1600" dirty="0">
                <a:solidFill>
                  <a:schemeClr val="tx1"/>
                </a:solidFill>
              </a:rPr>
              <a:t>&lt;/span&gt; </a:t>
            </a:r>
            <a:r>
              <a:rPr lang="en-US" altLang="ko-KR" sz="1600" dirty="0" err="1">
                <a:solidFill>
                  <a:schemeClr val="tx1"/>
                </a:solidFill>
              </a:rPr>
              <a:t>Azra</a:t>
            </a:r>
            <a:r>
              <a:rPr lang="en-US" altLang="ko-KR" sz="1600" dirty="0">
                <a:solidFill>
                  <a:schemeClr val="tx1"/>
                </a:solidFill>
              </a:rPr>
              <a:t>&lt;/div&gt; """</a:t>
            </a:r>
          </a:p>
          <a:p>
            <a:r>
              <a:rPr lang="en-US" altLang="ko-KR" sz="1600" dirty="0">
                <a:solidFill>
                  <a:schemeClr val="tx1"/>
                </a:solidFill>
              </a:rPr>
              <a:t>soup = </a:t>
            </a:r>
            <a:r>
              <a:rPr lang="en-US" altLang="ko-KR" sz="1600" dirty="0" err="1">
                <a:solidFill>
                  <a:schemeClr val="tx1"/>
                </a:solidFill>
              </a:rPr>
              <a:t>BeautifulSoup</a:t>
            </a:r>
            <a:r>
              <a:rPr lang="en-US" altLang="ko-KR" sz="1600" dirty="0">
                <a:solidFill>
                  <a:schemeClr val="tx1"/>
                </a:solidFill>
              </a:rPr>
              <a:t>(html, "</a:t>
            </a:r>
            <a:r>
              <a:rPr lang="en-US" altLang="ko-KR" sz="1600" dirty="0" err="1">
                <a:solidFill>
                  <a:schemeClr val="tx1"/>
                </a:solidFill>
              </a:rPr>
              <a:t>lxml</a:t>
            </a:r>
            <a:r>
              <a:rPr lang="en-US" altLang="ko-KR" sz="1600" dirty="0">
                <a:solidFill>
                  <a:schemeClr val="tx1"/>
                </a:solidFill>
              </a:rPr>
              <a:t>")</a:t>
            </a:r>
          </a:p>
          <a:p>
            <a:r>
              <a:rPr lang="en-US" altLang="ko-KR" sz="1600" dirty="0" err="1">
                <a:solidFill>
                  <a:schemeClr val="tx1"/>
                </a:solidFill>
              </a:rPr>
              <a:t>soup.find</a:t>
            </a:r>
            <a:r>
              <a:rPr lang="en-US" altLang="ko-KR" sz="1600" dirty="0">
                <a:solidFill>
                  <a:schemeClr val="tx1"/>
                </a:solidFill>
              </a:rPr>
              <a:t>("div", {"class":"</a:t>
            </a:r>
            <a:r>
              <a:rPr lang="en-US" altLang="ko-KR" sz="1600" dirty="0" err="1">
                <a:solidFill>
                  <a:schemeClr val="tx1"/>
                </a:solidFill>
              </a:rPr>
              <a:t>full_name</a:t>
            </a:r>
            <a:r>
              <a:rPr lang="en-US" altLang="ko-KR" sz="1600" dirty="0">
                <a:solidFill>
                  <a:schemeClr val="tx1"/>
                </a:solidFill>
              </a:rPr>
              <a:t>"}).text</a:t>
            </a:r>
          </a:p>
        </p:txBody>
      </p:sp>
    </p:spTree>
    <p:extLst>
      <p:ext uri="{BB962C8B-B14F-4D97-AF65-F5344CB8AC3E}">
        <p14:creationId xmlns:p14="http://schemas.microsoft.com/office/powerpoint/2010/main" val="16099297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구두점 </a:t>
            </a:r>
            <a:r>
              <a:rPr lang="ko-KR" altLang="en-US" sz="1800" b="1" dirty="0" smtClean="0"/>
              <a:t>삭제 </a:t>
            </a:r>
            <a:r>
              <a:rPr lang="en-US" altLang="ko-KR" sz="1800" dirty="0" smtClean="0"/>
              <a:t> </a:t>
            </a:r>
          </a:p>
          <a:p>
            <a:pPr lvl="1">
              <a:buFont typeface="Wingdings" panose="05000000000000000000" pitchFamily="2" charset="2"/>
              <a:buChar char="§"/>
            </a:pPr>
            <a:r>
              <a:rPr lang="ko-KR" altLang="en-US" sz="1600" dirty="0"/>
              <a:t>구두점 글자의 </a:t>
            </a:r>
            <a:r>
              <a:rPr lang="ko-KR" altLang="en-US" sz="1600" dirty="0" err="1"/>
              <a:t>딕셔너리를</a:t>
            </a:r>
            <a:r>
              <a:rPr lang="ko-KR" altLang="en-US" sz="1600" dirty="0"/>
              <a:t> 만들어 </a:t>
            </a:r>
            <a:r>
              <a:rPr lang="en-US" altLang="ko-KR" sz="1600" dirty="0"/>
              <a:t>translate()</a:t>
            </a:r>
            <a:r>
              <a:rPr lang="ko-KR" altLang="en-US" sz="1600" dirty="0"/>
              <a:t>에 적용합니다</a:t>
            </a:r>
            <a:r>
              <a:rPr lang="en-US" altLang="ko-KR" sz="1600" dirty="0" smtClean="0"/>
              <a:t>. </a:t>
            </a:r>
            <a:endParaRPr lang="en-US" altLang="ko-KR" sz="1600" dirty="0"/>
          </a:p>
        </p:txBody>
      </p:sp>
      <p:sp>
        <p:nvSpPr>
          <p:cNvPr id="5" name="직사각형 4"/>
          <p:cNvSpPr/>
          <p:nvPr/>
        </p:nvSpPr>
        <p:spPr>
          <a:xfrm>
            <a:off x="1155846" y="2344650"/>
            <a:ext cx="9811473" cy="23088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unicodedata</a:t>
            </a:r>
            <a:endParaRPr lang="en-US" altLang="ko-KR" sz="1600" dirty="0">
              <a:solidFill>
                <a:schemeClr val="tx1"/>
              </a:solidFill>
            </a:endParaRPr>
          </a:p>
          <a:p>
            <a:r>
              <a:rPr lang="en-US" altLang="ko-KR" sz="1600" dirty="0">
                <a:solidFill>
                  <a:schemeClr val="tx1"/>
                </a:solidFill>
              </a:rPr>
              <a:t>import sys</a:t>
            </a:r>
          </a:p>
          <a:p>
            <a:r>
              <a:rPr lang="en-US" altLang="ko-KR" sz="1600" dirty="0" err="1">
                <a:solidFill>
                  <a:schemeClr val="tx1"/>
                </a:solidFill>
              </a:rPr>
              <a:t>text_data</a:t>
            </a:r>
            <a:r>
              <a:rPr lang="en-US" altLang="ko-KR" sz="1600" dirty="0">
                <a:solidFill>
                  <a:schemeClr val="tx1"/>
                </a:solidFill>
              </a:rPr>
              <a:t> = ['Hi!!!! I. Love. This. Song...', </a:t>
            </a:r>
          </a:p>
          <a:p>
            <a:r>
              <a:rPr lang="en-US" altLang="ko-KR" sz="1600" dirty="0">
                <a:solidFill>
                  <a:schemeClr val="tx1"/>
                </a:solidFill>
              </a:rPr>
              <a:t>                 '10000% Agree!!!! #</a:t>
            </a:r>
            <a:r>
              <a:rPr lang="en-US" altLang="ko-KR" sz="1600" dirty="0" err="1">
                <a:solidFill>
                  <a:schemeClr val="tx1"/>
                </a:solidFill>
              </a:rPr>
              <a:t>LoveIT</a:t>
            </a:r>
            <a:r>
              <a:rPr lang="en-US" altLang="ko-KR" sz="1600" dirty="0">
                <a:solidFill>
                  <a:schemeClr val="tx1"/>
                </a:solidFill>
              </a:rPr>
              <a:t>',</a:t>
            </a:r>
          </a:p>
          <a:p>
            <a:r>
              <a:rPr lang="en-US" altLang="ko-KR" sz="1600" dirty="0">
                <a:solidFill>
                  <a:schemeClr val="tx1"/>
                </a:solidFill>
              </a:rPr>
              <a:t>                  'Right?!?!']</a:t>
            </a:r>
          </a:p>
          <a:p>
            <a:r>
              <a:rPr lang="en-US" altLang="ko-KR" sz="1600" dirty="0">
                <a:solidFill>
                  <a:schemeClr val="tx1"/>
                </a:solidFill>
              </a:rPr>
              <a:t>punctuation = </a:t>
            </a:r>
            <a:r>
              <a:rPr lang="en-US" altLang="ko-KR" sz="1600" dirty="0" err="1">
                <a:solidFill>
                  <a:schemeClr val="tx1"/>
                </a:solidFill>
              </a:rPr>
              <a:t>dict.fromkeys</a:t>
            </a:r>
            <a:r>
              <a:rPr lang="en-US" altLang="ko-KR" sz="1600" dirty="0">
                <a:solidFill>
                  <a:schemeClr val="tx1"/>
                </a:solidFill>
              </a:rPr>
              <a:t>(</a:t>
            </a:r>
            <a:r>
              <a:rPr lang="en-US" altLang="ko-KR" sz="1600" dirty="0" err="1">
                <a:solidFill>
                  <a:schemeClr val="tx1"/>
                </a:solidFill>
              </a:rPr>
              <a:t>i</a:t>
            </a:r>
            <a:r>
              <a:rPr lang="en-US" altLang="ko-KR" sz="1600" dirty="0">
                <a:solidFill>
                  <a:schemeClr val="tx1"/>
                </a:solidFill>
              </a:rPr>
              <a:t> for </a:t>
            </a:r>
            <a:r>
              <a:rPr lang="en-US" altLang="ko-KR" sz="1600" dirty="0" err="1">
                <a:solidFill>
                  <a:schemeClr val="tx1"/>
                </a:solidFill>
              </a:rPr>
              <a:t>i</a:t>
            </a:r>
            <a:r>
              <a:rPr lang="en-US" altLang="ko-KR" sz="1600" dirty="0">
                <a:solidFill>
                  <a:schemeClr val="tx1"/>
                </a:solidFill>
              </a:rPr>
              <a:t> in range(</a:t>
            </a:r>
            <a:r>
              <a:rPr lang="en-US" altLang="ko-KR" sz="1600" dirty="0" err="1">
                <a:solidFill>
                  <a:schemeClr val="tx1"/>
                </a:solidFill>
              </a:rPr>
              <a:t>sys.maxunicode</a:t>
            </a:r>
            <a:r>
              <a:rPr lang="en-US" altLang="ko-KR" sz="1600" dirty="0">
                <a:solidFill>
                  <a:schemeClr val="tx1"/>
                </a:solidFill>
              </a:rPr>
              <a:t>) if </a:t>
            </a:r>
            <a:r>
              <a:rPr lang="en-US" altLang="ko-KR" sz="1600" dirty="0" err="1">
                <a:solidFill>
                  <a:schemeClr val="tx1"/>
                </a:solidFill>
              </a:rPr>
              <a:t>unicodedata.category</a:t>
            </a:r>
            <a:r>
              <a:rPr lang="en-US" altLang="ko-KR" sz="1600" dirty="0">
                <a:solidFill>
                  <a:schemeClr val="tx1"/>
                </a:solidFill>
              </a:rPr>
              <a:t>(char(</a:t>
            </a:r>
            <a:r>
              <a:rPr lang="en-US" altLang="ko-KR" sz="1600" dirty="0" err="1">
                <a:solidFill>
                  <a:schemeClr val="tx1"/>
                </a:solidFill>
              </a:rPr>
              <a:t>i</a:t>
            </a:r>
            <a:r>
              <a:rPr lang="en-US" altLang="ko-KR" sz="1600" dirty="0">
                <a:solidFill>
                  <a:schemeClr val="tx1"/>
                </a:solidFill>
              </a:rPr>
              <a:t>)).</a:t>
            </a:r>
            <a:r>
              <a:rPr lang="en-US" altLang="ko-KR" sz="1600" dirty="0" err="1">
                <a:solidFill>
                  <a:schemeClr val="tx1"/>
                </a:solidFill>
              </a:rPr>
              <a:t>startswith</a:t>
            </a:r>
            <a:r>
              <a:rPr lang="en-US" altLang="ko-KR" sz="1600" dirty="0">
                <a:solidFill>
                  <a:schemeClr val="tx1"/>
                </a:solidFill>
              </a:rPr>
              <a:t>('P'))</a:t>
            </a:r>
          </a:p>
          <a:p>
            <a:r>
              <a:rPr lang="en-US" altLang="ko-KR" sz="1600" dirty="0">
                <a:solidFill>
                  <a:schemeClr val="tx1"/>
                </a:solidFill>
              </a:rPr>
              <a:t>[</a:t>
            </a:r>
            <a:r>
              <a:rPr lang="en-US" altLang="ko-KR" sz="1600" dirty="0" err="1">
                <a:solidFill>
                  <a:schemeClr val="tx1"/>
                </a:solidFill>
              </a:rPr>
              <a:t>string.translate</a:t>
            </a:r>
            <a:r>
              <a:rPr lang="en-US" altLang="ko-KR" sz="1600" dirty="0">
                <a:solidFill>
                  <a:schemeClr val="tx1"/>
                </a:solidFill>
              </a:rPr>
              <a:t>(punctuation) for string in </a:t>
            </a:r>
            <a:r>
              <a:rPr lang="en-US" altLang="ko-KR" sz="1600" dirty="0" err="1">
                <a:solidFill>
                  <a:schemeClr val="tx1"/>
                </a:solidFill>
              </a:rPr>
              <a:t>text_data</a:t>
            </a:r>
            <a:r>
              <a:rPr lang="en-US" altLang="ko-KR" sz="1600" dirty="0">
                <a:solidFill>
                  <a:schemeClr val="tx1"/>
                </a:solidFill>
              </a:rPr>
              <a:t>]</a:t>
            </a:r>
          </a:p>
        </p:txBody>
      </p:sp>
    </p:spTree>
    <p:extLst>
      <p:ext uri="{BB962C8B-B14F-4D97-AF65-F5344CB8AC3E}">
        <p14:creationId xmlns:p14="http://schemas.microsoft.com/office/powerpoint/2010/main" val="1111259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텍스트 </a:t>
            </a:r>
            <a:r>
              <a:rPr lang="ko-KR" altLang="en-US" sz="1800" b="1" dirty="0" smtClean="0"/>
              <a:t>토큰화 </a:t>
            </a:r>
            <a:r>
              <a:rPr lang="en-US" altLang="ko-KR" sz="1800" dirty="0" smtClean="0"/>
              <a:t> </a:t>
            </a:r>
          </a:p>
          <a:p>
            <a:pPr lvl="1">
              <a:buFont typeface="Wingdings" panose="05000000000000000000" pitchFamily="2" charset="2"/>
              <a:buChar char="§"/>
            </a:pPr>
            <a:r>
              <a:rPr lang="ko-KR" altLang="en-US" sz="1600" dirty="0"/>
              <a:t>자연어 처리 </a:t>
            </a:r>
            <a:r>
              <a:rPr lang="ko-KR" altLang="en-US" sz="1600" dirty="0" err="1"/>
              <a:t>툴킷인</a:t>
            </a:r>
            <a:r>
              <a:rPr lang="ko-KR" altLang="en-US" sz="1600" dirty="0"/>
              <a:t> </a:t>
            </a:r>
            <a:r>
              <a:rPr lang="en-US" altLang="ko-KR" sz="1600" dirty="0"/>
              <a:t>NLTK</a:t>
            </a:r>
            <a:r>
              <a:rPr lang="ko-KR" altLang="en-US" sz="1600" dirty="0"/>
              <a:t>는 단어 토큰화를 비롯해 강력한 텍스트 처리 기능을 </a:t>
            </a:r>
            <a:r>
              <a:rPr lang="ko-KR" altLang="en-US" sz="1600" dirty="0" smtClean="0"/>
              <a:t>제공</a:t>
            </a:r>
            <a:r>
              <a:rPr lang="en-US" altLang="ko-KR" sz="1600" dirty="0" smtClean="0"/>
              <a:t> </a:t>
            </a:r>
            <a:endParaRPr lang="en-US" altLang="ko-KR" sz="1600" dirty="0"/>
          </a:p>
        </p:txBody>
      </p:sp>
      <p:sp>
        <p:nvSpPr>
          <p:cNvPr id="5" name="직사각형 4"/>
          <p:cNvSpPr/>
          <p:nvPr/>
        </p:nvSpPr>
        <p:spPr>
          <a:xfrm>
            <a:off x="1273541" y="1859740"/>
            <a:ext cx="9811473" cy="23088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nltk</a:t>
            </a:r>
            <a:endParaRPr lang="en-US" altLang="ko-KR" sz="1600" dirty="0">
              <a:solidFill>
                <a:schemeClr val="tx1"/>
              </a:solidFill>
            </a:endParaRPr>
          </a:p>
          <a:p>
            <a:r>
              <a:rPr lang="en-US" altLang="ko-KR" sz="1600" dirty="0" err="1">
                <a:solidFill>
                  <a:schemeClr val="tx1"/>
                </a:solidFill>
              </a:rPr>
              <a:t>nltk.download</a:t>
            </a:r>
            <a:r>
              <a:rPr lang="en-US" altLang="ko-KR" sz="1600" dirty="0">
                <a:solidFill>
                  <a:schemeClr val="tx1"/>
                </a:solidFill>
              </a:rPr>
              <a:t>('</a:t>
            </a:r>
            <a:r>
              <a:rPr lang="en-US" altLang="ko-KR" sz="1600" dirty="0" err="1">
                <a:solidFill>
                  <a:schemeClr val="tx1"/>
                </a:solidFill>
              </a:rPr>
              <a:t>punkt</a:t>
            </a:r>
            <a:r>
              <a:rPr lang="en-US" altLang="ko-KR" sz="1600" dirty="0">
                <a:solidFill>
                  <a:schemeClr val="tx1"/>
                </a:solidFill>
              </a:rPr>
              <a:t>')</a:t>
            </a: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word_tokenize</a:t>
            </a:r>
            <a:endParaRPr lang="en-US" altLang="ko-KR" sz="1600" dirty="0">
              <a:solidFill>
                <a:schemeClr val="tx1"/>
              </a:solidFill>
            </a:endParaRPr>
          </a:p>
          <a:p>
            <a:r>
              <a:rPr lang="en-US" altLang="ko-KR" sz="1600" dirty="0">
                <a:solidFill>
                  <a:schemeClr val="tx1"/>
                </a:solidFill>
              </a:rPr>
              <a:t>string = 'The science of today is the technology of tomorrow'</a:t>
            </a:r>
          </a:p>
          <a:p>
            <a:r>
              <a:rPr lang="en-US" altLang="ko-KR" sz="1600" dirty="0" err="1">
                <a:solidFill>
                  <a:schemeClr val="tx1"/>
                </a:solidFill>
              </a:rPr>
              <a:t>word_tokenize</a:t>
            </a:r>
            <a:r>
              <a:rPr lang="en-US" altLang="ko-KR" sz="1600" dirty="0">
                <a:solidFill>
                  <a:schemeClr val="tx1"/>
                </a:solidFill>
              </a:rPr>
              <a:t>(string)  #</a:t>
            </a:r>
            <a:r>
              <a:rPr lang="ko-KR" altLang="en-US" sz="1600" dirty="0">
                <a:solidFill>
                  <a:schemeClr val="tx1"/>
                </a:solidFill>
              </a:rPr>
              <a:t>단어를 토큰으로 나눕니다</a:t>
            </a:r>
            <a:r>
              <a:rPr lang="en-US" altLang="ko-KR" sz="1600" dirty="0">
                <a:solidFill>
                  <a:schemeClr val="tx1"/>
                </a:solidFill>
              </a:rPr>
              <a:t>.</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sent_tokenize</a:t>
            </a:r>
            <a:endParaRPr lang="en-US" altLang="ko-KR" sz="1600" dirty="0">
              <a:solidFill>
                <a:schemeClr val="tx1"/>
              </a:solidFill>
            </a:endParaRPr>
          </a:p>
          <a:p>
            <a:r>
              <a:rPr lang="en-US" altLang="ko-KR" sz="1600" dirty="0">
                <a:solidFill>
                  <a:schemeClr val="tx1"/>
                </a:solidFill>
              </a:rPr>
              <a:t>string="The science of today is the technology of tomorrow. Tomorrow is today."</a:t>
            </a:r>
          </a:p>
          <a:p>
            <a:r>
              <a:rPr lang="en-US" altLang="ko-KR" sz="1600" dirty="0" err="1">
                <a:solidFill>
                  <a:schemeClr val="tx1"/>
                </a:solidFill>
              </a:rPr>
              <a:t>send_tokenize</a:t>
            </a:r>
            <a:r>
              <a:rPr lang="en-US" altLang="ko-KR" sz="1600" dirty="0">
                <a:solidFill>
                  <a:schemeClr val="tx1"/>
                </a:solidFill>
              </a:rPr>
              <a:t>(String)  #</a:t>
            </a:r>
            <a:r>
              <a:rPr lang="ko-KR" altLang="en-US" sz="1600" dirty="0">
                <a:solidFill>
                  <a:schemeClr val="tx1"/>
                </a:solidFill>
              </a:rPr>
              <a:t>문장으로 나눕니다</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42428050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텍스트 </a:t>
            </a:r>
            <a:r>
              <a:rPr lang="ko-KR" altLang="en-US" sz="1800" b="1" dirty="0" smtClean="0"/>
              <a:t>토큰화 </a:t>
            </a:r>
            <a:r>
              <a:rPr lang="en-US" altLang="ko-KR" sz="1800" dirty="0" smtClean="0"/>
              <a:t> </a:t>
            </a:r>
          </a:p>
          <a:p>
            <a:pPr lvl="1">
              <a:buFont typeface="Wingdings" panose="05000000000000000000" pitchFamily="2" charset="2"/>
              <a:buChar char="§"/>
            </a:pPr>
            <a:r>
              <a:rPr lang="ko-KR" altLang="en-US" sz="1600" dirty="0"/>
              <a:t>자연어 처리 </a:t>
            </a:r>
            <a:r>
              <a:rPr lang="ko-KR" altLang="en-US" sz="1600" dirty="0" err="1"/>
              <a:t>툴킷인</a:t>
            </a:r>
            <a:r>
              <a:rPr lang="ko-KR" altLang="en-US" sz="1600" dirty="0"/>
              <a:t> </a:t>
            </a:r>
            <a:r>
              <a:rPr lang="en-US" altLang="ko-KR" sz="1600" dirty="0"/>
              <a:t>NLTK</a:t>
            </a:r>
            <a:r>
              <a:rPr lang="ko-KR" altLang="en-US" sz="1600" dirty="0"/>
              <a:t>는 단어 토큰화를 비롯해 강력한 텍스트 처리 기능을 </a:t>
            </a:r>
            <a:r>
              <a:rPr lang="ko-KR" altLang="en-US" sz="1600" dirty="0" smtClean="0"/>
              <a:t>제공</a:t>
            </a:r>
            <a:r>
              <a:rPr lang="en-US" altLang="ko-KR" sz="1600" dirty="0" smtClean="0"/>
              <a:t> </a:t>
            </a:r>
            <a:endParaRPr lang="en-US" altLang="ko-KR" sz="1600" dirty="0"/>
          </a:p>
        </p:txBody>
      </p:sp>
      <p:sp>
        <p:nvSpPr>
          <p:cNvPr id="5" name="직사각형 4"/>
          <p:cNvSpPr/>
          <p:nvPr/>
        </p:nvSpPr>
        <p:spPr>
          <a:xfrm>
            <a:off x="1273541" y="1859740"/>
            <a:ext cx="9811473" cy="23088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nltk</a:t>
            </a:r>
            <a:endParaRPr lang="en-US" altLang="ko-KR" sz="1600" dirty="0">
              <a:solidFill>
                <a:schemeClr val="tx1"/>
              </a:solidFill>
            </a:endParaRPr>
          </a:p>
          <a:p>
            <a:r>
              <a:rPr lang="en-US" altLang="ko-KR" sz="1600" dirty="0" err="1">
                <a:solidFill>
                  <a:schemeClr val="tx1"/>
                </a:solidFill>
              </a:rPr>
              <a:t>nltk.download</a:t>
            </a:r>
            <a:r>
              <a:rPr lang="en-US" altLang="ko-KR" sz="1600" dirty="0">
                <a:solidFill>
                  <a:schemeClr val="tx1"/>
                </a:solidFill>
              </a:rPr>
              <a:t>('</a:t>
            </a:r>
            <a:r>
              <a:rPr lang="en-US" altLang="ko-KR" sz="1600" dirty="0" err="1">
                <a:solidFill>
                  <a:schemeClr val="tx1"/>
                </a:solidFill>
              </a:rPr>
              <a:t>punkt</a:t>
            </a:r>
            <a:r>
              <a:rPr lang="en-US" altLang="ko-KR" sz="1600" dirty="0">
                <a:solidFill>
                  <a:schemeClr val="tx1"/>
                </a:solidFill>
              </a:rPr>
              <a:t>')</a:t>
            </a: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word_tokenize</a:t>
            </a:r>
            <a:endParaRPr lang="en-US" altLang="ko-KR" sz="1600" dirty="0">
              <a:solidFill>
                <a:schemeClr val="tx1"/>
              </a:solidFill>
            </a:endParaRPr>
          </a:p>
          <a:p>
            <a:r>
              <a:rPr lang="en-US" altLang="ko-KR" sz="1600" dirty="0">
                <a:solidFill>
                  <a:schemeClr val="tx1"/>
                </a:solidFill>
              </a:rPr>
              <a:t>string = 'The science of today is the technology of tomorrow'</a:t>
            </a:r>
          </a:p>
          <a:p>
            <a:r>
              <a:rPr lang="en-US" altLang="ko-KR" sz="1600" dirty="0" err="1">
                <a:solidFill>
                  <a:schemeClr val="tx1"/>
                </a:solidFill>
              </a:rPr>
              <a:t>word_tokenize</a:t>
            </a:r>
            <a:r>
              <a:rPr lang="en-US" altLang="ko-KR" sz="1600" dirty="0">
                <a:solidFill>
                  <a:schemeClr val="tx1"/>
                </a:solidFill>
              </a:rPr>
              <a:t>(string)  #</a:t>
            </a:r>
            <a:r>
              <a:rPr lang="ko-KR" altLang="en-US" sz="1600" dirty="0">
                <a:solidFill>
                  <a:schemeClr val="tx1"/>
                </a:solidFill>
              </a:rPr>
              <a:t>단어를 토큰으로 나눕니다</a:t>
            </a:r>
            <a:r>
              <a:rPr lang="en-US" altLang="ko-KR" sz="1600" dirty="0">
                <a:solidFill>
                  <a:schemeClr val="tx1"/>
                </a:solidFill>
              </a:rPr>
              <a:t>.</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sent_tokenize</a:t>
            </a:r>
            <a:endParaRPr lang="en-US" altLang="ko-KR" sz="1600" dirty="0">
              <a:solidFill>
                <a:schemeClr val="tx1"/>
              </a:solidFill>
            </a:endParaRPr>
          </a:p>
          <a:p>
            <a:r>
              <a:rPr lang="en-US" altLang="ko-KR" sz="1600" dirty="0">
                <a:solidFill>
                  <a:schemeClr val="tx1"/>
                </a:solidFill>
              </a:rPr>
              <a:t>string="The science of today is the technology of tomorrow. Tomorrow is today."</a:t>
            </a:r>
          </a:p>
          <a:p>
            <a:r>
              <a:rPr lang="en-US" altLang="ko-KR" sz="1600" dirty="0" err="1">
                <a:solidFill>
                  <a:schemeClr val="tx1"/>
                </a:solidFill>
              </a:rPr>
              <a:t>send_tokenize</a:t>
            </a:r>
            <a:r>
              <a:rPr lang="en-US" altLang="ko-KR" sz="1600" dirty="0">
                <a:solidFill>
                  <a:schemeClr val="tx1"/>
                </a:solidFill>
              </a:rPr>
              <a:t>(String)  #</a:t>
            </a:r>
            <a:r>
              <a:rPr lang="ko-KR" altLang="en-US" sz="1600" dirty="0">
                <a:solidFill>
                  <a:schemeClr val="tx1"/>
                </a:solidFill>
              </a:rPr>
              <a:t>문장으로 나눕니다</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364490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err="1"/>
              <a:t>불용어</a:t>
            </a:r>
            <a:r>
              <a:rPr lang="ko-KR" altLang="en-US" sz="1800" b="1" dirty="0"/>
              <a:t> </a:t>
            </a:r>
            <a:r>
              <a:rPr lang="ko-KR" altLang="en-US" sz="1800" b="1" dirty="0" smtClean="0"/>
              <a:t>삭제 </a:t>
            </a:r>
            <a:r>
              <a:rPr lang="en-US" altLang="ko-KR" sz="1800" dirty="0" smtClean="0"/>
              <a:t> </a:t>
            </a:r>
          </a:p>
          <a:p>
            <a:pPr lvl="1">
              <a:buFont typeface="Wingdings" panose="05000000000000000000" pitchFamily="2" charset="2"/>
              <a:buChar char="§"/>
            </a:pPr>
            <a:r>
              <a:rPr lang="ko-KR" altLang="en-US" sz="1600" dirty="0"/>
              <a:t>토큰화된 텍스트 데이터에서 유용한 정보가 거의 없는 매우 흔한 단어를 삭제</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를 </a:t>
            </a:r>
            <a:r>
              <a:rPr lang="ko-KR" altLang="en-US" sz="1600" dirty="0" smtClean="0"/>
              <a:t>사용</a:t>
            </a:r>
            <a:r>
              <a:rPr lang="en-US" altLang="ko-KR" sz="1600" dirty="0" smtClean="0"/>
              <a:t>(179</a:t>
            </a:r>
            <a:r>
              <a:rPr lang="ko-KR" altLang="en-US" sz="1600" dirty="0" smtClean="0"/>
              <a:t>개</a:t>
            </a:r>
            <a:r>
              <a:rPr lang="en-US" altLang="ko-KR" sz="1600" dirty="0" smtClean="0"/>
              <a:t>)</a:t>
            </a:r>
          </a:p>
          <a:p>
            <a:pPr lvl="1">
              <a:buFont typeface="Wingdings" panose="05000000000000000000" pitchFamily="2" charset="2"/>
              <a:buChar char="§"/>
            </a:pPr>
            <a:r>
              <a:rPr lang="ko-KR" altLang="en-US" sz="1600" dirty="0" err="1"/>
              <a:t>불용어는</a:t>
            </a:r>
            <a:r>
              <a:rPr lang="ko-KR" altLang="en-US" sz="1600" dirty="0"/>
              <a:t> 작업 전에 삭제해야 하는 일련의 단어를 의미하기도 하지만 유용한 정보가 거의 없는 매우 자주 등장하는 단어를 의미합니다</a:t>
            </a:r>
            <a:r>
              <a:rPr lang="en-US" altLang="ko-KR" sz="1600" dirty="0"/>
              <a:t>.</a:t>
            </a:r>
          </a:p>
          <a:p>
            <a:pPr lvl="1">
              <a:buFont typeface="Wingdings" panose="05000000000000000000" pitchFamily="2" charset="2"/>
              <a:buChar char="§"/>
            </a:pPr>
            <a:r>
              <a:rPr lang="en-US" altLang="ko-KR" sz="1600" dirty="0"/>
              <a:t>NLTK</a:t>
            </a:r>
            <a:r>
              <a:rPr lang="ko-KR" altLang="en-US" sz="1600" dirty="0"/>
              <a:t>는 </a:t>
            </a:r>
            <a:r>
              <a:rPr lang="ko-KR" altLang="en-US" sz="1600" dirty="0" err="1"/>
              <a:t>불용어</a:t>
            </a:r>
            <a:r>
              <a:rPr lang="ko-KR" altLang="en-US" sz="1600" dirty="0"/>
              <a:t> 리스트를 사용하여 토큰화된 단어에서 </a:t>
            </a:r>
            <a:r>
              <a:rPr lang="ko-KR" altLang="en-US" sz="1600" dirty="0" err="1"/>
              <a:t>불용어를</a:t>
            </a:r>
            <a:r>
              <a:rPr lang="ko-KR" altLang="en-US" sz="1600" dirty="0"/>
              <a:t> 찾고 삭제할 수 있습니다</a:t>
            </a:r>
            <a:r>
              <a:rPr lang="en-US" altLang="ko-KR" sz="1600" dirty="0" smtClean="0"/>
              <a:t>.</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는 토큰화된 단어가 소문자라고 가정합니다</a:t>
            </a:r>
            <a:r>
              <a:rPr lang="en-US" altLang="ko-KR" sz="1600" dirty="0"/>
              <a:t>.</a:t>
            </a:r>
          </a:p>
          <a:p>
            <a:pPr lvl="1">
              <a:buFont typeface="Wingdings" panose="05000000000000000000" pitchFamily="2" charset="2"/>
              <a:buChar char="§"/>
            </a:pPr>
            <a:r>
              <a:rPr lang="ko-KR" altLang="en-US" sz="1600" dirty="0" err="1"/>
              <a:t>사이킷런도</a:t>
            </a:r>
            <a:r>
              <a:rPr lang="ko-KR" altLang="en-US" sz="1600" dirty="0"/>
              <a:t> 영어 </a:t>
            </a:r>
            <a:r>
              <a:rPr lang="ko-KR" altLang="en-US" sz="1600" dirty="0" err="1"/>
              <a:t>불용어</a:t>
            </a:r>
            <a:r>
              <a:rPr lang="ko-KR" altLang="en-US" sz="1600" dirty="0"/>
              <a:t> 리스트를 제공합니다</a:t>
            </a:r>
            <a:r>
              <a:rPr lang="en-US" altLang="ko-KR" sz="1600" dirty="0"/>
              <a:t>. (318</a:t>
            </a:r>
            <a:r>
              <a:rPr lang="ko-KR" altLang="en-US" sz="1600" dirty="0"/>
              <a:t>개</a:t>
            </a:r>
            <a:r>
              <a:rPr lang="en-US" altLang="ko-KR" sz="1600" dirty="0"/>
              <a:t>)</a:t>
            </a:r>
          </a:p>
        </p:txBody>
      </p:sp>
      <p:sp>
        <p:nvSpPr>
          <p:cNvPr id="5" name="직사각형 4"/>
          <p:cNvSpPr/>
          <p:nvPr/>
        </p:nvSpPr>
        <p:spPr>
          <a:xfrm>
            <a:off x="1174168" y="3484936"/>
            <a:ext cx="9811473" cy="20138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smtClean="0">
                <a:solidFill>
                  <a:schemeClr val="tx1"/>
                </a:solidFill>
              </a:rPr>
              <a:t>import nltk</a:t>
            </a:r>
          </a:p>
          <a:p>
            <a:r>
              <a:rPr lang="en-US" altLang="ko-KR" sz="1600" smtClean="0">
                <a:solidFill>
                  <a:schemeClr val="tx1"/>
                </a:solidFill>
              </a:rPr>
              <a:t>nltk.download('stopwords')</a:t>
            </a:r>
          </a:p>
          <a:p>
            <a:endParaRPr lang="en-US" altLang="ko-KR" sz="1600" smtClean="0">
              <a:solidFill>
                <a:schemeClr val="tx1"/>
              </a:solidFill>
            </a:endParaRPr>
          </a:p>
          <a:p>
            <a:r>
              <a:rPr lang="en-US" altLang="ko-KR" sz="1600" smtClean="0">
                <a:solidFill>
                  <a:schemeClr val="tx1"/>
                </a:solidFill>
              </a:rPr>
              <a:t>from nltk.corpus import stopwords</a:t>
            </a:r>
          </a:p>
          <a:p>
            <a:r>
              <a:rPr lang="en-US" altLang="ko-KR" sz="1600" smtClean="0">
                <a:solidFill>
                  <a:schemeClr val="tx1"/>
                </a:solidFill>
              </a:rPr>
              <a:t>tokenized_words =['i', 'am', 'going','to', 'go', 'to', 'the', 'store', 'and', 'park']</a:t>
            </a:r>
          </a:p>
          <a:p>
            <a:r>
              <a:rPr lang="en-US" altLang="ko-KR" sz="1600" smtClean="0">
                <a:solidFill>
                  <a:schemeClr val="tx1"/>
                </a:solidFill>
              </a:rPr>
              <a:t>stop_words = stopwords.words('english')  #</a:t>
            </a:r>
            <a:r>
              <a:rPr lang="ko-KR" altLang="en-US" sz="1600" smtClean="0">
                <a:solidFill>
                  <a:schemeClr val="tx1"/>
                </a:solidFill>
              </a:rPr>
              <a:t>불용어 로드</a:t>
            </a:r>
          </a:p>
          <a:p>
            <a:r>
              <a:rPr lang="en-US" altLang="ko-KR" sz="1600" smtClean="0">
                <a:solidFill>
                  <a:schemeClr val="tx1"/>
                </a:solidFill>
              </a:rPr>
              <a:t>[word for word in tokenized_words if word not in stop_words]  #</a:t>
            </a:r>
            <a:r>
              <a:rPr lang="ko-KR" altLang="en-US" sz="1600" smtClean="0">
                <a:solidFill>
                  <a:schemeClr val="tx1"/>
                </a:solidFill>
              </a:rPr>
              <a:t>불용어 삭제</a:t>
            </a:r>
            <a:endParaRPr lang="en-US" altLang="ko-KR" sz="1600" smtClean="0">
              <a:solidFill>
                <a:schemeClr val="tx1"/>
              </a:solidFill>
            </a:endParaRPr>
          </a:p>
          <a:p>
            <a:r>
              <a:rPr lang="en-US" altLang="ko-KR" sz="1600" smtClean="0">
                <a:solidFill>
                  <a:schemeClr val="tx1"/>
                </a:solidFill>
              </a:rPr>
              <a:t>stop_words[:5] #</a:t>
            </a:r>
            <a:r>
              <a:rPr lang="ko-KR" altLang="en-US" sz="1600" smtClean="0">
                <a:solidFill>
                  <a:schemeClr val="tx1"/>
                </a:solidFill>
              </a:rPr>
              <a:t>불용어 확인</a:t>
            </a:r>
            <a:endParaRPr lang="en-US" altLang="ko-KR" sz="1600" dirty="0">
              <a:solidFill>
                <a:schemeClr val="tx1"/>
              </a:solidFill>
            </a:endParaRPr>
          </a:p>
        </p:txBody>
      </p:sp>
      <p:sp>
        <p:nvSpPr>
          <p:cNvPr id="6" name="직사각형 5"/>
          <p:cNvSpPr/>
          <p:nvPr/>
        </p:nvSpPr>
        <p:spPr>
          <a:xfrm>
            <a:off x="1174168" y="5651330"/>
            <a:ext cx="9811473" cy="8037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from </a:t>
            </a:r>
            <a:r>
              <a:rPr lang="en-US" altLang="ko-KR" sz="1600" dirty="0" err="1">
                <a:solidFill>
                  <a:schemeClr val="tx1"/>
                </a:solidFill>
              </a:rPr>
              <a:t>sklearn.featue_extraction.text</a:t>
            </a:r>
            <a:r>
              <a:rPr lang="en-US" altLang="ko-KR" sz="1600" dirty="0">
                <a:solidFill>
                  <a:schemeClr val="tx1"/>
                </a:solidFill>
              </a:rPr>
              <a:t> import ENGLISH_STOP_WORDS</a:t>
            </a:r>
          </a:p>
          <a:p>
            <a:r>
              <a:rPr lang="en-US" altLang="ko-KR" sz="1600" dirty="0" err="1">
                <a:solidFill>
                  <a:schemeClr val="tx1"/>
                </a:solidFill>
              </a:rPr>
              <a:t>len</a:t>
            </a:r>
            <a:r>
              <a:rPr lang="en-US" altLang="ko-KR" sz="1600" dirty="0">
                <a:solidFill>
                  <a:schemeClr val="tx1"/>
                </a:solidFill>
              </a:rPr>
              <a:t>(ENGLISH_STOP_WORDS),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stop_words</a:t>
            </a:r>
            <a:r>
              <a:rPr lang="en-US" altLang="ko-KR" sz="1600" dirty="0">
                <a:solidFill>
                  <a:schemeClr val="tx1"/>
                </a:solidFill>
              </a:rPr>
              <a:t>)</a:t>
            </a:r>
          </a:p>
          <a:p>
            <a:r>
              <a:rPr lang="en-US" altLang="ko-KR" sz="1600" dirty="0">
                <a:solidFill>
                  <a:schemeClr val="tx1"/>
                </a:solidFill>
              </a:rPr>
              <a:t>list(ENGLISH_STOP_WORDS)[:5]</a:t>
            </a:r>
          </a:p>
        </p:txBody>
      </p:sp>
    </p:spTree>
    <p:extLst>
      <p:ext uri="{BB962C8B-B14F-4D97-AF65-F5344CB8AC3E}">
        <p14:creationId xmlns:p14="http://schemas.microsoft.com/office/powerpoint/2010/main" val="28929073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a:t>어간 </a:t>
            </a:r>
            <a:r>
              <a:rPr lang="ko-KR" altLang="en-US" sz="1800" b="1" smtClean="0"/>
              <a:t>추출 </a:t>
            </a:r>
            <a:r>
              <a:rPr lang="en-US" altLang="ko-KR" sz="1800" dirty="0" smtClean="0"/>
              <a:t> </a:t>
            </a:r>
          </a:p>
          <a:p>
            <a:pPr lvl="1">
              <a:buFont typeface="Wingdings" panose="05000000000000000000" pitchFamily="2" charset="2"/>
              <a:buChar char="§"/>
            </a:pPr>
            <a:r>
              <a:rPr lang="ko-KR" altLang="en-US" sz="1600" dirty="0"/>
              <a:t>토큰화된 텍스트 데이터에서 유용한 정보가 거의 없는 매우 흔한 단어를 삭제</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를 </a:t>
            </a:r>
            <a:r>
              <a:rPr lang="ko-KR" altLang="en-US" sz="1600" dirty="0" smtClean="0"/>
              <a:t>사용</a:t>
            </a:r>
            <a:r>
              <a:rPr lang="en-US" altLang="ko-KR" sz="1600" dirty="0" smtClean="0"/>
              <a:t>(179</a:t>
            </a:r>
            <a:r>
              <a:rPr lang="ko-KR" altLang="en-US" sz="1600" dirty="0" smtClean="0"/>
              <a:t>개</a:t>
            </a:r>
            <a:r>
              <a:rPr lang="en-US" altLang="ko-KR" sz="1600" dirty="0" smtClean="0"/>
              <a:t>)</a:t>
            </a:r>
          </a:p>
          <a:p>
            <a:pPr lvl="1">
              <a:buFont typeface="Wingdings" panose="05000000000000000000" pitchFamily="2" charset="2"/>
              <a:buChar char="§"/>
            </a:pPr>
            <a:r>
              <a:rPr lang="ko-KR" altLang="en-US" sz="1600" dirty="0" err="1"/>
              <a:t>불용어는</a:t>
            </a:r>
            <a:r>
              <a:rPr lang="ko-KR" altLang="en-US" sz="1600" dirty="0"/>
              <a:t> 작업 전에 삭제해야 하는 일련의 단어를 의미하기도 하지만 유용한 정보가 거의 없는 매우 자주 등장하는 단어를 의미합니다</a:t>
            </a:r>
            <a:r>
              <a:rPr lang="en-US" altLang="ko-KR" sz="1600" dirty="0"/>
              <a:t>.</a:t>
            </a:r>
          </a:p>
          <a:p>
            <a:pPr lvl="1">
              <a:buFont typeface="Wingdings" panose="05000000000000000000" pitchFamily="2" charset="2"/>
              <a:buChar char="§"/>
            </a:pPr>
            <a:r>
              <a:rPr lang="en-US" altLang="ko-KR" sz="1600" dirty="0"/>
              <a:t>NLTK</a:t>
            </a:r>
            <a:r>
              <a:rPr lang="ko-KR" altLang="en-US" sz="1600" dirty="0"/>
              <a:t>는 </a:t>
            </a:r>
            <a:r>
              <a:rPr lang="ko-KR" altLang="en-US" sz="1600" dirty="0" err="1"/>
              <a:t>불용어</a:t>
            </a:r>
            <a:r>
              <a:rPr lang="ko-KR" altLang="en-US" sz="1600" dirty="0"/>
              <a:t> 리스트를 사용하여 토큰화된 단어에서 </a:t>
            </a:r>
            <a:r>
              <a:rPr lang="ko-KR" altLang="en-US" sz="1600" dirty="0" err="1"/>
              <a:t>불용어를</a:t>
            </a:r>
            <a:r>
              <a:rPr lang="ko-KR" altLang="en-US" sz="1600" dirty="0"/>
              <a:t> 찾고 삭제할 수 있습니다</a:t>
            </a:r>
            <a:r>
              <a:rPr lang="en-US" altLang="ko-KR" sz="1600" dirty="0" smtClean="0"/>
              <a:t>.</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는 토큰화된 단어가 소문자라고 가정합니다</a:t>
            </a:r>
            <a:r>
              <a:rPr lang="en-US" altLang="ko-KR" sz="1600" dirty="0"/>
              <a:t>.</a:t>
            </a:r>
          </a:p>
          <a:p>
            <a:pPr lvl="1">
              <a:buFont typeface="Wingdings" panose="05000000000000000000" pitchFamily="2" charset="2"/>
              <a:buChar char="§"/>
            </a:pPr>
            <a:r>
              <a:rPr lang="ko-KR" altLang="en-US" sz="1600" dirty="0" err="1"/>
              <a:t>사이킷런도</a:t>
            </a:r>
            <a:r>
              <a:rPr lang="ko-KR" altLang="en-US" sz="1600" dirty="0"/>
              <a:t> 영어 </a:t>
            </a:r>
            <a:r>
              <a:rPr lang="ko-KR" altLang="en-US" sz="1600" dirty="0" err="1"/>
              <a:t>불용어</a:t>
            </a:r>
            <a:r>
              <a:rPr lang="ko-KR" altLang="en-US" sz="1600" dirty="0"/>
              <a:t> 리스트를 제공합니다</a:t>
            </a:r>
            <a:r>
              <a:rPr lang="en-US" altLang="ko-KR" sz="1600" dirty="0"/>
              <a:t>. (318</a:t>
            </a:r>
            <a:r>
              <a:rPr lang="ko-KR" altLang="en-US" sz="1600" dirty="0"/>
              <a:t>개</a:t>
            </a:r>
            <a:r>
              <a:rPr lang="en-US" altLang="ko-KR" sz="1600" dirty="0"/>
              <a:t>)</a:t>
            </a:r>
          </a:p>
        </p:txBody>
      </p:sp>
      <p:sp>
        <p:nvSpPr>
          <p:cNvPr id="5" name="직사각형 4"/>
          <p:cNvSpPr/>
          <p:nvPr/>
        </p:nvSpPr>
        <p:spPr>
          <a:xfrm>
            <a:off x="1174168" y="3484936"/>
            <a:ext cx="9811473" cy="20138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smtClean="0">
                <a:solidFill>
                  <a:schemeClr val="tx1"/>
                </a:solidFill>
              </a:rPr>
              <a:t>import nltk</a:t>
            </a:r>
          </a:p>
          <a:p>
            <a:r>
              <a:rPr lang="en-US" altLang="ko-KR" sz="1600" smtClean="0">
                <a:solidFill>
                  <a:schemeClr val="tx1"/>
                </a:solidFill>
              </a:rPr>
              <a:t>nltk.download('stopwords')</a:t>
            </a:r>
          </a:p>
          <a:p>
            <a:endParaRPr lang="en-US" altLang="ko-KR" sz="1600" smtClean="0">
              <a:solidFill>
                <a:schemeClr val="tx1"/>
              </a:solidFill>
            </a:endParaRPr>
          </a:p>
          <a:p>
            <a:r>
              <a:rPr lang="en-US" altLang="ko-KR" sz="1600" smtClean="0">
                <a:solidFill>
                  <a:schemeClr val="tx1"/>
                </a:solidFill>
              </a:rPr>
              <a:t>from nltk.corpus import stopwords</a:t>
            </a:r>
          </a:p>
          <a:p>
            <a:r>
              <a:rPr lang="en-US" altLang="ko-KR" sz="1600" smtClean="0">
                <a:solidFill>
                  <a:schemeClr val="tx1"/>
                </a:solidFill>
              </a:rPr>
              <a:t>tokenized_words =['i', 'am', 'going','to', 'go', 'to', 'the', 'store', 'and', 'park']</a:t>
            </a:r>
          </a:p>
          <a:p>
            <a:r>
              <a:rPr lang="en-US" altLang="ko-KR" sz="1600" smtClean="0">
                <a:solidFill>
                  <a:schemeClr val="tx1"/>
                </a:solidFill>
              </a:rPr>
              <a:t>stop_words = stopwords.words('english')  #</a:t>
            </a:r>
            <a:r>
              <a:rPr lang="ko-KR" altLang="en-US" sz="1600" smtClean="0">
                <a:solidFill>
                  <a:schemeClr val="tx1"/>
                </a:solidFill>
              </a:rPr>
              <a:t>불용어 로드</a:t>
            </a:r>
          </a:p>
          <a:p>
            <a:r>
              <a:rPr lang="en-US" altLang="ko-KR" sz="1600" smtClean="0">
                <a:solidFill>
                  <a:schemeClr val="tx1"/>
                </a:solidFill>
              </a:rPr>
              <a:t>[word for word in tokenized_words if word not in stop_words]  #</a:t>
            </a:r>
            <a:r>
              <a:rPr lang="ko-KR" altLang="en-US" sz="1600" smtClean="0">
                <a:solidFill>
                  <a:schemeClr val="tx1"/>
                </a:solidFill>
              </a:rPr>
              <a:t>불용어 삭제</a:t>
            </a:r>
            <a:endParaRPr lang="en-US" altLang="ko-KR" sz="1600" smtClean="0">
              <a:solidFill>
                <a:schemeClr val="tx1"/>
              </a:solidFill>
            </a:endParaRPr>
          </a:p>
          <a:p>
            <a:r>
              <a:rPr lang="en-US" altLang="ko-KR" sz="1600" smtClean="0">
                <a:solidFill>
                  <a:schemeClr val="tx1"/>
                </a:solidFill>
              </a:rPr>
              <a:t>stop_words[:5] #</a:t>
            </a:r>
            <a:r>
              <a:rPr lang="ko-KR" altLang="en-US" sz="1600" smtClean="0">
                <a:solidFill>
                  <a:schemeClr val="tx1"/>
                </a:solidFill>
              </a:rPr>
              <a:t>불용어 확인</a:t>
            </a:r>
            <a:endParaRPr lang="en-US" altLang="ko-KR" sz="1600" dirty="0">
              <a:solidFill>
                <a:schemeClr val="tx1"/>
              </a:solidFill>
            </a:endParaRPr>
          </a:p>
        </p:txBody>
      </p:sp>
      <p:sp>
        <p:nvSpPr>
          <p:cNvPr id="6" name="직사각형 5"/>
          <p:cNvSpPr/>
          <p:nvPr/>
        </p:nvSpPr>
        <p:spPr>
          <a:xfrm>
            <a:off x="1174168" y="5651330"/>
            <a:ext cx="9811473" cy="8037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from </a:t>
            </a:r>
            <a:r>
              <a:rPr lang="en-US" altLang="ko-KR" sz="1600" dirty="0" err="1">
                <a:solidFill>
                  <a:schemeClr val="tx1"/>
                </a:solidFill>
              </a:rPr>
              <a:t>sklearn.featue_extraction.text</a:t>
            </a:r>
            <a:r>
              <a:rPr lang="en-US" altLang="ko-KR" sz="1600" dirty="0">
                <a:solidFill>
                  <a:schemeClr val="tx1"/>
                </a:solidFill>
              </a:rPr>
              <a:t> import ENGLISH_STOP_WORDS</a:t>
            </a:r>
          </a:p>
          <a:p>
            <a:r>
              <a:rPr lang="en-US" altLang="ko-KR" sz="1600" dirty="0" err="1">
                <a:solidFill>
                  <a:schemeClr val="tx1"/>
                </a:solidFill>
              </a:rPr>
              <a:t>len</a:t>
            </a:r>
            <a:r>
              <a:rPr lang="en-US" altLang="ko-KR" sz="1600" dirty="0">
                <a:solidFill>
                  <a:schemeClr val="tx1"/>
                </a:solidFill>
              </a:rPr>
              <a:t>(ENGLISH_STOP_WORDS),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stop_words</a:t>
            </a:r>
            <a:r>
              <a:rPr lang="en-US" altLang="ko-KR" sz="1600" dirty="0">
                <a:solidFill>
                  <a:schemeClr val="tx1"/>
                </a:solidFill>
              </a:rPr>
              <a:t>)</a:t>
            </a:r>
          </a:p>
          <a:p>
            <a:r>
              <a:rPr lang="en-US" altLang="ko-KR" sz="1600" dirty="0">
                <a:solidFill>
                  <a:schemeClr val="tx1"/>
                </a:solidFill>
              </a:rPr>
              <a:t>list(ENGLISH_STOP_WORDS)[:5]</a:t>
            </a:r>
          </a:p>
        </p:txBody>
      </p:sp>
    </p:spTree>
    <p:extLst>
      <p:ext uri="{BB962C8B-B14F-4D97-AF65-F5344CB8AC3E}">
        <p14:creationId xmlns:p14="http://schemas.microsoft.com/office/powerpoint/2010/main" val="8581895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09598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벡터화 </a:t>
            </a:r>
            <a:r>
              <a:rPr lang="ko-KR" altLang="en-US" sz="1800" dirty="0" smtClean="0"/>
              <a:t>연산</a:t>
            </a:r>
            <a:endParaRPr lang="en-US" altLang="ko-KR" sz="1800" dirty="0" smtClean="0"/>
          </a:p>
          <a:p>
            <a:pPr lvl="1"/>
            <a:r>
              <a:rPr lang="en-US" altLang="ko-KR" sz="1600" dirty="0" err="1"/>
              <a:t>keepdims</a:t>
            </a:r>
            <a:r>
              <a:rPr lang="en-US" altLang="ko-KR" sz="1600" dirty="0"/>
              <a:t> </a:t>
            </a:r>
            <a:r>
              <a:rPr lang="ko-KR" altLang="en-US" sz="1600" dirty="0"/>
              <a:t>매개변수를 </a:t>
            </a:r>
            <a:r>
              <a:rPr lang="en-US" altLang="ko-KR" sz="1600" dirty="0"/>
              <a:t>True</a:t>
            </a:r>
            <a:r>
              <a:rPr lang="ko-KR" altLang="en-US" sz="1600" dirty="0"/>
              <a:t>로 지정하면 원본 배열의 차원과 동일한 결과를 만듭니다</a:t>
            </a:r>
            <a:r>
              <a:rPr lang="en-US" altLang="ko-KR" sz="1600" dirty="0"/>
              <a:t>.</a:t>
            </a:r>
          </a:p>
        </p:txBody>
      </p:sp>
      <p:sp>
        <p:nvSpPr>
          <p:cNvPr id="9" name="직사각형 8"/>
          <p:cNvSpPr/>
          <p:nvPr/>
        </p:nvSpPr>
        <p:spPr>
          <a:xfrm>
            <a:off x="1191644" y="1948070"/>
            <a:ext cx="10092583" cy="17095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err="1">
                <a:solidFill>
                  <a:schemeClr val="tx1"/>
                </a:solidFill>
              </a:rPr>
              <a:t>vector_column</a:t>
            </a:r>
            <a:r>
              <a:rPr lang="en-US" altLang="ko-KR" sz="1600" dirty="0">
                <a:solidFill>
                  <a:schemeClr val="tx1"/>
                </a:solidFill>
              </a:rPr>
              <a:t> = </a:t>
            </a:r>
            <a:r>
              <a:rPr lang="en-US" altLang="ko-KR" sz="1600" dirty="0" err="1">
                <a:solidFill>
                  <a:schemeClr val="tx1"/>
                </a:solidFill>
              </a:rPr>
              <a:t>np.max</a:t>
            </a:r>
            <a:r>
              <a:rPr lang="en-US" altLang="ko-KR" sz="1600" dirty="0">
                <a:solidFill>
                  <a:schemeClr val="tx1"/>
                </a:solidFill>
              </a:rPr>
              <a:t>(matrix, axis=1, </a:t>
            </a:r>
            <a:r>
              <a:rPr lang="en-US" altLang="ko-KR" sz="1600" dirty="0" err="1">
                <a:solidFill>
                  <a:schemeClr val="tx1"/>
                </a:solidFill>
              </a:rPr>
              <a:t>keepdims</a:t>
            </a:r>
            <a:r>
              <a:rPr lang="en-US" altLang="ko-KR" sz="1600" dirty="0">
                <a:solidFill>
                  <a:schemeClr val="tx1"/>
                </a:solidFill>
              </a:rPr>
              <a:t>=True)</a:t>
            </a:r>
          </a:p>
          <a:p>
            <a:r>
              <a:rPr lang="en-US" altLang="ko-KR" sz="1600" dirty="0" err="1">
                <a:solidFill>
                  <a:schemeClr val="tx1"/>
                </a:solidFill>
              </a:rPr>
              <a:t>vector_column</a:t>
            </a:r>
            <a:endParaRPr lang="en-US" altLang="ko-KR" sz="1600" dirty="0">
              <a:solidFill>
                <a:schemeClr val="tx1"/>
              </a:solidFill>
            </a:endParaRPr>
          </a:p>
          <a:p>
            <a:r>
              <a:rPr lang="en-US" altLang="ko-KR" sz="1600" dirty="0" err="1">
                <a:solidFill>
                  <a:schemeClr val="tx1"/>
                </a:solidFill>
              </a:rPr>
              <a:t>np.mean</a:t>
            </a:r>
            <a:r>
              <a:rPr lang="en-US" altLang="ko-KR" sz="1600" dirty="0">
                <a:solidFill>
                  <a:schemeClr val="tx1"/>
                </a:solidFill>
              </a:rPr>
              <a:t>(matrix)   #</a:t>
            </a:r>
            <a:r>
              <a:rPr lang="ko-KR" altLang="en-US" sz="1600" dirty="0">
                <a:solidFill>
                  <a:schemeClr val="tx1"/>
                </a:solidFill>
              </a:rPr>
              <a:t>평균을 반환</a:t>
            </a:r>
          </a:p>
          <a:p>
            <a:r>
              <a:rPr lang="en-US" altLang="ko-KR" sz="1600" dirty="0" err="1">
                <a:solidFill>
                  <a:schemeClr val="tx1"/>
                </a:solidFill>
              </a:rPr>
              <a:t>np.var</a:t>
            </a:r>
            <a:r>
              <a:rPr lang="en-US" altLang="ko-KR" sz="1600" dirty="0">
                <a:solidFill>
                  <a:schemeClr val="tx1"/>
                </a:solidFill>
              </a:rPr>
              <a:t>(matrix)  #</a:t>
            </a:r>
            <a:r>
              <a:rPr lang="ko-KR" altLang="en-US" sz="1600" dirty="0">
                <a:solidFill>
                  <a:schemeClr val="tx1"/>
                </a:solidFill>
              </a:rPr>
              <a:t>분산을 반환</a:t>
            </a:r>
          </a:p>
          <a:p>
            <a:r>
              <a:rPr lang="en-US" altLang="ko-KR" sz="1600" dirty="0" err="1">
                <a:solidFill>
                  <a:schemeClr val="tx1"/>
                </a:solidFill>
              </a:rPr>
              <a:t>np.std</a:t>
            </a:r>
            <a:r>
              <a:rPr lang="en-US" altLang="ko-KR" sz="1600" dirty="0">
                <a:solidFill>
                  <a:schemeClr val="tx1"/>
                </a:solidFill>
              </a:rPr>
              <a:t>(matrix)  #</a:t>
            </a:r>
            <a:r>
              <a:rPr lang="ko-KR" altLang="en-US" sz="1600" dirty="0" smtClean="0">
                <a:solidFill>
                  <a:schemeClr val="tx1"/>
                </a:solidFill>
              </a:rPr>
              <a:t>표준편차를 </a:t>
            </a:r>
            <a:r>
              <a:rPr lang="ko-KR" altLang="en-US" sz="1600" dirty="0">
                <a:solidFill>
                  <a:schemeClr val="tx1"/>
                </a:solidFill>
              </a:rPr>
              <a:t>반환</a:t>
            </a:r>
            <a:endParaRPr lang="en-US" altLang="ko-KR" sz="1600" dirty="0">
              <a:solidFill>
                <a:schemeClr val="tx1"/>
              </a:solidFill>
            </a:endParaRPr>
          </a:p>
        </p:txBody>
      </p:sp>
    </p:spTree>
    <p:extLst>
      <p:ext uri="{BB962C8B-B14F-4D97-AF65-F5344CB8AC3E}">
        <p14:creationId xmlns:p14="http://schemas.microsoft.com/office/powerpoint/2010/main" val="34271152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a:t>자연어 처리 </a:t>
            </a:r>
            <a:r>
              <a:rPr lang="en-US" altLang="ko-KR" sz="1800" dirty="0"/>
              <a:t>(natural language processing) </a:t>
            </a:r>
            <a:endParaRPr lang="en-US" altLang="ko-KR" sz="1800" dirty="0" smtClean="0"/>
          </a:p>
          <a:p>
            <a:pPr lvl="1">
              <a:buFont typeface="Wingdings" panose="05000000000000000000" pitchFamily="2" charset="2"/>
              <a:buChar char="§"/>
            </a:pPr>
            <a:r>
              <a:rPr lang="ko-KR" altLang="en-US" sz="1600" dirty="0"/>
              <a:t>자연어를 의미를 분석하여 컴퓨터가 처리할 수 있도록 하는 </a:t>
            </a:r>
            <a:r>
              <a:rPr lang="ko-KR" altLang="en-US" sz="1600" dirty="0" smtClean="0"/>
              <a:t>일</a:t>
            </a:r>
            <a:endParaRPr lang="ko-KR" altLang="en-US" sz="1600" dirty="0"/>
          </a:p>
          <a:p>
            <a:pPr lvl="1">
              <a:buFont typeface="Wingdings" panose="05000000000000000000" pitchFamily="2" charset="2"/>
              <a:buChar char="§"/>
            </a:pPr>
            <a:r>
              <a:rPr lang="ko-KR" altLang="en-US" sz="1600" dirty="0" smtClean="0"/>
              <a:t>활용 분야</a:t>
            </a:r>
            <a:endParaRPr lang="en-US" altLang="ko-KR" sz="1600" dirty="0" smtClean="0"/>
          </a:p>
          <a:p>
            <a:pPr lvl="2"/>
            <a:r>
              <a:rPr lang="ko-KR" altLang="en-US" sz="1600" dirty="0" smtClean="0"/>
              <a:t>음성 인식</a:t>
            </a:r>
            <a:endParaRPr lang="en-US" altLang="ko-KR" sz="1600" dirty="0" smtClean="0"/>
          </a:p>
          <a:p>
            <a:pPr lvl="2"/>
            <a:r>
              <a:rPr lang="ko-KR" altLang="en-US" sz="1600" dirty="0" smtClean="0"/>
              <a:t>내용 요약</a:t>
            </a:r>
            <a:endParaRPr lang="en-US" altLang="ko-KR" sz="1600" dirty="0" smtClean="0"/>
          </a:p>
          <a:p>
            <a:pPr lvl="2"/>
            <a:r>
              <a:rPr lang="ko-KR" altLang="en-US" sz="1600" dirty="0" smtClean="0"/>
              <a:t>번역</a:t>
            </a:r>
            <a:endParaRPr lang="en-US" altLang="ko-KR" sz="1600" dirty="0" smtClean="0"/>
          </a:p>
          <a:p>
            <a:pPr lvl="2"/>
            <a:r>
              <a:rPr lang="ko-KR" altLang="en-US" sz="1600" dirty="0" smtClean="0"/>
              <a:t>사용자의 </a:t>
            </a:r>
            <a:r>
              <a:rPr lang="ko-KR" altLang="en-US" sz="1600" dirty="0"/>
              <a:t>감성 </a:t>
            </a:r>
            <a:r>
              <a:rPr lang="ko-KR" altLang="en-US" sz="1600" dirty="0" smtClean="0"/>
              <a:t>분석</a:t>
            </a:r>
            <a:endParaRPr lang="en-US" altLang="ko-KR" sz="1600" dirty="0" smtClean="0"/>
          </a:p>
          <a:p>
            <a:pPr lvl="2"/>
            <a:r>
              <a:rPr lang="ko-KR" altLang="en-US" sz="1600" dirty="0" smtClean="0"/>
              <a:t>텍스트 </a:t>
            </a:r>
            <a:r>
              <a:rPr lang="ko-KR" altLang="en-US" sz="1600" dirty="0"/>
              <a:t>분류 작업</a:t>
            </a:r>
            <a:r>
              <a:rPr lang="en-US" altLang="ko-KR" sz="1600" dirty="0"/>
              <a:t>(</a:t>
            </a:r>
            <a:r>
              <a:rPr lang="ko-KR" altLang="en-US" sz="1600" dirty="0" err="1"/>
              <a:t>스팸</a:t>
            </a:r>
            <a:r>
              <a:rPr lang="ko-KR" altLang="en-US" sz="1600" dirty="0"/>
              <a:t> 메일 분류</a:t>
            </a:r>
            <a:r>
              <a:rPr lang="en-US" altLang="ko-KR" sz="1600" dirty="0"/>
              <a:t>, </a:t>
            </a:r>
            <a:r>
              <a:rPr lang="ko-KR" altLang="en-US" sz="1600" dirty="0"/>
              <a:t>뉴스 기사 카테고리 분류</a:t>
            </a:r>
            <a:r>
              <a:rPr lang="en-US" altLang="ko-KR" sz="1600" dirty="0" smtClean="0"/>
              <a:t>)</a:t>
            </a:r>
          </a:p>
          <a:p>
            <a:pPr lvl="2"/>
            <a:r>
              <a:rPr lang="ko-KR" altLang="en-US" sz="1600" dirty="0" smtClean="0"/>
              <a:t>질의 </a:t>
            </a:r>
            <a:r>
              <a:rPr lang="ko-KR" altLang="en-US" sz="1600" dirty="0"/>
              <a:t>응답 </a:t>
            </a:r>
            <a:r>
              <a:rPr lang="ko-KR" altLang="en-US" sz="1600" dirty="0" smtClean="0"/>
              <a:t>시스템</a:t>
            </a:r>
            <a:endParaRPr lang="en-US" altLang="ko-KR" sz="1600" dirty="0" smtClean="0"/>
          </a:p>
          <a:p>
            <a:pPr lvl="2"/>
            <a:r>
              <a:rPr lang="ko-KR" altLang="en-US" sz="1600" dirty="0" err="1" smtClean="0"/>
              <a:t>챗봇</a:t>
            </a:r>
            <a:r>
              <a:rPr lang="ko-KR" altLang="en-US" sz="1600" dirty="0" smtClean="0"/>
              <a:t> </a:t>
            </a:r>
            <a:r>
              <a:rPr lang="en-US" altLang="ko-KR" sz="1800" dirty="0" smtClean="0"/>
              <a:t> </a:t>
            </a:r>
            <a:endParaRPr lang="en-US" altLang="ko-KR" sz="1600" dirty="0"/>
          </a:p>
        </p:txBody>
      </p:sp>
    </p:spTree>
    <p:extLst>
      <p:ext uri="{BB962C8B-B14F-4D97-AF65-F5344CB8AC3E}">
        <p14:creationId xmlns:p14="http://schemas.microsoft.com/office/powerpoint/2010/main" val="12830180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smtClean="0"/>
              <a:t>필요 </a:t>
            </a:r>
            <a:r>
              <a:rPr lang="ko-KR" altLang="en-US" sz="1800" dirty="0"/>
              <a:t>프레임워크와 </a:t>
            </a:r>
            <a:r>
              <a:rPr lang="ko-KR" altLang="en-US" sz="1800" dirty="0" smtClean="0"/>
              <a:t>라이브러리</a:t>
            </a:r>
            <a:r>
              <a:rPr lang="en-US" altLang="ko-KR" sz="1800" dirty="0" smtClean="0"/>
              <a:t> </a:t>
            </a:r>
            <a:endParaRPr lang="en-US" altLang="ko-KR" sz="1800" dirty="0"/>
          </a:p>
          <a:p>
            <a:pPr lvl="1">
              <a:buFont typeface="Wingdings" panose="05000000000000000000" pitchFamily="2" charset="2"/>
              <a:buChar char="§"/>
            </a:pPr>
            <a:r>
              <a:rPr lang="ko-KR" altLang="en-US" sz="1600" dirty="0"/>
              <a:t>아나콘다 </a:t>
            </a:r>
            <a:r>
              <a:rPr lang="en-US" altLang="ko-KR" sz="1600" dirty="0"/>
              <a:t>-  </a:t>
            </a:r>
            <a:r>
              <a:rPr lang="ko-KR" altLang="en-US" sz="1600" dirty="0"/>
              <a:t>기본적으로 </a:t>
            </a:r>
            <a:r>
              <a:rPr lang="en-US" altLang="ko-KR" sz="1600" dirty="0" err="1"/>
              <a:t>Numpy</a:t>
            </a:r>
            <a:r>
              <a:rPr lang="en-US" altLang="ko-KR" sz="1600" dirty="0"/>
              <a:t>, Pandas, </a:t>
            </a:r>
            <a:r>
              <a:rPr lang="en-US" altLang="ko-KR" sz="1600" dirty="0" err="1"/>
              <a:t>Jupyter</a:t>
            </a:r>
            <a:r>
              <a:rPr lang="en-US" altLang="ko-KR" sz="1600" dirty="0"/>
              <a:t> notebook, </a:t>
            </a:r>
            <a:r>
              <a:rPr lang="en-US" altLang="ko-KR" sz="1600" dirty="0" err="1"/>
              <a:t>scikit</a:t>
            </a:r>
            <a:r>
              <a:rPr lang="en-US" altLang="ko-KR" sz="1600" dirty="0"/>
              <a:t>-learn, </a:t>
            </a:r>
            <a:r>
              <a:rPr lang="en-US" altLang="ko-KR" sz="1600" dirty="0" err="1"/>
              <a:t>matplotlib</a:t>
            </a:r>
            <a:r>
              <a:rPr lang="en-US" altLang="ko-KR" sz="1600" dirty="0"/>
              <a:t>, </a:t>
            </a:r>
            <a:r>
              <a:rPr lang="en-US" altLang="ko-KR" sz="1600" dirty="0" err="1"/>
              <a:t>seaborn</a:t>
            </a:r>
            <a:r>
              <a:rPr lang="en-US" altLang="ko-KR" sz="1600" dirty="0"/>
              <a:t>, </a:t>
            </a:r>
            <a:r>
              <a:rPr lang="en-US" altLang="ko-KR" sz="1600" dirty="0" err="1"/>
              <a:t>nltk</a:t>
            </a:r>
            <a:r>
              <a:rPr lang="en-US" altLang="ko-KR" sz="1600" dirty="0"/>
              <a:t> </a:t>
            </a:r>
            <a:r>
              <a:rPr lang="ko-KR" altLang="en-US" sz="1600" dirty="0"/>
              <a:t>등이 이미 설치</a:t>
            </a:r>
          </a:p>
          <a:p>
            <a:pPr lvl="1">
              <a:buFont typeface="Wingdings" panose="05000000000000000000" pitchFamily="2" charset="2"/>
              <a:buChar char="§"/>
            </a:pPr>
            <a:r>
              <a:rPr lang="en-US" altLang="ko-KR" sz="1600" dirty="0" err="1"/>
              <a:t>tensorflow</a:t>
            </a:r>
            <a:r>
              <a:rPr lang="en-US" altLang="ko-KR" sz="1600" dirty="0"/>
              <a:t>, </a:t>
            </a:r>
            <a:r>
              <a:rPr lang="en-US" altLang="ko-KR" sz="1600" dirty="0" err="1"/>
              <a:t>keras</a:t>
            </a:r>
            <a:r>
              <a:rPr lang="en-US" altLang="ko-KR" sz="1600" dirty="0"/>
              <a:t>, </a:t>
            </a:r>
            <a:r>
              <a:rPr lang="en-US" altLang="ko-KR" sz="1600" dirty="0" err="1"/>
              <a:t>gensim</a:t>
            </a:r>
            <a:r>
              <a:rPr lang="ko-KR" altLang="en-US" sz="1600" dirty="0"/>
              <a:t>는 별도로 </a:t>
            </a:r>
            <a:r>
              <a:rPr lang="en-US" altLang="ko-KR" sz="1600" dirty="0"/>
              <a:t>pip</a:t>
            </a:r>
            <a:r>
              <a:rPr lang="ko-KR" altLang="en-US" sz="1600" dirty="0"/>
              <a:t>를 통해 </a:t>
            </a:r>
            <a:r>
              <a:rPr lang="ko-KR" altLang="en-US" sz="1600" dirty="0" smtClean="0"/>
              <a:t>설치</a:t>
            </a:r>
            <a:endParaRPr lang="en-US" altLang="ko-KR" sz="1600" dirty="0" smtClean="0"/>
          </a:p>
          <a:p>
            <a:pPr lvl="1">
              <a:buFont typeface="Wingdings" panose="05000000000000000000" pitchFamily="2" charset="2"/>
              <a:buChar char="§"/>
            </a:pPr>
            <a:r>
              <a:rPr lang="ko-KR" altLang="en-US" sz="1600" dirty="0" err="1"/>
              <a:t>텐서플로우</a:t>
            </a:r>
            <a:r>
              <a:rPr lang="en-US" altLang="ko-KR" sz="1600" dirty="0"/>
              <a:t>(</a:t>
            </a:r>
            <a:r>
              <a:rPr lang="en-US" altLang="ko-KR" sz="1600" dirty="0" err="1"/>
              <a:t>Tensorflow</a:t>
            </a:r>
            <a:r>
              <a:rPr lang="en-US" altLang="ko-KR" sz="1600" dirty="0"/>
              <a:t>)</a:t>
            </a:r>
          </a:p>
          <a:p>
            <a:pPr lvl="2"/>
            <a:r>
              <a:rPr lang="ko-KR" altLang="en-US" sz="1600" dirty="0" err="1"/>
              <a:t>구글이</a:t>
            </a:r>
            <a:r>
              <a:rPr lang="ko-KR" altLang="en-US" sz="1600" dirty="0"/>
              <a:t> </a:t>
            </a:r>
            <a:r>
              <a:rPr lang="en-US" altLang="ko-KR" sz="1600" dirty="0"/>
              <a:t>2015</a:t>
            </a:r>
            <a:r>
              <a:rPr lang="ko-KR" altLang="en-US" sz="1600" dirty="0"/>
              <a:t>년에 공개한 머신 러닝 </a:t>
            </a:r>
            <a:r>
              <a:rPr lang="ko-KR" altLang="en-US" sz="1600" dirty="0" err="1"/>
              <a:t>오픈소스</a:t>
            </a:r>
            <a:r>
              <a:rPr lang="ko-KR" altLang="en-US" sz="1600" dirty="0"/>
              <a:t> 라이브러리</a:t>
            </a:r>
          </a:p>
          <a:p>
            <a:pPr lvl="2"/>
            <a:r>
              <a:rPr lang="ko-KR" altLang="en-US" sz="1600" dirty="0"/>
              <a:t>머신 러닝과 </a:t>
            </a:r>
            <a:r>
              <a:rPr lang="ko-KR" altLang="en-US" sz="1600" dirty="0" err="1"/>
              <a:t>딥</a:t>
            </a:r>
            <a:r>
              <a:rPr lang="ko-KR" altLang="en-US" sz="1600" dirty="0"/>
              <a:t> 러닝을 직관적이고 손쉽게 할 수 있도록 </a:t>
            </a:r>
            <a:r>
              <a:rPr lang="ko-KR" altLang="en-US" sz="1600" dirty="0" smtClean="0"/>
              <a:t>설계</a:t>
            </a:r>
            <a:endParaRPr lang="en-US" altLang="ko-KR" sz="1600" dirty="0" smtClean="0"/>
          </a:p>
          <a:p>
            <a:pPr lvl="1">
              <a:buFont typeface="Wingdings" panose="05000000000000000000" pitchFamily="2" charset="2"/>
              <a:buChar char="§"/>
            </a:pPr>
            <a:r>
              <a:rPr lang="ko-KR" altLang="en-US" sz="1600" dirty="0" err="1"/>
              <a:t>케라스</a:t>
            </a:r>
            <a:r>
              <a:rPr lang="en-US" altLang="ko-KR" sz="1600" dirty="0"/>
              <a:t>(</a:t>
            </a:r>
            <a:r>
              <a:rPr lang="en-US" altLang="ko-KR" sz="1600" dirty="0" err="1"/>
              <a:t>Keras</a:t>
            </a:r>
            <a:r>
              <a:rPr lang="en-US" altLang="ko-KR" sz="1600" dirty="0"/>
              <a:t>)</a:t>
            </a:r>
          </a:p>
          <a:p>
            <a:pPr lvl="2"/>
            <a:r>
              <a:rPr lang="ko-KR" altLang="en-US" sz="1600" dirty="0" err="1"/>
              <a:t>딥</a:t>
            </a:r>
            <a:r>
              <a:rPr lang="ko-KR" altLang="en-US" sz="1600" dirty="0"/>
              <a:t> 러닝 프레임워크인 </a:t>
            </a:r>
            <a:r>
              <a:rPr lang="ko-KR" altLang="en-US" sz="1600" dirty="0" err="1"/>
              <a:t>텐서플로우에</a:t>
            </a:r>
            <a:r>
              <a:rPr lang="ko-KR" altLang="en-US" sz="1600" dirty="0"/>
              <a:t> 대한 추상화 된 </a:t>
            </a:r>
            <a:r>
              <a:rPr lang="en-US" altLang="ko-KR" sz="1600" dirty="0"/>
              <a:t>API</a:t>
            </a:r>
            <a:r>
              <a:rPr lang="ko-KR" altLang="en-US" sz="1600" dirty="0"/>
              <a:t>를 제공</a:t>
            </a:r>
          </a:p>
          <a:p>
            <a:pPr lvl="2"/>
            <a:r>
              <a:rPr lang="ko-KR" altLang="en-US" sz="1600" dirty="0" err="1"/>
              <a:t>백엔드로</a:t>
            </a:r>
            <a:r>
              <a:rPr lang="ko-KR" altLang="en-US" sz="1600" dirty="0"/>
              <a:t> </a:t>
            </a:r>
            <a:r>
              <a:rPr lang="ko-KR" altLang="en-US" sz="1600" dirty="0" err="1"/>
              <a:t>텐서플로우를</a:t>
            </a:r>
            <a:r>
              <a:rPr lang="ko-KR" altLang="en-US" sz="1600" dirty="0"/>
              <a:t> 사용하며</a:t>
            </a:r>
            <a:r>
              <a:rPr lang="en-US" altLang="ko-KR" sz="1600" dirty="0"/>
              <a:t>, </a:t>
            </a:r>
            <a:r>
              <a:rPr lang="ko-KR" altLang="en-US" sz="1600" dirty="0"/>
              <a:t>좀 더 쉽게 </a:t>
            </a:r>
            <a:r>
              <a:rPr lang="ko-KR" altLang="en-US" sz="1600" dirty="0" err="1"/>
              <a:t>딥</a:t>
            </a:r>
            <a:r>
              <a:rPr lang="ko-KR" altLang="en-US" sz="1600" dirty="0"/>
              <a:t> 러닝을 사용할 수 있게 해줍니다</a:t>
            </a:r>
            <a:r>
              <a:rPr lang="en-US" altLang="ko-KR" sz="1600" dirty="0"/>
              <a:t>.</a:t>
            </a:r>
          </a:p>
          <a:p>
            <a:pPr lvl="2"/>
            <a:r>
              <a:rPr lang="ko-KR" altLang="en-US" sz="1600" dirty="0" err="1"/>
              <a:t>텐서플로우</a:t>
            </a:r>
            <a:r>
              <a:rPr lang="ko-KR" altLang="en-US" sz="1600" dirty="0"/>
              <a:t> 코드를 훨씬 간단하게 작성할 수 있습니다</a:t>
            </a:r>
            <a:r>
              <a:rPr lang="en-US" altLang="ko-KR" sz="1600" dirty="0"/>
              <a:t>.</a:t>
            </a:r>
          </a:p>
          <a:p>
            <a:pPr lvl="1">
              <a:buFont typeface="Wingdings" panose="05000000000000000000" pitchFamily="2" charset="2"/>
              <a:buChar char="§"/>
            </a:pPr>
            <a:r>
              <a:rPr lang="ko-KR" altLang="en-US" sz="1600" dirty="0" err="1"/>
              <a:t>젠심</a:t>
            </a:r>
            <a:r>
              <a:rPr lang="en-US" altLang="ko-KR" sz="1600" dirty="0"/>
              <a:t>(</a:t>
            </a:r>
            <a:r>
              <a:rPr lang="en-US" altLang="ko-KR" sz="1600" dirty="0" err="1"/>
              <a:t>Gensim</a:t>
            </a:r>
            <a:r>
              <a:rPr lang="en-US" altLang="ko-KR" sz="1600" dirty="0"/>
              <a:t>)</a:t>
            </a:r>
          </a:p>
          <a:p>
            <a:pPr lvl="2"/>
            <a:r>
              <a:rPr lang="ko-KR" altLang="en-US" sz="1600" dirty="0"/>
              <a:t>머신 러닝을 사용하여 토픽 모델링과 자연어 처리 등을 수행할 수 있게 해주는 오픈 소스 라이브러리</a:t>
            </a:r>
          </a:p>
          <a:p>
            <a:pPr lvl="1">
              <a:buFont typeface="Wingdings" panose="05000000000000000000" pitchFamily="2" charset="2"/>
              <a:buChar char="§"/>
            </a:pPr>
            <a:r>
              <a:rPr lang="ko-KR" altLang="en-US" sz="1600" dirty="0" err="1"/>
              <a:t>사이킷런</a:t>
            </a:r>
            <a:r>
              <a:rPr lang="en-US" altLang="ko-KR" sz="1600" dirty="0"/>
              <a:t>(</a:t>
            </a:r>
            <a:r>
              <a:rPr lang="en-US" altLang="ko-KR" sz="1600" dirty="0" err="1"/>
              <a:t>Scikit</a:t>
            </a:r>
            <a:r>
              <a:rPr lang="en-US" altLang="ko-KR" sz="1600" dirty="0"/>
              <a:t>-learn)</a:t>
            </a:r>
          </a:p>
          <a:p>
            <a:pPr lvl="2"/>
            <a:r>
              <a:rPr lang="ko-KR" altLang="en-US" sz="1600" dirty="0" err="1"/>
              <a:t>파이썬</a:t>
            </a:r>
            <a:r>
              <a:rPr lang="ko-KR" altLang="en-US" sz="1600" dirty="0"/>
              <a:t> </a:t>
            </a:r>
            <a:r>
              <a:rPr lang="ko-KR" altLang="en-US" sz="1600" dirty="0" err="1"/>
              <a:t>머신러닝</a:t>
            </a:r>
            <a:r>
              <a:rPr lang="ko-KR" altLang="en-US" sz="1600" dirty="0"/>
              <a:t> 라이브러리</a:t>
            </a:r>
          </a:p>
          <a:p>
            <a:pPr lvl="2"/>
            <a:r>
              <a:rPr lang="ko-KR" altLang="en-US" sz="1600" dirty="0" err="1"/>
              <a:t>사이킷런을</a:t>
            </a:r>
            <a:r>
              <a:rPr lang="ko-KR" altLang="en-US" sz="1600" dirty="0"/>
              <a:t> 통해 </a:t>
            </a:r>
            <a:r>
              <a:rPr lang="ko-KR" altLang="en-US" sz="1600" dirty="0" err="1"/>
              <a:t>나이브</a:t>
            </a:r>
            <a:r>
              <a:rPr lang="ko-KR" altLang="en-US" sz="1600" dirty="0"/>
              <a:t> </a:t>
            </a:r>
            <a:r>
              <a:rPr lang="ko-KR" altLang="en-US" sz="1600" dirty="0" err="1"/>
              <a:t>베이즈</a:t>
            </a:r>
            <a:r>
              <a:rPr lang="ko-KR" altLang="en-US" sz="1600" dirty="0"/>
              <a:t> 분류</a:t>
            </a:r>
            <a:r>
              <a:rPr lang="en-US" altLang="ko-KR" sz="1600" dirty="0"/>
              <a:t>, </a:t>
            </a:r>
            <a:r>
              <a:rPr lang="ko-KR" altLang="en-US" sz="1600" dirty="0" err="1"/>
              <a:t>서포트</a:t>
            </a:r>
            <a:r>
              <a:rPr lang="ko-KR" altLang="en-US" sz="1600" dirty="0"/>
              <a:t> 벡터 머신 등 다양한 머신 러닝 모듈을 불러올 수 있습니다</a:t>
            </a:r>
            <a:r>
              <a:rPr lang="en-US" altLang="ko-KR" sz="1600" dirty="0"/>
              <a:t>. </a:t>
            </a:r>
          </a:p>
          <a:p>
            <a:pPr lvl="2"/>
            <a:r>
              <a:rPr lang="ko-KR" altLang="en-US" sz="1600" dirty="0" err="1"/>
              <a:t>머신러닝을</a:t>
            </a:r>
            <a:r>
              <a:rPr lang="ko-KR" altLang="en-US" sz="1600" dirty="0"/>
              <a:t> 연습하기 위한 아이리스 데이터</a:t>
            </a:r>
            <a:r>
              <a:rPr lang="en-US" altLang="ko-KR" sz="1600" dirty="0"/>
              <a:t>, </a:t>
            </a:r>
            <a:r>
              <a:rPr lang="ko-KR" altLang="en-US" sz="1600" dirty="0"/>
              <a:t>당뇨병 데이터 등 자체 데이터 또한 제공하고 있습니다</a:t>
            </a:r>
            <a:r>
              <a:rPr lang="en-US" altLang="ko-KR" sz="1600" dirty="0"/>
              <a:t>. </a:t>
            </a:r>
          </a:p>
          <a:p>
            <a:pPr lvl="1">
              <a:buFont typeface="Wingdings" panose="05000000000000000000" pitchFamily="2" charset="2"/>
              <a:buChar char="§"/>
            </a:pPr>
            <a:r>
              <a:rPr lang="ko-KR" altLang="en-US" sz="1600" dirty="0"/>
              <a:t>주피터 노트북</a:t>
            </a:r>
            <a:r>
              <a:rPr lang="en-US" altLang="ko-KR" sz="1600" dirty="0"/>
              <a:t>(</a:t>
            </a:r>
            <a:r>
              <a:rPr lang="en-US" altLang="ko-KR" sz="1600" dirty="0" err="1"/>
              <a:t>Jupyter</a:t>
            </a:r>
            <a:r>
              <a:rPr lang="en-US" altLang="ko-KR" sz="1600" dirty="0"/>
              <a:t> Notebook)</a:t>
            </a:r>
          </a:p>
          <a:p>
            <a:pPr lvl="2"/>
            <a:r>
              <a:rPr lang="ko-KR" altLang="en-US" sz="1600" dirty="0"/>
              <a:t>웹에서 코드를 작성하고 실행할 수 있는 </a:t>
            </a:r>
            <a:r>
              <a:rPr lang="ko-KR" altLang="en-US" sz="1600" dirty="0" err="1"/>
              <a:t>오픈소스</a:t>
            </a:r>
            <a:r>
              <a:rPr lang="ko-KR" altLang="en-US" sz="1600" dirty="0"/>
              <a:t> 웹 어플리케이션</a:t>
            </a:r>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en-US" altLang="ko-KR" sz="1600" dirty="0"/>
          </a:p>
        </p:txBody>
      </p:sp>
    </p:spTree>
    <p:extLst>
      <p:ext uri="{BB962C8B-B14F-4D97-AF65-F5344CB8AC3E}">
        <p14:creationId xmlns:p14="http://schemas.microsoft.com/office/powerpoint/2010/main" val="20498378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a:t>자연어 처리를 위한 </a:t>
            </a:r>
            <a:r>
              <a:rPr lang="en-US" altLang="ko-KR" sz="1800" dirty="0"/>
              <a:t>NLTK</a:t>
            </a:r>
            <a:r>
              <a:rPr lang="ko-KR" altLang="en-US" sz="1800" dirty="0"/>
              <a:t>와 </a:t>
            </a:r>
            <a:r>
              <a:rPr lang="en-US" altLang="ko-KR" sz="1800" dirty="0" err="1" smtClean="0"/>
              <a:t>KoNLPy</a:t>
            </a:r>
            <a:r>
              <a:rPr lang="en-US" altLang="ko-KR" sz="1800" dirty="0" smtClean="0"/>
              <a:t> </a:t>
            </a:r>
          </a:p>
          <a:p>
            <a:pPr lvl="1">
              <a:buFont typeface="Wingdings" panose="05000000000000000000" pitchFamily="2" charset="2"/>
              <a:buChar char="§"/>
            </a:pPr>
            <a:r>
              <a:rPr lang="ko-KR" altLang="en-US" sz="1600" dirty="0" err="1"/>
              <a:t>엔엘티케이</a:t>
            </a:r>
            <a:r>
              <a:rPr lang="en-US" altLang="ko-KR" sz="1600" dirty="0"/>
              <a:t>(NLTK)</a:t>
            </a:r>
          </a:p>
          <a:p>
            <a:pPr lvl="2"/>
            <a:r>
              <a:rPr lang="ko-KR" altLang="en-US" sz="1600" dirty="0"/>
              <a:t>자연어 처리를 위한 </a:t>
            </a:r>
            <a:r>
              <a:rPr lang="ko-KR" altLang="en-US" sz="1600" dirty="0" err="1"/>
              <a:t>파이썬</a:t>
            </a:r>
            <a:r>
              <a:rPr lang="ko-KR" altLang="en-US" sz="1600" dirty="0"/>
              <a:t> 패키지</a:t>
            </a:r>
          </a:p>
          <a:p>
            <a:pPr lvl="2"/>
            <a:r>
              <a:rPr lang="en-US" altLang="ko-KR" sz="1600" dirty="0"/>
              <a:t>NLTK</a:t>
            </a:r>
            <a:r>
              <a:rPr lang="ko-KR" altLang="en-US" sz="1600" dirty="0"/>
              <a:t>의 기능을 제대로 사용하기 위해서는 </a:t>
            </a:r>
            <a:r>
              <a:rPr lang="en-US" altLang="ko-KR" sz="1600" dirty="0"/>
              <a:t>NLTK Data</a:t>
            </a:r>
            <a:r>
              <a:rPr lang="ko-KR" altLang="en-US" sz="1600" dirty="0"/>
              <a:t>라는 여러 데이터를 추가적으로 설치해야 합니다</a:t>
            </a:r>
            <a:r>
              <a:rPr lang="en-US" altLang="ko-KR" sz="1600" dirty="0"/>
              <a:t>. (</a:t>
            </a:r>
            <a:r>
              <a:rPr lang="en-US" altLang="ko-KR" sz="1600" dirty="0" err="1"/>
              <a:t>nltk.download</a:t>
            </a:r>
            <a:r>
              <a:rPr lang="en-US" altLang="ko-KR" sz="1600" dirty="0"/>
              <a:t>())</a:t>
            </a:r>
          </a:p>
          <a:p>
            <a:pPr lvl="2"/>
            <a:r>
              <a:rPr lang="en-US" altLang="ko-KR" sz="1600" dirty="0"/>
              <a:t>NLTK Data - NLTK </a:t>
            </a:r>
            <a:r>
              <a:rPr lang="ko-KR" altLang="en-US" sz="1600" dirty="0"/>
              <a:t>실습에 필요한 각종 패키지와 코퍼스</a:t>
            </a:r>
          </a:p>
          <a:p>
            <a:pPr lvl="2"/>
            <a:r>
              <a:rPr lang="en-US" altLang="ko-KR" sz="1600" dirty="0"/>
              <a:t>NLTK</a:t>
            </a:r>
            <a:r>
              <a:rPr lang="ko-KR" altLang="en-US" sz="1600" dirty="0"/>
              <a:t>는 각 실습마다 필요한 </a:t>
            </a:r>
            <a:r>
              <a:rPr lang="en-US" altLang="ko-KR" sz="1600" dirty="0"/>
              <a:t>NLTK Data</a:t>
            </a:r>
            <a:r>
              <a:rPr lang="ko-KR" altLang="en-US" sz="1600" dirty="0"/>
              <a:t>가 있습니다</a:t>
            </a:r>
            <a:r>
              <a:rPr lang="en-US" altLang="ko-KR" sz="1600" dirty="0"/>
              <a:t>.</a:t>
            </a:r>
          </a:p>
          <a:p>
            <a:pPr lvl="2"/>
            <a:r>
              <a:rPr lang="ko-KR" altLang="en-US" sz="1600" dirty="0"/>
              <a:t>수동 설치를 진행할 </a:t>
            </a:r>
            <a:r>
              <a:rPr lang="ko-KR" altLang="en-US" sz="1600" dirty="0" smtClean="0"/>
              <a:t>수 </a:t>
            </a:r>
            <a:r>
              <a:rPr lang="ko-KR" altLang="en-US" sz="1600" dirty="0"/>
              <a:t>있는 경로는 </a:t>
            </a:r>
            <a:r>
              <a:rPr lang="en-US" altLang="ko-KR" sz="1600" dirty="0" err="1"/>
              <a:t>nltk_data</a:t>
            </a:r>
            <a:r>
              <a:rPr lang="ko-KR" altLang="en-US" sz="1600" dirty="0"/>
              <a:t>의 </a:t>
            </a:r>
            <a:r>
              <a:rPr lang="ko-KR" altLang="en-US" sz="1600" dirty="0" err="1"/>
              <a:t>깃허브</a:t>
            </a:r>
            <a:r>
              <a:rPr lang="ko-KR" altLang="en-US" sz="1600" dirty="0"/>
              <a:t> 주소와 </a:t>
            </a:r>
            <a:r>
              <a:rPr lang="en-US" altLang="ko-KR" sz="1600" dirty="0" err="1"/>
              <a:t>nltk_data</a:t>
            </a:r>
            <a:r>
              <a:rPr lang="en-US" altLang="ko-KR" sz="1600" dirty="0"/>
              <a:t> </a:t>
            </a:r>
            <a:r>
              <a:rPr lang="ko-KR" altLang="en-US" sz="1600" dirty="0"/>
              <a:t>공식 사이트 두 곳이 있습니다</a:t>
            </a:r>
            <a:r>
              <a:rPr lang="en-US" altLang="ko-KR" sz="1600" dirty="0" smtClean="0"/>
              <a:t>.</a:t>
            </a:r>
          </a:p>
          <a:p>
            <a:pPr lvl="1"/>
            <a:r>
              <a:rPr lang="ko-KR" altLang="en-US" sz="1600" dirty="0" err="1"/>
              <a:t>코엔엘파이</a:t>
            </a:r>
            <a:r>
              <a:rPr lang="en-US" altLang="ko-KR" sz="1600" dirty="0"/>
              <a:t>(</a:t>
            </a:r>
            <a:r>
              <a:rPr lang="en-US" altLang="ko-KR" sz="1600" dirty="0" err="1"/>
              <a:t>KoNLPy</a:t>
            </a:r>
            <a:r>
              <a:rPr lang="en-US" altLang="ko-KR" sz="1600" dirty="0"/>
              <a:t>)</a:t>
            </a:r>
          </a:p>
          <a:p>
            <a:pPr lvl="2"/>
            <a:r>
              <a:rPr lang="ko-KR" altLang="en-US" sz="1600" dirty="0"/>
              <a:t>한국어 자연어 처리를 위한 형태소 분석기 패키지</a:t>
            </a:r>
          </a:p>
          <a:p>
            <a:pPr lvl="2"/>
            <a:r>
              <a:rPr lang="en-US" altLang="ko-KR" sz="1600" dirty="0" err="1"/>
              <a:t>KoNLPy</a:t>
            </a:r>
            <a:r>
              <a:rPr lang="ko-KR" altLang="en-US" sz="1600" dirty="0"/>
              <a:t>가 </a:t>
            </a:r>
            <a:r>
              <a:rPr lang="en-US" altLang="ko-KR" sz="1600" dirty="0"/>
              <a:t>JAVA</a:t>
            </a:r>
            <a:r>
              <a:rPr lang="ko-KR" altLang="en-US" sz="1600" dirty="0"/>
              <a:t>로 구성되어 있기 때문인데 </a:t>
            </a:r>
            <a:r>
              <a:rPr lang="en-US" altLang="ko-KR" sz="1600" dirty="0"/>
              <a:t>JDK 1.7 </a:t>
            </a:r>
            <a:r>
              <a:rPr lang="ko-KR" altLang="en-US" sz="1600" dirty="0"/>
              <a:t>이상의 버전과 </a:t>
            </a:r>
            <a:r>
              <a:rPr lang="en-US" altLang="ko-KR" sz="1600" dirty="0" err="1"/>
              <a:t>JPype</a:t>
            </a:r>
            <a:r>
              <a:rPr lang="ko-KR" altLang="en-US" sz="1600" dirty="0"/>
              <a:t>가 설치되어 있어야 합니다</a:t>
            </a:r>
            <a:r>
              <a:rPr lang="en-US" altLang="ko-KR" sz="1600" dirty="0"/>
              <a:t>.</a:t>
            </a:r>
          </a:p>
          <a:p>
            <a:pPr lvl="2"/>
            <a:r>
              <a:rPr lang="en-US" altLang="ko-KR" sz="1600" dirty="0"/>
              <a:t>JAVA</a:t>
            </a:r>
            <a:r>
              <a:rPr lang="ko-KR" altLang="en-US" sz="1600" dirty="0"/>
              <a:t>와 </a:t>
            </a:r>
            <a:r>
              <a:rPr lang="en-US" altLang="ko-KR" sz="1600" dirty="0"/>
              <a:t>Python</a:t>
            </a:r>
            <a:r>
              <a:rPr lang="ko-KR" altLang="en-US" sz="1600" dirty="0"/>
              <a:t>을 연결해주는 역할을 하는 </a:t>
            </a:r>
            <a:r>
              <a:rPr lang="en-US" altLang="ko-KR" sz="1600" dirty="0" err="1"/>
              <a:t>JPype</a:t>
            </a:r>
            <a:r>
              <a:rPr lang="ko-KR" altLang="en-US" sz="1600" dirty="0"/>
              <a:t>를 설치해야 합니다</a:t>
            </a:r>
            <a:r>
              <a:rPr lang="en-US" altLang="ko-KR" sz="1600" dirty="0"/>
              <a:t>.</a:t>
            </a:r>
          </a:p>
          <a:p>
            <a:pPr lvl="2"/>
            <a:endParaRPr lang="en-US" altLang="ko-KR" sz="1600" dirty="0"/>
          </a:p>
        </p:txBody>
      </p:sp>
    </p:spTree>
    <p:extLst>
      <p:ext uri="{BB962C8B-B14F-4D97-AF65-F5344CB8AC3E}">
        <p14:creationId xmlns:p14="http://schemas.microsoft.com/office/powerpoint/2010/main" val="12005984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err="1"/>
              <a:t>판다스</a:t>
            </a:r>
            <a:r>
              <a:rPr lang="en-US" altLang="ko-KR" sz="1800" dirty="0"/>
              <a:t>(Pandas) , </a:t>
            </a:r>
            <a:r>
              <a:rPr lang="ko-KR" altLang="en-US" sz="1800" dirty="0" err="1"/>
              <a:t>넘파이</a:t>
            </a:r>
            <a:r>
              <a:rPr lang="en-US" altLang="ko-KR" sz="1800" dirty="0"/>
              <a:t>(</a:t>
            </a:r>
            <a:r>
              <a:rPr lang="en-US" altLang="ko-KR" sz="1800" dirty="0" err="1"/>
              <a:t>Numpy</a:t>
            </a:r>
            <a:r>
              <a:rPr lang="en-US" altLang="ko-KR" sz="1800" dirty="0"/>
              <a:t>) , </a:t>
            </a:r>
            <a:r>
              <a:rPr lang="ko-KR" altLang="en-US" sz="1800" dirty="0" err="1"/>
              <a:t>맷플롭립</a:t>
            </a:r>
            <a:r>
              <a:rPr lang="en-US" altLang="ko-KR" sz="1800" dirty="0"/>
              <a:t>(</a:t>
            </a:r>
            <a:r>
              <a:rPr lang="en-US" altLang="ko-KR" sz="1800" dirty="0" err="1" smtClean="0"/>
              <a:t>Matplotlib</a:t>
            </a:r>
            <a:r>
              <a:rPr lang="en-US" altLang="ko-KR" sz="1800" dirty="0" smtClean="0"/>
              <a:t>) </a:t>
            </a:r>
          </a:p>
          <a:p>
            <a:pPr lvl="1">
              <a:buFont typeface="Wingdings" panose="05000000000000000000" pitchFamily="2" charset="2"/>
              <a:buChar char="§"/>
            </a:pPr>
            <a:r>
              <a:rPr lang="ko-KR" altLang="en-US" sz="1600" dirty="0" err="1"/>
              <a:t>판다스</a:t>
            </a:r>
            <a:r>
              <a:rPr lang="en-US" altLang="ko-KR" sz="1600" dirty="0"/>
              <a:t>(Pandas)</a:t>
            </a:r>
          </a:p>
          <a:p>
            <a:pPr lvl="2"/>
            <a:r>
              <a:rPr lang="ko-KR" altLang="en-US" sz="1600" dirty="0" err="1"/>
              <a:t>파이썬</a:t>
            </a:r>
            <a:r>
              <a:rPr lang="ko-KR" altLang="en-US" sz="1600" dirty="0"/>
              <a:t> 데이터 처리를 위한 라이브러리</a:t>
            </a:r>
          </a:p>
          <a:p>
            <a:pPr lvl="2"/>
            <a:r>
              <a:rPr lang="ko-KR" altLang="en-US" sz="1600" dirty="0" err="1"/>
              <a:t>파이썬을</a:t>
            </a:r>
            <a:r>
              <a:rPr lang="ko-KR" altLang="en-US" sz="1600" dirty="0"/>
              <a:t> 이용한 데이터 분석과 같은 작업에서 필수 라이브러리</a:t>
            </a:r>
          </a:p>
          <a:p>
            <a:pPr lvl="2"/>
            <a:r>
              <a:rPr lang="en-US" altLang="ko-KR" sz="1600" dirty="0"/>
              <a:t>Pandas </a:t>
            </a:r>
            <a:r>
              <a:rPr lang="ko-KR" altLang="en-US" sz="1600" dirty="0"/>
              <a:t>의 데이터 구조 </a:t>
            </a:r>
            <a:r>
              <a:rPr lang="en-US" altLang="ko-KR" sz="1600" dirty="0"/>
              <a:t>- </a:t>
            </a:r>
            <a:r>
              <a:rPr lang="ko-KR" altLang="en-US" sz="1600" dirty="0"/>
              <a:t>시리즈</a:t>
            </a:r>
            <a:r>
              <a:rPr lang="en-US" altLang="ko-KR" sz="1600" dirty="0"/>
              <a:t>(Series), </a:t>
            </a:r>
            <a:r>
              <a:rPr lang="ko-KR" altLang="en-US" sz="1600" dirty="0"/>
              <a:t>데이터프레임</a:t>
            </a:r>
            <a:r>
              <a:rPr lang="en-US" altLang="ko-KR" sz="1600" dirty="0"/>
              <a:t>(</a:t>
            </a:r>
            <a:r>
              <a:rPr lang="en-US" altLang="ko-KR" sz="1600" dirty="0" err="1"/>
              <a:t>DataFrame</a:t>
            </a:r>
            <a:r>
              <a:rPr lang="en-US" altLang="ko-KR" sz="1600" dirty="0"/>
              <a:t>), </a:t>
            </a:r>
            <a:r>
              <a:rPr lang="ko-KR" altLang="en-US" sz="1600" dirty="0"/>
              <a:t>패널</a:t>
            </a:r>
            <a:r>
              <a:rPr lang="en-US" altLang="ko-KR" sz="1600" dirty="0"/>
              <a:t>(Panel)</a:t>
            </a:r>
          </a:p>
          <a:p>
            <a:pPr lvl="1">
              <a:buFont typeface="Wingdings" panose="05000000000000000000" pitchFamily="2" charset="2"/>
              <a:buChar char="§"/>
            </a:pPr>
            <a:r>
              <a:rPr lang="ko-KR" altLang="en-US" sz="1600" dirty="0" err="1"/>
              <a:t>넘파이</a:t>
            </a:r>
            <a:r>
              <a:rPr lang="en-US" altLang="ko-KR" sz="1600" dirty="0"/>
              <a:t>(</a:t>
            </a:r>
            <a:r>
              <a:rPr lang="en-US" altLang="ko-KR" sz="1600" dirty="0" err="1"/>
              <a:t>Numpy</a:t>
            </a:r>
            <a:r>
              <a:rPr lang="en-US" altLang="ko-KR" sz="1600" dirty="0"/>
              <a:t>)</a:t>
            </a:r>
          </a:p>
          <a:p>
            <a:pPr lvl="2"/>
            <a:r>
              <a:rPr lang="ko-KR" altLang="en-US" sz="1600" dirty="0"/>
              <a:t>수치 데이터를 다루는 </a:t>
            </a:r>
            <a:r>
              <a:rPr lang="ko-KR" altLang="en-US" sz="1600" dirty="0" err="1"/>
              <a:t>파이썬</a:t>
            </a:r>
            <a:r>
              <a:rPr lang="ko-KR" altLang="en-US" sz="1600" dirty="0"/>
              <a:t> 패키지</a:t>
            </a:r>
          </a:p>
          <a:p>
            <a:pPr lvl="2"/>
            <a:r>
              <a:rPr lang="ko-KR" altLang="en-US" sz="1600" dirty="0"/>
              <a:t>다차원 행렬 자료구조인 </a:t>
            </a:r>
            <a:r>
              <a:rPr lang="en-US" altLang="ko-KR" sz="1600" dirty="0" err="1"/>
              <a:t>ndarray</a:t>
            </a:r>
            <a:r>
              <a:rPr lang="ko-KR" altLang="en-US" sz="1600" dirty="0"/>
              <a:t>를 통해 벡터 및 행렬을 사용하는 선형 대수 계산에서 주로 사용됩니다</a:t>
            </a:r>
            <a:r>
              <a:rPr lang="en-US" altLang="ko-KR" sz="1600" dirty="0"/>
              <a:t>. </a:t>
            </a:r>
          </a:p>
          <a:p>
            <a:pPr lvl="2"/>
            <a:r>
              <a:rPr lang="en-US" altLang="ko-KR" sz="1600" dirty="0" err="1"/>
              <a:t>Numpy</a:t>
            </a:r>
            <a:r>
              <a:rPr lang="ko-KR" altLang="en-US" sz="1600" dirty="0"/>
              <a:t>는 편의성뿐만 아니라</a:t>
            </a:r>
            <a:r>
              <a:rPr lang="en-US" altLang="ko-KR" sz="1600" dirty="0"/>
              <a:t>, </a:t>
            </a:r>
            <a:r>
              <a:rPr lang="ko-KR" altLang="en-US" sz="1600" dirty="0" err="1"/>
              <a:t>속도면에서도</a:t>
            </a:r>
            <a:r>
              <a:rPr lang="ko-KR" altLang="en-US" sz="1600" dirty="0"/>
              <a:t> 순수 </a:t>
            </a:r>
            <a:r>
              <a:rPr lang="ko-KR" altLang="en-US" sz="1600" dirty="0" err="1"/>
              <a:t>파이썬에</a:t>
            </a:r>
            <a:r>
              <a:rPr lang="ko-KR" altLang="en-US" sz="1600" dirty="0"/>
              <a:t> 비해 압도적으로 빠르다는 장점이 있습니다</a:t>
            </a:r>
            <a:r>
              <a:rPr lang="en-US" altLang="ko-KR" sz="1600" dirty="0" smtClean="0"/>
              <a:t>.</a:t>
            </a:r>
          </a:p>
          <a:p>
            <a:pPr lvl="1"/>
            <a:r>
              <a:rPr lang="ko-KR" altLang="en-US" sz="1600" dirty="0" err="1"/>
              <a:t>맷플롯립</a:t>
            </a:r>
            <a:r>
              <a:rPr lang="en-US" altLang="ko-KR" sz="1600" dirty="0"/>
              <a:t>(</a:t>
            </a:r>
            <a:r>
              <a:rPr lang="en-US" altLang="ko-KR" sz="1600" dirty="0" err="1"/>
              <a:t>Matplotlib</a:t>
            </a:r>
            <a:r>
              <a:rPr lang="en-US" altLang="ko-KR" sz="1600" dirty="0"/>
              <a:t>)</a:t>
            </a:r>
          </a:p>
          <a:p>
            <a:pPr lvl="2"/>
            <a:r>
              <a:rPr lang="ko-KR" altLang="en-US" sz="1600" dirty="0"/>
              <a:t>데이터를 차트</a:t>
            </a:r>
            <a:r>
              <a:rPr lang="en-US" altLang="ko-KR" sz="1600" dirty="0"/>
              <a:t>(chart)</a:t>
            </a:r>
            <a:r>
              <a:rPr lang="ko-KR" altLang="en-US" sz="1600" dirty="0"/>
              <a:t>나 플롯</a:t>
            </a:r>
            <a:r>
              <a:rPr lang="en-US" altLang="ko-KR" sz="1600" dirty="0"/>
              <a:t>(plot)</a:t>
            </a:r>
            <a:r>
              <a:rPr lang="ko-KR" altLang="en-US" sz="1600" dirty="0"/>
              <a:t>으로 시각화</a:t>
            </a:r>
            <a:r>
              <a:rPr lang="en-US" altLang="ko-KR" sz="1600" dirty="0"/>
              <a:t>(</a:t>
            </a:r>
            <a:r>
              <a:rPr lang="en-US" altLang="ko-KR" sz="1600" dirty="0" err="1"/>
              <a:t>visulaization</a:t>
            </a:r>
            <a:r>
              <a:rPr lang="en-US" altLang="ko-KR" sz="1600" dirty="0"/>
              <a:t>)</a:t>
            </a:r>
            <a:r>
              <a:rPr lang="ko-KR" altLang="en-US" sz="1600" dirty="0"/>
              <a:t>하는 패키지</a:t>
            </a:r>
          </a:p>
          <a:p>
            <a:pPr lvl="2"/>
            <a:r>
              <a:rPr lang="ko-KR" altLang="en-US" sz="1600" dirty="0"/>
              <a:t>데이터 분석에서 </a:t>
            </a:r>
            <a:r>
              <a:rPr lang="en-US" altLang="ko-KR" sz="1600" dirty="0" err="1"/>
              <a:t>Matplotlib</a:t>
            </a:r>
            <a:r>
              <a:rPr lang="ko-KR" altLang="en-US" sz="1600" dirty="0"/>
              <a:t>은 데이터 분석 이전에 데이터 이해를 위한 시각화나</a:t>
            </a:r>
            <a:r>
              <a:rPr lang="en-US" altLang="ko-KR" sz="1600" dirty="0"/>
              <a:t>, </a:t>
            </a:r>
            <a:r>
              <a:rPr lang="ko-KR" altLang="en-US" sz="1600" dirty="0"/>
              <a:t>데이터 분석 후에 결과를 시각화하기 위해서 사용됩니다</a:t>
            </a:r>
            <a:r>
              <a:rPr lang="en-US" altLang="ko-KR" sz="1600" dirty="0"/>
              <a:t>.</a:t>
            </a:r>
          </a:p>
        </p:txBody>
      </p:sp>
    </p:spTree>
    <p:extLst>
      <p:ext uri="{BB962C8B-B14F-4D97-AF65-F5344CB8AC3E}">
        <p14:creationId xmlns:p14="http://schemas.microsoft.com/office/powerpoint/2010/main" val="1569665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dirty="0" err="1"/>
              <a:t>판다스</a:t>
            </a:r>
            <a:r>
              <a:rPr lang="ko-KR" altLang="en-US" sz="1800" dirty="0"/>
              <a:t> </a:t>
            </a:r>
            <a:r>
              <a:rPr lang="ko-KR" altLang="en-US" sz="1800" dirty="0" err="1"/>
              <a:t>프로파일링</a:t>
            </a:r>
            <a:r>
              <a:rPr lang="en-US" altLang="ko-KR" sz="1800" dirty="0"/>
              <a:t>(Pandas-Profiling</a:t>
            </a:r>
            <a:r>
              <a:rPr lang="en-US" altLang="ko-KR" sz="1800" dirty="0" smtClean="0"/>
              <a:t>) </a:t>
            </a:r>
          </a:p>
          <a:p>
            <a:pPr lvl="1">
              <a:buFont typeface="Wingdings" panose="05000000000000000000" pitchFamily="2" charset="2"/>
              <a:buChar char="§"/>
            </a:pPr>
            <a:r>
              <a:rPr lang="ko-KR" altLang="en-US" sz="1600" dirty="0"/>
              <a:t>머신 러닝 결과를 얻기 위해서는 데이터의 성격을 파악하는 과정이 선행되어야 합니다</a:t>
            </a:r>
            <a:r>
              <a:rPr lang="en-US" altLang="ko-KR" sz="1600" dirty="0"/>
              <a:t>.</a:t>
            </a:r>
          </a:p>
          <a:p>
            <a:pPr lvl="1">
              <a:buFont typeface="Wingdings" panose="05000000000000000000" pitchFamily="2" charset="2"/>
              <a:buChar char="§"/>
            </a:pPr>
            <a:r>
              <a:rPr lang="en-US" altLang="ko-KR" sz="1600" dirty="0">
                <a:solidFill>
                  <a:srgbClr val="C00000"/>
                </a:solidFill>
              </a:rPr>
              <a:t>EDA(Exploratory Data Analysis, </a:t>
            </a:r>
            <a:r>
              <a:rPr lang="ko-KR" altLang="en-US" sz="1600" dirty="0">
                <a:solidFill>
                  <a:srgbClr val="C00000"/>
                </a:solidFill>
              </a:rPr>
              <a:t>탐색적 데이터 분석</a:t>
            </a:r>
            <a:r>
              <a:rPr lang="en-US" altLang="ko-KR" sz="1600" dirty="0">
                <a:solidFill>
                  <a:srgbClr val="C00000"/>
                </a:solidFill>
              </a:rPr>
              <a:t>) </a:t>
            </a:r>
            <a:r>
              <a:rPr lang="en-US" altLang="ko-KR" sz="1600" dirty="0"/>
              <a:t>- </a:t>
            </a:r>
            <a:r>
              <a:rPr lang="ko-KR" altLang="en-US" sz="1600" dirty="0"/>
              <a:t>데이터를 파악하는 과정으로 데이터 내 값의 분포</a:t>
            </a:r>
            <a:r>
              <a:rPr lang="en-US" altLang="ko-KR" sz="1600" dirty="0"/>
              <a:t>, </a:t>
            </a:r>
            <a:r>
              <a:rPr lang="ko-KR" altLang="en-US" sz="1600" dirty="0"/>
              <a:t>변수 간의 관계</a:t>
            </a:r>
            <a:r>
              <a:rPr lang="en-US" altLang="ko-KR" sz="1600" dirty="0"/>
              <a:t>, Null </a:t>
            </a:r>
            <a:r>
              <a:rPr lang="ko-KR" altLang="en-US" sz="1600" dirty="0"/>
              <a:t>값과 같은 </a:t>
            </a:r>
            <a:r>
              <a:rPr lang="ko-KR" altLang="en-US" sz="1600" dirty="0" err="1"/>
              <a:t>결측값</a:t>
            </a:r>
            <a:r>
              <a:rPr lang="en-US" altLang="ko-KR" sz="1600" dirty="0"/>
              <a:t>(missing values) </a:t>
            </a:r>
            <a:r>
              <a:rPr lang="ko-KR" altLang="en-US" sz="1600" dirty="0"/>
              <a:t>존재 유무 등을 </a:t>
            </a:r>
            <a:r>
              <a:rPr lang="ko-KR" altLang="en-US" sz="1600" dirty="0" smtClean="0"/>
              <a:t>파악</a:t>
            </a:r>
            <a:endParaRPr lang="en-US" altLang="ko-KR" sz="1600" dirty="0" smtClean="0"/>
          </a:p>
          <a:p>
            <a:pPr lvl="1">
              <a:buFont typeface="Wingdings" panose="05000000000000000000" pitchFamily="2" charset="2"/>
              <a:buChar char="§"/>
            </a:pPr>
            <a:r>
              <a:rPr lang="ko-KR" altLang="en-US" sz="1600" dirty="0"/>
              <a:t>데이터프레임에 </a:t>
            </a:r>
            <a:r>
              <a:rPr lang="en-US" altLang="ko-KR" sz="1600" dirty="0"/>
              <a:t>.</a:t>
            </a:r>
            <a:r>
              <a:rPr lang="en-US" altLang="ko-KR" sz="1600" dirty="0" err="1"/>
              <a:t>profile_report</a:t>
            </a:r>
            <a:r>
              <a:rPr lang="en-US" altLang="ko-KR" sz="1600" dirty="0"/>
              <a:t>()</a:t>
            </a:r>
            <a:r>
              <a:rPr lang="ko-KR" altLang="en-US" sz="1600" dirty="0"/>
              <a:t>를 사용하여 데이터를 </a:t>
            </a:r>
            <a:r>
              <a:rPr lang="ko-KR" altLang="en-US" sz="1600" dirty="0" err="1"/>
              <a:t>프로파일링한</a:t>
            </a:r>
            <a:r>
              <a:rPr lang="ko-KR" altLang="en-US" sz="1600" dirty="0"/>
              <a:t> 리포트를 생성할 수 있습니다</a:t>
            </a:r>
            <a:r>
              <a:rPr lang="en-US" altLang="ko-KR" sz="1600" dirty="0"/>
              <a:t>. </a:t>
            </a:r>
            <a:endParaRPr lang="en-US" altLang="ko-KR" sz="1600" dirty="0" smtClean="0"/>
          </a:p>
          <a:p>
            <a:pPr lvl="1">
              <a:buFont typeface="Wingdings" panose="05000000000000000000" pitchFamily="2" charset="2"/>
              <a:buChar char="§"/>
            </a:pPr>
            <a:r>
              <a:rPr lang="ko-KR" altLang="en-US" sz="1600" dirty="0"/>
              <a:t>데이터를 </a:t>
            </a:r>
            <a:r>
              <a:rPr lang="ko-KR" altLang="en-US" sz="1600" dirty="0" err="1"/>
              <a:t>프로파일링한</a:t>
            </a:r>
            <a:r>
              <a:rPr lang="ko-KR" altLang="en-US" sz="1600" dirty="0"/>
              <a:t> 리포트의 </a:t>
            </a:r>
            <a:r>
              <a:rPr lang="en-US" altLang="ko-KR" sz="1600" dirty="0"/>
              <a:t>Overview</a:t>
            </a:r>
            <a:r>
              <a:rPr lang="ko-KR" altLang="en-US" sz="1600" dirty="0"/>
              <a:t>는 데이터의 전체적인 개요</a:t>
            </a:r>
            <a:r>
              <a:rPr lang="en-US" altLang="ko-KR" sz="1600" dirty="0"/>
              <a:t>(</a:t>
            </a:r>
            <a:r>
              <a:rPr lang="ko-KR" altLang="en-US" sz="1600" dirty="0"/>
              <a:t>데이터의 크기</a:t>
            </a:r>
            <a:r>
              <a:rPr lang="en-US" altLang="ko-KR" sz="1600" dirty="0"/>
              <a:t>, </a:t>
            </a:r>
            <a:r>
              <a:rPr lang="ko-KR" altLang="en-US" sz="1600" dirty="0"/>
              <a:t>변수의 수</a:t>
            </a:r>
            <a:r>
              <a:rPr lang="en-US" altLang="ko-KR" sz="1600" dirty="0"/>
              <a:t>, </a:t>
            </a:r>
            <a:r>
              <a:rPr lang="ko-KR" altLang="en-US" sz="1600" dirty="0" err="1"/>
              <a:t>결측값</a:t>
            </a:r>
            <a:r>
              <a:rPr lang="en-US" altLang="ko-KR" sz="1600" dirty="0"/>
              <a:t>(missing value) </a:t>
            </a:r>
            <a:r>
              <a:rPr lang="ko-KR" altLang="en-US" sz="1600" dirty="0"/>
              <a:t>비율</a:t>
            </a:r>
            <a:r>
              <a:rPr lang="en-US" altLang="ko-KR" sz="1600" dirty="0"/>
              <a:t>, </a:t>
            </a:r>
            <a:r>
              <a:rPr lang="ko-KR" altLang="en-US" sz="1600" dirty="0"/>
              <a:t>데이터의 종류는 어떤 것이 있는지</a:t>
            </a:r>
            <a:r>
              <a:rPr lang="en-US" altLang="ko-KR" sz="1600" dirty="0"/>
              <a:t>)</a:t>
            </a:r>
            <a:r>
              <a:rPr lang="ko-KR" altLang="en-US" sz="1600" dirty="0"/>
              <a:t>를 보여줍니다</a:t>
            </a:r>
            <a:r>
              <a:rPr lang="en-US" altLang="ko-KR" sz="1600" dirty="0"/>
              <a:t>. </a:t>
            </a:r>
            <a:endParaRPr lang="en-US" altLang="ko-KR" sz="1600" dirty="0" smtClean="0"/>
          </a:p>
          <a:p>
            <a:pPr lvl="1">
              <a:buFont typeface="Wingdings" panose="05000000000000000000" pitchFamily="2" charset="2"/>
              <a:buChar char="§"/>
            </a:pPr>
            <a:r>
              <a:rPr lang="en-US" altLang="ko-KR" sz="1600" dirty="0"/>
              <a:t>pandas-profiling</a:t>
            </a:r>
            <a:r>
              <a:rPr lang="ko-KR" altLang="en-US" sz="1600" dirty="0"/>
              <a:t>은  </a:t>
            </a:r>
            <a:r>
              <a:rPr lang="ko-KR" altLang="en-US" sz="1600" dirty="0" err="1"/>
              <a:t>수치형</a:t>
            </a:r>
            <a:r>
              <a:rPr lang="ko-KR" altLang="en-US" sz="1600" dirty="0"/>
              <a:t> 데이터를 위한 상관계수</a:t>
            </a:r>
            <a:r>
              <a:rPr lang="en-US" altLang="ko-KR" sz="1600" dirty="0"/>
              <a:t>(correlations), </a:t>
            </a:r>
            <a:r>
              <a:rPr lang="ko-KR" altLang="en-US" sz="1600" dirty="0" err="1"/>
              <a:t>결측값에</a:t>
            </a:r>
            <a:r>
              <a:rPr lang="ko-KR" altLang="en-US" sz="1600" dirty="0"/>
              <a:t> 대한 </a:t>
            </a:r>
            <a:r>
              <a:rPr lang="ko-KR" altLang="en-US" sz="1600" dirty="0" err="1"/>
              <a:t>히트맵</a:t>
            </a:r>
            <a:r>
              <a:rPr lang="en-US" altLang="ko-KR" sz="1600" dirty="0"/>
              <a:t>(</a:t>
            </a:r>
            <a:r>
              <a:rPr lang="en-US" altLang="ko-KR" sz="1600" dirty="0" err="1"/>
              <a:t>headmap</a:t>
            </a:r>
            <a:r>
              <a:rPr lang="en-US" altLang="ko-KR" sz="1600" dirty="0"/>
              <a:t>), </a:t>
            </a:r>
            <a:r>
              <a:rPr lang="ko-KR" altLang="en-US" sz="1600" dirty="0"/>
              <a:t>수지도</a:t>
            </a:r>
            <a:r>
              <a:rPr lang="en-US" altLang="ko-KR" sz="1600" dirty="0"/>
              <a:t>(</a:t>
            </a:r>
            <a:r>
              <a:rPr lang="en-US" altLang="ko-KR" sz="1600" dirty="0" err="1"/>
              <a:t>dendrogram</a:t>
            </a:r>
            <a:r>
              <a:rPr lang="en-US" altLang="ko-KR" sz="1600" dirty="0"/>
              <a:t>) </a:t>
            </a:r>
            <a:r>
              <a:rPr lang="ko-KR" altLang="en-US" sz="1600" dirty="0"/>
              <a:t>등의 기능을 지원합니다</a:t>
            </a:r>
            <a:r>
              <a:rPr lang="en-US" altLang="ko-KR" sz="1600" dirty="0"/>
              <a:t>.</a:t>
            </a:r>
          </a:p>
        </p:txBody>
      </p:sp>
      <p:sp>
        <p:nvSpPr>
          <p:cNvPr id="4" name="직사각형 3"/>
          <p:cNvSpPr/>
          <p:nvPr/>
        </p:nvSpPr>
        <p:spPr>
          <a:xfrm>
            <a:off x="1222998" y="3791148"/>
            <a:ext cx="10092583" cy="253898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pip install -U pandas-profiling</a:t>
            </a:r>
          </a:p>
          <a:p>
            <a:endParaRPr lang="en-US" altLang="ko-KR" sz="1600" dirty="0">
              <a:solidFill>
                <a:schemeClr val="tx1"/>
              </a:solidFill>
            </a:endParaRPr>
          </a:p>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pandas_profiling</a:t>
            </a:r>
            <a:endParaRPr lang="en-US" altLang="ko-KR" sz="1600" dirty="0">
              <a:solidFill>
                <a:schemeClr val="tx1"/>
              </a:solidFill>
            </a:endParaRPr>
          </a:p>
          <a:p>
            <a:r>
              <a:rPr lang="en-US" altLang="ko-KR" sz="1600" dirty="0">
                <a:solidFill>
                  <a:schemeClr val="tx1"/>
                </a:solidFill>
              </a:rPr>
              <a:t>data = pd.read_csv('spam.csv </a:t>
            </a:r>
            <a:r>
              <a:rPr lang="ko-KR" altLang="en-US" sz="1600" dirty="0">
                <a:solidFill>
                  <a:schemeClr val="tx1"/>
                </a:solidFill>
              </a:rPr>
              <a:t>파일의 경로</a:t>
            </a:r>
            <a:r>
              <a:rPr lang="en-US" altLang="ko-KR" sz="1600" dirty="0">
                <a:solidFill>
                  <a:schemeClr val="tx1"/>
                </a:solidFill>
              </a:rPr>
              <a:t>',encoding='latin1</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pr</a:t>
            </a:r>
            <a:r>
              <a:rPr lang="en-US" altLang="ko-KR" sz="1600" dirty="0">
                <a:solidFill>
                  <a:schemeClr val="tx1"/>
                </a:solidFill>
              </a:rPr>
              <a:t>=</a:t>
            </a:r>
            <a:r>
              <a:rPr lang="en-US" altLang="ko-KR" sz="1600" dirty="0" err="1">
                <a:solidFill>
                  <a:schemeClr val="tx1"/>
                </a:solidFill>
              </a:rPr>
              <a:t>data.profile_report</a:t>
            </a:r>
            <a:r>
              <a:rPr lang="en-US" altLang="ko-KR" sz="1600" dirty="0">
                <a:solidFill>
                  <a:schemeClr val="tx1"/>
                </a:solidFill>
              </a:rPr>
              <a:t>() # </a:t>
            </a:r>
            <a:r>
              <a:rPr lang="ko-KR" altLang="en-US" sz="1600" dirty="0" err="1">
                <a:solidFill>
                  <a:schemeClr val="tx1"/>
                </a:solidFill>
              </a:rPr>
              <a:t>프로파일링</a:t>
            </a:r>
            <a:r>
              <a:rPr lang="ko-KR" altLang="en-US" sz="1600" dirty="0">
                <a:solidFill>
                  <a:schemeClr val="tx1"/>
                </a:solidFill>
              </a:rPr>
              <a:t> 결과 리포트를 </a:t>
            </a:r>
            <a:r>
              <a:rPr lang="en-US" altLang="ko-KR" sz="1600" dirty="0" err="1">
                <a:solidFill>
                  <a:schemeClr val="tx1"/>
                </a:solidFill>
              </a:rPr>
              <a:t>pr</a:t>
            </a:r>
            <a:r>
              <a:rPr lang="ko-KR" altLang="en-US" sz="1600" dirty="0">
                <a:solidFill>
                  <a:schemeClr val="tx1"/>
                </a:solidFill>
              </a:rPr>
              <a:t>에 저장</a:t>
            </a:r>
          </a:p>
          <a:p>
            <a:r>
              <a:rPr lang="en-US" altLang="ko-KR" sz="1600" dirty="0">
                <a:solidFill>
                  <a:schemeClr val="tx1"/>
                </a:solidFill>
              </a:rPr>
              <a:t># </a:t>
            </a:r>
            <a:r>
              <a:rPr lang="en-US" altLang="ko-KR" sz="1600" dirty="0" err="1">
                <a:solidFill>
                  <a:schemeClr val="tx1"/>
                </a:solidFill>
              </a:rPr>
              <a:t>data.profile_report</a:t>
            </a:r>
            <a:r>
              <a:rPr lang="en-US" altLang="ko-KR" sz="1600" dirty="0">
                <a:solidFill>
                  <a:schemeClr val="tx1"/>
                </a:solidFill>
              </a:rPr>
              <a:t>() # </a:t>
            </a:r>
            <a:r>
              <a:rPr lang="ko-KR" altLang="en-US" sz="1600" dirty="0">
                <a:solidFill>
                  <a:schemeClr val="tx1"/>
                </a:solidFill>
              </a:rPr>
              <a:t>바로 결과 보기</a:t>
            </a:r>
          </a:p>
          <a:p>
            <a:r>
              <a:rPr lang="en-US" altLang="ko-KR" sz="1600" dirty="0" err="1">
                <a:solidFill>
                  <a:schemeClr val="tx1"/>
                </a:solidFill>
              </a:rPr>
              <a:t>pr.to_file</a:t>
            </a:r>
            <a:r>
              <a:rPr lang="en-US" altLang="ko-KR" sz="1600" dirty="0">
                <a:solidFill>
                  <a:schemeClr val="tx1"/>
                </a:solidFill>
              </a:rPr>
              <a:t>('./pr_report.html') # pr_report.html </a:t>
            </a:r>
            <a:r>
              <a:rPr lang="ko-KR" altLang="en-US" sz="1600" dirty="0">
                <a:solidFill>
                  <a:schemeClr val="tx1"/>
                </a:solidFill>
              </a:rPr>
              <a:t>파일로 저장</a:t>
            </a:r>
            <a:endParaRPr lang="en-US" altLang="ko-KR" sz="1600" dirty="0">
              <a:solidFill>
                <a:schemeClr val="tx1"/>
              </a:solidFill>
            </a:endParaRPr>
          </a:p>
        </p:txBody>
      </p:sp>
    </p:spTree>
    <p:extLst>
      <p:ext uri="{BB962C8B-B14F-4D97-AF65-F5344CB8AC3E}">
        <p14:creationId xmlns:p14="http://schemas.microsoft.com/office/powerpoint/2010/main" val="36924672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dirty="0"/>
              <a:t>머신 러닝 </a:t>
            </a:r>
            <a:r>
              <a:rPr lang="ko-KR" altLang="en-US" sz="1800" dirty="0" err="1"/>
              <a:t>워크플로우</a:t>
            </a:r>
            <a:r>
              <a:rPr lang="en-US" altLang="ko-KR" sz="1800" dirty="0"/>
              <a:t>(Machine Learning Workflow</a:t>
            </a:r>
            <a:r>
              <a:rPr lang="en-US" altLang="ko-KR" sz="1800" dirty="0" smtClean="0"/>
              <a:t>) </a:t>
            </a:r>
          </a:p>
          <a:p>
            <a:pPr lvl="1">
              <a:buFont typeface="Wingdings" panose="05000000000000000000" pitchFamily="2" charset="2"/>
              <a:buChar char="§"/>
            </a:pPr>
            <a:r>
              <a:rPr lang="ko-KR" altLang="en-US" sz="1600" dirty="0" smtClean="0"/>
              <a:t>코퍼스</a:t>
            </a:r>
            <a:r>
              <a:rPr lang="en-US" altLang="ko-KR" sz="1600" dirty="0"/>
              <a:t>(corpus) : </a:t>
            </a:r>
            <a:r>
              <a:rPr lang="ko-KR" altLang="en-US" sz="1600" dirty="0"/>
              <a:t>자연어 데이터</a:t>
            </a:r>
            <a:r>
              <a:rPr lang="en-US" altLang="ko-KR" sz="1600" dirty="0"/>
              <a:t>,  </a:t>
            </a:r>
            <a:r>
              <a:rPr lang="ko-KR" altLang="en-US" sz="1600" dirty="0"/>
              <a:t>말뭉치 </a:t>
            </a:r>
            <a:r>
              <a:rPr lang="en-US" altLang="ko-KR" sz="1600" dirty="0"/>
              <a:t>. </a:t>
            </a:r>
            <a:r>
              <a:rPr lang="ko-KR" altLang="en-US" sz="1600" dirty="0"/>
              <a:t>조사나 연구 목적에 의해서 특정 도메인으로부터 수집된 텍스트 </a:t>
            </a:r>
            <a:r>
              <a:rPr lang="ko-KR" altLang="en-US" sz="1600" dirty="0" smtClean="0"/>
              <a:t>집합</a:t>
            </a:r>
            <a:endParaRPr lang="en-US" altLang="ko-KR" sz="1600" dirty="0" smtClean="0"/>
          </a:p>
          <a:p>
            <a:pPr lvl="1">
              <a:buFont typeface="Wingdings" panose="05000000000000000000" pitchFamily="2" charset="2"/>
              <a:buChar char="§"/>
            </a:pPr>
            <a:r>
              <a:rPr lang="ko-KR" altLang="en-US" sz="1600" dirty="0"/>
              <a:t>탐색적 데이터 분석</a:t>
            </a:r>
            <a:r>
              <a:rPr lang="en-US" altLang="ko-KR" sz="1600" dirty="0"/>
              <a:t>(Exploratory Data Analysis, EDA) </a:t>
            </a:r>
            <a:r>
              <a:rPr lang="ko-KR" altLang="en-US" sz="1600" dirty="0"/>
              <a:t>단계  </a:t>
            </a:r>
            <a:r>
              <a:rPr lang="en-US" altLang="ko-KR" sz="1600" dirty="0"/>
              <a:t>: </a:t>
            </a:r>
            <a:r>
              <a:rPr lang="ko-KR" altLang="en-US" sz="1600" dirty="0"/>
              <a:t>데이터의 구조</a:t>
            </a:r>
            <a:r>
              <a:rPr lang="en-US" altLang="ko-KR" sz="1600" dirty="0"/>
              <a:t>, </a:t>
            </a:r>
            <a:r>
              <a:rPr lang="ko-KR" altLang="en-US" sz="1600" dirty="0" err="1"/>
              <a:t>노이즈</a:t>
            </a:r>
            <a:r>
              <a:rPr lang="ko-KR" altLang="en-US" sz="1600" dirty="0"/>
              <a:t> 데이터</a:t>
            </a:r>
            <a:r>
              <a:rPr lang="en-US" altLang="ko-KR" sz="1600" dirty="0"/>
              <a:t>, </a:t>
            </a:r>
            <a:r>
              <a:rPr lang="ko-KR" altLang="en-US" sz="1600" dirty="0"/>
              <a:t>머신 러닝 적용을 위해서 데이터를 어떻게 </a:t>
            </a:r>
            <a:r>
              <a:rPr lang="ko-KR" altLang="en-US" sz="1600" dirty="0" err="1"/>
              <a:t>정제해야하는지</a:t>
            </a:r>
            <a:r>
              <a:rPr lang="ko-KR" altLang="en-US" sz="1600" dirty="0"/>
              <a:t> 등을 </a:t>
            </a:r>
            <a:r>
              <a:rPr lang="ko-KR" altLang="en-US" sz="1600" dirty="0" smtClean="0"/>
              <a:t>파악</a:t>
            </a:r>
            <a:r>
              <a:rPr lang="en-US" altLang="ko-KR" sz="1600" dirty="0" smtClean="0"/>
              <a:t>, </a:t>
            </a:r>
            <a:r>
              <a:rPr lang="ko-KR" altLang="en-US" sz="1600" dirty="0" smtClean="0"/>
              <a:t>독립 </a:t>
            </a:r>
            <a:r>
              <a:rPr lang="ko-KR" altLang="en-US" sz="1600" dirty="0"/>
              <a:t>변수</a:t>
            </a:r>
            <a:r>
              <a:rPr lang="en-US" altLang="ko-KR" sz="1600" dirty="0"/>
              <a:t>, </a:t>
            </a:r>
            <a:r>
              <a:rPr lang="ko-KR" altLang="en-US" sz="1600" dirty="0"/>
              <a:t>종속 변수</a:t>
            </a:r>
            <a:r>
              <a:rPr lang="en-US" altLang="ko-KR" sz="1600" dirty="0"/>
              <a:t>, </a:t>
            </a:r>
            <a:r>
              <a:rPr lang="ko-KR" altLang="en-US" sz="1600" dirty="0"/>
              <a:t>변수 유형</a:t>
            </a:r>
            <a:r>
              <a:rPr lang="en-US" altLang="ko-KR" sz="1600" dirty="0"/>
              <a:t>, </a:t>
            </a:r>
            <a:r>
              <a:rPr lang="ko-KR" altLang="en-US" sz="1600" dirty="0"/>
              <a:t>변수의 데이터 타입 등을 점검하며 데이터의 특징과 내재하는 구조적 관계를 알아내는 </a:t>
            </a:r>
            <a:r>
              <a:rPr lang="ko-KR" altLang="en-US" sz="1600" dirty="0" smtClean="0"/>
              <a:t>과정</a:t>
            </a:r>
            <a:endParaRPr lang="en-US" altLang="ko-KR" sz="1600" dirty="0" smtClean="0"/>
          </a:p>
          <a:p>
            <a:pPr lvl="1">
              <a:buFont typeface="Wingdings" panose="05000000000000000000" pitchFamily="2" charset="2"/>
              <a:buChar char="§"/>
            </a:pPr>
            <a:r>
              <a:rPr lang="ko-KR" altLang="en-US" sz="1600" dirty="0"/>
              <a:t>처리 및 정제</a:t>
            </a:r>
            <a:r>
              <a:rPr lang="en-US" altLang="ko-KR" sz="1600" dirty="0"/>
              <a:t>(Preprocessing and Cleaning) : </a:t>
            </a:r>
            <a:r>
              <a:rPr lang="ko-KR" altLang="en-US" sz="1600" dirty="0"/>
              <a:t>자연어 처리에서는 토큰화</a:t>
            </a:r>
            <a:r>
              <a:rPr lang="en-US" altLang="ko-KR" sz="1600" dirty="0"/>
              <a:t>, </a:t>
            </a:r>
            <a:r>
              <a:rPr lang="ko-KR" altLang="en-US" sz="1600" dirty="0"/>
              <a:t>정제</a:t>
            </a:r>
            <a:r>
              <a:rPr lang="en-US" altLang="ko-KR" sz="1600" dirty="0"/>
              <a:t>, </a:t>
            </a:r>
            <a:r>
              <a:rPr lang="ko-KR" altLang="en-US" sz="1600" dirty="0"/>
              <a:t>정규화</a:t>
            </a:r>
            <a:r>
              <a:rPr lang="en-US" altLang="ko-KR" sz="1600" dirty="0"/>
              <a:t>, </a:t>
            </a:r>
            <a:r>
              <a:rPr lang="ko-KR" altLang="en-US" sz="1600" dirty="0" err="1"/>
              <a:t>불용어</a:t>
            </a:r>
            <a:r>
              <a:rPr lang="ko-KR" altLang="en-US" sz="1600" dirty="0"/>
              <a:t> 제거 등의 단계를 </a:t>
            </a:r>
            <a:r>
              <a:rPr lang="ko-KR" altLang="en-US" sz="1600" dirty="0" smtClean="0"/>
              <a:t>포함</a:t>
            </a:r>
            <a:endParaRPr lang="en-US" altLang="ko-KR" sz="1600" dirty="0" smtClean="0"/>
          </a:p>
          <a:p>
            <a:pPr lvl="1">
              <a:buFont typeface="Wingdings" panose="05000000000000000000" pitchFamily="2" charset="2"/>
              <a:buChar char="§"/>
            </a:pPr>
            <a:r>
              <a:rPr lang="ko-KR" altLang="en-US" sz="1600" dirty="0"/>
              <a:t>모델링 및 훈련</a:t>
            </a:r>
            <a:r>
              <a:rPr lang="en-US" altLang="ko-KR" sz="1600" dirty="0"/>
              <a:t>(Modeling and Training) : </a:t>
            </a:r>
            <a:r>
              <a:rPr lang="ko-KR" altLang="en-US" sz="1600" dirty="0"/>
              <a:t>머신 러닝에 대한 코드를 작성하는 단계</a:t>
            </a:r>
            <a:r>
              <a:rPr lang="en-US" altLang="ko-KR" sz="1600" dirty="0"/>
              <a:t>, </a:t>
            </a:r>
            <a:r>
              <a:rPr lang="ko-KR" altLang="en-US" sz="1600" dirty="0"/>
              <a:t>계 번역</a:t>
            </a:r>
            <a:r>
              <a:rPr lang="en-US" altLang="ko-KR" sz="1600" dirty="0"/>
              <a:t>, </a:t>
            </a:r>
            <a:r>
              <a:rPr lang="ko-KR" altLang="en-US" sz="1600" dirty="0"/>
              <a:t>음성 인식</a:t>
            </a:r>
            <a:r>
              <a:rPr lang="en-US" altLang="ko-KR" sz="1600" dirty="0"/>
              <a:t>, </a:t>
            </a:r>
            <a:r>
              <a:rPr lang="ko-KR" altLang="en-US" sz="1600" dirty="0"/>
              <a:t>텍스트 분류 등의 자연어 처리 작업 학습</a:t>
            </a:r>
            <a:r>
              <a:rPr lang="en-US" altLang="ko-KR" sz="1600" dirty="0"/>
              <a:t>(training)</a:t>
            </a:r>
          </a:p>
        </p:txBody>
      </p:sp>
      <p:pic>
        <p:nvPicPr>
          <p:cNvPr id="5" name="그림 4"/>
          <p:cNvPicPr>
            <a:picLocks noChangeAspect="1"/>
          </p:cNvPicPr>
          <p:nvPr/>
        </p:nvPicPr>
        <p:blipFill>
          <a:blip r:embed="rId3"/>
          <a:stretch>
            <a:fillRect/>
          </a:stretch>
        </p:blipFill>
        <p:spPr>
          <a:xfrm>
            <a:off x="1303902" y="4030745"/>
            <a:ext cx="9401175" cy="2133600"/>
          </a:xfrm>
          <a:prstGeom prst="rect">
            <a:avLst/>
          </a:prstGeom>
        </p:spPr>
      </p:pic>
    </p:spTree>
    <p:extLst>
      <p:ext uri="{BB962C8B-B14F-4D97-AF65-F5344CB8AC3E}">
        <p14:creationId xmlns:p14="http://schemas.microsoft.com/office/powerpoint/2010/main" val="24383352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토큰화</a:t>
            </a:r>
            <a:r>
              <a:rPr lang="en-US" altLang="ko-KR" sz="1800" b="1" dirty="0"/>
              <a:t>(Tokenization</a:t>
            </a:r>
            <a:r>
              <a:rPr lang="en-US" altLang="ko-KR" sz="1800" b="1" dirty="0" smtClean="0"/>
              <a:t>)</a:t>
            </a:r>
            <a:r>
              <a:rPr lang="en-US" altLang="ko-KR" sz="1800" dirty="0" smtClean="0"/>
              <a:t> </a:t>
            </a:r>
          </a:p>
          <a:p>
            <a:pPr lvl="1">
              <a:buFont typeface="Wingdings" panose="05000000000000000000" pitchFamily="2" charset="2"/>
              <a:buChar char="§"/>
            </a:pPr>
            <a:r>
              <a:rPr lang="ko-KR" altLang="en-US" sz="1600" dirty="0"/>
              <a:t>주어진 코퍼스</a:t>
            </a:r>
            <a:r>
              <a:rPr lang="en-US" altLang="ko-KR" sz="1600" dirty="0"/>
              <a:t>(corpus)</a:t>
            </a:r>
            <a:r>
              <a:rPr lang="ko-KR" altLang="en-US" sz="1600" dirty="0"/>
              <a:t>에서 토큰</a:t>
            </a:r>
            <a:r>
              <a:rPr lang="en-US" altLang="ko-KR" sz="1600" dirty="0"/>
              <a:t>(token)</a:t>
            </a:r>
            <a:r>
              <a:rPr lang="ko-KR" altLang="en-US" sz="1600" dirty="0"/>
              <a:t>이라 불리는 단위로 나누는 작업</a:t>
            </a:r>
          </a:p>
          <a:p>
            <a:pPr lvl="1">
              <a:buFont typeface="Wingdings" panose="05000000000000000000" pitchFamily="2" charset="2"/>
              <a:buChar char="§"/>
            </a:pPr>
            <a:r>
              <a:rPr lang="ko-KR" altLang="en-US" sz="1600" dirty="0"/>
              <a:t>보통 </a:t>
            </a:r>
            <a:r>
              <a:rPr lang="ko-KR" altLang="en-US" sz="1600" dirty="0" err="1"/>
              <a:t>의미있는</a:t>
            </a:r>
            <a:r>
              <a:rPr lang="ko-KR" altLang="en-US" sz="1600" dirty="0"/>
              <a:t> 단위로 토큰을 정의합니다</a:t>
            </a:r>
            <a:r>
              <a:rPr lang="en-US" altLang="ko-KR" sz="1600" dirty="0" smtClean="0"/>
              <a:t>.</a:t>
            </a:r>
          </a:p>
          <a:p>
            <a:pPr>
              <a:buFont typeface="Wingdings" panose="05000000000000000000" pitchFamily="2" charset="2"/>
              <a:buChar char="Ø"/>
            </a:pPr>
            <a:r>
              <a:rPr lang="ko-KR" altLang="en-US" sz="1800" b="1" dirty="0"/>
              <a:t>단어 토큰화</a:t>
            </a:r>
            <a:r>
              <a:rPr lang="en-US" altLang="ko-KR" sz="1800" b="1" dirty="0"/>
              <a:t>(Word Tokenization</a:t>
            </a:r>
            <a:r>
              <a:rPr lang="en-US" altLang="ko-KR" sz="1800" b="1" dirty="0" smtClean="0"/>
              <a:t>)</a:t>
            </a:r>
            <a:r>
              <a:rPr lang="en-US" altLang="ko-KR" sz="1800" dirty="0" smtClean="0"/>
              <a:t> </a:t>
            </a:r>
            <a:endParaRPr lang="en-US" altLang="ko-KR" sz="1800" dirty="0"/>
          </a:p>
          <a:p>
            <a:pPr lvl="1">
              <a:buFont typeface="Wingdings" panose="05000000000000000000" pitchFamily="2" charset="2"/>
              <a:buChar char="§"/>
            </a:pPr>
            <a:r>
              <a:rPr lang="ko-KR" altLang="en-US" sz="1600" dirty="0"/>
              <a:t>토큰의 기준을 단어</a:t>
            </a:r>
            <a:r>
              <a:rPr lang="en-US" altLang="ko-KR" sz="1600" dirty="0"/>
              <a:t>(word)</a:t>
            </a:r>
            <a:r>
              <a:rPr lang="ko-KR" altLang="en-US" sz="1600" dirty="0"/>
              <a:t>로 하는 경우</a:t>
            </a:r>
          </a:p>
          <a:p>
            <a:pPr lvl="1">
              <a:buFont typeface="Wingdings" panose="05000000000000000000" pitchFamily="2" charset="2"/>
              <a:buChar char="§"/>
            </a:pPr>
            <a:r>
              <a:rPr lang="ko-KR" altLang="en-US" sz="1600" dirty="0"/>
              <a:t>예</a:t>
            </a:r>
            <a:r>
              <a:rPr lang="en-US" altLang="ko-KR" sz="1600" dirty="0"/>
              <a:t>) </a:t>
            </a:r>
            <a:r>
              <a:rPr lang="ko-KR" altLang="en-US" sz="1600" dirty="0"/>
              <a:t>입력으로부터 구두점</a:t>
            </a:r>
            <a:r>
              <a:rPr lang="en-US" altLang="ko-KR" sz="1600" dirty="0"/>
              <a:t>(punctuation)</a:t>
            </a:r>
            <a:r>
              <a:rPr lang="ko-KR" altLang="en-US" sz="1600" dirty="0"/>
              <a:t>과 같은 문자는 제외시키는 간단한 단어 토큰화 </a:t>
            </a:r>
            <a:r>
              <a:rPr lang="ko-KR" altLang="en-US" sz="1600" dirty="0" smtClean="0"/>
              <a:t>작업</a:t>
            </a:r>
            <a:r>
              <a:rPr lang="en-US" altLang="ko-KR" sz="1600" dirty="0" smtClean="0"/>
              <a:t/>
            </a:r>
            <a:br>
              <a:rPr lang="en-US" altLang="ko-KR" sz="1600" dirty="0" smtClean="0"/>
            </a:br>
            <a:r>
              <a:rPr lang="ko-KR" altLang="en-US" sz="1600" dirty="0" smtClean="0"/>
              <a:t>     </a:t>
            </a:r>
            <a:r>
              <a:rPr lang="ko-KR" altLang="en-US" sz="1600" dirty="0"/>
              <a:t>입력</a:t>
            </a:r>
            <a:r>
              <a:rPr lang="en-US" altLang="ko-KR" sz="1600" dirty="0"/>
              <a:t>: Time is an illusion. Lunchtime double so</a:t>
            </a:r>
            <a:r>
              <a:rPr lang="en-US" altLang="ko-KR" sz="1600" dirty="0" smtClean="0"/>
              <a:t>!</a:t>
            </a:r>
            <a:br>
              <a:rPr lang="en-US" altLang="ko-KR" sz="1600" dirty="0" smtClean="0"/>
            </a:br>
            <a:r>
              <a:rPr lang="en-US" altLang="ko-KR" sz="1600" dirty="0" smtClean="0"/>
              <a:t>     </a:t>
            </a:r>
            <a:r>
              <a:rPr lang="ko-KR" altLang="en-US" sz="1600" dirty="0"/>
              <a:t>출력 </a:t>
            </a:r>
            <a:r>
              <a:rPr lang="en-US" altLang="ko-KR" sz="1600" dirty="0"/>
              <a:t>: "Time", "is", "an", "</a:t>
            </a:r>
            <a:r>
              <a:rPr lang="en-US" altLang="ko-KR" sz="1600" dirty="0" err="1"/>
              <a:t>illustion</a:t>
            </a:r>
            <a:r>
              <a:rPr lang="en-US" altLang="ko-KR" sz="1600" dirty="0"/>
              <a:t>", "Lunchtime", "double", "so"</a:t>
            </a:r>
          </a:p>
          <a:p>
            <a:pPr lvl="1">
              <a:buFont typeface="Wingdings" panose="05000000000000000000" pitchFamily="2" charset="2"/>
              <a:buChar char="§"/>
            </a:pPr>
            <a:r>
              <a:rPr lang="ko-KR" altLang="en-US" sz="1600" dirty="0"/>
              <a:t>토큰화 작업은 단순히 구두점이나 특수문자를 전부 제거하는 정제</a:t>
            </a:r>
            <a:r>
              <a:rPr lang="en-US" altLang="ko-KR" sz="1600" dirty="0"/>
              <a:t>(cleaning) </a:t>
            </a:r>
            <a:r>
              <a:rPr lang="ko-KR" altLang="en-US" sz="1600" dirty="0"/>
              <a:t>작업을 수행하는 것만으로 해결되지 않습니다</a:t>
            </a:r>
            <a:r>
              <a:rPr lang="en-US" altLang="ko-KR" sz="1600" dirty="0"/>
              <a:t>. </a:t>
            </a:r>
            <a:endParaRPr lang="en-US" altLang="ko-KR" sz="1600" dirty="0" smtClean="0"/>
          </a:p>
          <a:p>
            <a:pPr lvl="1">
              <a:buFont typeface="Wingdings" panose="05000000000000000000" pitchFamily="2" charset="2"/>
              <a:buChar char="§"/>
            </a:pPr>
            <a:r>
              <a:rPr lang="ko-KR" altLang="en-US" sz="1600" dirty="0"/>
              <a:t>구두점이나 특수문자를 전부 제거하면 토큰이 의미를 잃어버리는 경우가 발생하기도 합니다</a:t>
            </a:r>
            <a:r>
              <a:rPr lang="en-US" altLang="ko-KR" sz="1600" dirty="0"/>
              <a:t>. </a:t>
            </a:r>
          </a:p>
          <a:p>
            <a:pPr lvl="1">
              <a:buFont typeface="Wingdings" panose="05000000000000000000" pitchFamily="2" charset="2"/>
              <a:buChar char="§"/>
            </a:pPr>
            <a:r>
              <a:rPr lang="ko-KR" altLang="en-US" sz="1600" dirty="0"/>
              <a:t>띄어쓰기 단위로 자르면 사실상 단어 토큰이 구분되는 영어와 달리</a:t>
            </a:r>
            <a:r>
              <a:rPr lang="en-US" altLang="ko-KR" sz="1600" dirty="0"/>
              <a:t>, </a:t>
            </a:r>
            <a:r>
              <a:rPr lang="ko-KR" altLang="en-US" sz="1600" dirty="0"/>
              <a:t>한국어는 띄어쓰기만으로는 단어 토큰을 구분하기 어렵습니다</a:t>
            </a:r>
            <a:endParaRPr lang="en-US" altLang="ko-KR" sz="1600" dirty="0"/>
          </a:p>
        </p:txBody>
      </p:sp>
    </p:spTree>
    <p:extLst>
      <p:ext uri="{BB962C8B-B14F-4D97-AF65-F5344CB8AC3E}">
        <p14:creationId xmlns:p14="http://schemas.microsoft.com/office/powerpoint/2010/main" val="16009332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단어 </a:t>
            </a:r>
            <a:r>
              <a:rPr lang="ko-KR" altLang="en-US" sz="1800" b="1" dirty="0"/>
              <a:t>토큰화</a:t>
            </a:r>
            <a:r>
              <a:rPr lang="en-US" altLang="ko-KR" sz="1800" b="1" dirty="0"/>
              <a:t>(Word Tokenization</a:t>
            </a:r>
            <a:r>
              <a:rPr lang="en-US" altLang="ko-KR" sz="1800" b="1" dirty="0" smtClean="0"/>
              <a:t>)</a:t>
            </a:r>
            <a:r>
              <a:rPr lang="en-US" altLang="ko-KR" sz="1800" dirty="0" smtClean="0"/>
              <a:t> </a:t>
            </a:r>
            <a:r>
              <a:rPr lang="ko-KR" altLang="en-US" sz="1800" dirty="0" smtClean="0"/>
              <a:t>실습</a:t>
            </a:r>
            <a:endParaRPr lang="en-US" altLang="ko-KR" sz="1800" dirty="0"/>
          </a:p>
          <a:p>
            <a:pPr lvl="1">
              <a:buFont typeface="Wingdings" panose="05000000000000000000" pitchFamily="2" charset="2"/>
              <a:buChar char="§"/>
            </a:pPr>
            <a:r>
              <a:rPr lang="en-US" altLang="ko-KR" sz="1600" dirty="0"/>
              <a:t>NLTK - </a:t>
            </a:r>
            <a:r>
              <a:rPr lang="ko-KR" altLang="en-US" sz="1600" dirty="0"/>
              <a:t>영어 코퍼스를 토큰화하기 위한 도구들을 제공</a:t>
            </a:r>
          </a:p>
          <a:p>
            <a:pPr lvl="1">
              <a:buFont typeface="Wingdings" panose="05000000000000000000" pitchFamily="2" charset="2"/>
              <a:buChar char="§"/>
            </a:pPr>
            <a:r>
              <a:rPr lang="en-US" altLang="ko-KR" sz="1600" dirty="0"/>
              <a:t>NLTK</a:t>
            </a:r>
            <a:r>
              <a:rPr lang="ko-KR" altLang="en-US" sz="1600" dirty="0"/>
              <a:t>를 이용한 아포스트로피 처리 코드</a:t>
            </a:r>
          </a:p>
          <a:p>
            <a:pPr lvl="1">
              <a:buFont typeface="Wingdings" panose="05000000000000000000" pitchFamily="2" charset="2"/>
              <a:buChar char="§"/>
            </a:pPr>
            <a:r>
              <a:rPr lang="en-US" altLang="ko-KR" sz="1600" dirty="0" err="1"/>
              <a:t>word_tokenize</a:t>
            </a:r>
            <a:r>
              <a:rPr lang="ko-KR" altLang="en-US" sz="1600" dirty="0"/>
              <a:t>와 </a:t>
            </a:r>
            <a:r>
              <a:rPr lang="en-US" altLang="ko-KR" sz="1600" dirty="0" err="1"/>
              <a:t>WordPunctTokenizer</a:t>
            </a:r>
            <a:r>
              <a:rPr lang="en-US" altLang="ko-KR" sz="1600" dirty="0"/>
              <a:t>(</a:t>
            </a:r>
            <a:r>
              <a:rPr lang="ko-KR" altLang="en-US" sz="1600" dirty="0"/>
              <a:t>구두점을 별도로 분류하는 특징을 갖고 있음</a:t>
            </a:r>
            <a:r>
              <a:rPr lang="en-US" altLang="ko-KR" sz="1600" dirty="0"/>
              <a:t>)  </a:t>
            </a:r>
            <a:r>
              <a:rPr lang="ko-KR" altLang="en-US" sz="1600" dirty="0"/>
              <a:t>사용 </a:t>
            </a:r>
          </a:p>
          <a:p>
            <a:pPr lvl="1">
              <a:buFont typeface="Wingdings" panose="05000000000000000000" pitchFamily="2" charset="2"/>
              <a:buChar char="§"/>
            </a:pPr>
            <a:r>
              <a:rPr lang="ko-KR" altLang="en-US" sz="1600" dirty="0" err="1"/>
              <a:t>케라스</a:t>
            </a:r>
            <a:r>
              <a:rPr lang="ko-KR" altLang="en-US" sz="1600" dirty="0"/>
              <a:t> 또한 토큰화 도구로서 </a:t>
            </a:r>
            <a:r>
              <a:rPr lang="en-US" altLang="ko-KR" sz="1600" dirty="0" err="1"/>
              <a:t>text_to_word_sequence</a:t>
            </a:r>
            <a:r>
              <a:rPr lang="en-US" altLang="ko-KR" sz="1600" dirty="0"/>
              <a:t>(</a:t>
            </a:r>
            <a:r>
              <a:rPr lang="ko-KR" altLang="en-US" sz="1600" dirty="0"/>
              <a:t>기본적으로 모든 알파벳을 소문자로 바꾸면서 온점이나 </a:t>
            </a:r>
            <a:r>
              <a:rPr lang="ko-KR" altLang="en-US" sz="1600" dirty="0" err="1"/>
              <a:t>컴마</a:t>
            </a:r>
            <a:r>
              <a:rPr lang="en-US" altLang="ko-KR" sz="1600" dirty="0"/>
              <a:t>, </a:t>
            </a:r>
            <a:r>
              <a:rPr lang="ko-KR" altLang="en-US" sz="1600" dirty="0"/>
              <a:t>느낌표 등의 구두점을 제거</a:t>
            </a:r>
            <a:r>
              <a:rPr lang="en-US" altLang="ko-KR" sz="1600" dirty="0"/>
              <a:t>)</a:t>
            </a:r>
            <a:r>
              <a:rPr lang="ko-KR" altLang="en-US" sz="1600" dirty="0"/>
              <a:t>를 지원</a:t>
            </a:r>
            <a:endParaRPr lang="en-US" altLang="ko-KR" sz="1600" dirty="0"/>
          </a:p>
        </p:txBody>
      </p:sp>
      <p:sp>
        <p:nvSpPr>
          <p:cNvPr id="4" name="직사각형 3"/>
          <p:cNvSpPr/>
          <p:nvPr/>
        </p:nvSpPr>
        <p:spPr>
          <a:xfrm>
            <a:off x="1203119" y="3204739"/>
            <a:ext cx="10092583" cy="31165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word_tokenize</a:t>
            </a:r>
            <a:r>
              <a:rPr lang="en-US" altLang="ko-KR" sz="1600" dirty="0">
                <a:solidFill>
                  <a:schemeClr val="tx1"/>
                </a:solidFill>
              </a:rPr>
              <a:t>  </a:t>
            </a:r>
          </a:p>
          <a:p>
            <a:r>
              <a:rPr lang="en-US" altLang="ko-KR" sz="1600" dirty="0">
                <a:solidFill>
                  <a:schemeClr val="tx1"/>
                </a:solidFill>
              </a:rPr>
              <a:t>print(</a:t>
            </a:r>
            <a:r>
              <a:rPr lang="en-US" altLang="ko-KR" sz="1600" dirty="0" err="1">
                <a:solidFill>
                  <a:schemeClr val="tx1"/>
                </a:solidFill>
              </a:rPr>
              <a:t>word_tokenize</a:t>
            </a:r>
            <a:r>
              <a:rPr lang="en-US" altLang="ko-KR" sz="1600" dirty="0">
                <a:solidFill>
                  <a:schemeClr val="tx1"/>
                </a:solidFill>
              </a:rPr>
              <a:t>("Don't be fooled by the dark sounding name, Mr. </a:t>
            </a:r>
            <a:r>
              <a:rPr lang="en-US" altLang="ko-KR" sz="1600" dirty="0" err="1">
                <a:solidFill>
                  <a:schemeClr val="tx1"/>
                </a:solidFill>
              </a:rPr>
              <a:t>Jone's</a:t>
            </a:r>
            <a:r>
              <a:rPr lang="en-US" altLang="ko-KR" sz="1600" dirty="0">
                <a:solidFill>
                  <a:schemeClr val="tx1"/>
                </a:solidFill>
              </a:rPr>
              <a:t> Orphanage is as cheery as cheery goes for a pastry shop."))  </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WordPunctTokenizer</a:t>
            </a:r>
            <a:r>
              <a:rPr lang="en-US" altLang="ko-KR" sz="1600" dirty="0">
                <a:solidFill>
                  <a:schemeClr val="tx1"/>
                </a:solidFill>
              </a:rPr>
              <a:t>  </a:t>
            </a:r>
          </a:p>
          <a:p>
            <a:r>
              <a:rPr lang="en-US" altLang="ko-KR" sz="1600" dirty="0">
                <a:solidFill>
                  <a:schemeClr val="tx1"/>
                </a:solidFill>
              </a:rPr>
              <a:t>print(</a:t>
            </a:r>
            <a:r>
              <a:rPr lang="en-US" altLang="ko-KR" sz="1600" dirty="0" err="1">
                <a:solidFill>
                  <a:schemeClr val="tx1"/>
                </a:solidFill>
              </a:rPr>
              <a:t>WordPunctTokenizer</a:t>
            </a:r>
            <a:r>
              <a:rPr lang="en-US" altLang="ko-KR" sz="1600" dirty="0">
                <a:solidFill>
                  <a:schemeClr val="tx1"/>
                </a:solidFill>
              </a:rPr>
              <a:t>().tokenize("Don't be fooled by the dark sounding name, Mr. </a:t>
            </a:r>
            <a:r>
              <a:rPr lang="en-US" altLang="ko-KR" sz="1600" dirty="0" err="1">
                <a:solidFill>
                  <a:schemeClr val="tx1"/>
                </a:solidFill>
              </a:rPr>
              <a:t>Jone's</a:t>
            </a:r>
            <a:r>
              <a:rPr lang="en-US" altLang="ko-KR" sz="1600" dirty="0">
                <a:solidFill>
                  <a:schemeClr val="tx1"/>
                </a:solidFill>
              </a:rPr>
              <a:t> Orphanage is as cheery as cheery goes for a pastry shop."))</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tensorflow.keras.preprocessing.text</a:t>
            </a:r>
            <a:r>
              <a:rPr lang="en-US" altLang="ko-KR" sz="1600" dirty="0">
                <a:solidFill>
                  <a:schemeClr val="tx1"/>
                </a:solidFill>
              </a:rPr>
              <a:t> import </a:t>
            </a:r>
            <a:r>
              <a:rPr lang="en-US" altLang="ko-KR" sz="1600" dirty="0" err="1">
                <a:solidFill>
                  <a:schemeClr val="tx1"/>
                </a:solidFill>
              </a:rPr>
              <a:t>text_to_word_sequence</a:t>
            </a:r>
            <a:endParaRPr lang="en-US" altLang="ko-KR" sz="1600" dirty="0">
              <a:solidFill>
                <a:schemeClr val="tx1"/>
              </a:solidFill>
            </a:endParaRPr>
          </a:p>
          <a:p>
            <a:r>
              <a:rPr lang="en-US" altLang="ko-KR" sz="1600" dirty="0">
                <a:solidFill>
                  <a:schemeClr val="tx1"/>
                </a:solidFill>
              </a:rPr>
              <a:t>print(</a:t>
            </a:r>
            <a:r>
              <a:rPr lang="en-US" altLang="ko-KR" sz="1600" dirty="0" err="1">
                <a:solidFill>
                  <a:schemeClr val="tx1"/>
                </a:solidFill>
              </a:rPr>
              <a:t>text_to_word_sequence</a:t>
            </a:r>
            <a:r>
              <a:rPr lang="en-US" altLang="ko-KR" sz="1600" dirty="0">
                <a:solidFill>
                  <a:schemeClr val="tx1"/>
                </a:solidFill>
              </a:rPr>
              <a:t>("Don't be fooled by the dark sounding name, Mr. </a:t>
            </a:r>
            <a:r>
              <a:rPr lang="en-US" altLang="ko-KR" sz="1600" dirty="0" err="1">
                <a:solidFill>
                  <a:schemeClr val="tx1"/>
                </a:solidFill>
              </a:rPr>
              <a:t>Jone's</a:t>
            </a:r>
            <a:r>
              <a:rPr lang="en-US" altLang="ko-KR" sz="1600" dirty="0">
                <a:solidFill>
                  <a:schemeClr val="tx1"/>
                </a:solidFill>
              </a:rPr>
              <a:t> Orphanage is as cheery as cheery goes for a pastry shop."))</a:t>
            </a:r>
          </a:p>
          <a:p>
            <a:endParaRPr lang="en-US" altLang="ko-KR" sz="1600" dirty="0">
              <a:solidFill>
                <a:schemeClr val="tx1"/>
              </a:solidFill>
            </a:endParaRPr>
          </a:p>
        </p:txBody>
      </p:sp>
    </p:spTree>
    <p:extLst>
      <p:ext uri="{BB962C8B-B14F-4D97-AF65-F5344CB8AC3E}">
        <p14:creationId xmlns:p14="http://schemas.microsoft.com/office/powerpoint/2010/main" val="12733029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토큰화</a:t>
            </a:r>
            <a:r>
              <a:rPr lang="en-US" altLang="ko-KR" sz="1800" b="1" dirty="0" smtClean="0"/>
              <a:t>(Tokenization)</a:t>
            </a:r>
            <a:r>
              <a:rPr lang="en-US" altLang="ko-KR" sz="1800" dirty="0" smtClean="0"/>
              <a:t> </a:t>
            </a:r>
            <a:r>
              <a:rPr lang="ko-KR" altLang="en-US" sz="1800" dirty="0"/>
              <a:t>에서 </a:t>
            </a:r>
            <a:r>
              <a:rPr lang="ko-KR" altLang="en-US" sz="1800" dirty="0" err="1"/>
              <a:t>고려해야할</a:t>
            </a:r>
            <a:r>
              <a:rPr lang="ko-KR" altLang="en-US" sz="1800" dirty="0"/>
              <a:t> </a:t>
            </a:r>
            <a:r>
              <a:rPr lang="ko-KR" altLang="en-US" sz="1800" dirty="0" smtClean="0"/>
              <a:t>사항</a:t>
            </a:r>
            <a:endParaRPr lang="en-US" altLang="ko-KR" sz="1800" dirty="0"/>
          </a:p>
          <a:p>
            <a:pPr lvl="1">
              <a:buFont typeface="Wingdings" panose="05000000000000000000" pitchFamily="2" charset="2"/>
              <a:buChar char="§"/>
            </a:pPr>
            <a:r>
              <a:rPr lang="ko-KR" altLang="en-US" sz="1600" u="sng" dirty="0">
                <a:solidFill>
                  <a:srgbClr val="0070C0"/>
                </a:solidFill>
              </a:rPr>
              <a:t>구두점이나 특수 문자를 단순 제외해서는 안 된다</a:t>
            </a:r>
            <a:r>
              <a:rPr lang="en-US" altLang="ko-KR" sz="1600" u="sng" dirty="0" smtClean="0">
                <a:solidFill>
                  <a:srgbClr val="0070C0"/>
                </a:solidFill>
              </a:rPr>
              <a:t>.   </a:t>
            </a:r>
            <a:br>
              <a:rPr lang="en-US" altLang="ko-KR" sz="1600" u="sng" dirty="0" smtClean="0">
                <a:solidFill>
                  <a:srgbClr val="0070C0"/>
                </a:solidFill>
              </a:rPr>
            </a:br>
            <a:r>
              <a:rPr lang="ko-KR" altLang="en-US" sz="1600" dirty="0" smtClean="0"/>
              <a:t>예</a:t>
            </a:r>
            <a:r>
              <a:rPr lang="en-US" altLang="ko-KR" sz="1600" dirty="0"/>
              <a:t>] </a:t>
            </a:r>
            <a:r>
              <a:rPr lang="ko-KR" altLang="en-US" sz="1600" dirty="0"/>
              <a:t>단어 자체에서 구두점을 갖고 있는 경우 </a:t>
            </a:r>
            <a:r>
              <a:rPr lang="en-US" altLang="ko-KR" sz="1600" dirty="0" err="1"/>
              <a:t>m.p.h</a:t>
            </a:r>
            <a:r>
              <a:rPr lang="ko-KR" altLang="en-US" sz="1600" dirty="0"/>
              <a:t>나 </a:t>
            </a:r>
            <a:r>
              <a:rPr lang="en-US" altLang="ko-KR" sz="1600" dirty="0" err="1"/>
              <a:t>Ph.D</a:t>
            </a:r>
            <a:r>
              <a:rPr lang="ko-KR" altLang="en-US" sz="1600" dirty="0"/>
              <a:t>나 </a:t>
            </a:r>
            <a:r>
              <a:rPr lang="en-US" altLang="ko-KR" sz="1600" dirty="0"/>
              <a:t>AT&amp;T </a:t>
            </a:r>
            <a:r>
              <a:rPr lang="en-US" altLang="ko-KR" sz="1600" dirty="0" smtClean="0"/>
              <a:t/>
            </a:r>
            <a:br>
              <a:rPr lang="en-US" altLang="ko-KR" sz="1600" dirty="0" smtClean="0"/>
            </a:br>
            <a:r>
              <a:rPr lang="en-US" altLang="ko-KR" sz="1600" dirty="0" smtClean="0"/>
              <a:t>     </a:t>
            </a:r>
            <a:r>
              <a:rPr lang="en-US" altLang="ko-KR" sz="1600" dirty="0"/>
              <a:t>$45.55</a:t>
            </a:r>
            <a:r>
              <a:rPr lang="ko-KR" altLang="en-US" sz="1600" dirty="0"/>
              <a:t>와 같은 가격을 의미하는 경우</a:t>
            </a:r>
          </a:p>
          <a:p>
            <a:pPr lvl="1">
              <a:buFont typeface="Wingdings" panose="05000000000000000000" pitchFamily="2" charset="2"/>
              <a:buChar char="§"/>
            </a:pPr>
            <a:endParaRPr lang="ko-KR" altLang="en-US" sz="1600" dirty="0"/>
          </a:p>
          <a:p>
            <a:pPr lvl="1">
              <a:buFont typeface="Wingdings" panose="05000000000000000000" pitchFamily="2" charset="2"/>
              <a:buChar char="§"/>
            </a:pPr>
            <a:r>
              <a:rPr lang="ko-KR" altLang="en-US" sz="1600" u="sng" dirty="0" err="1">
                <a:solidFill>
                  <a:srgbClr val="0070C0"/>
                </a:solidFill>
              </a:rPr>
              <a:t>줄임말과</a:t>
            </a:r>
            <a:r>
              <a:rPr lang="ko-KR" altLang="en-US" sz="1600" u="sng" dirty="0">
                <a:solidFill>
                  <a:srgbClr val="0070C0"/>
                </a:solidFill>
              </a:rPr>
              <a:t> 단어 내에 띄어쓰기가 있는 </a:t>
            </a:r>
            <a:r>
              <a:rPr lang="ko-KR" altLang="en-US" sz="1600" u="sng" dirty="0" smtClean="0">
                <a:solidFill>
                  <a:srgbClr val="0070C0"/>
                </a:solidFill>
              </a:rPr>
              <a:t>경우</a:t>
            </a:r>
            <a:r>
              <a:rPr lang="en-US" altLang="ko-KR" sz="1600" dirty="0" smtClean="0"/>
              <a:t/>
            </a:r>
            <a:br>
              <a:rPr lang="en-US" altLang="ko-KR" sz="1600" dirty="0" smtClean="0"/>
            </a:br>
            <a:r>
              <a:rPr lang="ko-KR" altLang="en-US" sz="1600" dirty="0" smtClean="0"/>
              <a:t>토큰화 </a:t>
            </a:r>
            <a:r>
              <a:rPr lang="ko-KR" altLang="en-US" sz="1600" dirty="0"/>
              <a:t>작업에서  영어권 언어의 아포스트로피</a:t>
            </a:r>
            <a:r>
              <a:rPr lang="en-US" altLang="ko-KR" sz="1600" dirty="0"/>
              <a:t>(')</a:t>
            </a:r>
            <a:r>
              <a:rPr lang="ko-KR" altLang="en-US" sz="1600" dirty="0"/>
              <a:t>는 압축된 단어를 다시 펼치는 역할을 하기도 합니다</a:t>
            </a:r>
            <a:r>
              <a:rPr lang="en-US" altLang="ko-KR" sz="1600" dirty="0"/>
              <a:t>. </a:t>
            </a:r>
            <a:r>
              <a:rPr lang="en-US" altLang="ko-KR" sz="1600" dirty="0" smtClean="0"/>
              <a:t/>
            </a:r>
            <a:br>
              <a:rPr lang="en-US" altLang="ko-KR" sz="1600" dirty="0" smtClean="0"/>
            </a:br>
            <a:r>
              <a:rPr lang="ko-KR" altLang="en-US" sz="1600" dirty="0" smtClean="0"/>
              <a:t>예</a:t>
            </a:r>
            <a:r>
              <a:rPr lang="en-US" altLang="ko-KR" sz="1600" dirty="0"/>
              <a:t>] we're , </a:t>
            </a:r>
            <a:r>
              <a:rPr lang="en-US" altLang="ko-KR" sz="1600" dirty="0" smtClean="0"/>
              <a:t>I'm</a:t>
            </a:r>
            <a:br>
              <a:rPr lang="en-US" altLang="ko-KR" sz="1600" dirty="0" smtClean="0"/>
            </a:br>
            <a:r>
              <a:rPr lang="ko-KR" altLang="en-US" sz="1600" dirty="0" smtClean="0"/>
              <a:t>하나의 </a:t>
            </a:r>
            <a:r>
              <a:rPr lang="ko-KR" altLang="en-US" sz="1600" dirty="0"/>
              <a:t>단어 사이에 띄어쓰기가 있는 경우에도 하나의 토큰으로 </a:t>
            </a:r>
            <a:r>
              <a:rPr lang="ko-KR" altLang="en-US" sz="1600" dirty="0" err="1"/>
              <a:t>봐야하는</a:t>
            </a:r>
            <a:r>
              <a:rPr lang="ko-KR" altLang="en-US" sz="1600" dirty="0"/>
              <a:t> 경우도 있을 수 있으므로</a:t>
            </a:r>
            <a:r>
              <a:rPr lang="en-US" altLang="ko-KR" sz="1600" dirty="0"/>
              <a:t>, </a:t>
            </a:r>
            <a:r>
              <a:rPr lang="ko-KR" altLang="en-US" sz="1600" dirty="0"/>
              <a:t>토큰화 작업은 저러한 단어를 하나로 인식할 수 있는 능력도 </a:t>
            </a:r>
            <a:r>
              <a:rPr lang="ko-KR" altLang="en-US" sz="1600" dirty="0" err="1"/>
              <a:t>가져야합니다</a:t>
            </a:r>
            <a:r>
              <a:rPr lang="en-US" altLang="ko-KR" sz="1600" dirty="0" smtClean="0"/>
              <a:t>.</a:t>
            </a:r>
            <a:br>
              <a:rPr lang="en-US" altLang="ko-KR" sz="1600" dirty="0" smtClean="0"/>
            </a:br>
            <a:r>
              <a:rPr lang="ko-KR" altLang="en-US" sz="1600" dirty="0" smtClean="0"/>
              <a:t>예</a:t>
            </a:r>
            <a:r>
              <a:rPr lang="en-US" altLang="ko-KR" sz="1600" dirty="0"/>
              <a:t>] New York, rock 'n' roll</a:t>
            </a:r>
          </a:p>
        </p:txBody>
      </p:sp>
    </p:spTree>
    <p:extLst>
      <p:ext uri="{BB962C8B-B14F-4D97-AF65-F5344CB8AC3E}">
        <p14:creationId xmlns:p14="http://schemas.microsoft.com/office/powerpoint/2010/main" val="4275734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표준 토큰화 </a:t>
            </a:r>
            <a:r>
              <a:rPr lang="ko-KR" altLang="en-US" sz="1800" b="1" dirty="0" smtClean="0"/>
              <a:t>실습</a:t>
            </a:r>
            <a:endParaRPr lang="en-US" altLang="ko-KR" sz="1800" dirty="0"/>
          </a:p>
          <a:p>
            <a:pPr lvl="1">
              <a:buFont typeface="Wingdings" panose="05000000000000000000" pitchFamily="2" charset="2"/>
              <a:buChar char="§"/>
            </a:pPr>
            <a:r>
              <a:rPr lang="en-US" altLang="ko-KR" sz="1600" dirty="0"/>
              <a:t>Penn Treebank Tokenization</a:t>
            </a:r>
            <a:r>
              <a:rPr lang="ko-KR" altLang="en-US" sz="1600" dirty="0"/>
              <a:t>의 </a:t>
            </a:r>
            <a:r>
              <a:rPr lang="ko-KR" altLang="en-US" sz="1600" dirty="0" smtClean="0"/>
              <a:t>규칙</a:t>
            </a:r>
            <a:r>
              <a:rPr lang="en-US" altLang="ko-KR" sz="1600" dirty="0" smtClean="0"/>
              <a:t/>
            </a:r>
            <a:br>
              <a:rPr lang="en-US" altLang="ko-KR" sz="1600" dirty="0" smtClean="0"/>
            </a:br>
            <a:r>
              <a:rPr lang="ko-KR" altLang="en-US" sz="1600" dirty="0" smtClean="0"/>
              <a:t> </a:t>
            </a:r>
            <a:r>
              <a:rPr lang="en-US" altLang="ko-KR" sz="1600" dirty="0"/>
              <a:t>1. </a:t>
            </a:r>
            <a:r>
              <a:rPr lang="ko-KR" altLang="en-US" sz="1600" dirty="0" err="1"/>
              <a:t>하이푼으로</a:t>
            </a:r>
            <a:r>
              <a:rPr lang="ko-KR" altLang="en-US" sz="1600" dirty="0"/>
              <a:t> 구성된 단어는 하나로 유지한다</a:t>
            </a:r>
            <a:r>
              <a:rPr lang="en-US" altLang="ko-KR" sz="1600" dirty="0" smtClean="0"/>
              <a:t>.</a:t>
            </a:r>
            <a:br>
              <a:rPr lang="en-US" altLang="ko-KR" sz="1600" dirty="0" smtClean="0"/>
            </a:br>
            <a:r>
              <a:rPr lang="en-US" altLang="ko-KR" sz="1600" dirty="0" smtClean="0"/>
              <a:t> </a:t>
            </a:r>
            <a:r>
              <a:rPr lang="en-US" altLang="ko-KR" sz="1600" dirty="0"/>
              <a:t>2. doesn't</a:t>
            </a:r>
            <a:r>
              <a:rPr lang="ko-KR" altLang="en-US" sz="1600" dirty="0"/>
              <a:t>와 같이 아포스트로피로 </a:t>
            </a:r>
            <a:r>
              <a:rPr lang="en-US" altLang="ko-KR" sz="1600" dirty="0"/>
              <a:t>'</a:t>
            </a:r>
            <a:r>
              <a:rPr lang="ko-KR" altLang="en-US" sz="1600" dirty="0"/>
              <a:t>접어</a:t>
            </a:r>
            <a:r>
              <a:rPr lang="en-US" altLang="ko-KR" sz="1600" dirty="0"/>
              <a:t>'</a:t>
            </a:r>
            <a:r>
              <a:rPr lang="ko-KR" altLang="en-US" sz="1600" dirty="0"/>
              <a:t>가 함께하는 단어는 분리해준다</a:t>
            </a:r>
            <a:r>
              <a:rPr lang="en-US" altLang="ko-KR" sz="1600" dirty="0"/>
              <a:t>.</a:t>
            </a:r>
          </a:p>
        </p:txBody>
      </p:sp>
      <p:sp>
        <p:nvSpPr>
          <p:cNvPr id="4" name="직사각형 3"/>
          <p:cNvSpPr/>
          <p:nvPr/>
        </p:nvSpPr>
        <p:spPr>
          <a:xfrm>
            <a:off x="1421779" y="2419548"/>
            <a:ext cx="10092583" cy="14368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TreebankWordTokenizer</a:t>
            </a:r>
            <a:endParaRPr lang="en-US" altLang="ko-KR" sz="1600" dirty="0">
              <a:solidFill>
                <a:schemeClr val="tx1"/>
              </a:solidFill>
            </a:endParaRPr>
          </a:p>
          <a:p>
            <a:r>
              <a:rPr lang="en-US" altLang="ko-KR" sz="1600" dirty="0" err="1">
                <a:solidFill>
                  <a:schemeClr val="tx1"/>
                </a:solidFill>
              </a:rPr>
              <a:t>tokenizer</a:t>
            </a:r>
            <a:r>
              <a:rPr lang="en-US" altLang="ko-KR" sz="1600" dirty="0">
                <a:solidFill>
                  <a:schemeClr val="tx1"/>
                </a:solidFill>
              </a:rPr>
              <a:t>=</a:t>
            </a:r>
            <a:r>
              <a:rPr lang="en-US" altLang="ko-KR" sz="1600" dirty="0" err="1">
                <a:solidFill>
                  <a:schemeClr val="tx1"/>
                </a:solidFill>
              </a:rPr>
              <a:t>TreebankWordTokenizer</a:t>
            </a:r>
            <a:r>
              <a:rPr lang="en-US" altLang="ko-KR" sz="1600" dirty="0">
                <a:solidFill>
                  <a:schemeClr val="tx1"/>
                </a:solidFill>
              </a:rPr>
              <a:t>()</a:t>
            </a:r>
          </a:p>
          <a:p>
            <a:r>
              <a:rPr lang="en-US" altLang="ko-KR" sz="1600" dirty="0">
                <a:solidFill>
                  <a:schemeClr val="tx1"/>
                </a:solidFill>
              </a:rPr>
              <a:t>text="Starting a home-based restaurant may be an ideal. it doesn't have a food chain or restaurant of their own."</a:t>
            </a:r>
          </a:p>
          <a:p>
            <a:r>
              <a:rPr lang="en-US" altLang="ko-KR" sz="1600" dirty="0">
                <a:solidFill>
                  <a:schemeClr val="tx1"/>
                </a:solidFill>
              </a:rPr>
              <a:t>print(</a:t>
            </a:r>
            <a:r>
              <a:rPr lang="en-US" altLang="ko-KR" sz="1600" dirty="0" err="1">
                <a:solidFill>
                  <a:schemeClr val="tx1"/>
                </a:solidFill>
              </a:rPr>
              <a:t>tokenizer.tokenize</a:t>
            </a:r>
            <a:r>
              <a:rPr lang="en-US" altLang="ko-KR" sz="1600" dirty="0">
                <a:solidFill>
                  <a:schemeClr val="tx1"/>
                </a:solidFill>
              </a:rPr>
              <a:t>(text))</a:t>
            </a:r>
          </a:p>
        </p:txBody>
      </p:sp>
    </p:spTree>
    <p:extLst>
      <p:ext uri="{BB962C8B-B14F-4D97-AF65-F5344CB8AC3E}">
        <p14:creationId xmlns:p14="http://schemas.microsoft.com/office/powerpoint/2010/main" val="149820988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10589</TotalTime>
  <Words>10205</Words>
  <Application>Microsoft Office PowerPoint</Application>
  <PresentationFormat>와이드스크린</PresentationFormat>
  <Paragraphs>1537</Paragraphs>
  <Slides>104</Slides>
  <Notes>52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104</vt:i4>
      </vt:variant>
    </vt:vector>
  </HeadingPairs>
  <TitlesOfParts>
    <vt:vector size="108" baseType="lpstr">
      <vt:lpstr>맑은 고딕</vt:lpstr>
      <vt:lpstr>Arial</vt:lpstr>
      <vt:lpstr>Wingdings</vt:lpstr>
      <vt:lpstr>Office 테마</vt:lpstr>
      <vt:lpstr>PowerPoint 프레젠테이션</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PANDAS REVIEW </vt:lpstr>
      <vt:lpstr>데이터셋 로드</vt:lpstr>
      <vt:lpstr>데이터셋 로드</vt:lpstr>
      <vt:lpstr>데이터셋 로드</vt:lpstr>
      <vt:lpstr>데이터셋 로드</vt:lpstr>
      <vt:lpstr>데이터셋 로드</vt:lpstr>
      <vt:lpstr>데이터셋 로드</vt:lpstr>
      <vt:lpstr>데이터셋 로드</vt:lpstr>
      <vt:lpstr>PANDAS – 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PowerPoint 프레젠테이션</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PowerPoint 프레젠테이션</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PowerPoint 프레젠테이션</vt:lpstr>
      <vt:lpstr>텍스트 데이터 처리 </vt:lpstr>
      <vt:lpstr>텍스트 데이터 처리 </vt:lpstr>
      <vt:lpstr>텍스트 데이터 처리 </vt:lpstr>
      <vt:lpstr>텍스트 데이터 처리 </vt:lpstr>
      <vt:lpstr>텍스트 데이터 처리 </vt:lpstr>
      <vt:lpstr>텍스트 데이터 처리 </vt:lpstr>
      <vt:lpstr>텍스트 데이터 처리 </vt:lpstr>
      <vt:lpstr>PowerPoint 프레젠테이션</vt:lpstr>
      <vt:lpstr>자연어 처리 (natural language processing) </vt:lpstr>
      <vt:lpstr>자연어 처리 (natural language processing) </vt:lpstr>
      <vt:lpstr>자연어 처리 (natural language processing) </vt:lpstr>
      <vt:lpstr>자연어 처리 (natural language processing) </vt:lpstr>
      <vt:lpstr>자연어 처리 (natural language processing) </vt:lpstr>
      <vt:lpstr>자연어 처리 (natural language 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akasha.park@gmail.com</dc:creator>
  <cp:lastModifiedBy>student</cp:lastModifiedBy>
  <cp:revision>424</cp:revision>
  <dcterms:created xsi:type="dcterms:W3CDTF">2020-02-10T18:07:51Z</dcterms:created>
  <dcterms:modified xsi:type="dcterms:W3CDTF">2020-02-24T06:52:24Z</dcterms:modified>
</cp:coreProperties>
</file>