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75" r:id="rId11"/>
    <p:sldId id="27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44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644F-726A-4EF6-887D-42F44A279A8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E918-169C-4652-A68E-DF6F6714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40?category=77008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mhada.tistory.com/72?category=82052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imhada.tistory.com/56" TargetMode="External"/><Relationship Id="rId4" Type="http://schemas.openxmlformats.org/officeDocument/2006/relationships/hyperlink" Target="https://daimhada.tistory.com/107?category=820522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괄호맞추기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https://www.acmicpc.net/problem/10845</a:t>
            </a:r>
            <a:endParaRPr lang="en-US" altLang="ko-KR"/>
          </a:p>
          <a:p>
            <a:r>
              <a:rPr lang="en-US" altLang="ko-KR" baseline="0"/>
              <a:t>        </a:t>
            </a:r>
            <a:r>
              <a:rPr lang="en-US" altLang="ko-KR" dirty="0">
                <a:hlinkClick r:id="rId4"/>
              </a:rPr>
              <a:t>https://chunghyup.tistory.com/40?category=770080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5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https://daimhada.tistory.com/72?category=820522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4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https://daimhada.tistory.com/56</a:t>
            </a:r>
            <a:r>
              <a:rPr lang="en-US" altLang="ko-KR" dirty="0"/>
              <a:t> : </a:t>
            </a:r>
            <a:r>
              <a:rPr lang="ko-KR" altLang="en-US" dirty="0"/>
              <a:t>내장 함수의 시간 복잡도</a:t>
            </a:r>
            <a:r>
              <a:rPr lang="en-US" altLang="ko-KR" dirty="0"/>
              <a:t>(big</a:t>
            </a:r>
            <a:r>
              <a:rPr lang="en-US" altLang="ko-KR" baseline="0" dirty="0"/>
              <a:t> O)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4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1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8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0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/>
              <a:t>&amp; Queue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Stack 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★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None) : </a:t>
            </a:r>
            <a:r>
              <a:rPr lang="ko-KR" altLang="en-US" dirty="0">
                <a:solidFill>
                  <a:schemeClr val="bg1"/>
                </a:solidFill>
              </a:rPr>
              <a:t>맨 위에 값 추가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★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data) : </a:t>
            </a:r>
            <a:r>
              <a:rPr lang="ko-KR" altLang="en-US" dirty="0">
                <a:solidFill>
                  <a:schemeClr val="bg1"/>
                </a:solidFill>
              </a:rPr>
              <a:t>가장 최근에 넣은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		    </a:t>
            </a:r>
            <a:r>
              <a:rPr lang="ko-KR" altLang="en-US" dirty="0">
                <a:solidFill>
                  <a:schemeClr val="bg1"/>
                </a:solidFill>
              </a:rPr>
              <a:t> 맨 위의 값을 제거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n-US" altLang="ko-KR" dirty="0">
                <a:solidFill>
                  <a:schemeClr val="bg1"/>
                </a:solidFill>
              </a:rPr>
              <a:t> ( 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data or -1) : stack </a:t>
            </a:r>
            <a:r>
              <a:rPr lang="ko-KR" altLang="en-US" dirty="0">
                <a:solidFill>
                  <a:schemeClr val="bg1"/>
                </a:solidFill>
              </a:rPr>
              <a:t>의 변형 없이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	   </a:t>
            </a:r>
            <a:r>
              <a:rPr lang="ko-KR" altLang="en-US" dirty="0">
                <a:solidFill>
                  <a:schemeClr val="bg1"/>
                </a:solidFill>
              </a:rPr>
              <a:t>맨 위의 값을 출력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Boolean) : stack</a:t>
            </a:r>
            <a:r>
              <a:rPr lang="ko-KR" altLang="en-US" dirty="0">
                <a:solidFill>
                  <a:schemeClr val="bg1"/>
                </a:solidFill>
              </a:rPr>
              <a:t>이 비어있는지 확인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Stack </a:t>
            </a:r>
            <a:r>
              <a:rPr lang="ko-KR" altLang="en-US" dirty="0"/>
              <a:t>구현하기 </a:t>
            </a:r>
            <a:r>
              <a:rPr lang="en-US" altLang="ko-KR" dirty="0"/>
              <a:t>:  Python List&gt; </a:t>
            </a:r>
            <a:endParaRPr lang="en-US" altLang="ko-KR" sz="2000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7323" y="1152735"/>
            <a:ext cx="513470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Stack </a:t>
            </a:r>
            <a:r>
              <a:rPr lang="ko-KR" altLang="en-US" dirty="0"/>
              <a:t>구현하기 </a:t>
            </a:r>
            <a:r>
              <a:rPr lang="en-US" altLang="ko-KR" dirty="0"/>
              <a:t>:  Singly linked list &gt; </a:t>
            </a:r>
            <a:endParaRPr lang="en-US" altLang="ko-KR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20" y="1035504"/>
            <a:ext cx="4680125" cy="5248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2" y="1887415"/>
            <a:ext cx="5086350" cy="2649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942" y="4595448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데이터와 다음 </a:t>
            </a:r>
            <a:r>
              <a:rPr lang="ko-KR" altLang="en-US" dirty="0" err="1">
                <a:solidFill>
                  <a:schemeClr val="bg1"/>
                </a:solidFill>
              </a:rPr>
              <a:t>노드들이</a:t>
            </a:r>
            <a:r>
              <a:rPr lang="ko-KR" altLang="en-US" dirty="0">
                <a:solidFill>
                  <a:schemeClr val="bg1"/>
                </a:solidFill>
              </a:rPr>
              <a:t> 한 줄로 연결되어 있는 방식을 말함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연결되는 방향에 따라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Singly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이중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환형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가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504942" y="1324464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</a:rPr>
              <a:t>노드를</a:t>
            </a:r>
            <a:r>
              <a:rPr lang="ko-KR" altLang="en-US" sz="2000" dirty="0">
                <a:solidFill>
                  <a:schemeClr val="bg1"/>
                </a:solidFill>
              </a:rPr>
              <a:t> 이용한 </a:t>
            </a:r>
            <a:r>
              <a:rPr lang="en-US" altLang="ko-KR" sz="2000" dirty="0">
                <a:solidFill>
                  <a:schemeClr val="bg1"/>
                </a:solidFill>
              </a:rPr>
              <a:t>Stack</a:t>
            </a:r>
            <a:r>
              <a:rPr lang="ko-KR" altLang="en-US" sz="2000" dirty="0">
                <a:solidFill>
                  <a:schemeClr val="bg1"/>
                </a:solidFill>
              </a:rPr>
              <a:t>의 구현 </a:t>
            </a:r>
            <a:r>
              <a:rPr lang="en-US" altLang="ko-KR" sz="2000" dirty="0">
                <a:solidFill>
                  <a:schemeClr val="bg1"/>
                </a:solidFill>
              </a:rPr>
              <a:t>(Linked List)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eu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4964"/>
            <a:ext cx="4514849" cy="282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26006" y="3576085"/>
            <a:ext cx="417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(LIFO)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ko-KR" altLang="en-US" dirty="0" err="1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구조와 달리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큐</a:t>
            </a:r>
            <a:r>
              <a:rPr lang="en-US" altLang="ko-KR" dirty="0">
                <a:solidFill>
                  <a:schemeClr val="bg1"/>
                </a:solidFill>
              </a:rPr>
              <a:t>(Queue) 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선입선출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In First Out)’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구조를 가지고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먼저 번호표를 뽑은 사람이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먼저 서비스를 받는 것처럼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중간에 새치기가 불가능 한 것이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기본적인 </a:t>
            </a:r>
            <a:r>
              <a:rPr lang="en-US" altLang="ko-KR" dirty="0">
                <a:solidFill>
                  <a:schemeClr val="bg1"/>
                </a:solidFill>
              </a:rPr>
              <a:t>Queue </a:t>
            </a:r>
            <a:r>
              <a:rPr lang="ko-KR" altLang="en-US" dirty="0">
                <a:solidFill>
                  <a:schemeClr val="bg1"/>
                </a:solidFill>
              </a:rPr>
              <a:t>의 구조이다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0" y="1374136"/>
            <a:ext cx="3592535" cy="1012661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half" idx="2"/>
          </p:nvPr>
        </p:nvSpPr>
        <p:spPr>
          <a:xfrm>
            <a:off x="769620" y="2494596"/>
            <a:ext cx="3794760" cy="293979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“ </a:t>
            </a:r>
            <a:r>
              <a:rPr lang="ko-KR" altLang="en-US" sz="1800" dirty="0" err="1"/>
              <a:t>스택</a:t>
            </a:r>
            <a:r>
              <a:rPr lang="en-US" altLang="ko-KR" sz="1800" dirty="0"/>
              <a:t>(Stack) </a:t>
            </a:r>
            <a:r>
              <a:rPr lang="ko-KR" altLang="en-US" sz="1800" dirty="0"/>
              <a:t>이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 </a:t>
            </a:r>
            <a:r>
              <a:rPr lang="ko-KR" alt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상하차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1800" dirty="0"/>
              <a:t>였다면 </a:t>
            </a:r>
            <a:endParaRPr lang="en-US" altLang="ko-KR" sz="1800" dirty="0"/>
          </a:p>
          <a:p>
            <a:r>
              <a:rPr lang="ko-KR" altLang="en-US" sz="1800" dirty="0"/>
              <a:t>큐</a:t>
            </a:r>
            <a:r>
              <a:rPr lang="en-US" altLang="ko-KR" sz="1800" dirty="0"/>
              <a:t>(Queue) </a:t>
            </a:r>
            <a:r>
              <a:rPr lang="ko-KR" altLang="en-US" sz="1800" dirty="0"/>
              <a:t>는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은행 창구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ko-KR" sz="1800" dirty="0"/>
              <a:t> </a:t>
            </a:r>
            <a:r>
              <a:rPr lang="ko-KR" altLang="en-US" sz="1800" dirty="0"/>
              <a:t>이다</a:t>
            </a:r>
            <a:r>
              <a:rPr lang="en-US" altLang="ko-KR" sz="1800" dirty="0"/>
              <a:t>.  “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4" descr="Queu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3398938"/>
            <a:ext cx="3678071" cy="3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5640" y="3038988"/>
            <a:ext cx="617354" cy="381000"/>
            <a:chOff x="3394642" y="2194560"/>
            <a:chExt cx="617354" cy="381000"/>
          </a:xfrm>
        </p:grpSpPr>
        <p:sp>
          <p:nvSpPr>
            <p:cNvPr id="12" name="갈매기형 수장 11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3758199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4469306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48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5198262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9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5911948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9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Queue 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front(head)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rear(tail)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메소드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() : </a:t>
            </a:r>
            <a:r>
              <a:rPr lang="en-US" altLang="ko-KR" dirty="0" err="1">
                <a:solidFill>
                  <a:schemeClr val="bg1"/>
                </a:solidFill>
              </a:rPr>
              <a:t>boolean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: insert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: delete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엿보기</a:t>
            </a:r>
            <a:r>
              <a:rPr lang="en-US" altLang="ko-KR" dirty="0">
                <a:solidFill>
                  <a:schemeClr val="bg1"/>
                </a:solidFill>
              </a:rPr>
              <a:t>;  </a:t>
            </a:r>
            <a:r>
              <a:rPr lang="ko-KR" altLang="en-US" dirty="0">
                <a:solidFill>
                  <a:schemeClr val="bg1"/>
                </a:solidFill>
              </a:rPr>
              <a:t>맨 앞의 값 반환만 하고 </a:t>
            </a:r>
            <a:r>
              <a:rPr lang="en-US" altLang="ko-KR" dirty="0">
                <a:solidFill>
                  <a:schemeClr val="bg1"/>
                </a:solidFill>
              </a:rPr>
              <a:t>		  </a:t>
            </a:r>
            <a:r>
              <a:rPr lang="ko-KR" altLang="en-US" dirty="0">
                <a:solidFill>
                  <a:schemeClr val="bg1"/>
                </a:solidFill>
              </a:rPr>
              <a:t>삭제는 </a:t>
            </a:r>
            <a:r>
              <a:rPr lang="ko-KR" altLang="en-US" dirty="0" err="1">
                <a:solidFill>
                  <a:schemeClr val="bg1"/>
                </a:solidFill>
              </a:rPr>
              <a:t>안함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Python List&gt; </a:t>
            </a:r>
            <a:endParaRPr lang="en-US" altLang="ko-KR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4007" y="1266337"/>
            <a:ext cx="4816475" cy="5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Stack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작동원리</a:t>
            </a:r>
            <a:endParaRPr lang="en-US" altLang="ko-KR" dirty="0"/>
          </a:p>
          <a:p>
            <a:r>
              <a:rPr lang="en-US" altLang="ko-KR" dirty="0"/>
              <a:t>Queue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Queue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작동원리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4145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Queue</a:t>
            </a:r>
            <a:r>
              <a:rPr lang="ko-KR" altLang="en-US" dirty="0"/>
              <a:t> 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2759614"/>
            <a:ext cx="448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</a:rPr>
              <a:t>노드를</a:t>
            </a:r>
            <a:r>
              <a:rPr lang="ko-KR" altLang="en-US" sz="2000" dirty="0">
                <a:solidFill>
                  <a:schemeClr val="bg1"/>
                </a:solidFill>
              </a:rPr>
              <a:t> 이용한 </a:t>
            </a:r>
            <a:r>
              <a:rPr lang="en-US" altLang="ko-KR" sz="2000" dirty="0">
                <a:solidFill>
                  <a:schemeClr val="bg1"/>
                </a:solidFill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</a:rPr>
              <a:t>의 구현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: Head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tail </a:t>
            </a:r>
            <a:r>
              <a:rPr lang="ko-KR" altLang="en-US" dirty="0">
                <a:solidFill>
                  <a:schemeClr val="bg1"/>
                </a:solidFill>
              </a:rPr>
              <a:t>만으로도 구현이 가능하다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3815" y="635394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node</a:t>
            </a:r>
            <a:r>
              <a:rPr lang="ko-KR" altLang="en-US" dirty="0"/>
              <a:t>를 사용한 </a:t>
            </a:r>
            <a:r>
              <a:rPr lang="en-US" altLang="ko-KR" dirty="0"/>
              <a:t>queue&gt; </a:t>
            </a:r>
            <a:endParaRPr lang="en-US" altLang="ko-KR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489" y="1266337"/>
            <a:ext cx="3104141" cy="52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68" y="3236668"/>
            <a:ext cx="277837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내장함수를 활용한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7631" y="1266337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</a:t>
            </a:r>
            <a:r>
              <a:rPr lang="en-US" altLang="ko-KR" dirty="0" err="1"/>
              <a:t>Collections.deque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" y="2394162"/>
            <a:ext cx="4986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altLang="ko-KR" sz="2000" dirty="0">
                <a:solidFill>
                  <a:schemeClr val="bg1"/>
                </a:solidFill>
              </a:rPr>
              <a:t> (double – ended </a:t>
            </a:r>
            <a:r>
              <a:rPr lang="en-US" altLang="ko-KR" sz="2000" dirty="0" err="1">
                <a:solidFill>
                  <a:schemeClr val="bg1"/>
                </a:solidFill>
              </a:rPr>
              <a:t>que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앞뒤 양방향에서 데이터를 처리할 수 있는 자료구조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일반적인</a:t>
            </a:r>
            <a:r>
              <a:rPr lang="en-US" altLang="ko-KR" sz="2000" dirty="0">
                <a:solidFill>
                  <a:schemeClr val="bg1"/>
                </a:solidFill>
              </a:rPr>
              <a:t> list</a:t>
            </a:r>
            <a:r>
              <a:rPr lang="ko-KR" altLang="en-US" sz="2000" dirty="0">
                <a:solidFill>
                  <a:schemeClr val="bg1"/>
                </a:solidFill>
              </a:rPr>
              <a:t>와 유사하지만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내부적으로 </a:t>
            </a:r>
            <a:r>
              <a:rPr lang="en-US" altLang="ko-KR" sz="2000" dirty="0">
                <a:solidFill>
                  <a:schemeClr val="bg1"/>
                </a:solidFill>
              </a:rPr>
              <a:t>doubly linked list</a:t>
            </a:r>
            <a:r>
              <a:rPr lang="ko-KR" altLang="en-US" sz="2000" dirty="0">
                <a:solidFill>
                  <a:schemeClr val="bg1"/>
                </a:solidFill>
              </a:rPr>
              <a:t>로 구현되어 있어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처리속도가 매우 빠르다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9" y="2013918"/>
            <a:ext cx="3610708" cy="38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모듈을 활용한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2431" y="897005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Queue </a:t>
            </a:r>
            <a:r>
              <a:rPr lang="ko-KR" altLang="en-US" dirty="0"/>
              <a:t>모듈 사용 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78" y="1367623"/>
            <a:ext cx="3357562" cy="5175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620" y="2394162"/>
            <a:ext cx="5197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파이썬의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모듈에서는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순위큐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(Priority Queue),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LifoQueue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제공하고 있다</a:t>
            </a:r>
            <a:r>
              <a:rPr lang="en-US" altLang="ko-KR" sz="2000" dirty="0">
                <a:solidFill>
                  <a:schemeClr val="bg1"/>
                </a:solidFill>
              </a:rPr>
              <a:t>. 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상기 객체에 대해 여러 </a:t>
            </a:r>
            <a:r>
              <a:rPr lang="ko-KR" altLang="en-US" sz="2000" dirty="0" err="1">
                <a:solidFill>
                  <a:schemeClr val="bg1"/>
                </a:solidFill>
              </a:rPr>
              <a:t>스레드가</a:t>
            </a:r>
            <a:r>
              <a:rPr lang="ko-KR" altLang="en-US" sz="2000" dirty="0">
                <a:solidFill>
                  <a:schemeClr val="bg1"/>
                </a:solidFill>
              </a:rPr>
              <a:t> 동시에 접근하여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작업을 수행하여도 가장 정상적인 동작을 보장한다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 </a:t>
            </a:r>
            <a:r>
              <a:rPr lang="en-US" altLang="ko-KR" sz="1400" dirty="0">
                <a:solidFill>
                  <a:schemeClr val="bg1"/>
                </a:solidFill>
                <a:hlinkClick r:id="rId3"/>
              </a:rPr>
              <a:t>https://www.acmicpc.net/problem/10828</a:t>
            </a:r>
            <a:r>
              <a:rPr lang="en-US" altLang="ko-KR" sz="1400" dirty="0">
                <a:solidFill>
                  <a:schemeClr val="bg1"/>
                </a:solidFill>
              </a:rPr>
              <a:t> 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정수를 저장하는 </a:t>
            </a:r>
            <a:r>
              <a:rPr lang="ko-KR" altLang="en-US" sz="2000" dirty="0" err="1">
                <a:solidFill>
                  <a:schemeClr val="bg1"/>
                </a:solidFill>
              </a:rPr>
              <a:t>스택을</a:t>
            </a:r>
            <a:r>
              <a:rPr lang="ko-KR" altLang="en-US" sz="2000" dirty="0">
                <a:solidFill>
                  <a:schemeClr val="bg1"/>
                </a:solidFill>
              </a:rPr>
              <a:t> 구현한 다음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입력으로 주어지는 명령을 처리하는 프로그램을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작성하시오</a:t>
            </a:r>
            <a:r>
              <a:rPr lang="en-US" altLang="ko-KR" sz="2000" dirty="0">
                <a:solidFill>
                  <a:schemeClr val="bg1"/>
                </a:solidFill>
              </a:rPr>
              <a:t>.  (</a:t>
            </a:r>
            <a:r>
              <a:rPr lang="ko-KR" altLang="en-US" sz="2000" dirty="0">
                <a:solidFill>
                  <a:schemeClr val="bg1"/>
                </a:solidFill>
              </a:rPr>
              <a:t>명령을 총 </a:t>
            </a: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가지이다</a:t>
            </a:r>
            <a:r>
              <a:rPr lang="en-US" altLang="ko-KR" sz="2000" dirty="0">
                <a:solidFill>
                  <a:schemeClr val="bg1"/>
                </a:solidFill>
              </a:rPr>
              <a:t>.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X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넣는 연산이다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스택에서</a:t>
            </a:r>
            <a:r>
              <a:rPr lang="ko-KR" altLang="en-US" sz="1600" dirty="0">
                <a:solidFill>
                  <a:schemeClr val="bg1"/>
                </a:solidFill>
              </a:rPr>
              <a:t> 가장 위에 있는 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그 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스택이</a:t>
            </a:r>
            <a:r>
              <a:rPr lang="ko-KR" altLang="en-US" sz="1600" dirty="0">
                <a:solidFill>
                  <a:schemeClr val="bg1"/>
                </a:solidFill>
              </a:rPr>
              <a:t> 비어있으면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스택의</a:t>
            </a:r>
            <a:r>
              <a:rPr lang="ko-KR" altLang="en-US" sz="1600" dirty="0">
                <a:solidFill>
                  <a:schemeClr val="bg1"/>
                </a:solidFill>
              </a:rPr>
              <a:t> 가장 위에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 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	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  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sz="1600" dirty="0"/>
              <a:t>첫째 줄에</a:t>
            </a:r>
            <a:r>
              <a:rPr lang="en-US" altLang="ko-KR" sz="1600" dirty="0"/>
              <a:t> </a:t>
            </a:r>
            <a:r>
              <a:rPr lang="ko-KR" altLang="en-US" sz="1600" dirty="0"/>
              <a:t>주어지는 명령의 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906417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847802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00" y="3465513"/>
            <a:ext cx="1670662" cy="33790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394" y="3453429"/>
            <a:ext cx="2162409" cy="327008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4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(https://www.acmicpc.net/problem/10828)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풀이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>
                <a:solidFill>
                  <a:schemeClr val="bg1"/>
                </a:solidFill>
              </a:rPr>
              <a:t>(Stack </a:t>
            </a:r>
            <a:r>
              <a:rPr lang="ko-KR" altLang="en-US" sz="2000" dirty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84" y="1241648"/>
            <a:ext cx="5337678" cy="561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4501662" y="5413741"/>
            <a:ext cx="2637691" cy="1371600"/>
            <a:chOff x="4501662" y="5413741"/>
            <a:chExt cx="2637691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6" idx="1"/>
            </p:cNvCxnSpPr>
            <p:nvPr/>
          </p:nvCxnSpPr>
          <p:spPr>
            <a:xfrm flipH="1">
              <a:off x="6096000" y="6099541"/>
              <a:ext cx="828448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6025C-33B5-420E-8571-30E9B694F9D6}"/>
              </a:ext>
            </a:extLst>
          </p:cNvPr>
          <p:cNvSpPr txBox="1"/>
          <p:nvPr/>
        </p:nvSpPr>
        <p:spPr>
          <a:xfrm>
            <a:off x="1961459" y="4075488"/>
            <a:ext cx="29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받아들이는 명령의 수를 정하는 첫번쨰 </a:t>
            </a:r>
            <a:r>
              <a:rPr lang="en-US" altLang="ko-KR" sz="1600" dirty="0">
                <a:solidFill>
                  <a:schemeClr val="bg1"/>
                </a:solidFill>
              </a:rPr>
              <a:t>input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명령어를 받아들이는 변수 </a:t>
            </a:r>
            <a:r>
              <a:rPr lang="en-US" altLang="ko-KR" sz="1600" dirty="0">
                <a:solidFill>
                  <a:schemeClr val="bg1"/>
                </a:solidFill>
              </a:rPr>
              <a:t>op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주어지는 정수로 이루어진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두번째 </a:t>
            </a:r>
            <a:r>
              <a:rPr lang="en-US" altLang="ko-KR" sz="1600" dirty="0">
                <a:solidFill>
                  <a:schemeClr val="bg1"/>
                </a:solidFill>
              </a:rPr>
              <a:t>input(=</a:t>
            </a:r>
            <a:r>
              <a:rPr lang="en-US" altLang="ko-KR" sz="1600" dirty="0" err="1">
                <a:solidFill>
                  <a:schemeClr val="bg1"/>
                </a:solidFill>
              </a:rPr>
              <a:t>input_split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5E989-C399-4C3E-8C3C-99D86A6DD7A6}"/>
              </a:ext>
            </a:extLst>
          </p:cNvPr>
          <p:cNvSpPr txBox="1"/>
          <p:nvPr/>
        </p:nvSpPr>
        <p:spPr>
          <a:xfrm>
            <a:off x="1613732" y="3874013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BD798-8506-4E9B-9F2C-2D0C106B44B7}"/>
              </a:ext>
            </a:extLst>
          </p:cNvPr>
          <p:cNvSpPr txBox="1"/>
          <p:nvPr/>
        </p:nvSpPr>
        <p:spPr>
          <a:xfrm>
            <a:off x="4184940" y="5245748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DFA76C-B8B8-41ED-A698-F678D2E473F6}"/>
              </a:ext>
            </a:extLst>
          </p:cNvPr>
          <p:cNvGrpSpPr/>
          <p:nvPr/>
        </p:nvGrpSpPr>
        <p:grpSpPr>
          <a:xfrm>
            <a:off x="4486831" y="4443319"/>
            <a:ext cx="2437617" cy="824987"/>
            <a:chOff x="4501662" y="5790475"/>
            <a:chExt cx="2437617" cy="824987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D86EB302-5797-4F6B-8A3E-FEF8994EAB1E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E1F59BA-4705-4FD9-A233-41E5AACB6E3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6096000" y="6099541"/>
              <a:ext cx="628374" cy="10342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10B7DDA-1933-484D-8115-5BA4163052E6}"/>
                </a:ext>
              </a:extLst>
            </p:cNvPr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FEC500-5FF1-493C-BDF4-C865E2EC7A09}"/>
              </a:ext>
            </a:extLst>
          </p:cNvPr>
          <p:cNvGrpSpPr/>
          <p:nvPr/>
        </p:nvGrpSpPr>
        <p:grpSpPr>
          <a:xfrm>
            <a:off x="4250871" y="1248888"/>
            <a:ext cx="2706263" cy="3069745"/>
            <a:chOff x="4388531" y="5790475"/>
            <a:chExt cx="2550748" cy="824987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01063EAE-E38F-4EC9-9475-66916B3B3123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4F49087-ABAD-401E-B117-F7F48704805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963192" y="6202969"/>
              <a:ext cx="761182" cy="6987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58290EC-D6A0-475B-8DD0-F6E83B419BCF}"/>
                </a:ext>
              </a:extLst>
            </p:cNvPr>
            <p:cNvCxnSpPr/>
            <p:nvPr/>
          </p:nvCxnSpPr>
          <p:spPr>
            <a:xfrm flipH="1">
              <a:off x="4388531" y="6272839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CA6E725-AACC-4602-A0D0-8D6F7A15E58C}"/>
              </a:ext>
            </a:extLst>
          </p:cNvPr>
          <p:cNvSpPr txBox="1"/>
          <p:nvPr/>
        </p:nvSpPr>
        <p:spPr>
          <a:xfrm>
            <a:off x="2448265" y="2773687"/>
            <a:ext cx="18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명령을 수행하는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‘Stack’ </a:t>
            </a:r>
            <a:r>
              <a:rPr lang="ko-KR" altLang="en-US" sz="1600" dirty="0">
                <a:solidFill>
                  <a:schemeClr val="bg1"/>
                </a:solidFill>
              </a:rPr>
              <a:t>클래스 선언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1A70DD-FF4F-4EF4-A722-C5D09D4E97AE}"/>
              </a:ext>
            </a:extLst>
          </p:cNvPr>
          <p:cNvSpPr txBox="1"/>
          <p:nvPr/>
        </p:nvSpPr>
        <p:spPr>
          <a:xfrm>
            <a:off x="2170791" y="2587260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29E25-1F8B-4525-80A4-9EAEE3797165}"/>
              </a:ext>
            </a:extLst>
          </p:cNvPr>
          <p:cNvSpPr txBox="1"/>
          <p:nvPr/>
        </p:nvSpPr>
        <p:spPr>
          <a:xfrm>
            <a:off x="3968063" y="3136034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7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Queue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10845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(https://www.acmicpc.net/problem/10845)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정수를 저장하는 큐를 구현한 다음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입력으로 주어지는   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명령을 처리하는 프로그램을 </a:t>
            </a:r>
            <a:r>
              <a:rPr lang="ko-KR" altLang="en-US" sz="2000" dirty="0" err="1">
                <a:solidFill>
                  <a:schemeClr val="bg1"/>
                </a:solidFill>
              </a:rPr>
              <a:t>작성하시오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 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명령은 총 여섯 가지이다</a:t>
            </a:r>
            <a:r>
              <a:rPr lang="en-US" altLang="ko-KR" sz="20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X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큐에 넣는 연산이다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큐에서 가장 앞에 있는 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그 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 들어있는 정수가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</a:t>
            </a:r>
            <a:r>
              <a:rPr lang="ko-KR" altLang="en-US" sz="1600" dirty="0">
                <a:solidFill>
                  <a:schemeClr val="bg1"/>
                </a:solidFill>
              </a:rPr>
              <a:t>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큐에 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</a:t>
            </a:r>
            <a:r>
              <a:rPr lang="en-US" altLang="ko-KR" sz="1600" dirty="0">
                <a:solidFill>
                  <a:schemeClr val="bg1"/>
                </a:solidFill>
              </a:rPr>
              <a:t>y: </a:t>
            </a:r>
            <a:r>
              <a:rPr lang="ko-KR" altLang="en-US" sz="1600" dirty="0">
                <a:solidFill>
                  <a:schemeClr val="bg1"/>
                </a:solidFill>
              </a:rPr>
              <a:t>큐가 </a:t>
            </a:r>
            <a:r>
              <a:rPr lang="ko-KR" altLang="en-US" sz="1600" dirty="0" err="1">
                <a:solidFill>
                  <a:schemeClr val="bg1"/>
                </a:solidFill>
              </a:rPr>
              <a:t>비어있으면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큐의 가장 앞에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큐의 가장 뒤에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sz="1600" dirty="0"/>
              <a:t>첫째 줄에</a:t>
            </a:r>
            <a:r>
              <a:rPr lang="en-US" altLang="ko-KR" sz="1600" dirty="0"/>
              <a:t> </a:t>
            </a:r>
            <a:r>
              <a:rPr lang="ko-KR" altLang="en-US" sz="1600" dirty="0"/>
              <a:t>주어지는 명령의 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561114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502499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6FE3B-9BB4-4683-B450-2D239A98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25" y="3465513"/>
            <a:ext cx="1724025" cy="301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4B117-4DC8-40F9-81DD-5E9FB5E82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28" y="3465513"/>
            <a:ext cx="1571625" cy="30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3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(https://www.acmicpc.net/problem/10845 )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풀이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>
                <a:solidFill>
                  <a:schemeClr val="bg1"/>
                </a:solidFill>
              </a:rPr>
              <a:t>(Queue </a:t>
            </a:r>
            <a:r>
              <a:rPr lang="ko-KR" altLang="en-US" sz="2000" dirty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코드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6025C-33B5-420E-8571-30E9B694F9D6}"/>
              </a:ext>
            </a:extLst>
          </p:cNvPr>
          <p:cNvSpPr txBox="1"/>
          <p:nvPr/>
        </p:nvSpPr>
        <p:spPr>
          <a:xfrm>
            <a:off x="1961459" y="4075488"/>
            <a:ext cx="29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받아들이는 명령의 수를 정하는 첫번쨰 </a:t>
            </a:r>
            <a:r>
              <a:rPr lang="en-US" altLang="ko-KR" sz="1600" dirty="0">
                <a:solidFill>
                  <a:schemeClr val="bg1"/>
                </a:solidFill>
              </a:rPr>
              <a:t>input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명령어를 받아들이는 변수 </a:t>
            </a:r>
            <a:r>
              <a:rPr lang="en-US" altLang="ko-KR" sz="1600" dirty="0">
                <a:solidFill>
                  <a:schemeClr val="bg1"/>
                </a:solidFill>
              </a:rPr>
              <a:t>op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주어지는 정수로 이루어진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두번째 </a:t>
            </a:r>
            <a:r>
              <a:rPr lang="en-US" altLang="ko-KR" sz="1600" dirty="0">
                <a:solidFill>
                  <a:schemeClr val="bg1"/>
                </a:solidFill>
              </a:rPr>
              <a:t>input(=</a:t>
            </a:r>
            <a:r>
              <a:rPr lang="en-US" altLang="ko-KR" sz="1600" dirty="0" err="1">
                <a:solidFill>
                  <a:schemeClr val="bg1"/>
                </a:solidFill>
              </a:rPr>
              <a:t>input_split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5E989-C399-4C3E-8C3C-99D86A6DD7A6}"/>
              </a:ext>
            </a:extLst>
          </p:cNvPr>
          <p:cNvSpPr txBox="1"/>
          <p:nvPr/>
        </p:nvSpPr>
        <p:spPr>
          <a:xfrm>
            <a:off x="1613732" y="3874013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BD798-8506-4E9B-9F2C-2D0C106B44B7}"/>
              </a:ext>
            </a:extLst>
          </p:cNvPr>
          <p:cNvSpPr txBox="1"/>
          <p:nvPr/>
        </p:nvSpPr>
        <p:spPr>
          <a:xfrm>
            <a:off x="4184940" y="5245748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6E725-AACC-4602-A0D0-8D6F7A15E58C}"/>
              </a:ext>
            </a:extLst>
          </p:cNvPr>
          <p:cNvSpPr txBox="1"/>
          <p:nvPr/>
        </p:nvSpPr>
        <p:spPr>
          <a:xfrm>
            <a:off x="2448265" y="2773687"/>
            <a:ext cx="18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</a:t>
            </a:r>
            <a:r>
              <a:rPr lang="ko-KR" altLang="en-US" sz="1600" dirty="0">
                <a:solidFill>
                  <a:schemeClr val="bg1"/>
                </a:solidFill>
              </a:rPr>
              <a:t>개 명령을 수행하는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‘Queue’ </a:t>
            </a:r>
            <a:r>
              <a:rPr lang="ko-KR" altLang="en-US" sz="1600" dirty="0">
                <a:solidFill>
                  <a:schemeClr val="bg1"/>
                </a:solidFill>
              </a:rPr>
              <a:t>클래스 선언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1A70DD-FF4F-4EF4-A722-C5D09D4E97AE}"/>
              </a:ext>
            </a:extLst>
          </p:cNvPr>
          <p:cNvSpPr txBox="1"/>
          <p:nvPr/>
        </p:nvSpPr>
        <p:spPr>
          <a:xfrm>
            <a:off x="2170791" y="2587260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29E25-1F8B-4525-80A4-9EAEE3797165}"/>
              </a:ext>
            </a:extLst>
          </p:cNvPr>
          <p:cNvSpPr txBox="1"/>
          <p:nvPr/>
        </p:nvSpPr>
        <p:spPr>
          <a:xfrm>
            <a:off x="3968063" y="3136034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334B2-F34D-4087-909D-1B67D089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00" y="1285187"/>
            <a:ext cx="4768720" cy="3033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2E71F8-1BF6-472D-B3E4-020AFF2A5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00" y="4365930"/>
            <a:ext cx="4825086" cy="241941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468065" y="5148201"/>
            <a:ext cx="3122638" cy="1416248"/>
            <a:chOff x="4472974" y="5413741"/>
            <a:chExt cx="2666379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cxnSpLocks/>
              <a:stCxn id="6" idx="1"/>
            </p:cNvCxnSpPr>
            <p:nvPr/>
          </p:nvCxnSpPr>
          <p:spPr>
            <a:xfrm flipH="1">
              <a:off x="5863046" y="6099541"/>
              <a:ext cx="1061402" cy="173114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/>
            </p:cNvCxnSpPr>
            <p:nvPr/>
          </p:nvCxnSpPr>
          <p:spPr>
            <a:xfrm flipH="1">
              <a:off x="4472974" y="6272655"/>
              <a:ext cx="13900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DFA76C-B8B8-41ED-A698-F678D2E473F6}"/>
              </a:ext>
            </a:extLst>
          </p:cNvPr>
          <p:cNvGrpSpPr/>
          <p:nvPr/>
        </p:nvGrpSpPr>
        <p:grpSpPr>
          <a:xfrm>
            <a:off x="4486830" y="4443320"/>
            <a:ext cx="2852193" cy="583438"/>
            <a:chOff x="4501662" y="5790475"/>
            <a:chExt cx="2437617" cy="824987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D86EB302-5797-4F6B-8A3E-FEF8994EAB1E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E1F59BA-4705-4FD9-A233-41E5AACB6E3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876934" y="6099541"/>
              <a:ext cx="847440" cy="10342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10B7DDA-1933-484D-8115-5BA416305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1662" y="6099541"/>
              <a:ext cx="13752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FEC500-5FF1-493C-BDF4-C865E2EC7A09}"/>
              </a:ext>
            </a:extLst>
          </p:cNvPr>
          <p:cNvGrpSpPr/>
          <p:nvPr/>
        </p:nvGrpSpPr>
        <p:grpSpPr>
          <a:xfrm>
            <a:off x="4250870" y="1248888"/>
            <a:ext cx="3146974" cy="3069745"/>
            <a:chOff x="4388531" y="5790475"/>
            <a:chExt cx="2966134" cy="824987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01063EAE-E38F-4EC9-9475-66916B3B3123}"/>
                </a:ext>
              </a:extLst>
            </p:cNvPr>
            <p:cNvSpPr/>
            <p:nvPr/>
          </p:nvSpPr>
          <p:spPr>
            <a:xfrm>
              <a:off x="7139760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4F49087-ABAD-401E-B117-F7F48704805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6127631" y="6202969"/>
              <a:ext cx="1012129" cy="6987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58290EC-D6A0-475B-8DD0-F6E83B419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531" y="6272839"/>
              <a:ext cx="17390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0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29276B-95CA-40CE-BE87-006D4D0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1" y="1367623"/>
            <a:ext cx="3371850" cy="10191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90" y="2386798"/>
            <a:ext cx="4061343" cy="276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출처</a:t>
            </a:r>
            <a:r>
              <a:rPr lang="en-US" altLang="ko-KR" dirty="0"/>
              <a:t>: https://monsieursongsong.tistory.com/4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‘LIFO(Last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Out)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:a16="http://schemas.microsoft.com/office/drawing/2014/main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:a16="http://schemas.microsoft.com/office/drawing/2014/main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3917" y="2328203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5004" y="13180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15640" y="3032760"/>
            <a:ext cx="617354" cy="381000"/>
            <a:chOff x="3394642" y="2194560"/>
            <a:chExt cx="617354" cy="381000"/>
          </a:xfrm>
        </p:grpSpPr>
        <p:sp>
          <p:nvSpPr>
            <p:cNvPr id="19" name="갈매기형 수장 18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7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00040" y="3757929"/>
            <a:ext cx="617354" cy="381000"/>
            <a:chOff x="3394642" y="2194560"/>
            <a:chExt cx="617354" cy="381000"/>
          </a:xfrm>
        </p:grpSpPr>
        <p:sp>
          <p:nvSpPr>
            <p:cNvPr id="24" name="갈매기형 수장 2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00040" y="4474209"/>
            <a:ext cx="617354" cy="381000"/>
            <a:chOff x="3394642" y="2194560"/>
            <a:chExt cx="617354" cy="381000"/>
          </a:xfrm>
        </p:grpSpPr>
        <p:sp>
          <p:nvSpPr>
            <p:cNvPr id="27" name="갈매기형 수장 26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65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00040" y="5207854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0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00040" y="5922009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9107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722</TotalTime>
  <Words>1779</Words>
  <Application>Microsoft Office PowerPoint</Application>
  <PresentationFormat>와이드스크린</PresentationFormat>
  <Paragraphs>363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Gill Sans MT</vt:lpstr>
      <vt:lpstr>소포</vt:lpstr>
      <vt:lpstr>Stack &amp; Queue</vt:lpstr>
      <vt:lpstr>목차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2. 예제 풀어보기 </vt:lpstr>
      <vt:lpstr>2. 예제 풀어보기 </vt:lpstr>
      <vt:lpstr>2. 예제 풀어보기 </vt:lpstr>
      <vt:lpstr>2. 예제 풀어보기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이 혁재</cp:lastModifiedBy>
  <cp:revision>61</cp:revision>
  <dcterms:created xsi:type="dcterms:W3CDTF">2020-02-01T13:22:30Z</dcterms:created>
  <dcterms:modified xsi:type="dcterms:W3CDTF">2020-02-03T10:17:36Z</dcterms:modified>
</cp:coreProperties>
</file>