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65" r:id="rId4"/>
    <p:sldId id="266" r:id="rId5"/>
    <p:sldId id="257" r:id="rId6"/>
    <p:sldId id="258" r:id="rId7"/>
    <p:sldId id="259" r:id="rId8"/>
    <p:sldId id="261" r:id="rId9"/>
    <p:sldId id="262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8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A7E49-8C25-4649-AC0D-272B4D6615F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A890E-3516-4A72-92D4-8DFCCF098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8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FEFB5-8EBA-429B-AFB6-9ECCEC57347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FEFB5-8EBA-429B-AFB6-9ECCEC5734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43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092-6206-43A7-A737-CC775B3383C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415C-EF51-46E0-9C85-21514E316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4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092-6206-43A7-A737-CC775B3383C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415C-EF51-46E0-9C85-21514E316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1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092-6206-43A7-A737-CC775B3383C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415C-EF51-46E0-9C85-21514E316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4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092-6206-43A7-A737-CC775B3383C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415C-EF51-46E0-9C85-21514E316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14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092-6206-43A7-A737-CC775B3383C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415C-EF51-46E0-9C85-21514E316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87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092-6206-43A7-A737-CC775B3383C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415C-EF51-46E0-9C85-21514E316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1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092-6206-43A7-A737-CC775B3383C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415C-EF51-46E0-9C85-21514E316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05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092-6206-43A7-A737-CC775B3383C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415C-EF51-46E0-9C85-21514E316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7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092-6206-43A7-A737-CC775B3383C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415C-EF51-46E0-9C85-21514E316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4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092-6206-43A7-A737-CC775B3383C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415C-EF51-46E0-9C85-21514E316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1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092-6206-43A7-A737-CC775B3383C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415C-EF51-46E0-9C85-21514E316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6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1092-6206-43A7-A737-CC775B3383C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415C-EF51-46E0-9C85-21514E316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1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6979" y="288888"/>
            <a:ext cx="4631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## </a:t>
            </a:r>
            <a:r>
              <a:rPr lang="ko-KR" altLang="en-US" sz="2800" dirty="0" smtClean="0">
                <a:solidFill>
                  <a:srgbClr val="F92672"/>
                </a:solidFill>
                <a:latin typeface="Courier New" panose="02070309020205020404" pitchFamily="49" charset="0"/>
              </a:rPr>
              <a:t>백준 </a:t>
            </a:r>
            <a:r>
              <a:rPr lang="en-US" altLang="ko-KR" sz="2800" dirty="0" smtClean="0">
                <a:solidFill>
                  <a:srgbClr val="F92672"/>
                </a:solidFill>
                <a:latin typeface="Courier New" panose="02070309020205020404" pitchFamily="49" charset="0"/>
              </a:rPr>
              <a:t>1991</a:t>
            </a:r>
            <a:r>
              <a:rPr lang="ko-KR" altLang="en-US" sz="2800" dirty="0" smtClean="0">
                <a:solidFill>
                  <a:srgbClr val="F92672"/>
                </a:solidFill>
                <a:latin typeface="Courier New" panose="02070309020205020404" pitchFamily="49" charset="0"/>
              </a:rPr>
              <a:t>번 중위순회</a:t>
            </a:r>
            <a:endParaRPr lang="ko-KR" alt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1569" y="1535858"/>
            <a:ext cx="15532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/>
              <a:t>7</a:t>
            </a:r>
          </a:p>
          <a:p>
            <a:r>
              <a:rPr lang="en-US" altLang="ko-KR" sz="3600" dirty="0" smtClean="0"/>
              <a:t>A B C </a:t>
            </a:r>
          </a:p>
          <a:p>
            <a:r>
              <a:rPr lang="en-US" altLang="ko-KR" sz="3600" dirty="0" smtClean="0"/>
              <a:t>B D .</a:t>
            </a:r>
          </a:p>
          <a:p>
            <a:r>
              <a:rPr lang="en-US" altLang="ko-KR" sz="3600" dirty="0" smtClean="0"/>
              <a:t>C E F</a:t>
            </a:r>
          </a:p>
          <a:p>
            <a:r>
              <a:rPr lang="en-US" altLang="ko-KR" sz="3600" dirty="0" smtClean="0"/>
              <a:t>E . .</a:t>
            </a:r>
          </a:p>
          <a:p>
            <a:r>
              <a:rPr lang="en-US" altLang="ko-KR" sz="3600" dirty="0" smtClean="0"/>
              <a:t>F . G</a:t>
            </a:r>
          </a:p>
          <a:p>
            <a:r>
              <a:rPr lang="en-US" altLang="ko-KR" sz="3600" dirty="0" smtClean="0"/>
              <a:t>D . .</a:t>
            </a:r>
          </a:p>
          <a:p>
            <a:r>
              <a:rPr lang="en-US" altLang="ko-KR" sz="3600" dirty="0" smtClean="0"/>
              <a:t>G . .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38619" y="989317"/>
            <a:ext cx="169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[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71477" y="989317"/>
            <a:ext cx="169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[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96737" y="1511049"/>
            <a:ext cx="2267211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ABDCEFG </a:t>
            </a:r>
          </a:p>
          <a:p>
            <a:r>
              <a:rPr lang="en-US" altLang="ko-KR" sz="2800" b="1" i="0" dirty="0" smtClean="0">
                <a:solidFill>
                  <a:srgbClr val="FF0000"/>
                </a:solidFill>
                <a:effectLst/>
                <a:latin typeface="Open Sans"/>
              </a:rPr>
              <a:t>DBAECFG</a:t>
            </a:r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 </a:t>
            </a:r>
          </a:p>
          <a:p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DBEGFCA </a:t>
            </a:r>
            <a:endParaRPr lang="en-US" altLang="ko-KR" sz="2800" b="0" i="0" dirty="0">
              <a:solidFill>
                <a:srgbClr val="555555"/>
              </a:solidFill>
              <a:effectLst/>
              <a:latin typeface="Open San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618" y="1511049"/>
            <a:ext cx="5602837" cy="37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45" y="844207"/>
            <a:ext cx="2920811" cy="55819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934" y="844207"/>
            <a:ext cx="2911665" cy="57011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330200"/>
            <a:ext cx="430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node_graph[stack[-1]][0] not in result:</a:t>
            </a:r>
          </a:p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3366" y="330200"/>
            <a:ext cx="43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node_graph[stack[-1]][1] in result: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99" y="1185372"/>
            <a:ext cx="5602837" cy="3740411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437836" y="739655"/>
          <a:ext cx="1728592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285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>
                          <a:solidFill>
                            <a:sysClr val="windowText" lastClr="000000"/>
                          </a:solidFill>
                        </a:rPr>
                        <a:t>Stack</a:t>
                      </a:r>
                      <a:endParaRPr lang="ko-KR" alt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437836" y="1548471"/>
          <a:ext cx="1704082" cy="5559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555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D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437836" y="2192054"/>
          <a:ext cx="1704082" cy="5761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576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B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437836" y="2870156"/>
          <a:ext cx="1704082" cy="624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624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8293776" y="741743"/>
          <a:ext cx="1728592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285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>
                          <a:solidFill>
                            <a:sysClr val="windowText" lastClr="000000"/>
                          </a:solidFill>
                        </a:rPr>
                        <a:t>Result</a:t>
                      </a:r>
                      <a:endParaRPr lang="ko-KR" alt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8293776" y="1550559"/>
          <a:ext cx="1704082" cy="5559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555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G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293776" y="2194142"/>
          <a:ext cx="1704082" cy="5761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576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F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8293776" y="2872244"/>
          <a:ext cx="1704082" cy="624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624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C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308390" y="3575789"/>
          <a:ext cx="1704082" cy="624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624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E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295864" y="4301178"/>
          <a:ext cx="1704082" cy="624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624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8295863" y="4962587"/>
          <a:ext cx="1704082" cy="624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624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B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283338" y="5630057"/>
          <a:ext cx="1704082" cy="624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624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D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6437836" y="2888014"/>
          <a:ext cx="1704082" cy="624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624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C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437836" y="2195287"/>
          <a:ext cx="1704082" cy="624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624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E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437836" y="2888014"/>
          <a:ext cx="1704082" cy="624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624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F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6437836" y="2889165"/>
          <a:ext cx="1704082" cy="624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624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G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86979" y="288888"/>
            <a:ext cx="4131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## </a:t>
            </a:r>
            <a:r>
              <a:rPr lang="ko-KR" altLang="en-US" sz="2800" dirty="0" smtClean="0">
                <a:solidFill>
                  <a:srgbClr val="F92672"/>
                </a:solidFill>
                <a:latin typeface="Courier New" panose="02070309020205020404" pitchFamily="49" charset="0"/>
              </a:rPr>
              <a:t>어떻게 접근해볼까</a:t>
            </a:r>
            <a:r>
              <a:rPr lang="en-US" altLang="ko-KR" sz="2800" dirty="0" smtClean="0">
                <a:solidFill>
                  <a:srgbClr val="F92672"/>
                </a:solidFill>
                <a:latin typeface="Courier New" panose="02070309020205020404" pitchFamily="49" charset="0"/>
              </a:rPr>
              <a:t>?</a:t>
            </a:r>
            <a:endParaRPr lang="ko-KR" alt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4378" y="288810"/>
            <a:ext cx="7985014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i="1" dirty="0" err="1" smtClean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solve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400" b="1" i="1" dirty="0" err="1" smtClean="0">
                <a:solidFill>
                  <a:srgbClr val="FD971F"/>
                </a:solidFill>
                <a:effectLst/>
                <a:latin typeface="Courier New" panose="02070309020205020404" pitchFamily="49" charset="0"/>
              </a:rPr>
              <a:t>tree</a:t>
            </a:r>
            <a:r>
              <a:rPr lang="en-US" altLang="ko-KR" sz="2400" b="1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2400" b="1" i="1" dirty="0" err="1" smtClean="0">
                <a:solidFill>
                  <a:srgbClr val="FD971F"/>
                </a:solidFill>
                <a:effectLst/>
                <a:latin typeface="Courier New" panose="02070309020205020404" pitchFamily="49" charset="0"/>
              </a:rPr>
              <a:t>root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24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75715E"/>
                </a:solidFill>
                <a:effectLst/>
                <a:latin typeface="Courier New" panose="02070309020205020404" pitchFamily="49" charset="0"/>
              </a:rPr>
              <a:t>#preorder(tree, root)</a:t>
            </a:r>
            <a:endParaRPr lang="en-US" altLang="ko-KR" sz="24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inorder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tree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root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24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75715E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en-US" altLang="ko-KR" sz="2400" b="1" dirty="0" err="1" smtClean="0">
                <a:solidFill>
                  <a:srgbClr val="75715E"/>
                </a:solidFill>
                <a:effectLst/>
                <a:latin typeface="Courier New" panose="02070309020205020404" pitchFamily="49" charset="0"/>
              </a:rPr>
              <a:t>postorder</a:t>
            </a:r>
            <a:r>
              <a:rPr lang="en-US" altLang="ko-KR" sz="2400" b="1" dirty="0" smtClean="0">
                <a:solidFill>
                  <a:srgbClr val="75715E"/>
                </a:solidFill>
                <a:effectLst/>
                <a:latin typeface="Courier New" panose="02070309020205020404" pitchFamily="49" charset="0"/>
              </a:rPr>
              <a:t>(tree, root)</a:t>
            </a:r>
            <a:endParaRPr lang="en-US" altLang="ko-KR" sz="24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4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__name__ == </a:t>
            </a:r>
            <a:r>
              <a:rPr lang="en-US" altLang="ko-KR" sz="2400" b="1" dirty="0" smtClean="0"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"__main__"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24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n = </a:t>
            </a:r>
            <a:r>
              <a:rPr lang="en-US" altLang="ko-KR" sz="2400" b="1" i="1" dirty="0" err="1" smtClean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.strip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endParaRPr lang="en-US" altLang="ko-KR" sz="24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tree = 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{}</a:t>
            </a:r>
            <a:endParaRPr lang="en-US" altLang="ko-KR" sz="24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root = </a:t>
            </a:r>
            <a:r>
              <a:rPr lang="en-US" altLang="ko-KR" sz="2400" b="1" dirty="0" smtClean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en-US" altLang="ko-KR" sz="24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400" b="1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US" altLang="ko-KR" sz="24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info = </a:t>
            </a:r>
            <a:r>
              <a:rPr lang="en-US" altLang="ko-KR" sz="2400" b="1" dirty="0" smtClean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.strip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.split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' '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24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tree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info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info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info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</a:t>
            </a:r>
            <a:endParaRPr lang="en-US" altLang="ko-KR" sz="24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solve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tree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2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69312" y="288810"/>
            <a:ext cx="31726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urier New" panose="02070309020205020404" pitchFamily="49" charset="0"/>
              </a:rPr>
              <a:t>{'A': ['B', 'C'], 'B': ['D', '.'], 'C': ['E', 'F'], 'E': ['.', '.'], 'F': ['.', 'G'], 'D': ['.', '.'], 'G': ['.', '.']}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599617" y="288810"/>
          <a:ext cx="4506030" cy="2968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010"/>
                <a:gridCol w="1502010"/>
                <a:gridCol w="1502010"/>
              </a:tblGrid>
              <a:tr h="208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tree[info[0]]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tree[info[1]]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Tree[info[2]]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A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B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C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B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D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C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E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E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G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D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G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059360" y="3493912"/>
          <a:ext cx="2076537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6537"/>
              </a:tblGrid>
              <a:tr h="322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tree[data]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Tree[A]</a:t>
                      </a:r>
                      <a:r>
                        <a:rPr lang="en-US" altLang="ko-KR" b="1" baseline="0" dirty="0" smtClean="0"/>
                        <a:t> = [ B , C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Tree[B]</a:t>
                      </a:r>
                      <a:r>
                        <a:rPr lang="en-US" altLang="ko-KR" b="1" baseline="0" dirty="0" smtClean="0"/>
                        <a:t> = [ D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Tree[C]</a:t>
                      </a:r>
                      <a:r>
                        <a:rPr lang="en-US" altLang="ko-KR" b="1" baseline="0" dirty="0" smtClean="0"/>
                        <a:t> = [ E , F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Tree[E]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Tree[F]</a:t>
                      </a:r>
                      <a:r>
                        <a:rPr lang="en-US" altLang="ko-KR" b="1" baseline="0" dirty="0" smtClean="0"/>
                        <a:t> = [ . , G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Tree[D]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Tree[G]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10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9435" y="148668"/>
            <a:ext cx="6947770" cy="65248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1" dirty="0" err="1" smtClean="0"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inorder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1" i="1" dirty="0" smtClean="0">
                <a:solidFill>
                  <a:srgbClr val="FD971F"/>
                </a:solidFill>
                <a:effectLst/>
                <a:latin typeface="Courier New" panose="02070309020205020404" pitchFamily="49" charset="0"/>
              </a:rPr>
              <a:t>tree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1" i="1" dirty="0" smtClean="0">
                <a:solidFill>
                  <a:srgbClr val="FD971F"/>
                </a:solidFill>
                <a:effectLst/>
                <a:latin typeface="Courier New" panose="02070309020205020404" pitchFamily="49" charset="0"/>
              </a:rPr>
              <a:t>root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stack = 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result = </a:t>
            </a:r>
            <a:r>
              <a:rPr lang="en-US" altLang="ko-KR" sz="2000" b="1" dirty="0" smtClean="0"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''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data = root</a:t>
            </a: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1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stack.append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root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1" dirty="0" smtClean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20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tree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altLang="ko-KR" sz="2000" b="1" dirty="0" smtClean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!= </a:t>
            </a:r>
            <a:r>
              <a:rPr lang="en-US" altLang="ko-KR" sz="2000" b="1" dirty="0" smtClean="0"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'.'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ko-KR" sz="20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data </a:t>
            </a:r>
            <a:r>
              <a:rPr lang="en-US" altLang="ko-KR" sz="20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result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2000" b="1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stack.append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tree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altLang="ko-KR" sz="2000" b="1" dirty="0" smtClean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data = tree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altLang="ko-KR" sz="2000" b="1" dirty="0" smtClean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ko-KR" sz="20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20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20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1" dirty="0" smtClean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&lt; </a:t>
            </a:r>
            <a:r>
              <a:rPr lang="en-US" altLang="ko-KR" sz="2000" b="1" dirty="0" err="1" smtClean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stack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data = </a:t>
            </a:r>
            <a:r>
              <a:rPr lang="en-US" altLang="ko-KR" sz="2000" b="1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stack.pop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result += data</a:t>
            </a: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ko-KR" sz="20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tree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altLang="ko-KR" sz="2000" b="1" dirty="0" smtClean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!= </a:t>
            </a:r>
            <a:r>
              <a:rPr lang="en-US" altLang="ko-KR" sz="2000" b="1" dirty="0" smtClean="0"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'.'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2000" b="1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stack.append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tree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altLang="ko-KR" sz="2000" b="1" dirty="0" smtClean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data = tree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altLang="ko-KR" sz="2000" b="1" dirty="0" smtClean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20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ko-KR" sz="20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1" dirty="0" smtClean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result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2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141918" y="98564"/>
          <a:ext cx="3821829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3943"/>
                <a:gridCol w="1273943"/>
                <a:gridCol w="12739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stack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data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result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152356" y="570873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455063" y="589997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0702099" y="589997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8154444" y="986319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[A]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9457151" y="1005443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0704187" y="1005443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141918" y="1412204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[A, B]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444625" y="1431328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0691661" y="1431328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141918" y="1838089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[A, B, D]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444625" y="1857213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10691661" y="1857213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154444" y="2251449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[A, B]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9457151" y="2270573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0704187" y="2270573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8156532" y="2666895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[A]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459239" y="2686019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10706275" y="2686019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8156532" y="3061130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9459239" y="3080254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0706275" y="3080254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DBA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8154443" y="3472401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9457150" y="3491525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10704186" y="3491525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DBA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8156531" y="3887847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[C, E]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9459238" y="3906971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0706274" y="3906971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DBA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8144005" y="4313732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9446712" y="4332856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0693748" y="4332856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DBAE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8144005" y="4739617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9446712" y="4758741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10693748" y="4758741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DBAEC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8141918" y="5163415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[F]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9444625" y="5182539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10691661" y="5182539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DBAEC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8144006" y="5578861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/>
          </p:nvPr>
        </p:nvGraphicFramePr>
        <p:xfrm>
          <a:off x="9446713" y="5597985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10693749" y="5597985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DBAECF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8118954" y="6023870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[G]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9434187" y="6023870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/>
          </p:nvPr>
        </p:nvGraphicFramePr>
        <p:xfrm>
          <a:off x="10681223" y="6023870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DBAECF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8108516" y="6487160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9423749" y="6487160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/>
          </p:nvPr>
        </p:nvGraphicFramePr>
        <p:xfrm>
          <a:off x="10670785" y="6487160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DBAECFG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/>
          </p:nvPr>
        </p:nvGraphicFramePr>
        <p:xfrm>
          <a:off x="5874708" y="148668"/>
          <a:ext cx="2190662" cy="25052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0662"/>
              </a:tblGrid>
              <a:tr h="309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tree[data]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1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Tree[A]</a:t>
                      </a:r>
                      <a:r>
                        <a:rPr lang="en-US" altLang="ko-KR" sz="1400" b="1" baseline="0" dirty="0" smtClean="0"/>
                        <a:t> = [ B , C ]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1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Tree[B]</a:t>
                      </a:r>
                      <a:r>
                        <a:rPr lang="en-US" altLang="ko-KR" sz="1400" b="1" baseline="0" dirty="0" smtClean="0"/>
                        <a:t> = [ D , . ]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1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Tree[C]</a:t>
                      </a:r>
                      <a:r>
                        <a:rPr lang="en-US" altLang="ko-KR" sz="1400" b="1" baseline="0" dirty="0" smtClean="0"/>
                        <a:t> = [ E , F ]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1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Tree[E]</a:t>
                      </a:r>
                      <a:r>
                        <a:rPr lang="en-US" altLang="ko-KR" sz="1400" b="1" baseline="0" dirty="0" smtClean="0"/>
                        <a:t> = [ . , . ]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1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Tree[F]</a:t>
                      </a:r>
                      <a:r>
                        <a:rPr lang="en-US" altLang="ko-KR" sz="1400" b="1" baseline="0" dirty="0" smtClean="0"/>
                        <a:t> = [ . , G ]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1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Tree[D]</a:t>
                      </a:r>
                      <a:r>
                        <a:rPr lang="en-US" altLang="ko-KR" sz="1400" b="1" baseline="0" dirty="0" smtClean="0"/>
                        <a:t> = [ . , . ]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1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Tree[G]</a:t>
                      </a:r>
                      <a:r>
                        <a:rPr lang="en-US" altLang="ko-KR" sz="1400" b="1" baseline="0" dirty="0" smtClean="0"/>
                        <a:t> = [ . , . ]</a:t>
                      </a:r>
                      <a:endParaRPr lang="ko-KR" altLang="en-US" sz="1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69257" y="464457"/>
            <a:ext cx="1901372" cy="9434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69256" y="1407886"/>
            <a:ext cx="2801257" cy="3157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547256" y="2667104"/>
            <a:ext cx="4201887" cy="555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335313" y="3817256"/>
            <a:ext cx="4209144" cy="957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981199" y="4775199"/>
            <a:ext cx="4767944" cy="900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547256" y="2661538"/>
            <a:ext cx="4201887" cy="555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335313" y="3850083"/>
            <a:ext cx="4209144" cy="957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981199" y="4778925"/>
            <a:ext cx="4767944" cy="900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335313" y="3841266"/>
            <a:ext cx="4209144" cy="957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981199" y="4782651"/>
            <a:ext cx="4767944" cy="900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335313" y="3820982"/>
            <a:ext cx="4209144" cy="957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6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6" grpId="0" animBg="1"/>
      <p:bldP spid="56" grpId="1" animBg="1"/>
      <p:bldP spid="57" grpId="0" animBg="1"/>
      <p:bldP spid="57" grpId="1" animBg="1"/>
      <p:bldP spid="59" grpId="0" animBg="1"/>
      <p:bldP spid="59" grpId="1" animBg="1"/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207" y="164681"/>
            <a:ext cx="10515600" cy="1325563"/>
          </a:xfrm>
        </p:spPr>
        <p:txBody>
          <a:bodyPr/>
          <a:lstStyle/>
          <a:p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후위 순회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314" y="1882436"/>
            <a:ext cx="4493493" cy="41974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8101" y="2041339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:</a:t>
            </a:r>
            <a:r>
              <a:rPr lang="ko-KR" altLang="en-US" sz="2000" dirty="0" smtClean="0"/>
              <a:t> 왼쪽 가지</a:t>
            </a:r>
            <a:r>
              <a:rPr lang="en-US" altLang="ko-KR" sz="2000" dirty="0"/>
              <a:t> -&gt; </a:t>
            </a:r>
            <a:r>
              <a:rPr lang="ko-KR" altLang="en-US" sz="2000" dirty="0"/>
              <a:t>오른쪽 가지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현재 </a:t>
            </a:r>
            <a:r>
              <a:rPr lang="ko-KR" altLang="en-US" sz="2000" dirty="0" err="1" smtClean="0"/>
              <a:t>노드</a:t>
            </a:r>
            <a:endParaRPr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2808845" y="2793439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타원 7"/>
          <p:cNvSpPr/>
          <p:nvPr/>
        </p:nvSpPr>
        <p:spPr>
          <a:xfrm>
            <a:off x="1579956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타원 8"/>
          <p:cNvSpPr/>
          <p:nvPr/>
        </p:nvSpPr>
        <p:spPr>
          <a:xfrm>
            <a:off x="3951635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직선 연결선 9"/>
          <p:cNvCxnSpPr>
            <a:stCxn id="7" idx="3"/>
            <a:endCxn id="8" idx="7"/>
          </p:cNvCxnSpPr>
          <p:nvPr/>
        </p:nvCxnSpPr>
        <p:spPr>
          <a:xfrm flipH="1">
            <a:off x="2381682" y="3599083"/>
            <a:ext cx="564717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5"/>
            <a:endCxn id="9" idx="1"/>
          </p:cNvCxnSpPr>
          <p:nvPr/>
        </p:nvCxnSpPr>
        <p:spPr>
          <a:xfrm>
            <a:off x="3610571" y="3599083"/>
            <a:ext cx="478618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579956" y="42249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820618" y="2793439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975182" y="4213553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75506" y="5644028"/>
            <a:ext cx="223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-&gt; R -&gt; V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962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429" y="16351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smtClean="0"/>
              <a:t>#</a:t>
            </a:r>
            <a:r>
              <a:rPr lang="ko-KR" altLang="en-US" sz="2000" b="1" smtClean="0"/>
              <a:t>트리를 딕셔너리로 생성</a:t>
            </a:r>
          </a:p>
          <a:p>
            <a:pPr marL="0" indent="0">
              <a:buNone/>
            </a:pPr>
            <a:endParaRPr lang="en-US" altLang="ko-KR" sz="160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477" y="870877"/>
            <a:ext cx="1212850" cy="51155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302" y="267286"/>
            <a:ext cx="384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문제풀이</a:t>
            </a:r>
            <a:endParaRPr lang="ko-KR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29" y="2841918"/>
            <a:ext cx="7539619" cy="96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115753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smtClean="0"/>
              <a:t>#</a:t>
            </a:r>
            <a:r>
              <a:rPr lang="ko-KR" altLang="en-US" sz="2000" b="1" smtClean="0"/>
              <a:t>트리를 딕셔너리로 생성</a:t>
            </a:r>
          </a:p>
          <a:p>
            <a:pPr marL="0" indent="0">
              <a:buNone/>
            </a:pPr>
            <a:endParaRPr lang="en-US" altLang="ko-KR" sz="1800" smtClean="0"/>
          </a:p>
          <a:p>
            <a:pPr marL="0" indent="0">
              <a:buNone/>
            </a:pPr>
            <a:endParaRPr lang="en-US" altLang="ko-KR" sz="1800" smtClean="0"/>
          </a:p>
          <a:p>
            <a:pPr marL="0" indent="0">
              <a:buNone/>
            </a:pPr>
            <a:endParaRPr lang="en-US" altLang="ko-KR" sz="1800" smtClean="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endParaRPr lang="en-US" altLang="ko-KR" sz="1800" smtClean="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endParaRPr lang="en-US" altLang="ko-KR" sz="1800" smtClean="0"/>
          </a:p>
          <a:p>
            <a:pPr marL="0" indent="0">
              <a:buNone/>
            </a:pPr>
            <a:endParaRPr lang="en-US" altLang="ko-KR" sz="180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195" y="760038"/>
            <a:ext cx="1960654" cy="57388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21764"/>
          <a:stretch/>
        </p:blipFill>
        <p:spPr>
          <a:xfrm>
            <a:off x="711200" y="2489981"/>
            <a:ext cx="6224172" cy="12660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4101598"/>
            <a:ext cx="1033194" cy="218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6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4175" y="526603"/>
            <a:ext cx="10185400" cy="66148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 smtClean="0"/>
              <a:t>#</a:t>
            </a:r>
            <a:r>
              <a:rPr lang="ko-KR" altLang="en-US" b="1" dirty="0" smtClean="0"/>
              <a:t>후위순회</a:t>
            </a:r>
          </a:p>
          <a:p>
            <a:pPr marL="0" indent="0">
              <a:buNone/>
            </a:pPr>
            <a:endParaRPr lang="en-US" altLang="ko-KR" sz="1400" dirty="0" smtClean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828" y="270462"/>
            <a:ext cx="1809375" cy="1477274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72" y="2239611"/>
            <a:ext cx="7558177" cy="3542620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9462558" y="470585"/>
            <a:ext cx="622300" cy="58603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6107" y="578936"/>
            <a:ext cx="31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840258" y="1177670"/>
            <a:ext cx="622300" cy="58603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3807" y="1286021"/>
            <a:ext cx="31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015008" y="1177670"/>
            <a:ext cx="622300" cy="58603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68557" y="1286021"/>
            <a:ext cx="31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179858" y="1969185"/>
            <a:ext cx="622300" cy="58603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33407" y="2077536"/>
            <a:ext cx="31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622457" y="2001336"/>
            <a:ext cx="622300" cy="58603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76006" y="2109687"/>
            <a:ext cx="31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</a:t>
            </a: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699356" y="1969185"/>
            <a:ext cx="622300" cy="58603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52905" y="2077536"/>
            <a:ext cx="31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1183884" y="2792404"/>
            <a:ext cx="622300" cy="58603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337433" y="2846636"/>
            <a:ext cx="31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</a:t>
            </a:r>
            <a:endParaRPr lang="ko-KR" altLang="en-US"/>
          </a:p>
        </p:txBody>
      </p:sp>
      <p:cxnSp>
        <p:nvCxnSpPr>
          <p:cNvPr id="27" name="직선 연결선 26"/>
          <p:cNvCxnSpPr>
            <a:stCxn id="2" idx="3"/>
            <a:endCxn id="12" idx="7"/>
          </p:cNvCxnSpPr>
          <p:nvPr/>
        </p:nvCxnSpPr>
        <p:spPr>
          <a:xfrm flipH="1">
            <a:off x="9371424" y="970796"/>
            <a:ext cx="182268" cy="29269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6" idx="7"/>
          </p:cNvCxnSpPr>
          <p:nvPr/>
        </p:nvCxnSpPr>
        <p:spPr>
          <a:xfrm flipH="1">
            <a:off x="8711024" y="1681996"/>
            <a:ext cx="227835" cy="37301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0024159" y="946434"/>
            <a:ext cx="165298" cy="2394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0" idx="1"/>
          </p:cNvCxnSpPr>
          <p:nvPr/>
        </p:nvCxnSpPr>
        <p:spPr>
          <a:xfrm>
            <a:off x="10554659" y="1697568"/>
            <a:ext cx="235831" cy="35744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1162895" y="2555219"/>
            <a:ext cx="222390" cy="237185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10030960" y="1734708"/>
            <a:ext cx="140596" cy="32030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곱셈 기호 46"/>
          <p:cNvSpPr/>
          <p:nvPr/>
        </p:nvSpPr>
        <p:spPr>
          <a:xfrm>
            <a:off x="7898466" y="1734708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곱셈 기호 47"/>
          <p:cNvSpPr/>
          <p:nvPr/>
        </p:nvSpPr>
        <p:spPr>
          <a:xfrm>
            <a:off x="8600970" y="896469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곱셈 기호 48"/>
          <p:cNvSpPr/>
          <p:nvPr/>
        </p:nvSpPr>
        <p:spPr>
          <a:xfrm>
            <a:off x="9357208" y="1744727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곱셈 기호 49"/>
          <p:cNvSpPr/>
          <p:nvPr/>
        </p:nvSpPr>
        <p:spPr>
          <a:xfrm>
            <a:off x="10932128" y="2589736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곱셈 기호 50"/>
          <p:cNvSpPr/>
          <p:nvPr/>
        </p:nvSpPr>
        <p:spPr>
          <a:xfrm>
            <a:off x="10450556" y="1788397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셈 기호 51"/>
          <p:cNvSpPr/>
          <p:nvPr/>
        </p:nvSpPr>
        <p:spPr>
          <a:xfrm>
            <a:off x="9765063" y="882869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곱셈 기호 52"/>
          <p:cNvSpPr/>
          <p:nvPr/>
        </p:nvSpPr>
        <p:spPr>
          <a:xfrm>
            <a:off x="9202880" y="211169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498" y="3958238"/>
            <a:ext cx="4199502" cy="2742532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8787836" y="3942483"/>
            <a:ext cx="912944" cy="24542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796130" y="4187905"/>
            <a:ext cx="1296119" cy="2159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798778" y="4388050"/>
            <a:ext cx="912944" cy="24542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806949" y="4562587"/>
            <a:ext cx="425081" cy="27102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773685" y="4792254"/>
            <a:ext cx="912944" cy="24542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773685" y="5012537"/>
            <a:ext cx="1296119" cy="2159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785853" y="5201649"/>
            <a:ext cx="912944" cy="24542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798659" y="5444337"/>
            <a:ext cx="1296119" cy="2159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</a:t>
            </a:r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8797751" y="5636182"/>
            <a:ext cx="1671077" cy="23550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8798127" y="5862308"/>
            <a:ext cx="1296119" cy="2159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785853" y="6055983"/>
            <a:ext cx="912944" cy="24542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8806949" y="6227056"/>
            <a:ext cx="425081" cy="27102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187819" y="2400424"/>
            <a:ext cx="425081" cy="27102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/>
          <p:nvPr/>
        </p:nvCxnSpPr>
        <p:spPr>
          <a:xfrm>
            <a:off x="7667938" y="0"/>
            <a:ext cx="21211" cy="6858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7689149" y="3764066"/>
            <a:ext cx="450285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474142" y="3495481"/>
            <a:ext cx="201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</a:rPr>
              <a:t># </a:t>
            </a:r>
            <a:r>
              <a:rPr lang="ko-KR" altLang="en-US" sz="1600" smtClean="0">
                <a:solidFill>
                  <a:srgbClr val="FF0000"/>
                </a:solidFill>
              </a:rPr>
              <a:t>왼쪽 노드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79097" y="4156633"/>
            <a:ext cx="201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</a:rPr>
              <a:t># </a:t>
            </a:r>
            <a:r>
              <a:rPr lang="ko-KR" altLang="en-US" sz="1600" smtClean="0">
                <a:solidFill>
                  <a:srgbClr val="FF0000"/>
                </a:solidFill>
              </a:rPr>
              <a:t>오른쪽노드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79575" y="4388050"/>
            <a:ext cx="352553" cy="245422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10166310" y="4599055"/>
            <a:ext cx="352553" cy="245422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10627130" y="5201649"/>
            <a:ext cx="352553" cy="245422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1043895" y="5809367"/>
            <a:ext cx="488421" cy="255511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605700" y="6029715"/>
            <a:ext cx="557195" cy="271690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198508" y="6223886"/>
            <a:ext cx="654397" cy="271690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9972733" y="6460814"/>
            <a:ext cx="654397" cy="271690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5496268" y="1758923"/>
            <a:ext cx="1798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smtClean="0"/>
              <a:t>node_graph</a:t>
            </a:r>
            <a:endParaRPr lang="ko-KR" altLang="en-US" sz="1600" b="1" u="sng"/>
          </a:p>
        </p:txBody>
      </p:sp>
      <p:sp>
        <p:nvSpPr>
          <p:cNvPr id="96" name="원형 화살표 95"/>
          <p:cNvSpPr/>
          <p:nvPr/>
        </p:nvSpPr>
        <p:spPr>
          <a:xfrm rot="20799802">
            <a:off x="1845085" y="776503"/>
            <a:ext cx="3713041" cy="1929947"/>
          </a:xfrm>
          <a:prstGeom prst="circularArrow">
            <a:avLst>
              <a:gd name="adj1" fmla="val 6802"/>
              <a:gd name="adj2" fmla="val 638005"/>
              <a:gd name="adj3" fmla="val 20595714"/>
              <a:gd name="adj4" fmla="val 10800000"/>
              <a:gd name="adj5" fmla="val 13493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71218" y="3073767"/>
            <a:ext cx="4447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왼쪽노드가</a:t>
            </a:r>
            <a:r>
              <a:rPr lang="ko-KR" altLang="en-US" sz="1000" dirty="0" smtClean="0"/>
              <a:t> 비어있지 않고 결과값에 들어있지 않다면   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3779855" y="3797725"/>
            <a:ext cx="4447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오른쪽노드가</a:t>
            </a:r>
            <a:r>
              <a:rPr lang="ko-KR" altLang="en-US" sz="1000" dirty="0" smtClean="0"/>
              <a:t> 비어있지 않고 결과값에 들어가 있다면  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7960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7" grpId="0" animBg="1"/>
      <p:bldP spid="77" grpId="1" animBg="1"/>
      <p:bldP spid="84" grpId="0"/>
      <p:bldP spid="85" grpId="0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8300" y="1111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smtClean="0"/>
              <a:t>node = int(input())   # n</a:t>
            </a:r>
            <a:r>
              <a:rPr lang="ko-KR" altLang="en-US" sz="900" smtClean="0"/>
              <a:t>개의 노드</a:t>
            </a:r>
          </a:p>
          <a:p>
            <a:pPr marL="0" indent="0">
              <a:buNone/>
            </a:pPr>
            <a:r>
              <a:rPr lang="en-US" altLang="ko-KR" sz="900" smtClean="0"/>
              <a:t>node_graph = {i:[] for i in "ABCDEFGHIJKLMNOPQRSTUVWXYZ"}</a:t>
            </a:r>
          </a:p>
          <a:p>
            <a:pPr marL="0" indent="0">
              <a:buNone/>
            </a:pPr>
            <a:r>
              <a:rPr lang="en-US" altLang="ko-KR" sz="900" smtClean="0"/>
              <a:t>node_graph</a:t>
            </a:r>
          </a:p>
          <a:p>
            <a:pPr marL="0" indent="0">
              <a:buNone/>
            </a:pPr>
            <a:endParaRPr lang="en-US" altLang="ko-KR" sz="900"/>
          </a:p>
          <a:p>
            <a:pPr marL="0" indent="0">
              <a:buNone/>
            </a:pPr>
            <a:r>
              <a:rPr lang="en-US" altLang="ko-KR" sz="900" smtClean="0"/>
              <a:t>#</a:t>
            </a:r>
            <a:r>
              <a:rPr lang="ko-KR" altLang="en-US" sz="900" smtClean="0"/>
              <a:t>트리를 딕셔너리로 생성</a:t>
            </a:r>
          </a:p>
          <a:p>
            <a:pPr marL="0" indent="0">
              <a:buNone/>
            </a:pPr>
            <a:r>
              <a:rPr lang="en-US" altLang="ko-KR" sz="900" smtClean="0"/>
              <a:t>for _ in range(node):</a:t>
            </a:r>
          </a:p>
          <a:p>
            <a:pPr marL="0" indent="0">
              <a:buNone/>
            </a:pPr>
            <a:r>
              <a:rPr lang="en-US" altLang="ko-KR" sz="900" smtClean="0"/>
              <a:t>    node, left, right = map(str, input().split())</a:t>
            </a:r>
          </a:p>
          <a:p>
            <a:pPr marL="0" indent="0">
              <a:buNone/>
            </a:pPr>
            <a:r>
              <a:rPr lang="en-US" altLang="ko-KR" sz="900" smtClean="0"/>
              <a:t>    node_graph[node] += [left, right]</a:t>
            </a:r>
          </a:p>
          <a:p>
            <a:pPr marL="0" indent="0">
              <a:buNone/>
            </a:pPr>
            <a:endParaRPr lang="en-US" altLang="ko-KR" sz="900"/>
          </a:p>
          <a:p>
            <a:pPr marL="0" indent="0">
              <a:buNone/>
            </a:pPr>
            <a:r>
              <a:rPr lang="en-US" altLang="ko-KR" sz="900" smtClean="0"/>
              <a:t>#</a:t>
            </a:r>
            <a:r>
              <a:rPr lang="ko-KR" altLang="en-US" sz="900" smtClean="0"/>
              <a:t>후위순회</a:t>
            </a:r>
          </a:p>
          <a:p>
            <a:pPr marL="0" indent="0">
              <a:buNone/>
            </a:pPr>
            <a:r>
              <a:rPr lang="en-US" altLang="ko-KR" sz="900" smtClean="0"/>
              <a:t>def postorder(node_graph):</a:t>
            </a:r>
          </a:p>
          <a:p>
            <a:pPr marL="0" indent="0">
              <a:buNone/>
            </a:pPr>
            <a:r>
              <a:rPr lang="en-US" altLang="ko-KR" sz="900" smtClean="0"/>
              <a:t>    stack = ['A']</a:t>
            </a:r>
          </a:p>
          <a:p>
            <a:pPr marL="0" indent="0">
              <a:buNone/>
            </a:pPr>
            <a:r>
              <a:rPr lang="en-US" altLang="ko-KR" sz="900" smtClean="0"/>
              <a:t>    result = ''</a:t>
            </a:r>
          </a:p>
          <a:p>
            <a:pPr marL="0" indent="0">
              <a:buNone/>
            </a:pPr>
            <a:r>
              <a:rPr lang="en-US" altLang="ko-KR" sz="900" smtClean="0"/>
              <a:t>    </a:t>
            </a:r>
          </a:p>
          <a:p>
            <a:pPr marL="0" indent="0">
              <a:buNone/>
            </a:pPr>
            <a:r>
              <a:rPr lang="en-US" altLang="ko-KR" sz="900" smtClean="0"/>
              <a:t>    while stack:</a:t>
            </a:r>
          </a:p>
          <a:p>
            <a:pPr marL="0" indent="0">
              <a:buNone/>
            </a:pPr>
            <a:r>
              <a:rPr lang="en-US" altLang="ko-KR" sz="900" smtClean="0"/>
              <a:t>        if node_graph[stack[-1]][0] != '.' and node_graph[stack[-1]][0] not in result:</a:t>
            </a:r>
          </a:p>
          <a:p>
            <a:pPr marL="0" indent="0">
              <a:buNone/>
            </a:pPr>
            <a:r>
              <a:rPr lang="en-US" altLang="ko-KR" sz="900" smtClean="0"/>
              <a:t>            stack.append(node_graph[stack[-1]][0])</a:t>
            </a:r>
          </a:p>
          <a:p>
            <a:pPr marL="0" indent="0">
              <a:buNone/>
            </a:pPr>
            <a:endParaRPr lang="en-US" altLang="ko-KR" sz="900" smtClean="0"/>
          </a:p>
          <a:p>
            <a:pPr marL="0" indent="0">
              <a:buNone/>
            </a:pPr>
            <a:r>
              <a:rPr lang="en-US" altLang="ko-KR" sz="900" smtClean="0"/>
              <a:t>        elif node_graph[stack[-1]][1] == '.' or node_graph[stack[-1]][1] in result:</a:t>
            </a:r>
          </a:p>
          <a:p>
            <a:pPr marL="0" indent="0">
              <a:buNone/>
            </a:pPr>
            <a:r>
              <a:rPr lang="en-US" altLang="ko-KR" sz="900" smtClean="0"/>
              <a:t>            result += stack.pop()</a:t>
            </a:r>
          </a:p>
          <a:p>
            <a:pPr marL="0" indent="0">
              <a:buNone/>
            </a:pPr>
            <a:r>
              <a:rPr lang="en-US" altLang="ko-KR" sz="900" smtClean="0"/>
              <a:t>            </a:t>
            </a:r>
          </a:p>
          <a:p>
            <a:pPr marL="0" indent="0">
              <a:buNone/>
            </a:pPr>
            <a:r>
              <a:rPr lang="en-US" altLang="ko-KR" sz="900" smtClean="0"/>
              <a:t>        else:</a:t>
            </a:r>
          </a:p>
          <a:p>
            <a:pPr marL="0" indent="0">
              <a:buNone/>
            </a:pPr>
            <a:r>
              <a:rPr lang="en-US" altLang="ko-KR" sz="900" smtClean="0"/>
              <a:t>            stack.append(node_graph[stack[-1]][1])</a:t>
            </a:r>
          </a:p>
          <a:p>
            <a:pPr marL="0" indent="0">
              <a:buNone/>
            </a:pPr>
            <a:r>
              <a:rPr lang="en-US" altLang="ko-KR" sz="900" smtClean="0"/>
              <a:t>        print('stack : {}\nresult : {}'.format(stack, result))             </a:t>
            </a:r>
          </a:p>
          <a:p>
            <a:pPr marL="0" indent="0">
              <a:buNone/>
            </a:pPr>
            <a:r>
              <a:rPr lang="en-US" altLang="ko-KR" sz="900" smtClean="0"/>
              <a:t>    return result</a:t>
            </a:r>
          </a:p>
          <a:p>
            <a:pPr marL="0" indent="0">
              <a:buNone/>
            </a:pPr>
            <a:endParaRPr lang="en-US" altLang="ko-KR" sz="900" smtClean="0"/>
          </a:p>
          <a:p>
            <a:pPr marL="0" indent="0">
              <a:buNone/>
            </a:pPr>
            <a:r>
              <a:rPr lang="en-US" altLang="ko-KR" sz="900" smtClean="0"/>
              <a:t>print(postorder(node_graph))</a:t>
            </a:r>
            <a:endParaRPr lang="ko-KR" altLang="en-US" sz="900"/>
          </a:p>
        </p:txBody>
      </p:sp>
      <p:sp>
        <p:nvSpPr>
          <p:cNvPr id="4" name="TextBox 3"/>
          <p:cNvSpPr txBox="1"/>
          <p:nvPr/>
        </p:nvSpPr>
        <p:spPr>
          <a:xfrm>
            <a:off x="7343335" y="2363372"/>
            <a:ext cx="268693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 smtClean="0"/>
              <a:t>답</a:t>
            </a:r>
            <a:endParaRPr lang="ko-KR" altLang="en-US" sz="11500"/>
          </a:p>
        </p:txBody>
      </p:sp>
    </p:spTree>
    <p:extLst>
      <p:ext uri="{BB962C8B-B14F-4D97-AF65-F5344CB8AC3E}">
        <p14:creationId xmlns:p14="http://schemas.microsoft.com/office/powerpoint/2010/main" val="35867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541</Words>
  <Application>Microsoft Office PowerPoint</Application>
  <PresentationFormat>와이드스크린</PresentationFormat>
  <Paragraphs>210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Open Sans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후위 순회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27</cp:revision>
  <dcterms:created xsi:type="dcterms:W3CDTF">2020-03-10T03:29:56Z</dcterms:created>
  <dcterms:modified xsi:type="dcterms:W3CDTF">2020-03-10T09:57:59Z</dcterms:modified>
</cp:coreProperties>
</file>