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204F"/>
    <a:srgbClr val="3CF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9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0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6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7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2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6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4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2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696D-59BC-4688-86DF-12253AE661E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7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8203" y="4108537"/>
            <a:ext cx="5260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Machine Learning </a:t>
            </a:r>
          </a:p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Project </a:t>
            </a:r>
            <a:endParaRPr lang="ko-KR" altLang="en-US" sz="5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94969" y="4509370"/>
            <a:ext cx="45719" cy="194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615" y="388307"/>
            <a:ext cx="8724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공적 마스크 구매 예측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16" y="1230286"/>
            <a:ext cx="8578567" cy="5493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17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615" y="388307"/>
            <a:ext cx="8724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공적 마스크 구매 예측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494767" y="3532060"/>
            <a:ext cx="0" cy="25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415" r="-1"/>
          <a:stretch/>
        </p:blipFill>
        <p:spPr>
          <a:xfrm>
            <a:off x="2494767" y="1301516"/>
            <a:ext cx="7051501" cy="1771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05414" y="3507008"/>
            <a:ext cx="7628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재고량을 확인하고 방문하여도 실제수요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대기열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파악 불가 </a:t>
            </a:r>
            <a:endParaRPr lang="en-US" altLang="ko-KR" sz="2400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약국별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입고량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입고시점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판매시작시점 상이 </a:t>
            </a:r>
            <a:endParaRPr lang="en-US" altLang="ko-KR" sz="2400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부제에 따른 대상 및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요일별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수요 편차 발생 </a:t>
            </a:r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수요 혼란에 따른 수급 형평성 문제 가중화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8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615" y="388307"/>
            <a:ext cx="8724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공적 마스크 구매 예측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8696" y="1503455"/>
            <a:ext cx="924420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참고사이트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  <a:p>
            <a:endParaRPr lang="en-US" altLang="ko-KR" sz="24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공공데이터 포탈</a:t>
            </a:r>
            <a:endParaRPr lang="en-US" altLang="ko-KR" sz="2400" b="1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이슈데이터현황 </a:t>
            </a:r>
            <a:r>
              <a:rPr lang="ko-KR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건강보험심사평가원</a:t>
            </a:r>
            <a:r>
              <a:rPr lang="en-US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공적 마스크 판매 정보</a:t>
            </a:r>
            <a:endParaRPr lang="en-US" altLang="ko-KR" sz="2400" b="1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SMARTBEAR	_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Swaggerhub</a:t>
            </a:r>
            <a:endParaRPr lang="en-US" altLang="ko-KR" sz="2400" b="1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공적마스크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판매 현황 조회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 </a:t>
            </a:r>
            <a:endParaRPr lang="ko-KR" altLang="ko-KR" sz="24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b="1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b="1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구글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플레이스토어 </a:t>
            </a:r>
            <a:r>
              <a:rPr lang="ko-KR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400" b="1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Google Play Console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통한 배포 및 개발자 계약 검토 </a:t>
            </a:r>
            <a:endParaRPr lang="en-US" altLang="ko-KR" sz="2400" b="1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마스크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알리미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어플리케이션 참조 </a:t>
            </a:r>
            <a:endParaRPr lang="ko-KR" altLang="en-US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2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615" y="388307"/>
            <a:ext cx="8724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40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딥페이크</a:t>
            </a:r>
            <a:r>
              <a:rPr lang="ko-KR" altLang="en-US" sz="4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사진 및 영상물 추적 서비스 </a:t>
            </a:r>
            <a:endParaRPr lang="en-US" altLang="ko-KR" sz="4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8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8203" y="4108537"/>
            <a:ext cx="5260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Machine Learning </a:t>
            </a:r>
          </a:p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Project </a:t>
            </a:r>
            <a:endParaRPr lang="ko-KR" altLang="en-US" sz="5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94969" y="4509370"/>
            <a:ext cx="45719" cy="194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AI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1978" y="2708153"/>
            <a:ext cx="620038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제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21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 국회의원 총선 결과 예측 </a:t>
            </a:r>
            <a:endParaRPr lang="en-US" altLang="ko-KR" sz="28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문화생활 추천 서비스</a:t>
            </a:r>
            <a:endParaRPr lang="en-US" altLang="ko-KR" sz="28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공적 마스크 구매 예측  </a:t>
            </a:r>
            <a:endParaRPr lang="en-US" altLang="ko-KR" sz="28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딥페이크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사진 및 영상물 추적 서비스 </a:t>
            </a:r>
            <a:endParaRPr lang="en-US" altLang="ko-KR" sz="28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660" y="425885"/>
            <a:ext cx="4546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Contents</a:t>
            </a:r>
            <a:endParaRPr lang="ko-KR" altLang="en-US" sz="6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8203" y="4108537"/>
            <a:ext cx="5260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Machine Learning </a:t>
            </a:r>
          </a:p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Project </a:t>
            </a:r>
            <a:endParaRPr lang="ko-KR" altLang="en-US" sz="5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94969" y="4509370"/>
            <a:ext cx="45719" cy="194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7615" y="388307"/>
            <a:ext cx="8724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 </a:t>
            </a:r>
            <a:r>
              <a:rPr lang="en-US" altLang="ko-KR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21</a:t>
            </a:r>
            <a:r>
              <a:rPr lang="ko-KR" altLang="ko-KR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 국회의원 총선 선거 예측</a:t>
            </a:r>
            <a:endParaRPr lang="ko-KR" altLang="en-US" sz="4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4043" y="2014013"/>
            <a:ext cx="10690965" cy="385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현역 국회의원 </a:t>
            </a:r>
            <a:r>
              <a:rPr lang="ko-KR" altLang="ko-KR" sz="2400" b="1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재당선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여부 </a:t>
            </a:r>
            <a:r>
              <a:rPr lang="ko-KR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예측</a:t>
            </a:r>
            <a:endParaRPr lang="en-US" altLang="ko-KR" sz="2400" b="1" kern="100" dirty="0" smtClean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     (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현역 국회의원 </a:t>
            </a: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297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명 중 제</a:t>
            </a: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21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대 총선 출마 인원</a:t>
            </a: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4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ko-KR" sz="2000" b="1" kern="100" dirty="0" smtClean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	 </a:t>
            </a:r>
            <a:r>
              <a:rPr lang="en-US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ko-KR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제 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대 국회의원 총선 공약키워드 및 제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21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대 총선 공약키워드 비교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	        </a:t>
            </a:r>
            <a:r>
              <a:rPr lang="ko-KR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뉴스 제목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혹은 본문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2000" b="1" kern="100" dirty="0" err="1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긍부정</a:t>
            </a:r>
            <a:r>
              <a:rPr lang="en-US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분류 </a:t>
            </a:r>
            <a:endParaRPr lang="ko-KR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        </a:t>
            </a:r>
            <a:r>
              <a:rPr lang="ko-KR" altLang="ko-KR" sz="2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방법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3. 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발의 의안 수 및 통과 의안 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494767" y="3807632"/>
            <a:ext cx="0" cy="194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9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8203" y="4108537"/>
            <a:ext cx="5260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Machine Learning </a:t>
            </a:r>
          </a:p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Project </a:t>
            </a:r>
            <a:endParaRPr lang="ko-KR" altLang="en-US" sz="5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7615" y="388307"/>
            <a:ext cx="8724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 </a:t>
            </a:r>
            <a:r>
              <a:rPr lang="en-US" altLang="ko-KR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21</a:t>
            </a:r>
            <a:r>
              <a:rPr lang="ko-KR" altLang="ko-KR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 국회의원 총선 선거 예측</a:t>
            </a:r>
            <a:endParaRPr lang="ko-KR" altLang="en-US" sz="4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4043" y="2014013"/>
            <a:ext cx="10690965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지역구 국회의원 선거 당선 여부 </a:t>
            </a:r>
            <a:r>
              <a:rPr lang="ko-KR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예측</a:t>
            </a:r>
            <a:endParaRPr lang="en-US" altLang="ko-KR" sz="2400" b="1" kern="100" dirty="0" smtClean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	 </a:t>
            </a: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(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서울특별시 및 경기도 한정 </a:t>
            </a: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비례대표 제외</a:t>
            </a: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507294" y="3507008"/>
            <a:ext cx="0" cy="194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17940" y="3469430"/>
            <a:ext cx="7503090" cy="25288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예시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_ </a:t>
            </a:r>
            <a:r>
              <a:rPr lang="en-US" altLang="ko-KR" sz="2000" b="1" kern="100" dirty="0">
                <a:solidFill>
                  <a:srgbClr val="5B9BD5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확실 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유력 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불리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보합</a:t>
            </a:r>
            <a:r>
              <a:rPr lang="en-US" altLang="ko-KR" sz="2000" b="1" kern="100" dirty="0">
                <a:solidFill>
                  <a:srgbClr val="5B9BD5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2000" b="1" kern="100" dirty="0">
              <a:solidFill>
                <a:srgbClr val="5B9BD5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2000" b="1" kern="100" dirty="0" smtClean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_ 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선거 당선에 미치는 영향력 있는 변수 파악</a:t>
            </a:r>
            <a:endParaRPr lang="en-US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2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정당 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당선횟수 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뉴스 이슈화 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범죄여부 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/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            </a:t>
            </a:r>
            <a:r>
              <a:rPr lang="en-US" altLang="ko-KR" sz="2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2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자산 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경력 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자녀 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학벌 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/ </a:t>
            </a:r>
            <a:r>
              <a:rPr lang="ko-KR" altLang="ko-KR" sz="2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지역구</a:t>
            </a:r>
            <a:endParaRPr lang="ko-KR" altLang="en-US" sz="2000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466579" y="4872919"/>
            <a:ext cx="177453" cy="578383"/>
            <a:chOff x="3594969" y="4822521"/>
            <a:chExt cx="177453" cy="578383"/>
          </a:xfrm>
        </p:grpSpPr>
        <p:sp>
          <p:nvSpPr>
            <p:cNvPr id="3" name="직사각형 2"/>
            <p:cNvSpPr/>
            <p:nvPr/>
          </p:nvSpPr>
          <p:spPr>
            <a:xfrm>
              <a:off x="3594969" y="4822521"/>
              <a:ext cx="162839" cy="50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94969" y="4822521"/>
              <a:ext cx="45719" cy="5783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09583" y="5350701"/>
              <a:ext cx="162839" cy="50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 flipH="1">
            <a:off x="8854859" y="4873493"/>
            <a:ext cx="177453" cy="578383"/>
            <a:chOff x="3594969" y="4822521"/>
            <a:chExt cx="177453" cy="578383"/>
          </a:xfrm>
        </p:grpSpPr>
        <p:sp>
          <p:nvSpPr>
            <p:cNvPr id="14" name="직사각형 13"/>
            <p:cNvSpPr/>
            <p:nvPr/>
          </p:nvSpPr>
          <p:spPr>
            <a:xfrm>
              <a:off x="3594969" y="4822521"/>
              <a:ext cx="162839" cy="50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94969" y="4822521"/>
              <a:ext cx="45719" cy="5783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09583" y="5350701"/>
              <a:ext cx="162839" cy="50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03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7615" y="388307"/>
            <a:ext cx="8724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 </a:t>
            </a:r>
            <a:r>
              <a:rPr lang="en-US" altLang="ko-KR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21</a:t>
            </a:r>
            <a:r>
              <a:rPr lang="ko-KR" altLang="ko-KR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 국회의원 총선 선거 예측</a:t>
            </a:r>
            <a:endParaRPr lang="ko-KR" altLang="en-US" sz="4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8696" y="1503455"/>
            <a:ext cx="92442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참고사이트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  <a:p>
            <a:endParaRPr lang="en-US" altLang="ko-KR" sz="24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국회도서관 </a:t>
            </a:r>
            <a:r>
              <a:rPr lang="ko-KR" altLang="ko-KR" sz="2400" b="1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사이트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內</a:t>
            </a:r>
            <a:endParaRPr lang="en-US" altLang="ko-KR" sz="2400" b="1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국회법률정보서비스 </a:t>
            </a:r>
            <a:r>
              <a:rPr lang="en-US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국회의원 정책자료 </a:t>
            </a:r>
            <a:r>
              <a:rPr lang="en-US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의정정보 </a:t>
            </a:r>
            <a:r>
              <a:rPr lang="en-US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ko-KR" sz="2400" b="1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아르고스</a:t>
            </a:r>
            <a:r>
              <a:rPr lang="ko-KR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등</a:t>
            </a:r>
          </a:p>
          <a:p>
            <a:endParaRPr lang="en-US" altLang="ko-KR" sz="2400" b="1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SNS </a:t>
            </a:r>
            <a:r>
              <a:rPr lang="ko-KR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endParaRPr lang="en-US" altLang="ko-KR" sz="2400" b="1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ko-KR" sz="2400" b="1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네이버</a:t>
            </a:r>
            <a:r>
              <a:rPr lang="en-US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 뉴스</a:t>
            </a:r>
            <a:r>
              <a:rPr lang="en-US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400" b="1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</a:t>
            </a:r>
            <a:r>
              <a:rPr lang="en-US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400" b="1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트위터</a:t>
            </a:r>
            <a:r>
              <a:rPr lang="en-US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커뮤니티 등</a:t>
            </a:r>
            <a:r>
              <a:rPr lang="en-US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언급량</a:t>
            </a:r>
            <a:r>
              <a:rPr lang="en-US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제목 본문 등</a:t>
            </a:r>
            <a:r>
              <a:rPr lang="en-US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ko-KR" sz="24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b="1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ko-KR" sz="2400" b="1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나무위키</a:t>
            </a:r>
            <a:r>
              <a:rPr lang="ko-KR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400" b="1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ko-KR" sz="24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국회의원 정당 소속 정보</a:t>
            </a:r>
          </a:p>
          <a:p>
            <a:endParaRPr lang="ko-KR" altLang="en-US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2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7615" y="388307"/>
            <a:ext cx="8724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문화생활 추천 서비스 </a:t>
            </a:r>
            <a:endParaRPr lang="ko-KR" altLang="en-US" sz="4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68886" y="1338715"/>
            <a:ext cx="10690965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취지</a:t>
            </a: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공연문화예술 시장의 </a:t>
            </a:r>
            <a:r>
              <a:rPr lang="ko-KR" altLang="en-US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확대</a:t>
            </a:r>
            <a:endParaRPr lang="en-US" altLang="ko-KR" sz="2400" b="1" kern="100" dirty="0" smtClean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Picture 2" descr="그림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94" y="1928727"/>
            <a:ext cx="4370542" cy="418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5789113" y="2179247"/>
            <a:ext cx="0" cy="3816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414368" y="2179247"/>
            <a:ext cx="53454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공연예술실태조사가 시작된 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2007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이래로 가장 높은 기록을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달성</a:t>
            </a:r>
            <a:endParaRPr lang="en-US" altLang="ko-KR" sz="2400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2017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년을 기준으로 전년 대비 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8.7%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증가</a:t>
            </a:r>
            <a:endParaRPr lang="en-US" altLang="ko-KR" sz="2400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시장규모 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8132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억원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</a:p>
          <a:p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종사자수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2702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3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615" y="388307"/>
            <a:ext cx="8724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문화생활 추천 서비스 </a:t>
            </a:r>
            <a:endParaRPr lang="ko-KR" altLang="en-US" sz="4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68886" y="1351241"/>
            <a:ext cx="10690965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취지</a:t>
            </a: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공연문화예술 시장의 </a:t>
            </a:r>
            <a:r>
              <a:rPr lang="ko-KR" altLang="en-US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확대</a:t>
            </a:r>
            <a:endParaRPr lang="en-US" altLang="ko-KR" sz="2400" b="1" kern="100" dirty="0" smtClean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44043" y="2014013"/>
            <a:ext cx="10690965" cy="1980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매출 성장의 배경 → 민간 기획사</a:t>
            </a:r>
            <a:endParaRPr lang="en-US" altLang="ko-KR" sz="2400" b="1" kern="100" dirty="0" smtClean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dirty="0" smtClean="0">
                <a:solidFill>
                  <a:schemeClr val="bg1"/>
                </a:solidFill>
              </a:rPr>
              <a:t>민간기획사의 </a:t>
            </a:r>
            <a:r>
              <a:rPr lang="ko-KR" altLang="en-US" sz="2400" b="1" dirty="0">
                <a:solidFill>
                  <a:schemeClr val="bg1"/>
                </a:solidFill>
              </a:rPr>
              <a:t>수는 약 </a:t>
            </a:r>
            <a:r>
              <a:rPr lang="en-US" altLang="ko-KR" sz="2400" b="1" dirty="0">
                <a:solidFill>
                  <a:schemeClr val="bg1"/>
                </a:solidFill>
              </a:rPr>
              <a:t>280</a:t>
            </a:r>
            <a:r>
              <a:rPr lang="ko-KR" altLang="en-US" sz="2400" b="1" dirty="0">
                <a:solidFill>
                  <a:schemeClr val="bg1"/>
                </a:solidFill>
              </a:rPr>
              <a:t>개로 전체 공연시설</a:t>
            </a:r>
            <a:r>
              <a:rPr lang="en-US" altLang="ko-KR" sz="2400" b="1" dirty="0">
                <a:solidFill>
                  <a:schemeClr val="bg1"/>
                </a:solidFill>
              </a:rPr>
              <a:t>·</a:t>
            </a:r>
            <a:r>
              <a:rPr lang="ko-KR" altLang="en-US" sz="2400" b="1" dirty="0">
                <a:solidFill>
                  <a:schemeClr val="bg1"/>
                </a:solidFill>
              </a:rPr>
              <a:t>단체 중 </a:t>
            </a:r>
            <a:r>
              <a:rPr lang="en-US" altLang="ko-KR" sz="2400" b="1" dirty="0">
                <a:solidFill>
                  <a:schemeClr val="bg1"/>
                </a:solidFill>
              </a:rPr>
              <a:t>7.2%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dirty="0" smtClean="0">
                <a:solidFill>
                  <a:schemeClr val="bg1"/>
                </a:solidFill>
              </a:rPr>
              <a:t>매출 </a:t>
            </a:r>
            <a:r>
              <a:rPr lang="ko-KR" altLang="en-US" sz="2400" b="1" dirty="0">
                <a:solidFill>
                  <a:schemeClr val="bg1"/>
                </a:solidFill>
              </a:rPr>
              <a:t>부분에선 </a:t>
            </a:r>
            <a:r>
              <a:rPr lang="en-US" altLang="ko-KR" sz="2400" b="1" dirty="0">
                <a:solidFill>
                  <a:schemeClr val="bg1"/>
                </a:solidFill>
              </a:rPr>
              <a:t>2015</a:t>
            </a:r>
            <a:r>
              <a:rPr lang="ko-KR" altLang="en-US" sz="2400" b="1" dirty="0">
                <a:solidFill>
                  <a:schemeClr val="bg1"/>
                </a:solidFill>
              </a:rPr>
              <a:t>년 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30.3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→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2400" b="1" dirty="0">
                <a:solidFill>
                  <a:schemeClr val="bg1"/>
                </a:solidFill>
              </a:rPr>
              <a:t>2016</a:t>
            </a:r>
            <a:r>
              <a:rPr lang="ko-KR" altLang="en-US" sz="2400" b="1" dirty="0">
                <a:solidFill>
                  <a:schemeClr val="bg1"/>
                </a:solidFill>
              </a:rPr>
              <a:t>년 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33.3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→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2017</a:t>
            </a:r>
            <a:r>
              <a:rPr lang="ko-KR" altLang="en-US" sz="2400" b="1" dirty="0">
                <a:solidFill>
                  <a:schemeClr val="bg1"/>
                </a:solidFill>
              </a:rPr>
              <a:t>년 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41.1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비중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23801" y="3131805"/>
            <a:ext cx="177453" cy="578383"/>
            <a:chOff x="3594969" y="4822521"/>
            <a:chExt cx="177453" cy="578383"/>
          </a:xfrm>
        </p:grpSpPr>
        <p:sp>
          <p:nvSpPr>
            <p:cNvPr id="11" name="직사각형 10"/>
            <p:cNvSpPr/>
            <p:nvPr/>
          </p:nvSpPr>
          <p:spPr>
            <a:xfrm>
              <a:off x="3594969" y="4822521"/>
              <a:ext cx="162839" cy="50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94969" y="4822521"/>
              <a:ext cx="45719" cy="5783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09583" y="5350701"/>
              <a:ext cx="162839" cy="50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11294300" y="3131805"/>
            <a:ext cx="177453" cy="578383"/>
            <a:chOff x="3594969" y="4822521"/>
            <a:chExt cx="177453" cy="578383"/>
          </a:xfrm>
        </p:grpSpPr>
        <p:sp>
          <p:nvSpPr>
            <p:cNvPr id="16" name="직사각형 15"/>
            <p:cNvSpPr/>
            <p:nvPr/>
          </p:nvSpPr>
          <p:spPr>
            <a:xfrm>
              <a:off x="3594969" y="4822521"/>
              <a:ext cx="162839" cy="50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94969" y="4822521"/>
              <a:ext cx="45719" cy="5783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09583" y="5350701"/>
              <a:ext cx="162839" cy="50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704571" y="47203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대형기획사의 검증된 흥행작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endParaRPr lang="en-US" altLang="ko-KR" sz="2400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스타마케팅을 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중심으로 한 수익창출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endParaRPr lang="en-US" altLang="ko-KR" sz="2400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벤처 투자 등이 영향</a:t>
            </a:r>
          </a:p>
          <a:p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5235879" y="4201690"/>
            <a:ext cx="538620" cy="332732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44449" y="4534422"/>
            <a:ext cx="5523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rPr>
              <a:t>“					</a:t>
            </a:r>
          </a:p>
          <a:p>
            <a:endParaRPr lang="en-US" altLang="ko-KR" sz="4000" dirty="0">
              <a:solidFill>
                <a:schemeClr val="bg1"/>
              </a:solidFill>
              <a:latin typeface="DX방탄고딕" panose="02020600000000000000" pitchFamily="18" charset="-127"/>
              <a:ea typeface="DX방탄고딕" panose="02020600000000000000" pitchFamily="18" charset="-127"/>
            </a:endParaRPr>
          </a:p>
          <a:p>
            <a:r>
              <a:rPr lang="en-US" altLang="ko-KR" sz="4000" dirty="0" smtClean="0"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rPr>
              <a:t>					”</a:t>
            </a:r>
            <a:endParaRPr lang="ko-KR" altLang="en-US" sz="4000" dirty="0">
              <a:solidFill>
                <a:schemeClr val="bg1"/>
              </a:solidFill>
              <a:latin typeface="DX방탄고딕" panose="02020600000000000000" pitchFamily="18" charset="-127"/>
              <a:ea typeface="DX방탄고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1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615" y="388307"/>
            <a:ext cx="8724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문화생활 추천 서비스 </a:t>
            </a:r>
            <a:endParaRPr lang="ko-KR" altLang="en-US" sz="4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68886" y="1351241"/>
            <a:ext cx="10690965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취지</a:t>
            </a: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공연문화예술 시장의 </a:t>
            </a:r>
            <a:r>
              <a:rPr lang="ko-KR" altLang="en-US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확대</a:t>
            </a:r>
            <a:endParaRPr lang="en-US" altLang="ko-KR" sz="2400" b="1" kern="100" dirty="0" smtClean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80" y="2010613"/>
            <a:ext cx="7229475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직사각형 1"/>
          <p:cNvSpPr/>
          <p:nvPr/>
        </p:nvSpPr>
        <p:spPr>
          <a:xfrm>
            <a:off x="3048000" y="450961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공연문화예술 시장의 확대에도 불구하고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endParaRPr lang="en-US" altLang="ko-KR" sz="2000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마케팅 </a:t>
            </a: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역량이 충분하지 않은 중소 규모의 공연장의 경우 </a:t>
            </a:r>
            <a:endParaRPr lang="en-US" altLang="ko-KR" sz="2000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오히려 </a:t>
            </a: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판매실적이 악화되고 있는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실정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소비자의 공연관람 성과를 높이고자 </a:t>
            </a:r>
            <a:r>
              <a:rPr lang="ko-KR" altLang="en-US" sz="20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머신러닝</a:t>
            </a: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기반의 </a:t>
            </a:r>
            <a:endParaRPr lang="en-US" altLang="ko-KR" sz="2000" dirty="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장르추천 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</a:t>
            </a: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제시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463722" y="4835318"/>
            <a:ext cx="253135" cy="1229789"/>
            <a:chOff x="3594969" y="4822521"/>
            <a:chExt cx="177453" cy="578383"/>
          </a:xfrm>
        </p:grpSpPr>
        <p:sp>
          <p:nvSpPr>
            <p:cNvPr id="23" name="직사각형 22"/>
            <p:cNvSpPr/>
            <p:nvPr/>
          </p:nvSpPr>
          <p:spPr>
            <a:xfrm>
              <a:off x="3594969" y="4822521"/>
              <a:ext cx="162839" cy="50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94969" y="4822521"/>
              <a:ext cx="45719" cy="578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09583" y="5350701"/>
              <a:ext cx="162839" cy="50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306782" y="4835108"/>
            <a:ext cx="253135" cy="1229789"/>
            <a:chOff x="3594969" y="4822521"/>
            <a:chExt cx="177453" cy="578383"/>
          </a:xfrm>
          <a:solidFill>
            <a:schemeClr val="bg1"/>
          </a:solidFill>
        </p:grpSpPr>
        <p:sp>
          <p:nvSpPr>
            <p:cNvPr id="31" name="직사각형 30"/>
            <p:cNvSpPr/>
            <p:nvPr/>
          </p:nvSpPr>
          <p:spPr>
            <a:xfrm>
              <a:off x="3594969" y="4822521"/>
              <a:ext cx="162839" cy="50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594969" y="4822521"/>
              <a:ext cx="45719" cy="5783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09583" y="5350701"/>
              <a:ext cx="162839" cy="50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13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615" y="388307"/>
            <a:ext cx="8724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공적 마스크 구매 예측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44043" y="1625707"/>
            <a:ext cx="10690965" cy="3637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 </a:t>
            </a:r>
            <a:r>
              <a:rPr lang="ko-KR" altLang="en-US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전세계적인 신종 코로나 바이러스 유행과 관련하여</a:t>
            </a:r>
            <a:endParaRPr lang="en-US" altLang="ko-KR" sz="2400" b="1" kern="100" dirty="0" smtClean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	 </a:t>
            </a: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sz="2400" b="1" kern="100" dirty="0" err="1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공적마스크</a:t>
            </a:r>
            <a:r>
              <a:rPr lang="ko-KR" altLang="en-US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수급 기회 상실 최소화를 위한 서비스 개발 </a:t>
            </a:r>
            <a:endParaRPr lang="en-US" altLang="ko-KR" sz="2400" b="1" kern="100" dirty="0" smtClean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	 </a:t>
            </a: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000" b="1" kern="100" dirty="0" smtClean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	 </a:t>
            </a:r>
            <a:r>
              <a:rPr lang="en-US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ko-KR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건강보험심사평가원 공적 마스크 판매 </a:t>
            </a:r>
            <a:r>
              <a:rPr lang="ko-KR" altLang="en-US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정보 획득</a:t>
            </a:r>
            <a:endParaRPr lang="en-US" altLang="ko-KR" sz="2000" b="1" kern="100" dirty="0" smtClean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	        </a:t>
            </a:r>
            <a:r>
              <a:rPr lang="ko-KR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공급 시간</a:t>
            </a:r>
            <a:r>
              <a:rPr lang="en-US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재고 소진시간</a:t>
            </a:r>
            <a:r>
              <a:rPr lang="en-US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 err="1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거리등의</a:t>
            </a:r>
            <a:r>
              <a:rPr lang="ko-KR" altLang="en-US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feature</a:t>
            </a:r>
            <a:r>
              <a:rPr lang="ko-KR" altLang="en-US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기반으로 학습</a:t>
            </a:r>
            <a:endParaRPr lang="ko-KR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        </a:t>
            </a:r>
            <a:r>
              <a:rPr lang="ko-KR" altLang="ko-KR" sz="2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방법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3. </a:t>
            </a:r>
            <a:r>
              <a:rPr lang="ko-KR" altLang="en-US" sz="2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지정 약국에 들러 마스크를 구할 수 </a:t>
            </a:r>
            <a:r>
              <a:rPr lang="ko-KR" altLang="en-US" sz="2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있을 확률을 표시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494767" y="3243962"/>
            <a:ext cx="0" cy="194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9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391</Words>
  <Application>Microsoft Office PowerPoint</Application>
  <PresentationFormat>와이드스크린</PresentationFormat>
  <Paragraphs>100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DX방탄고딕</vt:lpstr>
      <vt:lpstr>나눔스퀘어_ac Bold</vt:lpstr>
      <vt:lpstr>나눔스퀘어_ac ExtraBold</vt:lpstr>
      <vt:lpstr>맑은 고딕</vt:lpstr>
      <vt:lpstr>Arial</vt:lpstr>
      <vt:lpstr>Bauhaus 93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21대 국회의원 총선 선거 예측</dc:title>
  <dc:creator>student</dc:creator>
  <cp:lastModifiedBy>student</cp:lastModifiedBy>
  <cp:revision>24</cp:revision>
  <dcterms:created xsi:type="dcterms:W3CDTF">2020-03-25T00:46:12Z</dcterms:created>
  <dcterms:modified xsi:type="dcterms:W3CDTF">2020-03-26T04:28:32Z</dcterms:modified>
</cp:coreProperties>
</file>