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3f3e33b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3f3e33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Function</a:t>
            </a:r>
            <a:endParaRPr/>
          </a:p>
          <a:p>
            <a:pPr indent="0" lvl="0" marL="0" rtl="0" algn="l">
              <a:spcBef>
                <a:spcPts val="0"/>
              </a:spcBef>
              <a:spcAft>
                <a:spcPts val="0"/>
              </a:spcAft>
              <a:buClr>
                <a:srgbClr val="000000"/>
              </a:buClr>
              <a:buSzPts val="1100"/>
              <a:buFont typeface="Arial"/>
              <a:buNone/>
            </a:pPr>
            <a:r>
              <a:rPr lang="en"/>
              <a:t>Extendability</a:t>
            </a:r>
            <a:endParaRPr/>
          </a:p>
          <a:p>
            <a:pPr indent="0" lvl="0" marL="0" rtl="0" algn="l">
              <a:spcBef>
                <a:spcPts val="0"/>
              </a:spcBef>
              <a:spcAft>
                <a:spcPts val="0"/>
              </a:spcAft>
              <a:buNone/>
            </a:pPr>
            <a:r>
              <a:rPr lang="en"/>
              <a:t>Availability and </a:t>
            </a:r>
            <a:r>
              <a:rPr lang="en"/>
              <a:t>Integrity</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c3f54d6b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3f54d6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a:t>
            </a:r>
            <a:endParaRPr/>
          </a:p>
          <a:p>
            <a:pPr indent="0" lvl="0" marL="0" rtl="0" algn="l">
              <a:spcBef>
                <a:spcPts val="0"/>
              </a:spcBef>
              <a:spcAft>
                <a:spcPts val="0"/>
              </a:spcAft>
              <a:buNone/>
            </a:pPr>
            <a:r>
              <a:rPr lang="en"/>
              <a:t>Broker pattern allows for scale which reduces overall response time</a:t>
            </a:r>
            <a:endParaRPr/>
          </a:p>
          <a:p>
            <a:pPr indent="0" lvl="0" marL="0" rtl="0" algn="l">
              <a:spcBef>
                <a:spcPts val="0"/>
              </a:spcBef>
              <a:spcAft>
                <a:spcPts val="0"/>
              </a:spcAft>
              <a:buNone/>
            </a:pPr>
            <a:r>
              <a:rPr lang="en"/>
              <a:t>If a runner fails, other runners can take over</a:t>
            </a:r>
            <a:endParaRPr/>
          </a:p>
          <a:p>
            <a:pPr indent="0" lvl="0" marL="0" rtl="0" algn="l">
              <a:spcBef>
                <a:spcPts val="0"/>
              </a:spcBef>
              <a:spcAft>
                <a:spcPts val="0"/>
              </a:spcAft>
              <a:buNone/>
            </a:pPr>
            <a:r>
              <a:rPr lang="en"/>
              <a:t>Integrity</a:t>
            </a:r>
            <a:r>
              <a:rPr lang="en"/>
              <a:t>:</a:t>
            </a:r>
            <a:endParaRPr/>
          </a:p>
          <a:p>
            <a:pPr indent="0" lvl="0" marL="0" rtl="0" algn="l">
              <a:spcBef>
                <a:spcPts val="0"/>
              </a:spcBef>
              <a:spcAft>
                <a:spcPts val="0"/>
              </a:spcAft>
              <a:buNone/>
            </a:pPr>
            <a:r>
              <a:rPr lang="en"/>
              <a:t>Student code is sandboxed several times and made </a:t>
            </a:r>
            <a:r>
              <a:rPr lang="en"/>
              <a:t>separate</a:t>
            </a:r>
            <a:r>
              <a:rPr lang="en"/>
              <a:t> from grading code</a:t>
            </a:r>
            <a:endParaRPr/>
          </a:p>
          <a:p>
            <a:pPr indent="0" lvl="0" marL="0" rtl="0" algn="l">
              <a:spcBef>
                <a:spcPts val="0"/>
              </a:spcBef>
              <a:spcAft>
                <a:spcPts val="0"/>
              </a:spcAft>
              <a:buNone/>
            </a:pPr>
            <a:r>
              <a:rPr lang="en"/>
              <a:t>Students are run in </a:t>
            </a:r>
            <a:r>
              <a:rPr lang="en"/>
              <a:t>separate</a:t>
            </a:r>
            <a:r>
              <a:rPr lang="en"/>
              <a:t> processes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Maintainability:</a:t>
            </a:r>
            <a:endParaRPr/>
          </a:p>
          <a:p>
            <a:pPr indent="0" lvl="0" marL="0" rtl="0" algn="l">
              <a:spcBef>
                <a:spcPts val="0"/>
              </a:spcBef>
              <a:spcAft>
                <a:spcPts val="0"/>
              </a:spcAft>
              <a:buNone/>
            </a:pPr>
            <a:r>
              <a:rPr lang="en"/>
              <a:t>Separation of concerns makes easy to make changes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3f3e33bf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3f3e33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t>
            </a:r>
            <a:r>
              <a:rPr b="1" lang="en"/>
              <a:t>Maintainable</a:t>
            </a:r>
            <a:endParaRPr b="1"/>
          </a:p>
          <a:p>
            <a:pPr indent="0" lvl="0" marL="0" rtl="0" algn="l">
              <a:spcBef>
                <a:spcPts val="0"/>
              </a:spcBef>
              <a:spcAft>
                <a:spcPts val="0"/>
              </a:spcAft>
              <a:buNone/>
            </a:pPr>
            <a:r>
              <a:rPr lang="en"/>
              <a:t>Angular/</a:t>
            </a:r>
            <a:r>
              <a:rPr b="1" lang="en"/>
              <a:t>Typescript</a:t>
            </a:r>
            <a:r>
              <a:rPr lang="en"/>
              <a:t>: </a:t>
            </a:r>
            <a:r>
              <a:rPr b="1" lang="en"/>
              <a:t>Similar to Java</a:t>
            </a:r>
            <a:r>
              <a:rPr lang="en"/>
              <a:t>, easy to pick up. Used in Rose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Structure</a:t>
            </a:r>
            <a:r>
              <a:rPr lang="en"/>
              <a:t> of angular project is easily </a:t>
            </a:r>
            <a:r>
              <a:rPr b="1" lang="en"/>
              <a:t>maintainable</a:t>
            </a:r>
            <a:r>
              <a:rPr lang="en"/>
              <a:t>, easy to find things</a:t>
            </a:r>
            <a:endParaRPr/>
          </a:p>
          <a:p>
            <a:pPr indent="0" lvl="0" marL="0" rtl="0" algn="l">
              <a:spcBef>
                <a:spcPts val="0"/>
              </a:spcBef>
              <a:spcAft>
                <a:spcPts val="0"/>
              </a:spcAft>
              <a:buNone/>
            </a:pPr>
            <a:r>
              <a:rPr lang="en"/>
              <a:t>Pages broken up into </a:t>
            </a:r>
            <a:r>
              <a:rPr b="1" lang="en"/>
              <a:t>components</a:t>
            </a:r>
            <a:r>
              <a:rPr lang="en"/>
              <a:t>, like header, sidebar, content. </a:t>
            </a:r>
            <a:r>
              <a:rPr b="1" lang="en"/>
              <a:t>Reuse</a:t>
            </a:r>
            <a:r>
              <a:rPr lang="en"/>
              <a:t> components without </a:t>
            </a:r>
            <a:r>
              <a:rPr b="1" lang="en"/>
              <a:t>duplicating code</a:t>
            </a:r>
            <a:r>
              <a:rPr lang="en"/>
              <a:t>.</a:t>
            </a:r>
            <a:endParaRPr/>
          </a:p>
          <a:p>
            <a:pPr indent="0" lvl="0" marL="0" rtl="0" algn="l">
              <a:spcBef>
                <a:spcPts val="0"/>
              </a:spcBef>
              <a:spcAft>
                <a:spcPts val="0"/>
              </a:spcAft>
              <a:buNone/>
            </a:pPr>
            <a:r>
              <a:rPr lang="en"/>
              <a:t>Traditional websites uses the a tag and href attribute to link to another html file, but angular has routes.</a:t>
            </a:r>
            <a:endParaRPr/>
          </a:p>
          <a:p>
            <a:pPr indent="0" lvl="0" marL="0" rtl="0" algn="l">
              <a:spcBef>
                <a:spcPts val="0"/>
              </a:spcBef>
              <a:spcAft>
                <a:spcPts val="0"/>
              </a:spcAft>
              <a:buNone/>
            </a:pPr>
            <a:r>
              <a:rPr lang="en"/>
              <a:t>Angular loads entire project, routes, or url, determine which components to display.</a:t>
            </a:r>
            <a:endParaRPr/>
          </a:p>
          <a:p>
            <a:pPr indent="0" lvl="0" marL="0" rtl="0" algn="l">
              <a:spcBef>
                <a:spcPts val="0"/>
              </a:spcBef>
              <a:spcAft>
                <a:spcPts val="0"/>
              </a:spcAft>
              <a:buNone/>
            </a:pPr>
            <a:r>
              <a:rPr lang="en"/>
              <a:t>A route can have child routes.</a:t>
            </a:r>
            <a:endParaRPr/>
          </a:p>
          <a:p>
            <a:pPr indent="0" lvl="0" marL="0" rtl="0" algn="l">
              <a:spcBef>
                <a:spcPts val="0"/>
              </a:spcBef>
              <a:spcAft>
                <a:spcPts val="0"/>
              </a:spcAft>
              <a:buNone/>
            </a:pPr>
            <a:r>
              <a:rPr lang="en"/>
              <a:t>Routes setup give overview of structure of website and which component you’re looking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Services (singleton classes) used to manage data and communicate to backend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Fake backend with mock data - frontend can develop independently of the backend. </a:t>
            </a:r>
            <a:endParaRPr/>
          </a:p>
          <a:p>
            <a:pPr indent="0" lvl="0" marL="0" rtl="0" algn="l">
              <a:spcBef>
                <a:spcPts val="0"/>
              </a:spcBef>
              <a:spcAft>
                <a:spcPts val="0"/>
              </a:spcAft>
              <a:buNone/>
            </a:pPr>
            <a:r>
              <a:rPr lang="en"/>
              <a:t>More portable development, faster building and testing time.</a:t>
            </a:r>
            <a:endParaRPr/>
          </a:p>
          <a:p>
            <a:pPr indent="0" lvl="0" marL="0" rtl="0" algn="l">
              <a:spcBef>
                <a:spcPts val="0"/>
              </a:spcBef>
              <a:spcAft>
                <a:spcPts val="0"/>
              </a:spcAft>
              <a:buNone/>
            </a:pPr>
            <a:r>
              <a:rPr lang="en"/>
              <a:t>Fake backend separated into controllers, one for each endpoint, easier to find and change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3f3e33bf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3f3e33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easy to learn </a:t>
            </a:r>
            <a:r>
              <a:rPr b="1" lang="en"/>
              <a:t>languages</a:t>
            </a:r>
            <a:r>
              <a:rPr lang="en"/>
              <a:t>, ones </a:t>
            </a:r>
            <a:r>
              <a:rPr b="1" lang="en"/>
              <a:t>taught in Rose</a:t>
            </a:r>
            <a:endParaRPr b="1"/>
          </a:p>
          <a:p>
            <a:pPr indent="0" lvl="0" marL="0" rtl="0" algn="l">
              <a:spcBef>
                <a:spcPts val="0"/>
              </a:spcBef>
              <a:spcAft>
                <a:spcPts val="0"/>
              </a:spcAft>
              <a:buNone/>
            </a:pPr>
            <a:r>
              <a:rPr lang="en"/>
              <a:t>Good 374 design principles, no </a:t>
            </a:r>
            <a:r>
              <a:rPr b="1" lang="en"/>
              <a:t>code duplication</a:t>
            </a:r>
            <a:r>
              <a:rPr lang="en"/>
              <a:t>, </a:t>
            </a:r>
            <a:r>
              <a:rPr b="1" lang="en"/>
              <a:t>single responsibility</a:t>
            </a:r>
            <a:r>
              <a:rPr lang="en"/>
              <a:t> classes.</a:t>
            </a:r>
            <a:endParaRPr/>
          </a:p>
          <a:p>
            <a:pPr indent="0" lvl="0" marL="0" rtl="0" algn="l">
              <a:spcBef>
                <a:spcPts val="0"/>
              </a:spcBef>
              <a:spcAft>
                <a:spcPts val="0"/>
              </a:spcAft>
              <a:buNone/>
            </a:pPr>
            <a:r>
              <a:rPr lang="en"/>
              <a:t>Good 477 quality attributes of maintainability, usability, extensibility</a:t>
            </a:r>
            <a:endParaRPr/>
          </a:p>
          <a:p>
            <a:pPr indent="0" lvl="0" marL="0" rtl="0" algn="l">
              <a:spcBef>
                <a:spcPts val="0"/>
              </a:spcBef>
              <a:spcAft>
                <a:spcPts val="0"/>
              </a:spcAft>
              <a:buNone/>
            </a:pPr>
            <a:r>
              <a:rPr b="1" lang="en"/>
              <a:t>Extensibility</a:t>
            </a:r>
            <a:r>
              <a:rPr lang="en"/>
              <a:t> - </a:t>
            </a:r>
            <a:r>
              <a:rPr b="1" lang="en"/>
              <a:t>scheme runners</a:t>
            </a:r>
            <a:r>
              <a:rPr lang="en"/>
              <a:t> are swappabl</a:t>
            </a:r>
            <a:r>
              <a:rPr lang="en"/>
              <a:t>e</a:t>
            </a:r>
            <a:endParaRPr/>
          </a:p>
          <a:p>
            <a:pPr indent="0" lvl="0" marL="0" rtl="0" algn="l">
              <a:spcBef>
                <a:spcPts val="0"/>
              </a:spcBef>
              <a:spcAft>
                <a:spcPts val="0"/>
              </a:spcAft>
              <a:buNone/>
            </a:pPr>
            <a:r>
              <a:rPr b="1" lang="en"/>
              <a:t>Usability</a:t>
            </a:r>
            <a:r>
              <a:rPr lang="en"/>
              <a:t> - </a:t>
            </a:r>
            <a:r>
              <a:rPr b="1" lang="en"/>
              <a:t>Feedback</a:t>
            </a:r>
            <a:r>
              <a:rPr lang="en"/>
              <a:t> from client drives design</a:t>
            </a:r>
            <a:endParaRPr/>
          </a:p>
          <a:p>
            <a:pPr indent="0" lvl="0" marL="0" rtl="0" algn="l">
              <a:spcBef>
                <a:spcPts val="0"/>
              </a:spcBef>
              <a:spcAft>
                <a:spcPts val="0"/>
              </a:spcAft>
              <a:buNone/>
            </a:pPr>
            <a:r>
              <a:rPr b="1" lang="en"/>
              <a:t>Documentation</a:t>
            </a:r>
            <a:r>
              <a:rPr lang="en"/>
              <a:t> provided. API endpoint, VM access, deploy.</a:t>
            </a:r>
            <a:endParaRPr/>
          </a:p>
          <a:p>
            <a:pPr indent="0" lvl="0" marL="0" rtl="0" algn="l">
              <a:spcBef>
                <a:spcPts val="0"/>
              </a:spcBef>
              <a:spcAft>
                <a:spcPts val="0"/>
              </a:spcAft>
              <a:buNone/>
            </a:pPr>
            <a:r>
              <a:rPr lang="en"/>
              <a:t>Rely on </a:t>
            </a:r>
            <a:r>
              <a:rPr b="1" lang="en"/>
              <a:t>Docker’s error handling</a:t>
            </a:r>
            <a:r>
              <a:rPr lang="en"/>
              <a:t> to keep the server stable, </a:t>
            </a:r>
            <a:r>
              <a:rPr b="1" lang="en"/>
              <a:t>restart containers</a:t>
            </a:r>
            <a:r>
              <a:rPr lang="en"/>
              <a:t> if they fail.</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3f3e33bf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3f3e33b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needs to manually spool up scheme runners. When restarting and when during exams.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3f3e33bf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3f3e33b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d3f3e33b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d3f3e33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PLC grading server is unmanagable. This is due to several issues in how the current system is written.</a:t>
            </a:r>
            <a:endParaRPr/>
          </a:p>
          <a:p>
            <a:pPr indent="-317500" lvl="0" marL="457200" rtl="0" algn="l">
              <a:spcBef>
                <a:spcPts val="0"/>
              </a:spcBef>
              <a:spcAft>
                <a:spcPts val="0"/>
              </a:spcAft>
              <a:buSzPts val="1400"/>
              <a:buChar char="●"/>
            </a:pPr>
            <a:r>
              <a:rPr lang="en"/>
              <a:t>The current server is written in Ruby on Rails. Nobody knows Ruby on Rails because it’s not taught here.</a:t>
            </a:r>
            <a:endParaRPr/>
          </a:p>
          <a:p>
            <a:pPr indent="-317500" lvl="0" marL="457200" rtl="0" algn="l">
              <a:spcBef>
                <a:spcPts val="0"/>
              </a:spcBef>
              <a:spcAft>
                <a:spcPts val="0"/>
              </a:spcAft>
              <a:buSzPts val="1400"/>
              <a:buChar char="●"/>
            </a:pPr>
            <a:r>
              <a:rPr lang="en"/>
              <a:t>There is no documentation, so even if students </a:t>
            </a:r>
            <a:r>
              <a:rPr i="1" lang="en"/>
              <a:t>did</a:t>
            </a:r>
            <a:r>
              <a:rPr lang="en"/>
              <a:t> know Ruby on Rails, it would be an uphill battle figuring out what’s going on.</a:t>
            </a:r>
            <a:endParaRPr/>
          </a:p>
          <a:p>
            <a:pPr indent="-317500" lvl="0" marL="457200" rtl="0" algn="l">
              <a:spcBef>
                <a:spcPts val="0"/>
              </a:spcBef>
              <a:spcAft>
                <a:spcPts val="0"/>
              </a:spcAft>
              <a:buSzPts val="1400"/>
              <a:buChar char="●"/>
            </a:pPr>
            <a:r>
              <a:rPr lang="en"/>
              <a:t>The current deployment rests upon a House of Cards, Dr. Anderson lives in a constant state of fear that if the system goes down for some reason, then he won’t be able to get it to start again.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d3f3e33b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3f3e33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 do we fix this? Easy, we just make the server easier to maintain.</a:t>
            </a:r>
            <a:endParaRPr/>
          </a:p>
          <a:p>
            <a:pPr indent="-317500" lvl="0" marL="457200" rtl="0" algn="l">
              <a:spcBef>
                <a:spcPts val="0"/>
              </a:spcBef>
              <a:spcAft>
                <a:spcPts val="0"/>
              </a:spcAft>
              <a:buSzPts val="1400"/>
              <a:buChar char="●"/>
            </a:pPr>
            <a:r>
              <a:rPr lang="en"/>
              <a:t>We do this by rewriting it using things students may know. Mostly, we’re reaching into CSSE280 web services, but we also have some CSSE333 Databases sprinkled in there.</a:t>
            </a:r>
            <a:endParaRPr/>
          </a:p>
          <a:p>
            <a:pPr indent="-317500" lvl="0" marL="457200" rtl="0" algn="l">
              <a:spcBef>
                <a:spcPts val="0"/>
              </a:spcBef>
              <a:spcAft>
                <a:spcPts val="0"/>
              </a:spcAft>
              <a:buSzPts val="1400"/>
              <a:buChar char="●"/>
            </a:pPr>
            <a:r>
              <a:rPr lang="en"/>
              <a:t>But knowing the language the thing is written in is only half the battle, you also need to understand what you’re reading as plain english.</a:t>
            </a:r>
            <a:endParaRPr/>
          </a:p>
          <a:p>
            <a:pPr indent="-317500" lvl="0" marL="457200" rtl="0" algn="l">
              <a:spcBef>
                <a:spcPts val="0"/>
              </a:spcBef>
              <a:spcAft>
                <a:spcPts val="0"/>
              </a:spcAft>
              <a:buSzPts val="1400"/>
              <a:buChar char="●"/>
            </a:pPr>
            <a:r>
              <a:rPr lang="en"/>
              <a:t>Claude would like to not worry about the state of the server and, if it goes down, then he can easily redeploy it and debug it if necessary.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wanted to separate our concerns, and form our design to be scalable in the places that mattered and simple in the places it didn’t. </a:t>
            </a:r>
            <a:endParaRPr/>
          </a:p>
          <a:p>
            <a:pPr indent="-317500" lvl="1" marL="914400" rtl="0" algn="l">
              <a:spcBef>
                <a:spcPts val="0"/>
              </a:spcBef>
              <a:spcAft>
                <a:spcPts val="0"/>
              </a:spcAft>
              <a:buSzPts val="1400"/>
              <a:buChar char="○"/>
            </a:pPr>
            <a:r>
              <a:rPr lang="en"/>
              <a:t>For example, our architecture separates the backend and the scheme runner by a pub/sub queue to ensure that nothing blocks the speed of the backend - even a slow running piece of student code.</a:t>
            </a:r>
            <a:endParaRPr/>
          </a:p>
          <a:p>
            <a:pPr indent="-317500" lvl="1" marL="914400" rtl="0" algn="l">
              <a:spcBef>
                <a:spcPts val="0"/>
              </a:spcBef>
              <a:spcAft>
                <a:spcPts val="0"/>
              </a:spcAft>
              <a:buSzPts val="1400"/>
              <a:buChar char="○"/>
            </a:pPr>
            <a:r>
              <a:rPr lang="en"/>
              <a:t>We also do this to allow scalability for grading submissions. Reading and writing to databases and handling requests is easy, but grading scheme submissions can take time. So with a queue, multiple graders can be subscribed to distribute the work load across multiple physical computers.</a:t>
            </a:r>
            <a:endParaRPr/>
          </a:p>
          <a:p>
            <a:pPr indent="-317500" lvl="0" marL="457200" rtl="0" algn="l">
              <a:spcBef>
                <a:spcPts val="0"/>
              </a:spcBef>
              <a:spcAft>
                <a:spcPts val="0"/>
              </a:spcAft>
              <a:buSzPts val="1400"/>
              <a:buChar char="●"/>
            </a:pPr>
            <a:r>
              <a:rPr lang="en"/>
              <a:t>Docker is important here because it provides each component with portability and isolation. This is particularly important because we are executing foreign code on a regular basis and we want that to be as isolated as possible. Docker also provides stability and easy deployment.</a:t>
            </a:r>
            <a:endParaRPr/>
          </a:p>
          <a:p>
            <a:pPr indent="-317500" lvl="0" marL="457200" rtl="0" algn="l">
              <a:spcBef>
                <a:spcPts val="0"/>
              </a:spcBef>
              <a:spcAft>
                <a:spcPts val="0"/>
              </a:spcAft>
              <a:buSzPts val="1400"/>
              <a:buChar char="●"/>
            </a:pPr>
            <a:r>
              <a:rPr lang="en"/>
              <a:t>We designed our system to utilize technologies like NodeJS, Angular, MySQL, and Java because classes involving them are taught here at Rose which allows future students to be able to maintain the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3f3e33bf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3f3e33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those unfamiliar with Express, everything that deals with or mutates a request and corresponding response is a middleware layer.</a:t>
            </a:r>
            <a:endParaRPr/>
          </a:p>
          <a:p>
            <a:pPr indent="-317500" lvl="0" marL="457200" rtl="0" algn="l">
              <a:spcBef>
                <a:spcPts val="0"/>
              </a:spcBef>
              <a:spcAft>
                <a:spcPts val="0"/>
              </a:spcAft>
              <a:buSzPts val="1400"/>
              <a:buChar char="●"/>
            </a:pPr>
            <a:r>
              <a:rPr lang="en"/>
              <a:t>Express maintains a stack of middlewares that a request flows through in order to generate a response.</a:t>
            </a:r>
            <a:endParaRPr/>
          </a:p>
          <a:p>
            <a:pPr indent="-317500" lvl="0" marL="457200" rtl="0" algn="l">
              <a:spcBef>
                <a:spcPts val="0"/>
              </a:spcBef>
              <a:spcAft>
                <a:spcPts val="0"/>
              </a:spcAft>
              <a:buSzPts val="1400"/>
              <a:buChar char="●"/>
            </a:pPr>
            <a:r>
              <a:rPr lang="en"/>
              <a:t>Explain AuthMiddleware</a:t>
            </a:r>
            <a:endParaRPr/>
          </a:p>
          <a:p>
            <a:pPr indent="-317500" lvl="0" marL="457200" rtl="0" algn="l">
              <a:spcBef>
                <a:spcPts val="0"/>
              </a:spcBef>
              <a:spcAft>
                <a:spcPts val="0"/>
              </a:spcAft>
              <a:buSzPts val="1400"/>
              <a:buChar char="●"/>
            </a:pPr>
            <a:r>
              <a:rPr lang="en"/>
              <a:t>Explain Assignment and Problem Availability Middleware</a:t>
            </a:r>
            <a:endParaRPr/>
          </a:p>
          <a:p>
            <a:pPr indent="-317500" lvl="0" marL="457200" rtl="0" algn="l">
              <a:spcBef>
                <a:spcPts val="0"/>
              </a:spcBef>
              <a:spcAft>
                <a:spcPts val="0"/>
              </a:spcAft>
              <a:buSzPts val="1400"/>
              <a:buChar char="●"/>
            </a:pPr>
            <a:r>
              <a:rPr lang="en"/>
              <a:t>Explain how controllers are also technically middleware but they’re the last in the stack so we don’t think of them like that.</a:t>
            </a:r>
            <a:endParaRPr/>
          </a:p>
          <a:p>
            <a:pPr indent="-317500" lvl="0" marL="457200" rtl="0" algn="l">
              <a:spcBef>
                <a:spcPts val="0"/>
              </a:spcBef>
              <a:spcAft>
                <a:spcPts val="0"/>
              </a:spcAft>
              <a:buSzPts val="1400"/>
              <a:buChar char="●"/>
            </a:pPr>
            <a:r>
              <a:rPr lang="en"/>
              <a:t>Sequelize is our ORM layer which basically brings the ActiveRecord pattern into Javascript (objects correspond directly to database rows)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3f3e33b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3f3e33b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nice thing about Express is that you don’t have to write all of the middleware. Sometimes a problem is so common, others write and publish middleware for you.</a:t>
            </a:r>
            <a:endParaRPr/>
          </a:p>
          <a:p>
            <a:pPr indent="-317500" lvl="0" marL="457200" rtl="0" algn="l">
              <a:spcBef>
                <a:spcPts val="0"/>
              </a:spcBef>
              <a:spcAft>
                <a:spcPts val="0"/>
              </a:spcAft>
              <a:buSzPts val="1400"/>
              <a:buChar char="●"/>
            </a:pPr>
            <a:r>
              <a:rPr lang="en"/>
              <a:t>So you can plug things in like logging frameworks, body and cookie parsers, even file upload </a:t>
            </a:r>
            <a:r>
              <a:rPr lang="en"/>
              <a:t>nonsense</a:t>
            </a:r>
            <a:r>
              <a:rPr lang="en"/>
              <a:t>! By the time it hits our middleware, the request is nice and formatted for us to deal with.</a:t>
            </a:r>
            <a:endParaRPr/>
          </a:p>
          <a:p>
            <a:pPr indent="-317500" lvl="0" marL="457200" rtl="0" algn="l">
              <a:spcBef>
                <a:spcPts val="0"/>
              </a:spcBef>
              <a:spcAft>
                <a:spcPts val="0"/>
              </a:spcAft>
              <a:buSzPts val="1400"/>
              <a:buChar char="●"/>
            </a:pPr>
            <a:r>
              <a:rPr lang="en"/>
              <a:t>We use morgan for logging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d3f3e33b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d3f3e33b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those unfamiliar with Express, everything that deals with or mutates a request and corresponding response is a middleware layer.</a:t>
            </a:r>
            <a:endParaRPr/>
          </a:p>
          <a:p>
            <a:pPr indent="-317500" lvl="0" marL="457200" rtl="0" algn="l">
              <a:spcBef>
                <a:spcPts val="0"/>
              </a:spcBef>
              <a:spcAft>
                <a:spcPts val="0"/>
              </a:spcAft>
              <a:buSzPts val="1400"/>
              <a:buChar char="●"/>
            </a:pPr>
            <a:r>
              <a:rPr lang="en"/>
              <a:t>Express maintains a stack of middlewares that a request flows through in order to generate a response.</a:t>
            </a:r>
            <a:endParaRPr/>
          </a:p>
          <a:p>
            <a:pPr indent="-317500" lvl="0" marL="457200" rtl="0" algn="l">
              <a:spcBef>
                <a:spcPts val="0"/>
              </a:spcBef>
              <a:spcAft>
                <a:spcPts val="0"/>
              </a:spcAft>
              <a:buSzPts val="1400"/>
              <a:buChar char="●"/>
            </a:pPr>
            <a:r>
              <a:rPr lang="en"/>
              <a:t>Explain AuthMiddleware</a:t>
            </a:r>
            <a:endParaRPr/>
          </a:p>
          <a:p>
            <a:pPr indent="-317500" lvl="0" marL="457200" rtl="0" algn="l">
              <a:spcBef>
                <a:spcPts val="0"/>
              </a:spcBef>
              <a:spcAft>
                <a:spcPts val="0"/>
              </a:spcAft>
              <a:buSzPts val="1400"/>
              <a:buChar char="●"/>
            </a:pPr>
            <a:r>
              <a:rPr lang="en"/>
              <a:t>Explain Assignment and Problem Availability Middleware</a:t>
            </a:r>
            <a:endParaRPr/>
          </a:p>
          <a:p>
            <a:pPr indent="-317500" lvl="0" marL="457200" rtl="0" algn="l">
              <a:spcBef>
                <a:spcPts val="0"/>
              </a:spcBef>
              <a:spcAft>
                <a:spcPts val="0"/>
              </a:spcAft>
              <a:buSzPts val="1400"/>
              <a:buChar char="●"/>
            </a:pPr>
            <a:r>
              <a:rPr lang="en"/>
              <a:t>Explain how controllers are also technically middleware but they’re the last in the stack so we don’t think of them like that.</a:t>
            </a:r>
            <a:endParaRPr/>
          </a:p>
          <a:p>
            <a:pPr indent="-317500" lvl="0" marL="457200" rtl="0" algn="l">
              <a:spcBef>
                <a:spcPts val="0"/>
              </a:spcBef>
              <a:spcAft>
                <a:spcPts val="0"/>
              </a:spcAft>
              <a:buSzPts val="1400"/>
              <a:buChar char="●"/>
            </a:pPr>
            <a:r>
              <a:rPr lang="en"/>
              <a:t>Sequelize is our ORM layer which basically brings the ActiveRecord pattern into Javascript (objects correspond directly to database rows)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Let’s talk about how something is graded. File uploads to be graded.</a:t>
            </a:r>
            <a:endParaRPr/>
          </a:p>
          <a:p>
            <a:pPr indent="-317500" lvl="0" marL="457200" rtl="0" algn="l">
              <a:spcBef>
                <a:spcPts val="0"/>
              </a:spcBef>
              <a:spcAft>
                <a:spcPts val="0"/>
              </a:spcAft>
              <a:buSzPts val="1400"/>
              <a:buChar char="●"/>
            </a:pPr>
            <a:r>
              <a:rPr lang="en"/>
              <a:t>First, we unpack the file that was sent. Was it a zip file or a single scheme file? We make an object to pass to the scheme grader.</a:t>
            </a:r>
            <a:endParaRPr/>
          </a:p>
          <a:p>
            <a:pPr indent="-317500" lvl="0" marL="457200" rtl="0" algn="l">
              <a:spcBef>
                <a:spcPts val="0"/>
              </a:spcBef>
              <a:spcAft>
                <a:spcPts val="0"/>
              </a:spcAft>
              <a:buSzPts val="1400"/>
              <a:buChar char="●"/>
            </a:pPr>
            <a:r>
              <a:rPr lang="en"/>
              <a:t>We make this very large object to be graded and put it in the grading queue to be graded. We make a submission object in the database and return to the user that the submission was accepted for grading.</a:t>
            </a:r>
            <a:endParaRPr/>
          </a:p>
          <a:p>
            <a:pPr indent="-317500" lvl="0" marL="457200" rtl="0" algn="l">
              <a:spcBef>
                <a:spcPts val="0"/>
              </a:spcBef>
              <a:spcAft>
                <a:spcPts val="0"/>
              </a:spcAft>
              <a:buSzPts val="1400"/>
              <a:buChar char="●"/>
            </a:pPr>
            <a:r>
              <a:rPr lang="en"/>
              <a:t>At some point, the scheme runner grades the code we’ve submitted and puts the result on a return queue.</a:t>
            </a:r>
            <a:endParaRPr/>
          </a:p>
          <a:p>
            <a:pPr indent="-317500" lvl="0" marL="457200" rtl="0" algn="l">
              <a:spcBef>
                <a:spcPts val="0"/>
              </a:spcBef>
              <a:spcAft>
                <a:spcPts val="0"/>
              </a:spcAft>
              <a:buSzPts val="1400"/>
              <a:buChar char="●"/>
            </a:pPr>
            <a:r>
              <a:rPr lang="en"/>
              <a:t>At some point, the backend will pick up the result object and store it in the submission object. Now when the user requests that submission, the grade report (if visible to the user) will come with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3f3e33bf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3f3e33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Controllers primarily do the above functions, some are slightly more elaborate in that they also do some messing around with our rabbit messaging queue but most are this simple. They are the backbone and handlers of requests.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PLC2: General Overview</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Zachary, Tucker, Jiaqi, Alexander James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69650" y="324050"/>
            <a:ext cx="2646600" cy="98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a </a:t>
            </a:r>
            <a:r>
              <a:rPr lang="en" sz="2400"/>
              <a:t>SchemeRunner?</a:t>
            </a:r>
            <a:endParaRPr sz="2400"/>
          </a:p>
        </p:txBody>
      </p:sp>
      <p:pic>
        <p:nvPicPr>
          <p:cNvPr id="124" name="Google Shape;124;p22"/>
          <p:cNvPicPr preferRelativeResize="0"/>
          <p:nvPr/>
        </p:nvPicPr>
        <p:blipFill>
          <a:blip r:embed="rId3">
            <a:alphaModFix/>
          </a:blip>
          <a:stretch>
            <a:fillRect/>
          </a:stretch>
        </p:blipFill>
        <p:spPr>
          <a:xfrm>
            <a:off x="2816250" y="152400"/>
            <a:ext cx="6175350" cy="4862322"/>
          </a:xfrm>
          <a:prstGeom prst="rect">
            <a:avLst/>
          </a:prstGeom>
          <a:noFill/>
          <a:ln>
            <a:noFill/>
          </a:ln>
          <a:effectLst>
            <a:outerShdw blurRad="142875" rotWithShape="0" algn="bl" dir="7020000" dist="47625">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69650" y="324050"/>
            <a:ext cx="4919400" cy="50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a SchemeRunner?</a:t>
            </a:r>
            <a:endParaRPr/>
          </a:p>
        </p:txBody>
      </p:sp>
      <p:pic>
        <p:nvPicPr>
          <p:cNvPr id="130" name="Google Shape;130;p23"/>
          <p:cNvPicPr preferRelativeResize="0"/>
          <p:nvPr/>
        </p:nvPicPr>
        <p:blipFill>
          <a:blip r:embed="rId3">
            <a:alphaModFix/>
          </a:blip>
          <a:stretch>
            <a:fillRect/>
          </a:stretch>
        </p:blipFill>
        <p:spPr>
          <a:xfrm>
            <a:off x="1253743" y="832250"/>
            <a:ext cx="7621158" cy="6000724"/>
          </a:xfrm>
          <a:prstGeom prst="rect">
            <a:avLst/>
          </a:prstGeom>
          <a:noFill/>
          <a:ln>
            <a:noFill/>
          </a:ln>
          <a:effectLst>
            <a:outerShdw blurRad="142875" rotWithShape="0" algn="bl" dir="7020000" dist="47625">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293650"/>
            <a:ext cx="82221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Maintenance of Frontend</a:t>
            </a:r>
            <a:endParaRPr/>
          </a:p>
        </p:txBody>
      </p:sp>
      <p:sp>
        <p:nvSpPr>
          <p:cNvPr id="136" name="Google Shape;136;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Pages are separated into components</a:t>
            </a:r>
            <a:endParaRPr/>
          </a:p>
          <a:p>
            <a:pPr indent="-342900" lvl="0" marL="457200" rtl="0" algn="l">
              <a:spcBef>
                <a:spcPts val="1000"/>
              </a:spcBef>
              <a:spcAft>
                <a:spcPts val="0"/>
              </a:spcAft>
              <a:buSzPts val="1800"/>
              <a:buChar char="●"/>
            </a:pPr>
            <a:r>
              <a:rPr lang="en"/>
              <a:t>Routes give overview of structure of website</a:t>
            </a:r>
            <a:endParaRPr/>
          </a:p>
          <a:p>
            <a:pPr indent="-342900" lvl="0" marL="457200" rtl="0" algn="l">
              <a:spcBef>
                <a:spcPts val="1000"/>
              </a:spcBef>
              <a:spcAft>
                <a:spcPts val="0"/>
              </a:spcAft>
              <a:buSzPts val="1800"/>
              <a:buChar char="●"/>
            </a:pPr>
            <a:r>
              <a:rPr lang="en"/>
              <a:t>All data management goes through services</a:t>
            </a:r>
            <a:endParaRPr/>
          </a:p>
          <a:p>
            <a:pPr indent="-342900" lvl="0" marL="457200" rtl="0" algn="l">
              <a:spcBef>
                <a:spcPts val="1000"/>
              </a:spcBef>
              <a:spcAft>
                <a:spcPts val="0"/>
              </a:spcAft>
              <a:buSzPts val="1800"/>
              <a:buChar char="●"/>
            </a:pPr>
            <a:r>
              <a:rPr lang="en"/>
              <a:t>Mocked backend used to develop and test</a:t>
            </a:r>
            <a:endParaRPr/>
          </a:p>
          <a:p>
            <a:pPr indent="-342900" lvl="0" marL="457200" rtl="0" algn="l">
              <a:spcBef>
                <a:spcPts val="1000"/>
              </a:spcBef>
              <a:spcAft>
                <a:spcPts val="1000"/>
              </a:spcAft>
              <a:buSzPts val="1800"/>
              <a:buChar char="●"/>
            </a:pPr>
            <a:r>
              <a:rPr lang="en"/>
              <a:t>Mocked backend separated into several controllers (assignment, submission, user,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293650"/>
            <a:ext cx="82221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design meet your goals?</a:t>
            </a:r>
            <a:endParaRPr/>
          </a:p>
        </p:txBody>
      </p:sp>
      <p:sp>
        <p:nvSpPr>
          <p:cNvPr id="142" name="Google Shape;14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Maintainability</a:t>
            </a:r>
            <a:endParaRPr/>
          </a:p>
          <a:p>
            <a:pPr indent="-342900" lvl="0" marL="457200" rtl="0" algn="l">
              <a:spcBef>
                <a:spcPts val="1000"/>
              </a:spcBef>
              <a:spcAft>
                <a:spcPts val="0"/>
              </a:spcAft>
              <a:buSzPts val="1800"/>
              <a:buChar char="●"/>
            </a:pPr>
            <a:r>
              <a:rPr lang="en"/>
              <a:t>Documentation</a:t>
            </a:r>
            <a:endParaRPr/>
          </a:p>
          <a:p>
            <a:pPr indent="-342900" lvl="0" marL="457200" rtl="0" algn="l">
              <a:spcBef>
                <a:spcPts val="1000"/>
              </a:spcBef>
              <a:spcAft>
                <a:spcPts val="1000"/>
              </a:spcAft>
              <a:buSzPts val="1800"/>
              <a:buChar char="●"/>
            </a:pPr>
            <a:r>
              <a:rPr lang="en"/>
              <a:t>Resilience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Are there any design flaws?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Betcha!</a:t>
            </a:r>
            <a:endParaRPr/>
          </a:p>
        </p:txBody>
      </p:sp>
      <p:sp>
        <p:nvSpPr>
          <p:cNvPr id="153" name="Google Shape;153;p27"/>
          <p:cNvSpPr txBox="1"/>
          <p:nvPr/>
        </p:nvSpPr>
        <p:spPr>
          <a:xfrm>
            <a:off x="164350" y="1854375"/>
            <a:ext cx="3848100" cy="30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Known Design Issues</a:t>
            </a:r>
            <a:endParaRPr/>
          </a:p>
          <a:p>
            <a:pPr indent="-317500" lvl="0" marL="457200" rtl="0" algn="l">
              <a:spcBef>
                <a:spcPts val="0"/>
              </a:spcBef>
              <a:spcAft>
                <a:spcPts val="0"/>
              </a:spcAft>
              <a:buSzPts val="1400"/>
              <a:buAutoNum type="arabicPeriod"/>
            </a:pPr>
            <a:r>
              <a:rPr lang="en"/>
              <a:t>Scheme runner could error on professor input.</a:t>
            </a:r>
            <a:endParaRPr/>
          </a:p>
          <a:p>
            <a:pPr indent="-317500" lvl="0" marL="457200" rtl="0" algn="l">
              <a:spcBef>
                <a:spcPts val="0"/>
              </a:spcBef>
              <a:spcAft>
                <a:spcPts val="0"/>
              </a:spcAft>
              <a:buSzPts val="1400"/>
              <a:buAutoNum type="arabicPeriod"/>
            </a:pPr>
            <a:r>
              <a:rPr lang="en"/>
              <a:t>Docker containerization can be difficult to explain to new developers</a:t>
            </a:r>
            <a:endParaRPr/>
          </a:p>
          <a:p>
            <a:pPr indent="-317500" lvl="0" marL="457200" rtl="0" algn="l">
              <a:spcBef>
                <a:spcPts val="0"/>
              </a:spcBef>
              <a:spcAft>
                <a:spcPts val="0"/>
              </a:spcAft>
              <a:buSzPts val="1400"/>
              <a:buAutoNum type="arabicPeriod"/>
            </a:pPr>
            <a:r>
              <a:rPr lang="en"/>
              <a:t>It is possible for there to be no scheme runners alive</a:t>
            </a:r>
            <a:endParaRPr/>
          </a:p>
          <a:p>
            <a:pPr indent="-317500" lvl="0" marL="457200" rtl="0" algn="l">
              <a:spcBef>
                <a:spcPts val="0"/>
              </a:spcBef>
              <a:spcAft>
                <a:spcPts val="0"/>
              </a:spcAft>
              <a:buSzPts val="1400"/>
              <a:buAutoNum type="arabicPeriod"/>
            </a:pPr>
            <a:r>
              <a:rPr lang="en"/>
              <a:t>A user is required to create scheme runners</a:t>
            </a:r>
            <a:endParaRPr/>
          </a:p>
          <a:p>
            <a:pPr indent="-317500" lvl="0" marL="457200" rtl="0" algn="l">
              <a:spcBef>
                <a:spcPts val="0"/>
              </a:spcBef>
              <a:spcAft>
                <a:spcPts val="0"/>
              </a:spcAft>
              <a:buSzPts val="1400"/>
              <a:buAutoNum type="arabicPeriod"/>
            </a:pPr>
            <a:r>
              <a:rPr lang="en"/>
              <a:t>Bootstrapping aka “the first user” problem</a:t>
            </a:r>
            <a:endParaRPr/>
          </a:p>
          <a:p>
            <a:pPr indent="0" lvl="0" marL="0" rtl="0" algn="l">
              <a:spcBef>
                <a:spcPts val="0"/>
              </a:spcBef>
              <a:spcAft>
                <a:spcPts val="0"/>
              </a:spcAft>
              <a:buNone/>
            </a:pPr>
            <a:r>
              <a:t/>
            </a:r>
            <a:endParaRPr/>
          </a:p>
        </p:txBody>
      </p:sp>
      <p:sp>
        <p:nvSpPr>
          <p:cNvPr id="154" name="Google Shape;154;p27"/>
          <p:cNvSpPr txBox="1"/>
          <p:nvPr/>
        </p:nvSpPr>
        <p:spPr>
          <a:xfrm>
            <a:off x="4631075" y="1902700"/>
            <a:ext cx="4002600" cy="30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Less Known Design Issues</a:t>
            </a:r>
            <a:endParaRPr/>
          </a:p>
          <a:p>
            <a:pPr indent="-317500" lvl="0" marL="457200" rtl="0" algn="l">
              <a:spcBef>
                <a:spcPts val="0"/>
              </a:spcBef>
              <a:spcAft>
                <a:spcPts val="0"/>
              </a:spcAft>
              <a:buSzPts val="1400"/>
              <a:buAutoNum type="arabicPeriod"/>
            </a:pPr>
            <a:r>
              <a:rPr lang="en"/>
              <a:t>Not HTTPs / SSL</a:t>
            </a:r>
            <a:endParaRPr/>
          </a:p>
          <a:p>
            <a:pPr indent="-317500" lvl="0" marL="457200" rtl="0" algn="l">
              <a:spcBef>
                <a:spcPts val="0"/>
              </a:spcBef>
              <a:spcAft>
                <a:spcPts val="0"/>
              </a:spcAft>
              <a:buSzPts val="1400"/>
              <a:buAutoNum type="arabicPeriod"/>
            </a:pPr>
            <a:r>
              <a:rPr lang="en"/>
              <a:t>Potential unexpected bottlenecks (MySQL)</a:t>
            </a:r>
            <a:endParaRPr/>
          </a:p>
          <a:p>
            <a:pPr indent="-317500" lvl="0" marL="457200" rtl="0" algn="l">
              <a:spcBef>
                <a:spcPts val="0"/>
              </a:spcBef>
              <a:spcAft>
                <a:spcPts val="0"/>
              </a:spcAft>
              <a:buSzPts val="1400"/>
              <a:buAutoNum type="arabicPeriod"/>
            </a:pPr>
            <a:r>
              <a:rPr lang="en"/>
              <a:t>We’re not distributed so a machine crashing crashes a part of the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wants PLC2?</a:t>
            </a:r>
            <a:endParaRPr/>
          </a:p>
        </p:txBody>
      </p:sp>
      <p:pic>
        <p:nvPicPr>
          <p:cNvPr id="74" name="Google Shape;74;p14"/>
          <p:cNvPicPr preferRelativeResize="0"/>
          <p:nvPr/>
        </p:nvPicPr>
        <p:blipFill>
          <a:blip r:embed="rId3">
            <a:alphaModFix/>
          </a:blip>
          <a:stretch>
            <a:fillRect/>
          </a:stretch>
        </p:blipFill>
        <p:spPr>
          <a:xfrm>
            <a:off x="290600" y="1970975"/>
            <a:ext cx="4324350" cy="2886075"/>
          </a:xfrm>
          <a:prstGeom prst="rect">
            <a:avLst/>
          </a:prstGeom>
          <a:noFill/>
          <a:ln>
            <a:noFill/>
          </a:ln>
        </p:spPr>
      </p:pic>
      <p:sp>
        <p:nvSpPr>
          <p:cNvPr id="75" name="Google Shape;75;p14"/>
          <p:cNvSpPr txBox="1"/>
          <p:nvPr/>
        </p:nvSpPr>
        <p:spPr>
          <a:xfrm>
            <a:off x="4873900" y="1972275"/>
            <a:ext cx="4001400" cy="288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Client: Claude Anderson</a:t>
            </a:r>
            <a:endParaRPr sz="1800">
              <a:solidFill>
                <a:schemeClr val="lt2"/>
              </a:solidFill>
              <a:latin typeface="Roboto"/>
              <a:ea typeface="Roboto"/>
              <a:cs typeface="Roboto"/>
              <a:sym typeface="Roboto"/>
            </a:endParaRPr>
          </a:p>
          <a:p>
            <a:pPr indent="-342900" lvl="0" marL="457200" rtl="0" algn="l">
              <a:lnSpc>
                <a:spcPct val="115000"/>
              </a:lnSpc>
              <a:spcBef>
                <a:spcPts val="1000"/>
              </a:spcBef>
              <a:spcAft>
                <a:spcPts val="1000"/>
              </a:spcAft>
              <a:buClr>
                <a:schemeClr val="lt2"/>
              </a:buClr>
              <a:buSzPts val="1800"/>
              <a:buFont typeface="Roboto"/>
              <a:buChar char="●"/>
            </a:pPr>
            <a:r>
              <a:rPr lang="en" sz="1800">
                <a:solidFill>
                  <a:schemeClr val="lt2"/>
                </a:solidFill>
                <a:latin typeface="Roboto"/>
                <a:ea typeface="Roboto"/>
                <a:cs typeface="Roboto"/>
                <a:sym typeface="Roboto"/>
              </a:rPr>
              <a:t>Stakeholders: Future Students of CSSE304</a:t>
            </a:r>
            <a:endParaRPr sz="18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wrong with PLC1?</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PLC Grading Server is currently </a:t>
            </a:r>
            <a:r>
              <a:rPr lang="en"/>
              <a:t>unmanageable</a:t>
            </a:r>
            <a:endParaRPr/>
          </a:p>
          <a:p>
            <a:pPr indent="-342900" lvl="0" marL="457200" rtl="0" algn="l">
              <a:spcBef>
                <a:spcPts val="1000"/>
              </a:spcBef>
              <a:spcAft>
                <a:spcPts val="0"/>
              </a:spcAft>
              <a:buSzPts val="1800"/>
              <a:buChar char="●"/>
            </a:pPr>
            <a:r>
              <a:rPr lang="en"/>
              <a:t>Unmaintainable by current students (written in Ruby on Rails)</a:t>
            </a:r>
            <a:endParaRPr/>
          </a:p>
          <a:p>
            <a:pPr indent="-342900" lvl="0" marL="457200" rtl="0" algn="l">
              <a:spcBef>
                <a:spcPts val="1000"/>
              </a:spcBef>
              <a:spcAft>
                <a:spcPts val="0"/>
              </a:spcAft>
              <a:buSzPts val="1800"/>
              <a:buChar char="●"/>
            </a:pPr>
            <a:r>
              <a:rPr lang="en"/>
              <a:t>Documentation ranges from poor to </a:t>
            </a:r>
            <a:r>
              <a:rPr lang="en"/>
              <a:t>non-existent</a:t>
            </a:r>
            <a:endParaRPr/>
          </a:p>
          <a:p>
            <a:pPr indent="-342900" lvl="0" marL="457200" rtl="0" algn="l">
              <a:spcBef>
                <a:spcPts val="1000"/>
              </a:spcBef>
              <a:spcAft>
                <a:spcPts val="1000"/>
              </a:spcAft>
              <a:buSzPts val="1800"/>
              <a:buChar char="●"/>
            </a:pPr>
            <a:r>
              <a:rPr lang="en"/>
              <a:t>Client loses sleep over if the server will still be running the next 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good with PLC2?</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Make the PLC Grading Server easier to maintain</a:t>
            </a:r>
            <a:endParaRPr/>
          </a:p>
          <a:p>
            <a:pPr indent="-342900" lvl="0" marL="457200" rtl="0" algn="l">
              <a:spcBef>
                <a:spcPts val="1000"/>
              </a:spcBef>
              <a:spcAft>
                <a:spcPts val="0"/>
              </a:spcAft>
              <a:buSzPts val="1800"/>
              <a:buChar char="●"/>
            </a:pPr>
            <a:r>
              <a:rPr lang="en"/>
              <a:t>Rewrite it using technologies and languages current students might know</a:t>
            </a:r>
            <a:endParaRPr/>
          </a:p>
          <a:p>
            <a:pPr indent="-342900" lvl="0" marL="457200" rtl="0" algn="l">
              <a:spcBef>
                <a:spcPts val="1000"/>
              </a:spcBef>
              <a:spcAft>
                <a:spcPts val="0"/>
              </a:spcAft>
              <a:buSzPts val="1800"/>
              <a:buChar char="●"/>
            </a:pPr>
            <a:r>
              <a:rPr lang="en"/>
              <a:t>Document the system so future development and management is possible</a:t>
            </a:r>
            <a:endParaRPr/>
          </a:p>
          <a:p>
            <a:pPr indent="-342900" lvl="0" marL="457200" rtl="0" algn="l">
              <a:spcBef>
                <a:spcPts val="1000"/>
              </a:spcBef>
              <a:spcAft>
                <a:spcPts val="1000"/>
              </a:spcAft>
              <a:buSzPts val="1800"/>
              <a:buChar char="●"/>
            </a:pPr>
            <a:r>
              <a:rPr lang="en"/>
              <a:t>Allow peace of mind by building a stable system resilient to errors and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93" name="Google Shape;93;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Overview</a:t>
            </a:r>
            <a:endParaRPr/>
          </a:p>
        </p:txBody>
      </p:sp>
      <p:pic>
        <p:nvPicPr>
          <p:cNvPr id="94" name="Google Shape;94;p17"/>
          <p:cNvPicPr preferRelativeResize="0"/>
          <p:nvPr/>
        </p:nvPicPr>
        <p:blipFill>
          <a:blip r:embed="rId3">
            <a:alphaModFix/>
          </a:blip>
          <a:stretch>
            <a:fillRect/>
          </a:stretch>
        </p:blipFill>
        <p:spPr>
          <a:xfrm>
            <a:off x="3388800" y="152400"/>
            <a:ext cx="5236951"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Path of a Request</a:t>
            </a:r>
            <a:endParaRPr/>
          </a:p>
        </p:txBody>
      </p:sp>
      <p:pic>
        <p:nvPicPr>
          <p:cNvPr id="100" name="Google Shape;100;p18"/>
          <p:cNvPicPr preferRelativeResize="0"/>
          <p:nvPr/>
        </p:nvPicPr>
        <p:blipFill>
          <a:blip r:embed="rId3">
            <a:alphaModFix/>
          </a:blip>
          <a:stretch>
            <a:fillRect/>
          </a:stretch>
        </p:blipFill>
        <p:spPr>
          <a:xfrm>
            <a:off x="205650" y="1722725"/>
            <a:ext cx="8607281" cy="3332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What is Third Party Middleware?</a:t>
            </a:r>
            <a:endParaRPr/>
          </a:p>
        </p:txBody>
      </p:sp>
      <p:pic>
        <p:nvPicPr>
          <p:cNvPr id="106" name="Google Shape;106;p19"/>
          <p:cNvPicPr preferRelativeResize="0"/>
          <p:nvPr/>
        </p:nvPicPr>
        <p:blipFill>
          <a:blip r:embed="rId3">
            <a:alphaModFix/>
          </a:blip>
          <a:stretch>
            <a:fillRect/>
          </a:stretch>
        </p:blipFill>
        <p:spPr>
          <a:xfrm>
            <a:off x="686225" y="1720050"/>
            <a:ext cx="7924676" cy="333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529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Journey Of A Request</a:t>
            </a:r>
            <a:endParaRPr/>
          </a:p>
        </p:txBody>
      </p:sp>
      <p:pic>
        <p:nvPicPr>
          <p:cNvPr id="112" name="Google Shape;112;p20"/>
          <p:cNvPicPr preferRelativeResize="0"/>
          <p:nvPr/>
        </p:nvPicPr>
        <p:blipFill>
          <a:blip r:embed="rId3">
            <a:alphaModFix/>
          </a:blip>
          <a:stretch>
            <a:fillRect/>
          </a:stretch>
        </p:blipFill>
        <p:spPr>
          <a:xfrm>
            <a:off x="263250" y="820625"/>
            <a:ext cx="8430749" cy="424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controller?</a:t>
            </a:r>
            <a:endParaRPr/>
          </a:p>
        </p:txBody>
      </p:sp>
      <p:sp>
        <p:nvSpPr>
          <p:cNvPr id="118" name="Google Shape;118;p21"/>
          <p:cNvSpPr txBox="1"/>
          <p:nvPr/>
        </p:nvSpPr>
        <p:spPr>
          <a:xfrm>
            <a:off x="280375" y="1873700"/>
            <a:ext cx="8295300" cy="296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Contains endpoints for the router to route requests to</a:t>
            </a:r>
            <a:endParaRPr/>
          </a:p>
          <a:p>
            <a:pPr indent="-317500" lvl="0" marL="457200" rtl="0" algn="l">
              <a:spcBef>
                <a:spcPts val="0"/>
              </a:spcBef>
              <a:spcAft>
                <a:spcPts val="0"/>
              </a:spcAft>
              <a:buSzPts val="1400"/>
              <a:buAutoNum type="arabicPeriod"/>
            </a:pPr>
            <a:r>
              <a:rPr lang="en"/>
              <a:t>Interprets the objects and does some error checking</a:t>
            </a:r>
            <a:endParaRPr/>
          </a:p>
          <a:p>
            <a:pPr indent="-317500" lvl="0" marL="457200" rtl="0" algn="l">
              <a:spcBef>
                <a:spcPts val="0"/>
              </a:spcBef>
              <a:spcAft>
                <a:spcPts val="0"/>
              </a:spcAft>
              <a:buSzPts val="1400"/>
              <a:buAutoNum type="arabicPeriod"/>
            </a:pPr>
            <a:r>
              <a:rPr lang="en"/>
              <a:t>Executes its functionality (CRUD, create, read, update, delete)</a:t>
            </a:r>
            <a:endParaRPr/>
          </a:p>
          <a:p>
            <a:pPr indent="-317500" lvl="0" marL="457200" rtl="0" algn="l">
              <a:spcBef>
                <a:spcPts val="0"/>
              </a:spcBef>
              <a:spcAft>
                <a:spcPts val="0"/>
              </a:spcAft>
              <a:buSzPts val="1400"/>
              <a:buAutoNum type="arabicPeriod"/>
            </a:pPr>
            <a:r>
              <a:rPr lang="en"/>
              <a:t>Returns a response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