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080AB1-25C7-470C-AB72-0166BF9C32D0}"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5C786230-7409-4BC9-9458-E8FF44FC5B23}">
      <dgm:prSet/>
      <dgm:spPr/>
      <dgm:t>
        <a:bodyPr/>
        <a:lstStyle/>
        <a:p>
          <a:r>
            <a:rPr lang="pt-BR"/>
            <a:t>Campos nulos</a:t>
          </a:r>
          <a:endParaRPr lang="en-US"/>
        </a:p>
      </dgm:t>
    </dgm:pt>
    <dgm:pt modelId="{AC08041F-4BBF-4591-BE26-C4F344D3CC3B}" type="parTrans" cxnId="{31113EAD-1411-4A69-87E5-CBE5DD875B60}">
      <dgm:prSet/>
      <dgm:spPr/>
      <dgm:t>
        <a:bodyPr/>
        <a:lstStyle/>
        <a:p>
          <a:endParaRPr lang="en-US"/>
        </a:p>
      </dgm:t>
    </dgm:pt>
    <dgm:pt modelId="{CC99B95D-438D-4F2E-837B-BD51AE8E8ACB}" type="sibTrans" cxnId="{31113EAD-1411-4A69-87E5-CBE5DD875B60}">
      <dgm:prSet/>
      <dgm:spPr/>
      <dgm:t>
        <a:bodyPr/>
        <a:lstStyle/>
        <a:p>
          <a:endParaRPr lang="en-US"/>
        </a:p>
      </dgm:t>
    </dgm:pt>
    <dgm:pt modelId="{C03C9E11-485E-4070-A58C-2A7F4D3A98B4}">
      <dgm:prSet/>
      <dgm:spPr/>
      <dgm:t>
        <a:bodyPr/>
        <a:lstStyle/>
        <a:p>
          <a:r>
            <a:rPr lang="pt-BR" dirty="0"/>
            <a:t>Campos com dados digitados com erro </a:t>
          </a:r>
          <a:endParaRPr lang="en-US" dirty="0"/>
        </a:p>
      </dgm:t>
    </dgm:pt>
    <dgm:pt modelId="{C0EA3DFC-42DF-4043-88AD-A8EB0BB28830}" type="parTrans" cxnId="{8087B700-AC02-46B0-9C4C-B22747E86D5B}">
      <dgm:prSet/>
      <dgm:spPr/>
      <dgm:t>
        <a:bodyPr/>
        <a:lstStyle/>
        <a:p>
          <a:endParaRPr lang="en-US"/>
        </a:p>
      </dgm:t>
    </dgm:pt>
    <dgm:pt modelId="{22CEE5C0-CBBA-44F3-8773-3028D8F98C09}" type="sibTrans" cxnId="{8087B700-AC02-46B0-9C4C-B22747E86D5B}">
      <dgm:prSet/>
      <dgm:spPr/>
      <dgm:t>
        <a:bodyPr/>
        <a:lstStyle/>
        <a:p>
          <a:endParaRPr lang="en-US"/>
        </a:p>
      </dgm:t>
    </dgm:pt>
    <dgm:pt modelId="{BAA2D59E-9B1C-462F-A08C-3CC9F2C5F2A5}">
      <dgm:prSet/>
      <dgm:spPr/>
      <dgm:t>
        <a:bodyPr/>
        <a:lstStyle/>
        <a:p>
          <a:r>
            <a:rPr lang="pt-BR"/>
            <a:t>Campos com dados incoerentes </a:t>
          </a:r>
          <a:endParaRPr lang="en-US"/>
        </a:p>
      </dgm:t>
    </dgm:pt>
    <dgm:pt modelId="{F954C679-BD00-4996-8C37-A6ECC43D8A42}" type="parTrans" cxnId="{874B30BA-CFCF-4E6F-B282-936AA2398439}">
      <dgm:prSet/>
      <dgm:spPr/>
      <dgm:t>
        <a:bodyPr/>
        <a:lstStyle/>
        <a:p>
          <a:endParaRPr lang="en-US"/>
        </a:p>
      </dgm:t>
    </dgm:pt>
    <dgm:pt modelId="{B2FD6340-4A6A-4BF7-B7D3-132CB4B34252}" type="sibTrans" cxnId="{874B30BA-CFCF-4E6F-B282-936AA2398439}">
      <dgm:prSet/>
      <dgm:spPr/>
      <dgm:t>
        <a:bodyPr/>
        <a:lstStyle/>
        <a:p>
          <a:endParaRPr lang="en-US"/>
        </a:p>
      </dgm:t>
    </dgm:pt>
    <dgm:pt modelId="{C43B566A-B4AC-4586-AA9F-9A7343F76EA2}" type="pres">
      <dgm:prSet presAssocID="{42080AB1-25C7-470C-AB72-0166BF9C32D0}" presName="hierChild1" presStyleCnt="0">
        <dgm:presLayoutVars>
          <dgm:chPref val="1"/>
          <dgm:dir/>
          <dgm:animOne val="branch"/>
          <dgm:animLvl val="lvl"/>
          <dgm:resizeHandles/>
        </dgm:presLayoutVars>
      </dgm:prSet>
      <dgm:spPr/>
    </dgm:pt>
    <dgm:pt modelId="{2D388F7C-B221-4174-97C4-F603D678C591}" type="pres">
      <dgm:prSet presAssocID="{5C786230-7409-4BC9-9458-E8FF44FC5B23}" presName="hierRoot1" presStyleCnt="0"/>
      <dgm:spPr/>
    </dgm:pt>
    <dgm:pt modelId="{E22051E8-A90B-4053-AEA4-4E004AA3358E}" type="pres">
      <dgm:prSet presAssocID="{5C786230-7409-4BC9-9458-E8FF44FC5B23}" presName="composite" presStyleCnt="0"/>
      <dgm:spPr/>
    </dgm:pt>
    <dgm:pt modelId="{A53F332C-18AC-4665-AC13-E1604F1BAF20}" type="pres">
      <dgm:prSet presAssocID="{5C786230-7409-4BC9-9458-E8FF44FC5B23}" presName="background" presStyleLbl="node0" presStyleIdx="0" presStyleCnt="3"/>
      <dgm:spPr/>
    </dgm:pt>
    <dgm:pt modelId="{9DA95D9E-4496-4E6E-8B84-C6AD72B79B53}" type="pres">
      <dgm:prSet presAssocID="{5C786230-7409-4BC9-9458-E8FF44FC5B23}" presName="text" presStyleLbl="fgAcc0" presStyleIdx="0" presStyleCnt="3">
        <dgm:presLayoutVars>
          <dgm:chPref val="3"/>
        </dgm:presLayoutVars>
      </dgm:prSet>
      <dgm:spPr/>
    </dgm:pt>
    <dgm:pt modelId="{61D8FEB0-682F-457E-83A8-C6AD054B382B}" type="pres">
      <dgm:prSet presAssocID="{5C786230-7409-4BC9-9458-E8FF44FC5B23}" presName="hierChild2" presStyleCnt="0"/>
      <dgm:spPr/>
    </dgm:pt>
    <dgm:pt modelId="{FFF6A1EE-C1BC-40B0-80F2-28F0D1060455}" type="pres">
      <dgm:prSet presAssocID="{C03C9E11-485E-4070-A58C-2A7F4D3A98B4}" presName="hierRoot1" presStyleCnt="0"/>
      <dgm:spPr/>
    </dgm:pt>
    <dgm:pt modelId="{BAE4E05A-1F14-4D03-9897-DE25ABA400A1}" type="pres">
      <dgm:prSet presAssocID="{C03C9E11-485E-4070-A58C-2A7F4D3A98B4}" presName="composite" presStyleCnt="0"/>
      <dgm:spPr/>
    </dgm:pt>
    <dgm:pt modelId="{5C0E717C-6D71-4ECD-8445-EE6045D9F254}" type="pres">
      <dgm:prSet presAssocID="{C03C9E11-485E-4070-A58C-2A7F4D3A98B4}" presName="background" presStyleLbl="node0" presStyleIdx="1" presStyleCnt="3"/>
      <dgm:spPr/>
    </dgm:pt>
    <dgm:pt modelId="{D11C84DF-13B8-4E11-814C-6D6C51F7664F}" type="pres">
      <dgm:prSet presAssocID="{C03C9E11-485E-4070-A58C-2A7F4D3A98B4}" presName="text" presStyleLbl="fgAcc0" presStyleIdx="1" presStyleCnt="3">
        <dgm:presLayoutVars>
          <dgm:chPref val="3"/>
        </dgm:presLayoutVars>
      </dgm:prSet>
      <dgm:spPr/>
    </dgm:pt>
    <dgm:pt modelId="{AB5FFB05-E248-4640-856F-656E8405DA32}" type="pres">
      <dgm:prSet presAssocID="{C03C9E11-485E-4070-A58C-2A7F4D3A98B4}" presName="hierChild2" presStyleCnt="0"/>
      <dgm:spPr/>
    </dgm:pt>
    <dgm:pt modelId="{AC77CBBB-4379-486C-A43E-1F77B7B4FB5B}" type="pres">
      <dgm:prSet presAssocID="{BAA2D59E-9B1C-462F-A08C-3CC9F2C5F2A5}" presName="hierRoot1" presStyleCnt="0"/>
      <dgm:spPr/>
    </dgm:pt>
    <dgm:pt modelId="{1F5F8FBF-1E2E-42DB-94FC-D7AF44FD4363}" type="pres">
      <dgm:prSet presAssocID="{BAA2D59E-9B1C-462F-A08C-3CC9F2C5F2A5}" presName="composite" presStyleCnt="0"/>
      <dgm:spPr/>
    </dgm:pt>
    <dgm:pt modelId="{D51543D1-FE9C-4B3A-A7DC-DF259801E237}" type="pres">
      <dgm:prSet presAssocID="{BAA2D59E-9B1C-462F-A08C-3CC9F2C5F2A5}" presName="background" presStyleLbl="node0" presStyleIdx="2" presStyleCnt="3"/>
      <dgm:spPr/>
    </dgm:pt>
    <dgm:pt modelId="{6C4A3272-DA65-4F60-A4DD-0C075DA564C2}" type="pres">
      <dgm:prSet presAssocID="{BAA2D59E-9B1C-462F-A08C-3CC9F2C5F2A5}" presName="text" presStyleLbl="fgAcc0" presStyleIdx="2" presStyleCnt="3">
        <dgm:presLayoutVars>
          <dgm:chPref val="3"/>
        </dgm:presLayoutVars>
      </dgm:prSet>
      <dgm:spPr/>
    </dgm:pt>
    <dgm:pt modelId="{564CDF26-345A-43B0-BFAE-8F718A242FB9}" type="pres">
      <dgm:prSet presAssocID="{BAA2D59E-9B1C-462F-A08C-3CC9F2C5F2A5}" presName="hierChild2" presStyleCnt="0"/>
      <dgm:spPr/>
    </dgm:pt>
  </dgm:ptLst>
  <dgm:cxnLst>
    <dgm:cxn modelId="{8087B700-AC02-46B0-9C4C-B22747E86D5B}" srcId="{42080AB1-25C7-470C-AB72-0166BF9C32D0}" destId="{C03C9E11-485E-4070-A58C-2A7F4D3A98B4}" srcOrd="1" destOrd="0" parTransId="{C0EA3DFC-42DF-4043-88AD-A8EB0BB28830}" sibTransId="{22CEE5C0-CBBA-44F3-8773-3028D8F98C09}"/>
    <dgm:cxn modelId="{38E0F924-B716-481D-B5D6-18B7860D7A97}" type="presOf" srcId="{C03C9E11-485E-4070-A58C-2A7F4D3A98B4}" destId="{D11C84DF-13B8-4E11-814C-6D6C51F7664F}" srcOrd="0" destOrd="0" presId="urn:microsoft.com/office/officeart/2005/8/layout/hierarchy1"/>
    <dgm:cxn modelId="{1849E345-5B00-4D86-8CED-9F4D8FBEEACA}" type="presOf" srcId="{42080AB1-25C7-470C-AB72-0166BF9C32D0}" destId="{C43B566A-B4AC-4586-AA9F-9A7343F76EA2}" srcOrd="0" destOrd="0" presId="urn:microsoft.com/office/officeart/2005/8/layout/hierarchy1"/>
    <dgm:cxn modelId="{93A6ED47-886D-4652-BF55-5A0D821D947D}" type="presOf" srcId="{5C786230-7409-4BC9-9458-E8FF44FC5B23}" destId="{9DA95D9E-4496-4E6E-8B84-C6AD72B79B53}" srcOrd="0" destOrd="0" presId="urn:microsoft.com/office/officeart/2005/8/layout/hierarchy1"/>
    <dgm:cxn modelId="{31113EAD-1411-4A69-87E5-CBE5DD875B60}" srcId="{42080AB1-25C7-470C-AB72-0166BF9C32D0}" destId="{5C786230-7409-4BC9-9458-E8FF44FC5B23}" srcOrd="0" destOrd="0" parTransId="{AC08041F-4BBF-4591-BE26-C4F344D3CC3B}" sibTransId="{CC99B95D-438D-4F2E-837B-BD51AE8E8ACB}"/>
    <dgm:cxn modelId="{874B30BA-CFCF-4E6F-B282-936AA2398439}" srcId="{42080AB1-25C7-470C-AB72-0166BF9C32D0}" destId="{BAA2D59E-9B1C-462F-A08C-3CC9F2C5F2A5}" srcOrd="2" destOrd="0" parTransId="{F954C679-BD00-4996-8C37-A6ECC43D8A42}" sibTransId="{B2FD6340-4A6A-4BF7-B7D3-132CB4B34252}"/>
    <dgm:cxn modelId="{EE0CA5E9-F791-44F0-9EFC-5CAE570B7764}" type="presOf" srcId="{BAA2D59E-9B1C-462F-A08C-3CC9F2C5F2A5}" destId="{6C4A3272-DA65-4F60-A4DD-0C075DA564C2}" srcOrd="0" destOrd="0" presId="urn:microsoft.com/office/officeart/2005/8/layout/hierarchy1"/>
    <dgm:cxn modelId="{4AC79553-3008-4592-95C0-651008BB6153}" type="presParOf" srcId="{C43B566A-B4AC-4586-AA9F-9A7343F76EA2}" destId="{2D388F7C-B221-4174-97C4-F603D678C591}" srcOrd="0" destOrd="0" presId="urn:microsoft.com/office/officeart/2005/8/layout/hierarchy1"/>
    <dgm:cxn modelId="{B2197119-475A-437E-99F3-DCC513427606}" type="presParOf" srcId="{2D388F7C-B221-4174-97C4-F603D678C591}" destId="{E22051E8-A90B-4053-AEA4-4E004AA3358E}" srcOrd="0" destOrd="0" presId="urn:microsoft.com/office/officeart/2005/8/layout/hierarchy1"/>
    <dgm:cxn modelId="{FFF03A97-BB2A-49A4-A4EC-E3CE664172D0}" type="presParOf" srcId="{E22051E8-A90B-4053-AEA4-4E004AA3358E}" destId="{A53F332C-18AC-4665-AC13-E1604F1BAF20}" srcOrd="0" destOrd="0" presId="urn:microsoft.com/office/officeart/2005/8/layout/hierarchy1"/>
    <dgm:cxn modelId="{59A41109-99EF-4A87-B241-A5664B8776AD}" type="presParOf" srcId="{E22051E8-A90B-4053-AEA4-4E004AA3358E}" destId="{9DA95D9E-4496-4E6E-8B84-C6AD72B79B53}" srcOrd="1" destOrd="0" presId="urn:microsoft.com/office/officeart/2005/8/layout/hierarchy1"/>
    <dgm:cxn modelId="{9A7C03DA-C9A7-4FEF-B20F-0620452B02DD}" type="presParOf" srcId="{2D388F7C-B221-4174-97C4-F603D678C591}" destId="{61D8FEB0-682F-457E-83A8-C6AD054B382B}" srcOrd="1" destOrd="0" presId="urn:microsoft.com/office/officeart/2005/8/layout/hierarchy1"/>
    <dgm:cxn modelId="{2F6B3096-2F99-4B9C-A8FA-CB16960DD0F5}" type="presParOf" srcId="{C43B566A-B4AC-4586-AA9F-9A7343F76EA2}" destId="{FFF6A1EE-C1BC-40B0-80F2-28F0D1060455}" srcOrd="1" destOrd="0" presId="urn:microsoft.com/office/officeart/2005/8/layout/hierarchy1"/>
    <dgm:cxn modelId="{3660B336-89CC-4723-84D4-CEC54B361F87}" type="presParOf" srcId="{FFF6A1EE-C1BC-40B0-80F2-28F0D1060455}" destId="{BAE4E05A-1F14-4D03-9897-DE25ABA400A1}" srcOrd="0" destOrd="0" presId="urn:microsoft.com/office/officeart/2005/8/layout/hierarchy1"/>
    <dgm:cxn modelId="{2D9D6A9E-A566-4CFB-9E63-D9A31A35E590}" type="presParOf" srcId="{BAE4E05A-1F14-4D03-9897-DE25ABA400A1}" destId="{5C0E717C-6D71-4ECD-8445-EE6045D9F254}" srcOrd="0" destOrd="0" presId="urn:microsoft.com/office/officeart/2005/8/layout/hierarchy1"/>
    <dgm:cxn modelId="{3A82C903-3E82-4EC2-BD5E-D903E1DCD301}" type="presParOf" srcId="{BAE4E05A-1F14-4D03-9897-DE25ABA400A1}" destId="{D11C84DF-13B8-4E11-814C-6D6C51F7664F}" srcOrd="1" destOrd="0" presId="urn:microsoft.com/office/officeart/2005/8/layout/hierarchy1"/>
    <dgm:cxn modelId="{7388BEF9-1BBC-4F0E-89DD-DF29E9B785C2}" type="presParOf" srcId="{FFF6A1EE-C1BC-40B0-80F2-28F0D1060455}" destId="{AB5FFB05-E248-4640-856F-656E8405DA32}" srcOrd="1" destOrd="0" presId="urn:microsoft.com/office/officeart/2005/8/layout/hierarchy1"/>
    <dgm:cxn modelId="{B84C0A8C-0E08-4E08-B7FB-7C324E6B772A}" type="presParOf" srcId="{C43B566A-B4AC-4586-AA9F-9A7343F76EA2}" destId="{AC77CBBB-4379-486C-A43E-1F77B7B4FB5B}" srcOrd="2" destOrd="0" presId="urn:microsoft.com/office/officeart/2005/8/layout/hierarchy1"/>
    <dgm:cxn modelId="{CDE2A041-9D92-48D1-BB17-2810636642E6}" type="presParOf" srcId="{AC77CBBB-4379-486C-A43E-1F77B7B4FB5B}" destId="{1F5F8FBF-1E2E-42DB-94FC-D7AF44FD4363}" srcOrd="0" destOrd="0" presId="urn:microsoft.com/office/officeart/2005/8/layout/hierarchy1"/>
    <dgm:cxn modelId="{5931BFCB-8DCC-4155-AFF2-7DE12E56CCD7}" type="presParOf" srcId="{1F5F8FBF-1E2E-42DB-94FC-D7AF44FD4363}" destId="{D51543D1-FE9C-4B3A-A7DC-DF259801E237}" srcOrd="0" destOrd="0" presId="urn:microsoft.com/office/officeart/2005/8/layout/hierarchy1"/>
    <dgm:cxn modelId="{10CA68F9-6841-40C9-A1D9-B1C8A21597BF}" type="presParOf" srcId="{1F5F8FBF-1E2E-42DB-94FC-D7AF44FD4363}" destId="{6C4A3272-DA65-4F60-A4DD-0C075DA564C2}" srcOrd="1" destOrd="0" presId="urn:microsoft.com/office/officeart/2005/8/layout/hierarchy1"/>
    <dgm:cxn modelId="{E4B18F4B-5F01-4DDB-874D-2C763658A351}" type="presParOf" srcId="{AC77CBBB-4379-486C-A43E-1F77B7B4FB5B}" destId="{564CDF26-345A-43B0-BFAE-8F718A242FB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F332C-18AC-4665-AC13-E1604F1BAF20}">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A95D9E-4496-4E6E-8B84-C6AD72B79B53}">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pt-BR" sz="3100" kern="1200"/>
            <a:t>Campos nulos</a:t>
          </a:r>
          <a:endParaRPr lang="en-US" sz="3100" kern="1200"/>
        </a:p>
      </dsp:txBody>
      <dsp:txXfrm>
        <a:off x="378614" y="886531"/>
        <a:ext cx="2810360" cy="1744948"/>
      </dsp:txXfrm>
    </dsp:sp>
    <dsp:sp modelId="{5C0E717C-6D71-4ECD-8445-EE6045D9F254}">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1C84DF-13B8-4E11-814C-6D6C51F7664F}">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pt-BR" sz="3100" kern="1200" dirty="0"/>
            <a:t>Campos com dados digitados com erro </a:t>
          </a:r>
          <a:endParaRPr lang="en-US" sz="3100" kern="1200" dirty="0"/>
        </a:p>
      </dsp:txBody>
      <dsp:txXfrm>
        <a:off x="3946203" y="886531"/>
        <a:ext cx="2810360" cy="1744948"/>
      </dsp:txXfrm>
    </dsp:sp>
    <dsp:sp modelId="{D51543D1-FE9C-4B3A-A7DC-DF259801E237}">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A3272-DA65-4F60-A4DD-0C075DA564C2}">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pt-BR" sz="3100" kern="1200"/>
            <a:t>Campos com dados incoerentes </a:t>
          </a:r>
          <a:endParaRPr lang="en-US" sz="3100" kern="1200"/>
        </a:p>
      </dsp:txBody>
      <dsp:txXfrm>
        <a:off x="7513791" y="886531"/>
        <a:ext cx="2810360" cy="17449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6CBC0A79-4535-48E5-AAF7-07C1F57E91B1}" type="datetimeFigureOut">
              <a:rPr lang="pt-BR" smtClean="0"/>
              <a:t>17/01/2022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9183BFF-9814-44D0-B9BE-23CC5B1AEC08}" type="slidenum">
              <a:rPr lang="pt-BR" smtClean="0"/>
              <a:t>‹nº›</a:t>
            </a:fld>
            <a:endParaRPr lang="pt-BR" dirty="0"/>
          </a:p>
        </p:txBody>
      </p:sp>
    </p:spTree>
    <p:extLst>
      <p:ext uri="{BB962C8B-B14F-4D97-AF65-F5344CB8AC3E}">
        <p14:creationId xmlns:p14="http://schemas.microsoft.com/office/powerpoint/2010/main" val="1352456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CBC0A79-4535-48E5-AAF7-07C1F57E91B1}" type="datetimeFigureOut">
              <a:rPr lang="pt-BR" smtClean="0"/>
              <a:t>17/01/2022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9183BFF-9814-44D0-B9BE-23CC5B1AEC08}" type="slidenum">
              <a:rPr lang="pt-BR" smtClean="0"/>
              <a:t>‹nº›</a:t>
            </a:fld>
            <a:endParaRPr lang="pt-BR" dirty="0"/>
          </a:p>
        </p:txBody>
      </p:sp>
    </p:spTree>
    <p:extLst>
      <p:ext uri="{BB962C8B-B14F-4D97-AF65-F5344CB8AC3E}">
        <p14:creationId xmlns:p14="http://schemas.microsoft.com/office/powerpoint/2010/main" val="326289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CBC0A79-4535-48E5-AAF7-07C1F57E91B1}" type="datetimeFigureOut">
              <a:rPr lang="pt-BR" smtClean="0"/>
              <a:t>17/01/2022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9183BFF-9814-44D0-B9BE-23CC5B1AEC08}" type="slidenum">
              <a:rPr lang="pt-BR" smtClean="0"/>
              <a:t>‹nº›</a:t>
            </a:fld>
            <a:endParaRPr lang="pt-BR" dirty="0"/>
          </a:p>
        </p:txBody>
      </p:sp>
    </p:spTree>
    <p:extLst>
      <p:ext uri="{BB962C8B-B14F-4D97-AF65-F5344CB8AC3E}">
        <p14:creationId xmlns:p14="http://schemas.microsoft.com/office/powerpoint/2010/main" val="83807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CBC0A79-4535-48E5-AAF7-07C1F57E91B1}" type="datetimeFigureOut">
              <a:rPr lang="pt-BR" smtClean="0"/>
              <a:t>17/01/2022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9183BFF-9814-44D0-B9BE-23CC5B1AEC08}" type="slidenum">
              <a:rPr lang="pt-BR" smtClean="0"/>
              <a:t>‹nº›</a:t>
            </a:fld>
            <a:endParaRPr lang="pt-BR" dirty="0"/>
          </a:p>
        </p:txBody>
      </p:sp>
    </p:spTree>
    <p:extLst>
      <p:ext uri="{BB962C8B-B14F-4D97-AF65-F5344CB8AC3E}">
        <p14:creationId xmlns:p14="http://schemas.microsoft.com/office/powerpoint/2010/main" val="29682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6CBC0A79-4535-48E5-AAF7-07C1F57E91B1}" type="datetimeFigureOut">
              <a:rPr lang="pt-BR" smtClean="0"/>
              <a:t>17/01/2022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9183BFF-9814-44D0-B9BE-23CC5B1AEC08}" type="slidenum">
              <a:rPr lang="pt-BR" smtClean="0"/>
              <a:t>‹nº›</a:t>
            </a:fld>
            <a:endParaRPr lang="pt-BR" dirty="0"/>
          </a:p>
        </p:txBody>
      </p:sp>
    </p:spTree>
    <p:extLst>
      <p:ext uri="{BB962C8B-B14F-4D97-AF65-F5344CB8AC3E}">
        <p14:creationId xmlns:p14="http://schemas.microsoft.com/office/powerpoint/2010/main" val="2513545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6CBC0A79-4535-48E5-AAF7-07C1F57E91B1}" type="datetimeFigureOut">
              <a:rPr lang="pt-BR" smtClean="0"/>
              <a:t>17/01/2022</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59183BFF-9814-44D0-B9BE-23CC5B1AEC08}" type="slidenum">
              <a:rPr lang="pt-BR" smtClean="0"/>
              <a:t>‹nº›</a:t>
            </a:fld>
            <a:endParaRPr lang="pt-BR" dirty="0"/>
          </a:p>
        </p:txBody>
      </p:sp>
    </p:spTree>
    <p:extLst>
      <p:ext uri="{BB962C8B-B14F-4D97-AF65-F5344CB8AC3E}">
        <p14:creationId xmlns:p14="http://schemas.microsoft.com/office/powerpoint/2010/main" val="17942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6CBC0A79-4535-48E5-AAF7-07C1F57E91B1}" type="datetimeFigureOut">
              <a:rPr lang="pt-BR" smtClean="0"/>
              <a:t>17/01/2022</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59183BFF-9814-44D0-B9BE-23CC5B1AEC08}" type="slidenum">
              <a:rPr lang="pt-BR" smtClean="0"/>
              <a:t>‹nº›</a:t>
            </a:fld>
            <a:endParaRPr lang="pt-BR" dirty="0"/>
          </a:p>
        </p:txBody>
      </p:sp>
    </p:spTree>
    <p:extLst>
      <p:ext uri="{BB962C8B-B14F-4D97-AF65-F5344CB8AC3E}">
        <p14:creationId xmlns:p14="http://schemas.microsoft.com/office/powerpoint/2010/main" val="152664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6CBC0A79-4535-48E5-AAF7-07C1F57E91B1}" type="datetimeFigureOut">
              <a:rPr lang="pt-BR" smtClean="0"/>
              <a:t>17/01/2022</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59183BFF-9814-44D0-B9BE-23CC5B1AEC08}" type="slidenum">
              <a:rPr lang="pt-BR" smtClean="0"/>
              <a:t>‹nº›</a:t>
            </a:fld>
            <a:endParaRPr lang="pt-BR" dirty="0"/>
          </a:p>
        </p:txBody>
      </p:sp>
    </p:spTree>
    <p:extLst>
      <p:ext uri="{BB962C8B-B14F-4D97-AF65-F5344CB8AC3E}">
        <p14:creationId xmlns:p14="http://schemas.microsoft.com/office/powerpoint/2010/main" val="1224148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CBC0A79-4535-48E5-AAF7-07C1F57E91B1}" type="datetimeFigureOut">
              <a:rPr lang="pt-BR" smtClean="0"/>
              <a:t>17/01/2022</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59183BFF-9814-44D0-B9BE-23CC5B1AEC08}" type="slidenum">
              <a:rPr lang="pt-BR" smtClean="0"/>
              <a:t>‹nº›</a:t>
            </a:fld>
            <a:endParaRPr lang="pt-BR" dirty="0"/>
          </a:p>
        </p:txBody>
      </p:sp>
    </p:spTree>
    <p:extLst>
      <p:ext uri="{BB962C8B-B14F-4D97-AF65-F5344CB8AC3E}">
        <p14:creationId xmlns:p14="http://schemas.microsoft.com/office/powerpoint/2010/main" val="362962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6CBC0A79-4535-48E5-AAF7-07C1F57E91B1}" type="datetimeFigureOut">
              <a:rPr lang="pt-BR" smtClean="0"/>
              <a:t>17/01/2022</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59183BFF-9814-44D0-B9BE-23CC5B1AEC08}" type="slidenum">
              <a:rPr lang="pt-BR" smtClean="0"/>
              <a:t>‹nº›</a:t>
            </a:fld>
            <a:endParaRPr lang="pt-BR" dirty="0"/>
          </a:p>
        </p:txBody>
      </p:sp>
    </p:spTree>
    <p:extLst>
      <p:ext uri="{BB962C8B-B14F-4D97-AF65-F5344CB8AC3E}">
        <p14:creationId xmlns:p14="http://schemas.microsoft.com/office/powerpoint/2010/main" val="1748375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6CBC0A79-4535-48E5-AAF7-07C1F57E91B1}" type="datetimeFigureOut">
              <a:rPr lang="pt-BR" smtClean="0"/>
              <a:t>17/01/2022</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59183BFF-9814-44D0-B9BE-23CC5B1AEC08}" type="slidenum">
              <a:rPr lang="pt-BR" smtClean="0"/>
              <a:t>‹nº›</a:t>
            </a:fld>
            <a:endParaRPr lang="pt-BR" dirty="0"/>
          </a:p>
        </p:txBody>
      </p:sp>
    </p:spTree>
    <p:extLst>
      <p:ext uri="{BB962C8B-B14F-4D97-AF65-F5344CB8AC3E}">
        <p14:creationId xmlns:p14="http://schemas.microsoft.com/office/powerpoint/2010/main" val="251094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C0A79-4535-48E5-AAF7-07C1F57E91B1}" type="datetimeFigureOut">
              <a:rPr lang="pt-BR" smtClean="0"/>
              <a:t>17/01/2022</a:t>
            </a:fld>
            <a:endParaRPr lang="pt-BR" dirty="0"/>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83BFF-9814-44D0-B9BE-23CC5B1AEC08}" type="slidenum">
              <a:rPr lang="pt-BR" smtClean="0"/>
              <a:t>‹nº›</a:t>
            </a:fld>
            <a:endParaRPr lang="pt-BR" dirty="0"/>
          </a:p>
        </p:txBody>
      </p:sp>
    </p:spTree>
    <p:extLst>
      <p:ext uri="{BB962C8B-B14F-4D97-AF65-F5344CB8AC3E}">
        <p14:creationId xmlns:p14="http://schemas.microsoft.com/office/powerpoint/2010/main" val="104199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dos.gov.br/dataset/sistema-de-informacao-sobre-mortalidade" TargetMode="External"/><Relationship Id="rId2" Type="http://schemas.openxmlformats.org/officeDocument/2006/relationships/hyperlink" Target="https://opendatasus.saude.gov.br/es_AR/dataset/sistema-de-informacao-sobre-mortalidade-sim-1979-a-2019/resource/a61b63cb-1329-4166-b8ab-8714d702cbe1?inner_span=True" TargetMode="External"/><Relationship Id="rId1" Type="http://schemas.openxmlformats.org/officeDocument/2006/relationships/slideLayout" Target="../slideLayouts/slideLayout2.xml"/><Relationship Id="rId6" Type="http://schemas.openxmlformats.org/officeDocument/2006/relationships/hyperlink" Target="http://www.mtecbo.gov.br/cbosite/pages/downloads.jsf" TargetMode="External"/><Relationship Id="rId5" Type="http://schemas.openxmlformats.org/officeDocument/2006/relationships/hyperlink" Target="http://www2.datasus.gov.br/cid10/V2008/cid10.htmdfsadf" TargetMode="External"/><Relationship Id="rId4" Type="http://schemas.openxmlformats.org/officeDocument/2006/relationships/hyperlink" Target="https://www.ibge.gov.br/geociencias/organizacao-do-territorio/estrutura-territorial/23701-divisao-territorial-brasileira.html?t=acesso-ao-produto"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201D2E8B-BACF-4510-9A30-046A1429C012}"/>
              </a:ext>
            </a:extLst>
          </p:cNvPr>
          <p:cNvSpPr/>
          <p:nvPr/>
        </p:nvSpPr>
        <p:spPr>
          <a:xfrm>
            <a:off x="0" y="0"/>
            <a:ext cx="477671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BBFFDD6F-CDED-4818-BCF6-4A3ED55DC977}"/>
              </a:ext>
            </a:extLst>
          </p:cNvPr>
          <p:cNvSpPr txBox="1"/>
          <p:nvPr/>
        </p:nvSpPr>
        <p:spPr>
          <a:xfrm>
            <a:off x="5319713" y="642938"/>
            <a:ext cx="6273800" cy="4657725"/>
          </a:xfrm>
          <a:prstGeom prst="rect">
            <a:avLst/>
          </a:prstGeom>
          <a:noFill/>
        </p:spPr>
        <p:txBody>
          <a:bodyPr wrap="square" anchor="t">
            <a:normAutofit/>
          </a:bodyPr>
          <a:lstStyle/>
          <a:p>
            <a:pPr algn="ctr">
              <a:lnSpc>
                <a:spcPct val="150000"/>
              </a:lnSpc>
              <a:spcAft>
                <a:spcPts val="1000"/>
              </a:spcAft>
            </a:pPr>
            <a:r>
              <a:rPr lang="pt-BR" sz="28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a:t>
            </a:r>
            <a:endParaRPr lang="pt-BR" sz="2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1000"/>
              </a:spcAft>
            </a:pPr>
            <a:r>
              <a:rPr lang="pt-BR" sz="28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Análise de Perfil de Mortalidade por Suicídio no Brasil e aplicação de Machine Learning com Agrupamento </a:t>
            </a:r>
            <a:endParaRPr lang="pt-BR"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aixaDeTexto 5">
            <a:extLst>
              <a:ext uri="{FF2B5EF4-FFF2-40B4-BE49-F238E27FC236}">
                <a16:creationId xmlns:a16="http://schemas.microsoft.com/office/drawing/2014/main" id="{942C8BE0-597D-4E86-9F5D-8EE69BBF8585}"/>
              </a:ext>
            </a:extLst>
          </p:cNvPr>
          <p:cNvSpPr txBox="1"/>
          <p:nvPr/>
        </p:nvSpPr>
        <p:spPr>
          <a:xfrm>
            <a:off x="5319713" y="5300663"/>
            <a:ext cx="6273800" cy="844550"/>
          </a:xfrm>
          <a:prstGeom prst="rect">
            <a:avLst/>
          </a:prstGeom>
          <a:noFill/>
        </p:spPr>
        <p:txBody>
          <a:bodyPr wrap="square" anchor="t">
            <a:normAutofit/>
          </a:bodyPr>
          <a:lstStyle/>
          <a:p>
            <a:pPr algn="ctr">
              <a:lnSpc>
                <a:spcPct val="150000"/>
              </a:lnSpc>
              <a:spcAft>
                <a:spcPts val="1000"/>
              </a:spcAft>
            </a:pPr>
            <a:r>
              <a:rPr lang="pt-BR" sz="28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Belo Horizonte  2020 </a:t>
            </a:r>
            <a:endParaRPr lang="pt-BR"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ítulo 1">
            <a:extLst>
              <a:ext uri="{FF2B5EF4-FFF2-40B4-BE49-F238E27FC236}">
                <a16:creationId xmlns:a16="http://schemas.microsoft.com/office/drawing/2014/main" id="{F1EC667B-C9EC-4794-B8D0-805CDB9A4F3D}"/>
              </a:ext>
            </a:extLst>
          </p:cNvPr>
          <p:cNvSpPr txBox="1">
            <a:spLocks/>
          </p:cNvSpPr>
          <p:nvPr/>
        </p:nvSpPr>
        <p:spPr>
          <a:xfrm>
            <a:off x="804672" y="1122363"/>
            <a:ext cx="3308130"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000"/>
              </a:spcAft>
            </a:pPr>
            <a:r>
              <a:rPr lang="en-US" sz="1800" b="1">
                <a:solidFill>
                  <a:srgbClr val="FFFFFF"/>
                </a:solidFill>
              </a:rPr>
              <a:t>PONTIFÍCIA UNIVERSIDADE CATÓLICA DE MINAS GERAIS</a:t>
            </a:r>
            <a:br>
              <a:rPr lang="en-US" sz="1800" b="1">
                <a:solidFill>
                  <a:srgbClr val="FFFFFF"/>
                </a:solidFill>
              </a:rPr>
            </a:br>
            <a:r>
              <a:rPr lang="en-US" sz="1800" b="1">
                <a:solidFill>
                  <a:srgbClr val="FFFFFF"/>
                </a:solidFill>
              </a:rPr>
              <a:t>NÚCLEO DE EDUCAÇÃO A DISTÂNCIA</a:t>
            </a:r>
            <a:br>
              <a:rPr lang="en-US" sz="1800">
                <a:solidFill>
                  <a:srgbClr val="FFFFFF"/>
                </a:solidFill>
              </a:rPr>
            </a:br>
            <a:r>
              <a:rPr lang="en-US" sz="1800" b="1">
                <a:solidFill>
                  <a:srgbClr val="FFFFFF"/>
                </a:solidFill>
              </a:rPr>
              <a:t>Pós-graduação </a:t>
            </a:r>
            <a:r>
              <a:rPr lang="en-US" sz="1800" b="1" i="1">
                <a:solidFill>
                  <a:srgbClr val="FFFFFF"/>
                </a:solidFill>
              </a:rPr>
              <a:t>Lato Sensu</a:t>
            </a:r>
            <a:r>
              <a:rPr lang="en-US" sz="1800" b="1">
                <a:solidFill>
                  <a:srgbClr val="FFFFFF"/>
                </a:solidFill>
              </a:rPr>
              <a:t> em Ciência de Dados e Big Data</a:t>
            </a:r>
            <a:br>
              <a:rPr lang="en-US" sz="1800">
                <a:solidFill>
                  <a:srgbClr val="FFFFFF"/>
                </a:solidFill>
              </a:rPr>
            </a:br>
            <a:endParaRPr lang="en-US" sz="1800" dirty="0">
              <a:solidFill>
                <a:srgbClr val="FFFFFF"/>
              </a:solidFill>
            </a:endParaRPr>
          </a:p>
        </p:txBody>
      </p:sp>
      <p:sp>
        <p:nvSpPr>
          <p:cNvPr id="9" name="Subtítulo 2">
            <a:extLst>
              <a:ext uri="{FF2B5EF4-FFF2-40B4-BE49-F238E27FC236}">
                <a16:creationId xmlns:a16="http://schemas.microsoft.com/office/drawing/2014/main" id="{F24C6A81-5D78-42FD-8D3D-48663338707B}"/>
              </a:ext>
            </a:extLst>
          </p:cNvPr>
          <p:cNvSpPr txBox="1">
            <a:spLocks/>
          </p:cNvSpPr>
          <p:nvPr/>
        </p:nvSpPr>
        <p:spPr>
          <a:xfrm>
            <a:off x="804672" y="3602038"/>
            <a:ext cx="3308131"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US" sz="2000" b="1">
                <a:solidFill>
                  <a:srgbClr val="FFFFFF"/>
                </a:solidFill>
              </a:rPr>
              <a:t>Adriana Cardoso</a:t>
            </a:r>
            <a:endParaRPr lang="en-US" sz="2000">
              <a:solidFill>
                <a:srgbClr val="FFFFFF"/>
              </a:solidFill>
            </a:endParaRPr>
          </a:p>
          <a:p>
            <a:endParaRPr lang="en-US" sz="2000" dirty="0">
              <a:solidFill>
                <a:srgbClr val="FFFFFF"/>
              </a:solidFill>
            </a:endParaRPr>
          </a:p>
        </p:txBody>
      </p:sp>
      <p:sp>
        <p:nvSpPr>
          <p:cNvPr id="10" name="Retângulo 9">
            <a:extLst>
              <a:ext uri="{FF2B5EF4-FFF2-40B4-BE49-F238E27FC236}">
                <a16:creationId xmlns:a16="http://schemas.microsoft.com/office/drawing/2014/main" id="{BEC13C20-98A4-4952-ABFD-CCB42D5284D0}"/>
              </a:ext>
            </a:extLst>
          </p:cNvPr>
          <p:cNvSpPr/>
          <p:nvPr/>
        </p:nvSpPr>
        <p:spPr>
          <a:xfrm>
            <a:off x="4112802" y="0"/>
            <a:ext cx="663914" cy="6858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09198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grupar 4">
            <a:extLst>
              <a:ext uri="{FF2B5EF4-FFF2-40B4-BE49-F238E27FC236}">
                <a16:creationId xmlns:a16="http://schemas.microsoft.com/office/drawing/2014/main" id="{ECF15B12-798E-461A-A036-68920615A355}"/>
              </a:ext>
            </a:extLst>
          </p:cNvPr>
          <p:cNvGrpSpPr/>
          <p:nvPr/>
        </p:nvGrpSpPr>
        <p:grpSpPr>
          <a:xfrm>
            <a:off x="0" y="704056"/>
            <a:ext cx="4753111" cy="5989105"/>
            <a:chOff x="0" y="704056"/>
            <a:chExt cx="4753111" cy="5989105"/>
          </a:xfrm>
        </p:grpSpPr>
        <p:sp>
          <p:nvSpPr>
            <p:cNvPr id="6" name="Triângulo isósceles 5">
              <a:extLst>
                <a:ext uri="{FF2B5EF4-FFF2-40B4-BE49-F238E27FC236}">
                  <a16:creationId xmlns:a16="http://schemas.microsoft.com/office/drawing/2014/main" id="{6C7252D9-7BEE-4928-B376-5084A875CD96}"/>
                </a:ext>
              </a:extLst>
            </p:cNvPr>
            <p:cNvSpPr/>
            <p:nvPr/>
          </p:nvSpPr>
          <p:spPr>
            <a:xfrm rot="5400000">
              <a:off x="-576661" y="1280717"/>
              <a:ext cx="5650173" cy="4496851"/>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riângulo isósceles 6">
              <a:extLst>
                <a:ext uri="{FF2B5EF4-FFF2-40B4-BE49-F238E27FC236}">
                  <a16:creationId xmlns:a16="http://schemas.microsoft.com/office/drawing/2014/main" id="{EA270F3E-A877-44AA-9604-8A2509DD415B}"/>
                </a:ext>
              </a:extLst>
            </p:cNvPr>
            <p:cNvSpPr/>
            <p:nvPr/>
          </p:nvSpPr>
          <p:spPr>
            <a:xfrm rot="5400000">
              <a:off x="-320401" y="1619649"/>
              <a:ext cx="5650173" cy="4496851"/>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pic>
        <p:nvPicPr>
          <p:cNvPr id="6146" name="Picture 2">
            <a:extLst>
              <a:ext uri="{FF2B5EF4-FFF2-40B4-BE49-F238E27FC236}">
                <a16:creationId xmlns:a16="http://schemas.microsoft.com/office/drawing/2014/main" id="{D4F4B4D7-F9C6-403F-AB57-06980369C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90" y="2392276"/>
            <a:ext cx="11290057" cy="3724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ítulo 1">
            <a:extLst>
              <a:ext uri="{FF2B5EF4-FFF2-40B4-BE49-F238E27FC236}">
                <a16:creationId xmlns:a16="http://schemas.microsoft.com/office/drawing/2014/main" id="{B65CF8B5-237E-42CA-AFD0-E4DEBDC1EA0F}"/>
              </a:ext>
            </a:extLst>
          </p:cNvPr>
          <p:cNvSpPr>
            <a:spLocks noGrp="1"/>
          </p:cNvSpPr>
          <p:nvPr>
            <p:ph type="title"/>
          </p:nvPr>
        </p:nvSpPr>
        <p:spPr>
          <a:xfrm>
            <a:off x="641445" y="365125"/>
            <a:ext cx="4367283" cy="677863"/>
          </a:xfrm>
        </p:spPr>
        <p:txBody>
          <a:bodyPr>
            <a:noAutofit/>
          </a:bodyPr>
          <a:lstStyle/>
          <a:p>
            <a:r>
              <a:rPr lang="pt-BR" sz="2600" b="1" dirty="0">
                <a:solidFill>
                  <a:schemeClr val="accent4">
                    <a:lumMod val="75000"/>
                  </a:schemeClr>
                </a:solidFill>
              </a:rPr>
              <a:t>Análise e Exploração dos Dados</a:t>
            </a:r>
          </a:p>
        </p:txBody>
      </p:sp>
    </p:spTree>
    <p:extLst>
      <p:ext uri="{BB962C8B-B14F-4D97-AF65-F5344CB8AC3E}">
        <p14:creationId xmlns:p14="http://schemas.microsoft.com/office/powerpoint/2010/main" val="1075622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Agrupar 7">
            <a:extLst>
              <a:ext uri="{FF2B5EF4-FFF2-40B4-BE49-F238E27FC236}">
                <a16:creationId xmlns:a16="http://schemas.microsoft.com/office/drawing/2014/main" id="{5599C67B-C411-45C1-B70E-38CC672B1DEE}"/>
              </a:ext>
            </a:extLst>
          </p:cNvPr>
          <p:cNvGrpSpPr/>
          <p:nvPr/>
        </p:nvGrpSpPr>
        <p:grpSpPr>
          <a:xfrm>
            <a:off x="0" y="704056"/>
            <a:ext cx="4753111" cy="5989105"/>
            <a:chOff x="0" y="704056"/>
            <a:chExt cx="4753111" cy="5989105"/>
          </a:xfrm>
        </p:grpSpPr>
        <p:sp>
          <p:nvSpPr>
            <p:cNvPr id="9" name="Triângulo isósceles 8">
              <a:extLst>
                <a:ext uri="{FF2B5EF4-FFF2-40B4-BE49-F238E27FC236}">
                  <a16:creationId xmlns:a16="http://schemas.microsoft.com/office/drawing/2014/main" id="{CC8A6597-CFD6-4004-9040-34A4A50EA3BF}"/>
                </a:ext>
              </a:extLst>
            </p:cNvPr>
            <p:cNvSpPr/>
            <p:nvPr/>
          </p:nvSpPr>
          <p:spPr>
            <a:xfrm rot="5400000">
              <a:off x="-576661" y="1280717"/>
              <a:ext cx="5650173" cy="4496851"/>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Triângulo isósceles 9">
              <a:extLst>
                <a:ext uri="{FF2B5EF4-FFF2-40B4-BE49-F238E27FC236}">
                  <a16:creationId xmlns:a16="http://schemas.microsoft.com/office/drawing/2014/main" id="{FA41321A-5CB0-4759-8C47-26848B340A66}"/>
                </a:ext>
              </a:extLst>
            </p:cNvPr>
            <p:cNvSpPr/>
            <p:nvPr/>
          </p:nvSpPr>
          <p:spPr>
            <a:xfrm rot="5400000">
              <a:off x="-320401" y="1619649"/>
              <a:ext cx="5650173" cy="4496851"/>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pic>
        <p:nvPicPr>
          <p:cNvPr id="7170" name="Picture 2">
            <a:extLst>
              <a:ext uri="{FF2B5EF4-FFF2-40B4-BE49-F238E27FC236}">
                <a16:creationId xmlns:a16="http://schemas.microsoft.com/office/drawing/2014/main" id="{25AD5E99-05C2-47D6-9AE0-EC14AC68C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32584"/>
            <a:ext cx="56769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a:extLst>
              <a:ext uri="{FF2B5EF4-FFF2-40B4-BE49-F238E27FC236}">
                <a16:creationId xmlns:a16="http://schemas.microsoft.com/office/drawing/2014/main" id="{61B19BB1-79BB-4B70-8020-70ADB4577F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329" y="1432584"/>
            <a:ext cx="5610225"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a:extLst>
              <a:ext uri="{FF2B5EF4-FFF2-40B4-BE49-F238E27FC236}">
                <a16:creationId xmlns:a16="http://schemas.microsoft.com/office/drawing/2014/main" id="{CF99347C-B8CE-4394-9BDA-0F0B140468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5" y="4144303"/>
            <a:ext cx="5476875"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a:extLst>
              <a:ext uri="{FF2B5EF4-FFF2-40B4-BE49-F238E27FC236}">
                <a16:creationId xmlns:a16="http://schemas.microsoft.com/office/drawing/2014/main" id="{BBCB2C7B-A4AD-4209-8E96-EB0CAB9C2E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7759" y="4145891"/>
            <a:ext cx="4297363" cy="256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a:extLst>
              <a:ext uri="{FF2B5EF4-FFF2-40B4-BE49-F238E27FC236}">
                <a16:creationId xmlns:a16="http://schemas.microsoft.com/office/drawing/2014/main" id="{5A9AED76-6ABF-4B5C-BBC1-2A2F6683D3E3}"/>
              </a:ext>
            </a:extLst>
          </p:cNvPr>
          <p:cNvSpPr>
            <a:spLocks noGrp="1"/>
          </p:cNvSpPr>
          <p:nvPr>
            <p:ph type="title"/>
          </p:nvPr>
        </p:nvSpPr>
        <p:spPr>
          <a:xfrm>
            <a:off x="641445" y="365125"/>
            <a:ext cx="4367283" cy="677863"/>
          </a:xfrm>
        </p:spPr>
        <p:txBody>
          <a:bodyPr>
            <a:noAutofit/>
          </a:bodyPr>
          <a:lstStyle/>
          <a:p>
            <a:r>
              <a:rPr lang="pt-BR" sz="2600" b="1" dirty="0">
                <a:solidFill>
                  <a:schemeClr val="accent4">
                    <a:lumMod val="75000"/>
                  </a:schemeClr>
                </a:solidFill>
              </a:rPr>
              <a:t>Análise e Exploração dos Dados</a:t>
            </a:r>
          </a:p>
        </p:txBody>
      </p:sp>
    </p:spTree>
    <p:extLst>
      <p:ext uri="{BB962C8B-B14F-4D97-AF65-F5344CB8AC3E}">
        <p14:creationId xmlns:p14="http://schemas.microsoft.com/office/powerpoint/2010/main" val="3149582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Agrupar 5">
            <a:extLst>
              <a:ext uri="{FF2B5EF4-FFF2-40B4-BE49-F238E27FC236}">
                <a16:creationId xmlns:a16="http://schemas.microsoft.com/office/drawing/2014/main" id="{B5C83427-5F83-4E3E-970B-2437ECEB9E26}"/>
              </a:ext>
            </a:extLst>
          </p:cNvPr>
          <p:cNvGrpSpPr/>
          <p:nvPr/>
        </p:nvGrpSpPr>
        <p:grpSpPr>
          <a:xfrm>
            <a:off x="0" y="704056"/>
            <a:ext cx="4753111" cy="5989105"/>
            <a:chOff x="0" y="704056"/>
            <a:chExt cx="4753111" cy="5989105"/>
          </a:xfrm>
        </p:grpSpPr>
        <p:sp>
          <p:nvSpPr>
            <p:cNvPr id="7" name="Triângulo isósceles 6">
              <a:extLst>
                <a:ext uri="{FF2B5EF4-FFF2-40B4-BE49-F238E27FC236}">
                  <a16:creationId xmlns:a16="http://schemas.microsoft.com/office/drawing/2014/main" id="{6E26AD47-D27A-44CD-808F-4C936EA18A77}"/>
                </a:ext>
              </a:extLst>
            </p:cNvPr>
            <p:cNvSpPr/>
            <p:nvPr/>
          </p:nvSpPr>
          <p:spPr>
            <a:xfrm rot="5400000">
              <a:off x="-576661" y="1280717"/>
              <a:ext cx="5650173" cy="4496851"/>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Triângulo isósceles 7">
              <a:extLst>
                <a:ext uri="{FF2B5EF4-FFF2-40B4-BE49-F238E27FC236}">
                  <a16:creationId xmlns:a16="http://schemas.microsoft.com/office/drawing/2014/main" id="{934727F9-8C52-40B7-943B-3FC0A7EDB870}"/>
                </a:ext>
              </a:extLst>
            </p:cNvPr>
            <p:cNvSpPr/>
            <p:nvPr/>
          </p:nvSpPr>
          <p:spPr>
            <a:xfrm rot="5400000">
              <a:off x="-320401" y="1619649"/>
              <a:ext cx="5650173" cy="4496851"/>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pic>
        <p:nvPicPr>
          <p:cNvPr id="8194" name="Picture 2">
            <a:extLst>
              <a:ext uri="{FF2B5EF4-FFF2-40B4-BE49-F238E27FC236}">
                <a16:creationId xmlns:a16="http://schemas.microsoft.com/office/drawing/2014/main" id="{92E6315B-8136-49C8-A18A-EA0B3F2CF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71341"/>
            <a:ext cx="57531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
            <a:extLst>
              <a:ext uri="{FF2B5EF4-FFF2-40B4-BE49-F238E27FC236}">
                <a16:creationId xmlns:a16="http://schemas.microsoft.com/office/drawing/2014/main" id="{BA6E054F-2F85-4441-881F-5230C31FC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963" y="2927350"/>
            <a:ext cx="5761037"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ítulo 1">
            <a:extLst>
              <a:ext uri="{FF2B5EF4-FFF2-40B4-BE49-F238E27FC236}">
                <a16:creationId xmlns:a16="http://schemas.microsoft.com/office/drawing/2014/main" id="{160E2C93-2C36-47AA-883B-2DDA7D1035C2}"/>
              </a:ext>
            </a:extLst>
          </p:cNvPr>
          <p:cNvSpPr>
            <a:spLocks noGrp="1"/>
          </p:cNvSpPr>
          <p:nvPr>
            <p:ph type="title"/>
          </p:nvPr>
        </p:nvSpPr>
        <p:spPr>
          <a:xfrm>
            <a:off x="641445" y="365125"/>
            <a:ext cx="4367283" cy="677863"/>
          </a:xfrm>
        </p:spPr>
        <p:txBody>
          <a:bodyPr>
            <a:noAutofit/>
          </a:bodyPr>
          <a:lstStyle/>
          <a:p>
            <a:r>
              <a:rPr lang="pt-BR" sz="2600" b="1" dirty="0">
                <a:solidFill>
                  <a:schemeClr val="accent4">
                    <a:lumMod val="75000"/>
                  </a:schemeClr>
                </a:solidFill>
              </a:rPr>
              <a:t>Análise e Exploração dos Dados</a:t>
            </a:r>
          </a:p>
        </p:txBody>
      </p:sp>
    </p:spTree>
    <p:extLst>
      <p:ext uri="{BB962C8B-B14F-4D97-AF65-F5344CB8AC3E}">
        <p14:creationId xmlns:p14="http://schemas.microsoft.com/office/powerpoint/2010/main" val="2176038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grupar 4">
            <a:extLst>
              <a:ext uri="{FF2B5EF4-FFF2-40B4-BE49-F238E27FC236}">
                <a16:creationId xmlns:a16="http://schemas.microsoft.com/office/drawing/2014/main" id="{A96DB752-0D2A-42CA-B3C4-BDF87BF862C3}"/>
              </a:ext>
            </a:extLst>
          </p:cNvPr>
          <p:cNvGrpSpPr/>
          <p:nvPr/>
        </p:nvGrpSpPr>
        <p:grpSpPr>
          <a:xfrm>
            <a:off x="0" y="704056"/>
            <a:ext cx="4753111" cy="5989105"/>
            <a:chOff x="0" y="704056"/>
            <a:chExt cx="4753111" cy="5989105"/>
          </a:xfrm>
        </p:grpSpPr>
        <p:sp>
          <p:nvSpPr>
            <p:cNvPr id="6" name="Triângulo isósceles 5">
              <a:extLst>
                <a:ext uri="{FF2B5EF4-FFF2-40B4-BE49-F238E27FC236}">
                  <a16:creationId xmlns:a16="http://schemas.microsoft.com/office/drawing/2014/main" id="{5FD03758-F071-44E0-A20F-B616F627B756}"/>
                </a:ext>
              </a:extLst>
            </p:cNvPr>
            <p:cNvSpPr/>
            <p:nvPr/>
          </p:nvSpPr>
          <p:spPr>
            <a:xfrm rot="5400000">
              <a:off x="-576661" y="1280717"/>
              <a:ext cx="5650173" cy="4496851"/>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riângulo isósceles 6">
              <a:extLst>
                <a:ext uri="{FF2B5EF4-FFF2-40B4-BE49-F238E27FC236}">
                  <a16:creationId xmlns:a16="http://schemas.microsoft.com/office/drawing/2014/main" id="{BBDEDA75-AA23-4EBC-901B-83793DE5C052}"/>
                </a:ext>
              </a:extLst>
            </p:cNvPr>
            <p:cNvSpPr/>
            <p:nvPr/>
          </p:nvSpPr>
          <p:spPr>
            <a:xfrm rot="5400000">
              <a:off x="-320401" y="1619649"/>
              <a:ext cx="5650173" cy="4496851"/>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pic>
        <p:nvPicPr>
          <p:cNvPr id="9218" name="Picture 2">
            <a:extLst>
              <a:ext uri="{FF2B5EF4-FFF2-40B4-BE49-F238E27FC236}">
                <a16:creationId xmlns:a16="http://schemas.microsoft.com/office/drawing/2014/main" id="{BA2EBA1A-B60E-4CE6-8D78-B0E417566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086" y="1370379"/>
            <a:ext cx="8120418" cy="450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ítulo 1">
            <a:extLst>
              <a:ext uri="{FF2B5EF4-FFF2-40B4-BE49-F238E27FC236}">
                <a16:creationId xmlns:a16="http://schemas.microsoft.com/office/drawing/2014/main" id="{487E0FCB-C794-4042-99E8-8E3D7A3C5960}"/>
              </a:ext>
            </a:extLst>
          </p:cNvPr>
          <p:cNvSpPr>
            <a:spLocks noGrp="1"/>
          </p:cNvSpPr>
          <p:nvPr>
            <p:ph type="title"/>
          </p:nvPr>
        </p:nvSpPr>
        <p:spPr>
          <a:xfrm>
            <a:off x="641445" y="365125"/>
            <a:ext cx="4367283" cy="677863"/>
          </a:xfrm>
        </p:spPr>
        <p:txBody>
          <a:bodyPr>
            <a:noAutofit/>
          </a:bodyPr>
          <a:lstStyle/>
          <a:p>
            <a:r>
              <a:rPr lang="pt-BR" sz="2600" b="1" dirty="0">
                <a:solidFill>
                  <a:schemeClr val="accent4">
                    <a:lumMod val="75000"/>
                  </a:schemeClr>
                </a:solidFill>
              </a:rPr>
              <a:t>Análise e Exploração dos Dados</a:t>
            </a:r>
          </a:p>
        </p:txBody>
      </p:sp>
    </p:spTree>
    <p:extLst>
      <p:ext uri="{BB962C8B-B14F-4D97-AF65-F5344CB8AC3E}">
        <p14:creationId xmlns:p14="http://schemas.microsoft.com/office/powerpoint/2010/main" val="3676013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Agrupar 9">
            <a:extLst>
              <a:ext uri="{FF2B5EF4-FFF2-40B4-BE49-F238E27FC236}">
                <a16:creationId xmlns:a16="http://schemas.microsoft.com/office/drawing/2014/main" id="{00E93C1B-5E68-4F03-A1B4-61AAC62B4594}"/>
              </a:ext>
            </a:extLst>
          </p:cNvPr>
          <p:cNvGrpSpPr/>
          <p:nvPr/>
        </p:nvGrpSpPr>
        <p:grpSpPr>
          <a:xfrm>
            <a:off x="0" y="704056"/>
            <a:ext cx="4753111" cy="5989105"/>
            <a:chOff x="0" y="704056"/>
            <a:chExt cx="4753111" cy="5989105"/>
          </a:xfrm>
        </p:grpSpPr>
        <p:sp>
          <p:nvSpPr>
            <p:cNvPr id="11" name="Triângulo isósceles 10">
              <a:extLst>
                <a:ext uri="{FF2B5EF4-FFF2-40B4-BE49-F238E27FC236}">
                  <a16:creationId xmlns:a16="http://schemas.microsoft.com/office/drawing/2014/main" id="{3076B49F-ED30-41F8-B182-A67C689E0912}"/>
                </a:ext>
              </a:extLst>
            </p:cNvPr>
            <p:cNvSpPr/>
            <p:nvPr/>
          </p:nvSpPr>
          <p:spPr>
            <a:xfrm rot="5400000">
              <a:off x="-576661" y="1280717"/>
              <a:ext cx="5650173" cy="4496851"/>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Triângulo isósceles 11">
              <a:extLst>
                <a:ext uri="{FF2B5EF4-FFF2-40B4-BE49-F238E27FC236}">
                  <a16:creationId xmlns:a16="http://schemas.microsoft.com/office/drawing/2014/main" id="{80C98915-35E6-44DF-8D11-7A21958AE383}"/>
                </a:ext>
              </a:extLst>
            </p:cNvPr>
            <p:cNvSpPr/>
            <p:nvPr/>
          </p:nvSpPr>
          <p:spPr>
            <a:xfrm rot="5400000">
              <a:off x="-320401" y="1619649"/>
              <a:ext cx="5650173" cy="4496851"/>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sp>
        <p:nvSpPr>
          <p:cNvPr id="2" name="Título 1">
            <a:extLst>
              <a:ext uri="{FF2B5EF4-FFF2-40B4-BE49-F238E27FC236}">
                <a16:creationId xmlns:a16="http://schemas.microsoft.com/office/drawing/2014/main" id="{A032A3A5-BA42-47F4-A51C-DB71E40C73CF}"/>
              </a:ext>
            </a:extLst>
          </p:cNvPr>
          <p:cNvSpPr>
            <a:spLocks noGrp="1"/>
          </p:cNvSpPr>
          <p:nvPr>
            <p:ph type="title"/>
          </p:nvPr>
        </p:nvSpPr>
        <p:spPr>
          <a:xfrm>
            <a:off x="528711" y="365126"/>
            <a:ext cx="10839874" cy="369332"/>
          </a:xfrm>
          <a:solidFill>
            <a:schemeClr val="accent4">
              <a:lumMod val="40000"/>
              <a:lumOff val="60000"/>
            </a:schemeClr>
          </a:solidFill>
        </p:spPr>
        <p:txBody>
          <a:bodyPr>
            <a:normAutofit fontScale="90000"/>
          </a:bodyPr>
          <a:lstStyle/>
          <a:p>
            <a:r>
              <a:rPr lang="pt-BR" sz="2500" dirty="0"/>
              <a:t>Criação de modelo Machine Learning</a:t>
            </a:r>
          </a:p>
        </p:txBody>
      </p:sp>
      <p:pic>
        <p:nvPicPr>
          <p:cNvPr id="10242" name="Picture 2">
            <a:extLst>
              <a:ext uri="{FF2B5EF4-FFF2-40B4-BE49-F238E27FC236}">
                <a16:creationId xmlns:a16="http://schemas.microsoft.com/office/drawing/2014/main" id="{30C92E7D-FB93-4792-BD65-C2B78F4C3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50" y="1074517"/>
            <a:ext cx="5449961" cy="1792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a:extLst>
              <a:ext uri="{FF2B5EF4-FFF2-40B4-BE49-F238E27FC236}">
                <a16:creationId xmlns:a16="http://schemas.microsoft.com/office/drawing/2014/main" id="{5C8FE886-1440-49DB-BAC3-F762C020E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613" y="2935287"/>
            <a:ext cx="5449961" cy="195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4">
            <a:extLst>
              <a:ext uri="{FF2B5EF4-FFF2-40B4-BE49-F238E27FC236}">
                <a16:creationId xmlns:a16="http://schemas.microsoft.com/office/drawing/2014/main" id="{8D872526-3E21-4FBC-B23D-493FF9CF737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6511" y="4821236"/>
            <a:ext cx="5017477" cy="1809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aixaDeTexto 3">
            <a:extLst>
              <a:ext uri="{FF2B5EF4-FFF2-40B4-BE49-F238E27FC236}">
                <a16:creationId xmlns:a16="http://schemas.microsoft.com/office/drawing/2014/main" id="{0CD1747B-7497-4E9F-B343-3505BC10C5AC}"/>
              </a:ext>
            </a:extLst>
          </p:cNvPr>
          <p:cNvSpPr txBox="1"/>
          <p:nvPr/>
        </p:nvSpPr>
        <p:spPr>
          <a:xfrm>
            <a:off x="6611815" y="1074517"/>
            <a:ext cx="3938954" cy="369332"/>
          </a:xfrm>
          <a:prstGeom prst="rect">
            <a:avLst/>
          </a:prstGeom>
          <a:noFill/>
        </p:spPr>
        <p:txBody>
          <a:bodyPr wrap="square" rtlCol="0">
            <a:spAutoFit/>
          </a:bodyPr>
          <a:lstStyle/>
          <a:p>
            <a:r>
              <a:rPr lang="pt-BR" dirty="0" err="1"/>
              <a:t>KMeans</a:t>
            </a:r>
            <a:endParaRPr lang="pt-BR" dirty="0"/>
          </a:p>
        </p:txBody>
      </p:sp>
      <p:sp>
        <p:nvSpPr>
          <p:cNvPr id="8" name="CaixaDeTexto 7">
            <a:extLst>
              <a:ext uri="{FF2B5EF4-FFF2-40B4-BE49-F238E27FC236}">
                <a16:creationId xmlns:a16="http://schemas.microsoft.com/office/drawing/2014/main" id="{8F90D19A-A092-48E1-BB9F-BA168F44CADE}"/>
              </a:ext>
            </a:extLst>
          </p:cNvPr>
          <p:cNvSpPr txBox="1"/>
          <p:nvPr/>
        </p:nvSpPr>
        <p:spPr>
          <a:xfrm>
            <a:off x="8064574" y="3544963"/>
            <a:ext cx="3938954" cy="369332"/>
          </a:xfrm>
          <a:prstGeom prst="rect">
            <a:avLst/>
          </a:prstGeom>
          <a:noFill/>
        </p:spPr>
        <p:txBody>
          <a:bodyPr wrap="square" rtlCol="0">
            <a:spAutoFit/>
          </a:bodyPr>
          <a:lstStyle/>
          <a:p>
            <a:r>
              <a:rPr lang="pt-BR" dirty="0"/>
              <a:t>Agrupamento Hierárquico</a:t>
            </a:r>
          </a:p>
        </p:txBody>
      </p:sp>
      <p:sp>
        <p:nvSpPr>
          <p:cNvPr id="9" name="CaixaDeTexto 8">
            <a:extLst>
              <a:ext uri="{FF2B5EF4-FFF2-40B4-BE49-F238E27FC236}">
                <a16:creationId xmlns:a16="http://schemas.microsoft.com/office/drawing/2014/main" id="{F5464A30-40D3-447E-9974-114BD6FE6DC3}"/>
              </a:ext>
            </a:extLst>
          </p:cNvPr>
          <p:cNvSpPr txBox="1"/>
          <p:nvPr/>
        </p:nvSpPr>
        <p:spPr>
          <a:xfrm>
            <a:off x="10803988" y="5322101"/>
            <a:ext cx="1300359" cy="369332"/>
          </a:xfrm>
          <a:prstGeom prst="rect">
            <a:avLst/>
          </a:prstGeom>
          <a:noFill/>
        </p:spPr>
        <p:txBody>
          <a:bodyPr wrap="square" rtlCol="0">
            <a:spAutoFit/>
          </a:bodyPr>
          <a:lstStyle/>
          <a:p>
            <a:r>
              <a:rPr lang="pt-BR" sz="1800" dirty="0">
                <a:effectLst/>
                <a:latin typeface="Calibri" panose="020F0502020204030204" pitchFamily="34" charset="0"/>
                <a:ea typeface="Calibri" panose="020F0502020204030204" pitchFamily="34" charset="0"/>
              </a:rPr>
              <a:t>DBSCAN</a:t>
            </a:r>
            <a:endParaRPr lang="pt-BR" dirty="0"/>
          </a:p>
        </p:txBody>
      </p:sp>
    </p:spTree>
    <p:extLst>
      <p:ext uri="{BB962C8B-B14F-4D97-AF65-F5344CB8AC3E}">
        <p14:creationId xmlns:p14="http://schemas.microsoft.com/office/powerpoint/2010/main" val="1938823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Agrupar 5">
            <a:extLst>
              <a:ext uri="{FF2B5EF4-FFF2-40B4-BE49-F238E27FC236}">
                <a16:creationId xmlns:a16="http://schemas.microsoft.com/office/drawing/2014/main" id="{F1017A49-01E6-4979-B7ED-627B941F77F5}"/>
              </a:ext>
            </a:extLst>
          </p:cNvPr>
          <p:cNvGrpSpPr/>
          <p:nvPr/>
        </p:nvGrpSpPr>
        <p:grpSpPr>
          <a:xfrm>
            <a:off x="0" y="704056"/>
            <a:ext cx="4753111" cy="5989105"/>
            <a:chOff x="0" y="704056"/>
            <a:chExt cx="4753111" cy="5989105"/>
          </a:xfrm>
        </p:grpSpPr>
        <p:sp>
          <p:nvSpPr>
            <p:cNvPr id="7" name="Triângulo isósceles 6">
              <a:extLst>
                <a:ext uri="{FF2B5EF4-FFF2-40B4-BE49-F238E27FC236}">
                  <a16:creationId xmlns:a16="http://schemas.microsoft.com/office/drawing/2014/main" id="{AF103781-D210-4817-B213-4F4FB03D9146}"/>
                </a:ext>
              </a:extLst>
            </p:cNvPr>
            <p:cNvSpPr/>
            <p:nvPr/>
          </p:nvSpPr>
          <p:spPr>
            <a:xfrm rot="5400000">
              <a:off x="-576661" y="1280717"/>
              <a:ext cx="5650173" cy="4496851"/>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Triângulo isósceles 7">
              <a:extLst>
                <a:ext uri="{FF2B5EF4-FFF2-40B4-BE49-F238E27FC236}">
                  <a16:creationId xmlns:a16="http://schemas.microsoft.com/office/drawing/2014/main" id="{0D9CF4EA-53CF-4D52-B965-C5D574566F8B}"/>
                </a:ext>
              </a:extLst>
            </p:cNvPr>
            <p:cNvSpPr/>
            <p:nvPr/>
          </p:nvSpPr>
          <p:spPr>
            <a:xfrm rot="5400000">
              <a:off x="-320401" y="1619649"/>
              <a:ext cx="5650173" cy="4496851"/>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sp>
        <p:nvSpPr>
          <p:cNvPr id="2" name="Título 1">
            <a:extLst>
              <a:ext uri="{FF2B5EF4-FFF2-40B4-BE49-F238E27FC236}">
                <a16:creationId xmlns:a16="http://schemas.microsoft.com/office/drawing/2014/main" id="{2C70D36E-0054-4002-AD97-E7C3CD80742D}"/>
              </a:ext>
            </a:extLst>
          </p:cNvPr>
          <p:cNvSpPr>
            <a:spLocks noGrp="1"/>
          </p:cNvSpPr>
          <p:nvPr>
            <p:ph type="title"/>
          </p:nvPr>
        </p:nvSpPr>
        <p:spPr>
          <a:xfrm>
            <a:off x="933735" y="284558"/>
            <a:ext cx="10515600" cy="547956"/>
          </a:xfrm>
          <a:solidFill>
            <a:schemeClr val="accent4">
              <a:lumMod val="40000"/>
              <a:lumOff val="60000"/>
            </a:schemeClr>
          </a:solidFill>
          <a:ln>
            <a:solidFill>
              <a:schemeClr val="bg1"/>
            </a:solidFill>
          </a:ln>
        </p:spPr>
        <p:txBody>
          <a:bodyPr>
            <a:normAutofit/>
          </a:bodyPr>
          <a:lstStyle/>
          <a:p>
            <a:r>
              <a:rPr lang="pt-BR" sz="3000" dirty="0"/>
              <a:t>Resultados</a:t>
            </a:r>
          </a:p>
        </p:txBody>
      </p:sp>
      <p:sp>
        <p:nvSpPr>
          <p:cNvPr id="5" name="CaixaDeTexto 4">
            <a:extLst>
              <a:ext uri="{FF2B5EF4-FFF2-40B4-BE49-F238E27FC236}">
                <a16:creationId xmlns:a16="http://schemas.microsoft.com/office/drawing/2014/main" id="{5D07CDA6-00E8-490B-A4A8-64E60C314B72}"/>
              </a:ext>
            </a:extLst>
          </p:cNvPr>
          <p:cNvSpPr txBox="1"/>
          <p:nvPr/>
        </p:nvSpPr>
        <p:spPr>
          <a:xfrm>
            <a:off x="3261815" y="2121804"/>
            <a:ext cx="8311486" cy="2957861"/>
          </a:xfrm>
          <a:prstGeom prst="rect">
            <a:avLst/>
          </a:prstGeom>
          <a:noFill/>
        </p:spPr>
        <p:txBody>
          <a:bodyPr wrap="square">
            <a:spAutoFit/>
          </a:bodyPr>
          <a:lstStyle/>
          <a:p>
            <a:pPr indent="450215" algn="just">
              <a:lnSpc>
                <a:spcPct val="150000"/>
              </a:lnSpc>
              <a:spcAft>
                <a:spcPts val="1000"/>
              </a:spcAft>
            </a:pPr>
            <a:r>
              <a:rPr lang="pt-BR" dirty="0">
                <a:effectLst/>
                <a:latin typeface="Calibri" panose="020F0502020204030204" pitchFamily="34" charset="0"/>
                <a:ea typeface="Times New Roman" panose="02020603050405020304" pitchFamily="18" charset="0"/>
                <a:cs typeface="Calibri" panose="020F0502020204030204" pitchFamily="34" charset="0"/>
              </a:rPr>
              <a:t>Todos os algoritmos testados corresponderam bem ao tipo de dados, indicando que a suposição de haver uma relação entre a idade e a ocupação foi confirmada, porém não agrega nenhum valor para uma análise que tenha como objetivo ajudar na prevenção do suicídio. São dados muito irrelevantes para direcionar uma tomada de decisão. Dados psicológicos, sociais, ambientais e culturais que estão presente na vida da pessoa, a idade e a ocupação, juntos dariam um significado maior a análise. Entendemos que apenas um especialista poderia realmente avaliar essa relação.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746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5D18842-619D-43C3-8424-AC9B071C7038}"/>
              </a:ext>
            </a:extLst>
          </p:cNvPr>
          <p:cNvSpPr>
            <a:spLocks noGrp="1"/>
          </p:cNvSpPr>
          <p:nvPr>
            <p:ph type="title"/>
          </p:nvPr>
        </p:nvSpPr>
        <p:spPr>
          <a:xfrm>
            <a:off x="643467" y="1698171"/>
            <a:ext cx="3962061" cy="4516360"/>
          </a:xfrm>
        </p:spPr>
        <p:txBody>
          <a:bodyPr anchor="t">
            <a:normAutofit/>
          </a:bodyPr>
          <a:lstStyle/>
          <a:p>
            <a:r>
              <a:rPr lang="pt-BR" sz="3600" dirty="0"/>
              <a:t>Objetivo </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ço Reservado para Conteúdo 2">
            <a:extLst>
              <a:ext uri="{FF2B5EF4-FFF2-40B4-BE49-F238E27FC236}">
                <a16:creationId xmlns:a16="http://schemas.microsoft.com/office/drawing/2014/main" id="{A56854C1-100B-45B6-804A-9BDAA41FDEE4}"/>
              </a:ext>
            </a:extLst>
          </p:cNvPr>
          <p:cNvSpPr>
            <a:spLocks noGrp="1"/>
          </p:cNvSpPr>
          <p:nvPr>
            <p:ph idx="1"/>
          </p:nvPr>
        </p:nvSpPr>
        <p:spPr>
          <a:xfrm>
            <a:off x="2652626" y="2505396"/>
            <a:ext cx="9051842" cy="3023955"/>
          </a:xfrm>
        </p:spPr>
        <p:txBody>
          <a:bodyPr>
            <a:normAutofit/>
          </a:bodyPr>
          <a:lstStyle/>
          <a:p>
            <a:pPr indent="0" algn="just">
              <a:lnSpc>
                <a:spcPct val="115000"/>
              </a:lnSpc>
              <a:spcAft>
                <a:spcPts val="1000"/>
              </a:spcAft>
              <a:buNone/>
            </a:pPr>
            <a:r>
              <a:rPr lang="pt-BR" sz="2000" dirty="0">
                <a:effectLst/>
                <a:latin typeface="Calibri" panose="020F0502020204030204" pitchFamily="34" charset="0"/>
                <a:ea typeface="Calibri" panose="020F0502020204030204" pitchFamily="34" charset="0"/>
                <a:cs typeface="Calibri" panose="020F0502020204030204" pitchFamily="34" charset="0"/>
              </a:rPr>
              <a:t>Aplicando as técnicas aprendidas no curso, analisar a base de dados do SIM – (Sistema de Informação sobre Mortalidade), com o objetivo de encontrar padrões que identifique de forma objetiva o perfil das pessoas que cometeram suicídio no Brasil na última década.  Os dados fornecidos pelo sistema SIM, apresentam muitos campos com informações importantes, porém nem sempre preenchidas. Sendo assim, será analisados dados referentes a educação, escolaridade, estado civil, sexo, raça, cor, ocupação (ou profissão) e a análise das causas da morte que é o resultado da ação do suicídio.</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pt-BR"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90733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04ACC8A-2122-4BBD-B8BF-329BC7551E5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852678"/>
            <a:ext cx="10905066" cy="5152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51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C5F2639-F4D9-4DEB-837A-AFA326E9EDD2}"/>
              </a:ext>
            </a:extLst>
          </p:cNvPr>
          <p:cNvSpPr>
            <a:spLocks noGrp="1"/>
          </p:cNvSpPr>
          <p:nvPr>
            <p:ph type="title"/>
          </p:nvPr>
        </p:nvSpPr>
        <p:spPr>
          <a:xfrm>
            <a:off x="643468" y="1698171"/>
            <a:ext cx="2618348" cy="4516360"/>
          </a:xfrm>
        </p:spPr>
        <p:txBody>
          <a:bodyPr anchor="t">
            <a:normAutofit/>
          </a:bodyPr>
          <a:lstStyle/>
          <a:p>
            <a:r>
              <a:rPr lang="pt-BR" sz="3600" dirty="0"/>
              <a:t>Coleta dados </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ço Reservado para Conteúdo 2">
            <a:extLst>
              <a:ext uri="{FF2B5EF4-FFF2-40B4-BE49-F238E27FC236}">
                <a16:creationId xmlns:a16="http://schemas.microsoft.com/office/drawing/2014/main" id="{ECF78987-6F0D-4DC9-92D6-2B3D089357E3}"/>
              </a:ext>
            </a:extLst>
          </p:cNvPr>
          <p:cNvSpPr>
            <a:spLocks noGrp="1"/>
          </p:cNvSpPr>
          <p:nvPr>
            <p:ph idx="1"/>
          </p:nvPr>
        </p:nvSpPr>
        <p:spPr>
          <a:xfrm>
            <a:off x="3261816" y="1698170"/>
            <a:ext cx="8286718" cy="4516361"/>
          </a:xfrm>
        </p:spPr>
        <p:txBody>
          <a:bodyPr>
            <a:normAutofit/>
          </a:bodyPr>
          <a:lstStyle/>
          <a:p>
            <a:pPr marL="342900" lvl="0" indent="-342900">
              <a:spcAft>
                <a:spcPts val="1000"/>
              </a:spcAft>
              <a:buFont typeface="Wingdings" panose="05000000000000000000" pitchFamily="2" charset="2"/>
              <a:buChar char=""/>
            </a:pPr>
            <a:r>
              <a:rPr lang="pt-BR" sz="1300" dirty="0">
                <a:effectLst/>
                <a:latin typeface="Calibri" panose="020F0502020204030204" pitchFamily="34" charset="0"/>
                <a:ea typeface="Times New Roman" panose="02020603050405020304" pitchFamily="18" charset="0"/>
                <a:cs typeface="Calibri" panose="020F0502020204030204" pitchFamily="34" charset="0"/>
              </a:rPr>
              <a:t>O primeiro </a:t>
            </a:r>
            <a:r>
              <a:rPr lang="pt-BR" sz="1300" dirty="0" err="1">
                <a:effectLst/>
                <a:latin typeface="Calibri" panose="020F0502020204030204" pitchFamily="34" charset="0"/>
                <a:ea typeface="Times New Roman" panose="02020603050405020304" pitchFamily="18" charset="0"/>
                <a:cs typeface="Calibri" panose="020F0502020204030204" pitchFamily="34" charset="0"/>
              </a:rPr>
              <a:t>dataset</a:t>
            </a:r>
            <a:r>
              <a:rPr lang="pt-BR" sz="1300" dirty="0">
                <a:effectLst/>
                <a:latin typeface="Calibri" panose="020F0502020204030204" pitchFamily="34" charset="0"/>
                <a:ea typeface="Times New Roman" panose="02020603050405020304" pitchFamily="18" charset="0"/>
                <a:cs typeface="Calibri" panose="020F0502020204030204" pitchFamily="34" charset="0"/>
              </a:rPr>
              <a:t> foi sobre os óbitos registrados no SIM,  obtidos  através da internet, no site do governo disponível no endereço </a:t>
            </a:r>
            <a:r>
              <a:rPr lang="pt-BR" sz="1300" u="sng" dirty="0">
                <a:effectLst/>
                <a:latin typeface="Calibri" panose="020F0502020204030204" pitchFamily="34" charset="0"/>
                <a:ea typeface="Calibri" panose="020F0502020204030204" pitchFamily="34" charset="0"/>
                <a:cs typeface="Times New Roman" panose="02020603050405020304" pitchFamily="18" charset="0"/>
                <a:hlinkClick r:id="rId2"/>
              </a:rPr>
              <a:t>https://opendatasus.saude.gov.br/</a:t>
            </a:r>
            <a:r>
              <a:rPr lang="pt-BR" sz="1300" u="sng" dirty="0" err="1">
                <a:effectLst/>
                <a:latin typeface="Calibri" panose="020F0502020204030204" pitchFamily="34" charset="0"/>
                <a:ea typeface="Calibri" panose="020F0502020204030204" pitchFamily="34" charset="0"/>
                <a:cs typeface="Times New Roman" panose="02020603050405020304" pitchFamily="18" charset="0"/>
                <a:hlinkClick r:id="rId2"/>
              </a:rPr>
              <a:t>es_AR</a:t>
            </a:r>
            <a:r>
              <a:rPr lang="pt-BR" sz="1300" u="sng" dirty="0">
                <a:effectLst/>
                <a:latin typeface="Calibri" panose="020F0502020204030204" pitchFamily="34" charset="0"/>
                <a:ea typeface="Calibri" panose="020F0502020204030204" pitchFamily="34" charset="0"/>
                <a:cs typeface="Times New Roman" panose="02020603050405020304" pitchFamily="18" charset="0"/>
                <a:hlinkClick r:id="rId2"/>
              </a:rPr>
              <a:t>/</a:t>
            </a:r>
            <a:r>
              <a:rPr lang="pt-BR" sz="1300" u="sng" dirty="0" err="1">
                <a:effectLst/>
                <a:latin typeface="Calibri" panose="020F0502020204030204" pitchFamily="34" charset="0"/>
                <a:ea typeface="Calibri" panose="020F0502020204030204" pitchFamily="34" charset="0"/>
                <a:cs typeface="Times New Roman" panose="02020603050405020304" pitchFamily="18" charset="0"/>
                <a:hlinkClick r:id="rId2"/>
              </a:rPr>
              <a:t>dataset</a:t>
            </a:r>
            <a:r>
              <a:rPr lang="pt-BR" sz="1300" u="sng" dirty="0">
                <a:effectLst/>
                <a:latin typeface="Calibri" panose="020F0502020204030204" pitchFamily="34" charset="0"/>
                <a:ea typeface="Calibri" panose="020F0502020204030204" pitchFamily="34" charset="0"/>
                <a:cs typeface="Times New Roman" panose="02020603050405020304" pitchFamily="18" charset="0"/>
                <a:hlinkClick r:id="rId2"/>
              </a:rPr>
              <a:t>/sistema-de-informacao-sobre-mortalidade-sim-1979-a-2019/</a:t>
            </a:r>
            <a:r>
              <a:rPr lang="pt-BR" sz="1300" u="sng" dirty="0" err="1">
                <a:effectLst/>
                <a:latin typeface="Calibri" panose="020F0502020204030204" pitchFamily="34" charset="0"/>
                <a:ea typeface="Calibri" panose="020F0502020204030204" pitchFamily="34" charset="0"/>
                <a:cs typeface="Times New Roman" panose="02020603050405020304" pitchFamily="18" charset="0"/>
                <a:hlinkClick r:id="rId2"/>
              </a:rPr>
              <a:t>resource</a:t>
            </a:r>
            <a:r>
              <a:rPr lang="pt-BR" sz="1300" u="sng" dirty="0">
                <a:effectLst/>
                <a:latin typeface="Calibri" panose="020F0502020204030204" pitchFamily="34" charset="0"/>
                <a:ea typeface="Calibri" panose="020F0502020204030204" pitchFamily="34" charset="0"/>
                <a:cs typeface="Times New Roman" panose="02020603050405020304" pitchFamily="18" charset="0"/>
                <a:hlinkClick r:id="rId2"/>
              </a:rPr>
              <a:t>/a61b63cb-1329-4166-b8ab-8714d702cbe1?inner_span=</a:t>
            </a:r>
            <a:r>
              <a:rPr lang="pt-BR" sz="1300" u="sng" dirty="0" err="1">
                <a:effectLst/>
                <a:latin typeface="Calibri" panose="020F0502020204030204" pitchFamily="34" charset="0"/>
                <a:ea typeface="Calibri" panose="020F0502020204030204" pitchFamily="34" charset="0"/>
                <a:cs typeface="Times New Roman" panose="02020603050405020304" pitchFamily="18" charset="0"/>
                <a:hlinkClick r:id="rId2"/>
              </a:rPr>
              <a:t>True</a:t>
            </a:r>
            <a:r>
              <a:rPr lang="pt-BR" sz="1300" u="sng" dirty="0">
                <a:effectLst/>
                <a:latin typeface="Calibri" panose="020F0502020204030204" pitchFamily="34" charset="0"/>
                <a:ea typeface="Calibri" panose="020F0502020204030204" pitchFamily="34" charset="0"/>
                <a:cs typeface="Times New Roman" panose="02020603050405020304" pitchFamily="18" charset="0"/>
              </a:rPr>
              <a:t>,</a:t>
            </a:r>
            <a:r>
              <a:rPr lang="pt-BR" sz="1300" dirty="0">
                <a:effectLst/>
                <a:latin typeface="Calibri" panose="020F0502020204030204" pitchFamily="34" charset="0"/>
                <a:ea typeface="Times New Roman" panose="02020603050405020304" pitchFamily="18" charset="0"/>
                <a:cs typeface="Calibri" panose="020F0502020204030204" pitchFamily="34" charset="0"/>
              </a:rPr>
              <a:t> com os dados de 1979 a 2019. </a:t>
            </a:r>
          </a:p>
          <a:p>
            <a:pPr marL="342900" lvl="0" indent="-342900">
              <a:spcAft>
                <a:spcPts val="1000"/>
              </a:spcAft>
              <a:buFont typeface="Wingdings" panose="05000000000000000000" pitchFamily="2" charset="2"/>
              <a:buChar char=""/>
            </a:pPr>
            <a:r>
              <a:rPr lang="pt-BR" sz="1300" dirty="0">
                <a:effectLst/>
                <a:latin typeface="Calibri" panose="020F0502020204030204" pitchFamily="34" charset="0"/>
                <a:ea typeface="Times New Roman" panose="02020603050405020304" pitchFamily="18" charset="0"/>
                <a:cs typeface="Calibri" panose="020F0502020204030204" pitchFamily="34" charset="0"/>
              </a:rPr>
              <a:t>Para o ano de 2020 foi utilizado a base de dados do endereço: </a:t>
            </a:r>
            <a:r>
              <a:rPr lang="pt-BR" sz="1300" u="sng" dirty="0">
                <a:effectLst/>
                <a:latin typeface="Calibri" panose="020F0502020204030204" pitchFamily="34" charset="0"/>
                <a:ea typeface="Calibri" panose="020F0502020204030204" pitchFamily="34" charset="0"/>
                <a:cs typeface="Times New Roman" panose="02020603050405020304" pitchFamily="18" charset="0"/>
                <a:hlinkClick r:id="rId3"/>
              </a:rPr>
              <a:t>https://dados.gov.br/dataset/sistema-de-informacao-sobre-mortalidade</a:t>
            </a:r>
            <a:r>
              <a:rPr lang="pt-BR" sz="1300" dirty="0">
                <a:effectLst/>
                <a:latin typeface="Calibri" panose="020F0502020204030204" pitchFamily="34" charset="0"/>
                <a:ea typeface="Calibri" panose="020F0502020204030204" pitchFamily="34" charset="0"/>
                <a:cs typeface="Times New Roman" panose="02020603050405020304" pitchFamily="18" charset="0"/>
              </a:rPr>
              <a:t>  </a:t>
            </a:r>
            <a:r>
              <a:rPr lang="pt-BR" sz="1300" dirty="0">
                <a:effectLst/>
                <a:latin typeface="Calibri" panose="020F0502020204030204" pitchFamily="34" charset="0"/>
                <a:ea typeface="Times New Roman" panose="02020603050405020304" pitchFamily="18" charset="0"/>
                <a:cs typeface="Calibri" panose="020F0502020204030204" pitchFamily="34" charset="0"/>
              </a:rPr>
              <a:t>, sendo que essa base de registros de 2020 é  Preliminar - (podendo sofrer alterações conforme Portaria nº 116/2009)</a:t>
            </a:r>
          </a:p>
          <a:p>
            <a:pPr marL="342900" lvl="0" indent="-342900">
              <a:spcAft>
                <a:spcPts val="1000"/>
              </a:spcAft>
              <a:buFont typeface="Wingdings" panose="05000000000000000000" pitchFamily="2" charset="2"/>
              <a:buChar char=""/>
            </a:pPr>
            <a:r>
              <a:rPr lang="pt-BR" sz="1300" dirty="0">
                <a:effectLst/>
                <a:latin typeface="Calibri" panose="020F0502020204030204" pitchFamily="34" charset="0"/>
                <a:ea typeface="Times New Roman" panose="02020603050405020304" pitchFamily="18" charset="0"/>
                <a:cs typeface="Calibri" panose="020F0502020204030204" pitchFamily="34" charset="0"/>
              </a:rPr>
              <a:t>Código IBGE </a:t>
            </a:r>
            <a:r>
              <a:rPr lang="pt-BR" sz="1300" u="sng" dirty="0">
                <a:effectLst/>
                <a:latin typeface="Calibri" panose="020F0502020204030204" pitchFamily="34" charset="0"/>
                <a:ea typeface="Times New Roman" panose="02020603050405020304" pitchFamily="18" charset="0"/>
                <a:cs typeface="Calibri" panose="020F0502020204030204" pitchFamily="34" charset="0"/>
                <a:hlinkClick r:id="rId4"/>
              </a:rPr>
              <a:t>https://www.ibge.gov.br/geociencias/organizacao-do-territorio/estrutura-territorial/23701-divisao-territorial-brasileira.html?t=acesso-ao-produto</a:t>
            </a:r>
            <a:r>
              <a:rPr lang="pt-BR" sz="1300" dirty="0">
                <a:effectLst/>
                <a:latin typeface="Calibri" panose="020F0502020204030204" pitchFamily="34" charset="0"/>
                <a:ea typeface="Times New Roman" panose="02020603050405020304" pitchFamily="18" charset="0"/>
                <a:cs typeface="Calibri" panose="020F0502020204030204" pitchFamily="34" charset="0"/>
              </a:rPr>
              <a:t> , os dados da fonte de origem estavam separados em vários arquivos, pois existe uma hierarquia na composição dos códigos dos municípios, sendo assim foi utilizado o PostgreSQL, pois o formato do código informado pelo IBGE era com 7 dígitos  e o informado na base do SIM  possuía o tamanho 6 caracteres, sendo gerado o arquivo dbibge.csv, conforme código no arquivo script_ibge.txt (o código será anexado GitHub).  (utilização apenas da </a:t>
            </a:r>
            <a:r>
              <a:rPr lang="pt-BR" sz="1300" dirty="0" err="1">
                <a:effectLst/>
                <a:latin typeface="Calibri" panose="020F0502020204030204" pitchFamily="34" charset="0"/>
                <a:ea typeface="Times New Roman" panose="02020603050405020304" pitchFamily="18" charset="0"/>
                <a:cs typeface="Calibri" panose="020F0502020204030204" pitchFamily="34" charset="0"/>
              </a:rPr>
              <a:t>sgl_uf</a:t>
            </a:r>
            <a:r>
              <a:rPr lang="pt-BR" sz="1300" dirty="0">
                <a:effectLst/>
                <a:latin typeface="Calibri" panose="020F0502020204030204" pitchFamily="34" charset="0"/>
                <a:ea typeface="Times New Roman" panose="02020603050405020304" pitchFamily="18" charset="0"/>
                <a:cs typeface="Calibri" panose="020F0502020204030204" pitchFamily="34" charset="0"/>
              </a:rPr>
              <a:t> e </a:t>
            </a:r>
            <a:r>
              <a:rPr lang="pt-BR" sz="1300" dirty="0" err="1">
                <a:effectLst/>
                <a:latin typeface="Calibri" panose="020F0502020204030204" pitchFamily="34" charset="0"/>
                <a:ea typeface="Times New Roman" panose="02020603050405020304" pitchFamily="18" charset="0"/>
                <a:cs typeface="Calibri" panose="020F0502020204030204" pitchFamily="34" charset="0"/>
              </a:rPr>
              <a:t>cd_municipio_compl</a:t>
            </a:r>
            <a:r>
              <a:rPr lang="pt-BR" sz="1300" dirty="0">
                <a:effectLst/>
                <a:latin typeface="Calibri" panose="020F0502020204030204" pitchFamily="34" charset="0"/>
                <a:ea typeface="Times New Roman" panose="02020603050405020304" pitchFamily="18" charset="0"/>
                <a:cs typeface="Calibri" panose="020F0502020204030204" pitchFamily="34" charset="0"/>
              </a:rPr>
              <a:t>)</a:t>
            </a:r>
            <a:endParaRPr lang="pt-BR" sz="13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Aft>
                <a:spcPts val="1000"/>
              </a:spcAft>
              <a:buFont typeface="Wingdings" panose="05000000000000000000" pitchFamily="2" charset="2"/>
              <a:buChar char=""/>
            </a:pPr>
            <a:r>
              <a:rPr lang="pt-BR" sz="1300" dirty="0">
                <a:effectLst/>
                <a:latin typeface="Calibri" panose="020F0502020204030204" pitchFamily="34" charset="0"/>
                <a:ea typeface="Times New Roman" panose="02020603050405020304" pitchFamily="18" charset="0"/>
                <a:cs typeface="Calibri" panose="020F0502020204030204" pitchFamily="34" charset="0"/>
              </a:rPr>
              <a:t>CID10 Código Internacional de Doenças - </a:t>
            </a:r>
            <a:r>
              <a:rPr lang="pt-BR" sz="1300" u="sng" dirty="0">
                <a:effectLst/>
                <a:latin typeface="Calibri" panose="020F0502020204030204" pitchFamily="34" charset="0"/>
                <a:ea typeface="Times New Roman" panose="02020603050405020304" pitchFamily="18" charset="0"/>
                <a:cs typeface="Calibri" panose="020F0502020204030204" pitchFamily="34" charset="0"/>
                <a:hlinkClick r:id="rId5"/>
              </a:rPr>
              <a:t>http://www2.datasus.gov.br/cid10/V2008/cid10.htmdfsadf</a:t>
            </a:r>
            <a:r>
              <a:rPr lang="pt-BR" sz="1300" dirty="0">
                <a:effectLst/>
                <a:latin typeface="Calibri" panose="020F0502020204030204" pitchFamily="34" charset="0"/>
                <a:ea typeface="Times New Roman" panose="02020603050405020304" pitchFamily="18" charset="0"/>
                <a:cs typeface="Calibri" panose="020F0502020204030204" pitchFamily="34" charset="0"/>
              </a:rPr>
              <a:t>  com dados para as causas dos óbitos. (carga dos dados apenas SUBCAT e DESCRIÇÃO)</a:t>
            </a:r>
            <a:endParaRPr lang="pt-BR" sz="13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Aft>
                <a:spcPts val="1000"/>
              </a:spcAft>
              <a:buFont typeface="Wingdings" panose="05000000000000000000" pitchFamily="2" charset="2"/>
              <a:buChar char=""/>
            </a:pPr>
            <a:r>
              <a:rPr lang="pt-BR" sz="1300" dirty="0">
                <a:effectLst/>
                <a:latin typeface="Calibri" panose="020F0502020204030204" pitchFamily="34" charset="0"/>
                <a:ea typeface="Times New Roman" panose="02020603050405020304" pitchFamily="18" charset="0"/>
                <a:cs typeface="Calibri" panose="020F0502020204030204" pitchFamily="34" charset="0"/>
              </a:rPr>
              <a:t>Código de CBO - Classificação Brasileira de Ocupações    </a:t>
            </a:r>
            <a:r>
              <a:rPr lang="pt-BR" sz="1300" u="sng" dirty="0">
                <a:effectLst/>
                <a:latin typeface="Calibri" panose="020F0502020204030204" pitchFamily="34" charset="0"/>
                <a:ea typeface="Times New Roman" panose="02020603050405020304" pitchFamily="18" charset="0"/>
                <a:cs typeface="Calibri" panose="020F0502020204030204" pitchFamily="34" charset="0"/>
                <a:hlinkClick r:id="rId6"/>
              </a:rPr>
              <a:t>http://www.mtecbo.gov.br/cbosite/pages/downloads.jsf</a:t>
            </a:r>
            <a:r>
              <a:rPr lang="pt-BR" sz="1300" dirty="0">
                <a:effectLst/>
                <a:latin typeface="Calibri" panose="020F0502020204030204" pitchFamily="34" charset="0"/>
                <a:ea typeface="Times New Roman" panose="02020603050405020304" pitchFamily="18" charset="0"/>
                <a:cs typeface="Calibri" panose="020F0502020204030204" pitchFamily="34" charset="0"/>
              </a:rPr>
              <a:t>  . (carga dos dados apenas código e título)</a:t>
            </a:r>
            <a:endParaRPr lang="pt-BR" sz="13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sz="13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49168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A3B79CA-F139-474B-9F51-D5BE27821C31}"/>
              </a:ext>
            </a:extLst>
          </p:cNvPr>
          <p:cNvSpPr>
            <a:spLocks noGrp="1"/>
          </p:cNvSpPr>
          <p:nvPr>
            <p:ph type="title"/>
          </p:nvPr>
        </p:nvSpPr>
        <p:spPr>
          <a:xfrm>
            <a:off x="643467" y="321735"/>
            <a:ext cx="10905066" cy="553446"/>
          </a:xfrm>
        </p:spPr>
        <p:txBody>
          <a:bodyPr>
            <a:normAutofit/>
          </a:bodyPr>
          <a:lstStyle/>
          <a:p>
            <a:r>
              <a:rPr lang="pt-BR" sz="2500" dirty="0"/>
              <a:t>Processamento dos Dados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Espaço Reservado para Conteúdo 3">
            <a:extLst>
              <a:ext uri="{FF2B5EF4-FFF2-40B4-BE49-F238E27FC236}">
                <a16:creationId xmlns:a16="http://schemas.microsoft.com/office/drawing/2014/main" id="{C9BC9D1A-5583-47C4-86F0-47D374690E3E}"/>
              </a:ext>
            </a:extLst>
          </p:cNvPr>
          <p:cNvGraphicFramePr>
            <a:graphicFrameLocks noGrp="1"/>
          </p:cNvGraphicFramePr>
          <p:nvPr>
            <p:ph idx="1"/>
            <p:extLst>
              <p:ext uri="{D42A27DB-BD31-4B8C-83A1-F6EECF244321}">
                <p14:modId xmlns:p14="http://schemas.microsoft.com/office/powerpoint/2010/main" val="3197510182"/>
              </p:ext>
            </p:extLst>
          </p:nvPr>
        </p:nvGraphicFramePr>
        <p:xfrm>
          <a:off x="283582" y="1038385"/>
          <a:ext cx="5628746" cy="3563112"/>
        </p:xfrm>
        <a:graphic>
          <a:graphicData uri="http://schemas.openxmlformats.org/drawingml/2006/table">
            <a:tbl>
              <a:tblPr firstRow="1" firstCol="1" bandRow="1">
                <a:tableStyleId>{5C22544A-7EE6-4342-B048-85BDC9FD1C3A}</a:tableStyleId>
              </a:tblPr>
              <a:tblGrid>
                <a:gridCol w="810697">
                  <a:extLst>
                    <a:ext uri="{9D8B030D-6E8A-4147-A177-3AD203B41FA5}">
                      <a16:colId xmlns:a16="http://schemas.microsoft.com/office/drawing/2014/main" val="558659194"/>
                    </a:ext>
                  </a:extLst>
                </a:gridCol>
                <a:gridCol w="1634905">
                  <a:extLst>
                    <a:ext uri="{9D8B030D-6E8A-4147-A177-3AD203B41FA5}">
                      <a16:colId xmlns:a16="http://schemas.microsoft.com/office/drawing/2014/main" val="3990941804"/>
                    </a:ext>
                  </a:extLst>
                </a:gridCol>
                <a:gridCol w="1471503">
                  <a:extLst>
                    <a:ext uri="{9D8B030D-6E8A-4147-A177-3AD203B41FA5}">
                      <a16:colId xmlns:a16="http://schemas.microsoft.com/office/drawing/2014/main" val="1818679210"/>
                    </a:ext>
                  </a:extLst>
                </a:gridCol>
                <a:gridCol w="1711641">
                  <a:extLst>
                    <a:ext uri="{9D8B030D-6E8A-4147-A177-3AD203B41FA5}">
                      <a16:colId xmlns:a16="http://schemas.microsoft.com/office/drawing/2014/main" val="3879158463"/>
                    </a:ext>
                  </a:extLst>
                </a:gridCol>
              </a:tblGrid>
              <a:tr h="185488">
                <a:tc>
                  <a:txBody>
                    <a:bodyPr/>
                    <a:lstStyle/>
                    <a:p>
                      <a:pPr>
                        <a:lnSpc>
                          <a:spcPct val="115000"/>
                        </a:lnSpc>
                        <a:spcAft>
                          <a:spcPts val="1000"/>
                        </a:spcAft>
                      </a:pPr>
                      <a:r>
                        <a:rPr lang="pt-BR" sz="1800">
                          <a:effectLst/>
                        </a:rPr>
                        <a:t>Ano</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nSpc>
                          <a:spcPct val="115000"/>
                        </a:lnSpc>
                        <a:spcAft>
                          <a:spcPts val="1000"/>
                        </a:spcAft>
                      </a:pPr>
                      <a:r>
                        <a:rPr lang="pt-BR" sz="1800">
                          <a:effectLst/>
                        </a:rPr>
                        <a:t>total óbito</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nSpc>
                          <a:spcPct val="115000"/>
                        </a:lnSpc>
                        <a:spcAft>
                          <a:spcPts val="1000"/>
                        </a:spcAft>
                      </a:pPr>
                      <a:r>
                        <a:rPr lang="pt-BR" sz="1800" dirty="0">
                          <a:effectLst/>
                        </a:rPr>
                        <a:t>total suicídio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nSpc>
                          <a:spcPct val="115000"/>
                        </a:lnSpc>
                        <a:spcAft>
                          <a:spcPts val="1000"/>
                        </a:spcAft>
                      </a:pPr>
                      <a:r>
                        <a:rPr lang="pt-BR" sz="1800">
                          <a:effectLst/>
                        </a:rPr>
                        <a:t>Percentuais</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extLst>
                  <a:ext uri="{0D108BD9-81ED-4DB2-BD59-A6C34878D82A}">
                    <a16:rowId xmlns:a16="http://schemas.microsoft.com/office/drawing/2014/main" val="2936219860"/>
                  </a:ext>
                </a:extLst>
              </a:tr>
              <a:tr h="185488">
                <a:tc>
                  <a:txBody>
                    <a:bodyPr/>
                    <a:lstStyle/>
                    <a:p>
                      <a:pPr algn="r">
                        <a:lnSpc>
                          <a:spcPct val="115000"/>
                        </a:lnSpc>
                        <a:spcAft>
                          <a:spcPts val="1000"/>
                        </a:spcAft>
                      </a:pPr>
                      <a:r>
                        <a:rPr lang="pt-BR" sz="1800">
                          <a:effectLst/>
                        </a:rPr>
                        <a:t>2010</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1136947</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8897</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0,0078</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extLst>
                  <a:ext uri="{0D108BD9-81ED-4DB2-BD59-A6C34878D82A}">
                    <a16:rowId xmlns:a16="http://schemas.microsoft.com/office/drawing/2014/main" val="1091927378"/>
                  </a:ext>
                </a:extLst>
              </a:tr>
              <a:tr h="185488">
                <a:tc>
                  <a:txBody>
                    <a:bodyPr/>
                    <a:lstStyle/>
                    <a:p>
                      <a:pPr algn="r">
                        <a:lnSpc>
                          <a:spcPct val="115000"/>
                        </a:lnSpc>
                        <a:spcAft>
                          <a:spcPts val="1000"/>
                        </a:spcAft>
                      </a:pPr>
                      <a:r>
                        <a:rPr lang="pt-BR" sz="1800">
                          <a:effectLst/>
                        </a:rPr>
                        <a:t>2011</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1170498</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9316</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0,0080</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extLst>
                  <a:ext uri="{0D108BD9-81ED-4DB2-BD59-A6C34878D82A}">
                    <a16:rowId xmlns:a16="http://schemas.microsoft.com/office/drawing/2014/main" val="3739290343"/>
                  </a:ext>
                </a:extLst>
              </a:tr>
              <a:tr h="185488">
                <a:tc>
                  <a:txBody>
                    <a:bodyPr/>
                    <a:lstStyle/>
                    <a:p>
                      <a:pPr algn="r">
                        <a:lnSpc>
                          <a:spcPct val="115000"/>
                        </a:lnSpc>
                        <a:spcAft>
                          <a:spcPts val="1000"/>
                        </a:spcAft>
                      </a:pPr>
                      <a:r>
                        <a:rPr lang="pt-BR" sz="1800">
                          <a:effectLst/>
                        </a:rPr>
                        <a:t>2012</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1181166</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9730</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0,0082</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extLst>
                  <a:ext uri="{0D108BD9-81ED-4DB2-BD59-A6C34878D82A}">
                    <a16:rowId xmlns:a16="http://schemas.microsoft.com/office/drawing/2014/main" val="3630613969"/>
                  </a:ext>
                </a:extLst>
              </a:tr>
              <a:tr h="185488">
                <a:tc>
                  <a:txBody>
                    <a:bodyPr/>
                    <a:lstStyle/>
                    <a:p>
                      <a:pPr algn="r">
                        <a:lnSpc>
                          <a:spcPct val="115000"/>
                        </a:lnSpc>
                        <a:spcAft>
                          <a:spcPts val="1000"/>
                        </a:spcAft>
                      </a:pPr>
                      <a:r>
                        <a:rPr lang="pt-BR" sz="1800">
                          <a:effectLst/>
                        </a:rPr>
                        <a:t>2013</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1210474</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10082</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0,0083</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extLst>
                  <a:ext uri="{0D108BD9-81ED-4DB2-BD59-A6C34878D82A}">
                    <a16:rowId xmlns:a16="http://schemas.microsoft.com/office/drawing/2014/main" val="4208361451"/>
                  </a:ext>
                </a:extLst>
              </a:tr>
              <a:tr h="185488">
                <a:tc>
                  <a:txBody>
                    <a:bodyPr/>
                    <a:lstStyle/>
                    <a:p>
                      <a:pPr algn="r">
                        <a:lnSpc>
                          <a:spcPct val="115000"/>
                        </a:lnSpc>
                        <a:spcAft>
                          <a:spcPts val="1000"/>
                        </a:spcAft>
                      </a:pPr>
                      <a:r>
                        <a:rPr lang="pt-BR" sz="1800">
                          <a:effectLst/>
                        </a:rPr>
                        <a:t>2014</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1227039</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10233</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0,0083</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extLst>
                  <a:ext uri="{0D108BD9-81ED-4DB2-BD59-A6C34878D82A}">
                    <a16:rowId xmlns:a16="http://schemas.microsoft.com/office/drawing/2014/main" val="2013149676"/>
                  </a:ext>
                </a:extLst>
              </a:tr>
              <a:tr h="185488">
                <a:tc>
                  <a:txBody>
                    <a:bodyPr/>
                    <a:lstStyle/>
                    <a:p>
                      <a:pPr algn="r">
                        <a:lnSpc>
                          <a:spcPct val="115000"/>
                        </a:lnSpc>
                        <a:spcAft>
                          <a:spcPts val="1000"/>
                        </a:spcAft>
                      </a:pPr>
                      <a:r>
                        <a:rPr lang="pt-BR" sz="1800">
                          <a:effectLst/>
                        </a:rPr>
                        <a:t>2015</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1264175</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10548</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0,0083</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extLst>
                  <a:ext uri="{0D108BD9-81ED-4DB2-BD59-A6C34878D82A}">
                    <a16:rowId xmlns:a16="http://schemas.microsoft.com/office/drawing/2014/main" val="2042850881"/>
                  </a:ext>
                </a:extLst>
              </a:tr>
              <a:tr h="185488">
                <a:tc>
                  <a:txBody>
                    <a:bodyPr/>
                    <a:lstStyle/>
                    <a:p>
                      <a:pPr algn="r">
                        <a:lnSpc>
                          <a:spcPct val="115000"/>
                        </a:lnSpc>
                        <a:spcAft>
                          <a:spcPts val="1000"/>
                        </a:spcAft>
                      </a:pPr>
                      <a:r>
                        <a:rPr lang="pt-BR" sz="1800">
                          <a:effectLst/>
                        </a:rPr>
                        <a:t>2016</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1309774</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10690</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0,0082</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extLst>
                  <a:ext uri="{0D108BD9-81ED-4DB2-BD59-A6C34878D82A}">
                    <a16:rowId xmlns:a16="http://schemas.microsoft.com/office/drawing/2014/main" val="2369929390"/>
                  </a:ext>
                </a:extLst>
              </a:tr>
              <a:tr h="185488">
                <a:tc>
                  <a:txBody>
                    <a:bodyPr/>
                    <a:lstStyle/>
                    <a:p>
                      <a:pPr algn="r">
                        <a:lnSpc>
                          <a:spcPct val="115000"/>
                        </a:lnSpc>
                        <a:spcAft>
                          <a:spcPts val="1000"/>
                        </a:spcAft>
                      </a:pPr>
                      <a:r>
                        <a:rPr lang="pt-BR" sz="1800">
                          <a:effectLst/>
                        </a:rPr>
                        <a:t>2017</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1312663</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11820</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0,0090</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extLst>
                  <a:ext uri="{0D108BD9-81ED-4DB2-BD59-A6C34878D82A}">
                    <a16:rowId xmlns:a16="http://schemas.microsoft.com/office/drawing/2014/main" val="4213207399"/>
                  </a:ext>
                </a:extLst>
              </a:tr>
              <a:tr h="185488">
                <a:tc>
                  <a:txBody>
                    <a:bodyPr/>
                    <a:lstStyle/>
                    <a:p>
                      <a:pPr algn="r">
                        <a:lnSpc>
                          <a:spcPct val="115000"/>
                        </a:lnSpc>
                        <a:spcAft>
                          <a:spcPts val="1000"/>
                        </a:spcAft>
                      </a:pPr>
                      <a:r>
                        <a:rPr lang="pt-BR" sz="1800">
                          <a:effectLst/>
                        </a:rPr>
                        <a:t>2018</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766978</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7239</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dirty="0">
                          <a:effectLst/>
                        </a:rPr>
                        <a:t>0,0094</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extLst>
                  <a:ext uri="{0D108BD9-81ED-4DB2-BD59-A6C34878D82A}">
                    <a16:rowId xmlns:a16="http://schemas.microsoft.com/office/drawing/2014/main" val="2709410034"/>
                  </a:ext>
                </a:extLst>
              </a:tr>
              <a:tr h="185488">
                <a:tc>
                  <a:txBody>
                    <a:bodyPr/>
                    <a:lstStyle/>
                    <a:p>
                      <a:pPr algn="r">
                        <a:lnSpc>
                          <a:spcPct val="115000"/>
                        </a:lnSpc>
                        <a:spcAft>
                          <a:spcPts val="1000"/>
                        </a:spcAft>
                      </a:pPr>
                      <a:r>
                        <a:rPr lang="pt-BR" sz="1800">
                          <a:effectLst/>
                        </a:rPr>
                        <a:t>2019</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1349801</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13009</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0,0096</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extLst>
                  <a:ext uri="{0D108BD9-81ED-4DB2-BD59-A6C34878D82A}">
                    <a16:rowId xmlns:a16="http://schemas.microsoft.com/office/drawing/2014/main" val="3600432536"/>
                  </a:ext>
                </a:extLst>
              </a:tr>
              <a:tr h="185488">
                <a:tc>
                  <a:txBody>
                    <a:bodyPr/>
                    <a:lstStyle/>
                    <a:p>
                      <a:pPr algn="r">
                        <a:lnSpc>
                          <a:spcPct val="115000"/>
                        </a:lnSpc>
                        <a:spcAft>
                          <a:spcPts val="1000"/>
                        </a:spcAft>
                      </a:pPr>
                      <a:r>
                        <a:rPr lang="pt-BR" sz="1800">
                          <a:effectLst/>
                        </a:rPr>
                        <a:t>2020</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1581645</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a:effectLst/>
                        </a:rPr>
                        <a:t>12082</a:t>
                      </a:r>
                      <a:endParaRPr lang="pt-BR" sz="180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tc>
                  <a:txBody>
                    <a:bodyPr/>
                    <a:lstStyle/>
                    <a:p>
                      <a:pPr algn="r">
                        <a:lnSpc>
                          <a:spcPct val="115000"/>
                        </a:lnSpc>
                        <a:spcAft>
                          <a:spcPts val="1000"/>
                        </a:spcAft>
                      </a:pPr>
                      <a:r>
                        <a:rPr lang="pt-BR" sz="1800" dirty="0">
                          <a:effectLst/>
                        </a:rPr>
                        <a:t>0,0076</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4049" marR="74049" marT="0" marB="0" anchor="b"/>
                </a:tc>
                <a:extLst>
                  <a:ext uri="{0D108BD9-81ED-4DB2-BD59-A6C34878D82A}">
                    <a16:rowId xmlns:a16="http://schemas.microsoft.com/office/drawing/2014/main" val="2731480676"/>
                  </a:ext>
                </a:extLst>
              </a:tr>
            </a:tbl>
          </a:graphicData>
        </a:graphic>
      </p:graphicFrame>
      <p:pic>
        <p:nvPicPr>
          <p:cNvPr id="2050" name="Picture 2">
            <a:extLst>
              <a:ext uri="{FF2B5EF4-FFF2-40B4-BE49-F238E27FC236}">
                <a16:creationId xmlns:a16="http://schemas.microsoft.com/office/drawing/2014/main" id="{1C780F80-DF26-4644-BC21-839603C16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445" y="3245959"/>
            <a:ext cx="6153555" cy="2818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6754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D8EDF7C-F367-4D3D-A7BF-337491D3F272}"/>
              </a:ext>
            </a:extLst>
          </p:cNvPr>
          <p:cNvSpPr>
            <a:spLocks noGrp="1"/>
          </p:cNvSpPr>
          <p:nvPr>
            <p:ph type="title"/>
          </p:nvPr>
        </p:nvSpPr>
        <p:spPr>
          <a:xfrm>
            <a:off x="0" y="198103"/>
            <a:ext cx="5473913" cy="775845"/>
          </a:xfrm>
        </p:spPr>
        <p:txBody>
          <a:bodyPr vert="horz" lIns="91440" tIns="45720" rIns="91440" bIns="45720" rtlCol="0" anchor="b">
            <a:normAutofit/>
          </a:bodyPr>
          <a:lstStyle/>
          <a:p>
            <a:pPr algn="ctr"/>
            <a:r>
              <a:rPr lang="en-US" sz="2500" kern="1200" dirty="0">
                <a:solidFill>
                  <a:schemeClr val="tx2"/>
                </a:solidFill>
                <a:latin typeface="+mj-lt"/>
                <a:ea typeface="+mj-ea"/>
                <a:cs typeface="+mj-cs"/>
              </a:rPr>
              <a:t>Declaração de Óbito</a:t>
            </a:r>
          </a:p>
        </p:txBody>
      </p:sp>
      <p:grpSp>
        <p:nvGrpSpPr>
          <p:cNvPr id="75" name="Group 7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76" name="Freeform: Shape 7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9" name="Freeform: Shape 7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074" name="Picture 2">
            <a:extLst>
              <a:ext uri="{FF2B5EF4-FFF2-40B4-BE49-F238E27FC236}">
                <a16:creationId xmlns:a16="http://schemas.microsoft.com/office/drawing/2014/main" id="{4F4BB9CB-99FF-40D3-B585-55700FF8DB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8375" y="1368629"/>
            <a:ext cx="9702891" cy="354155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 name="Group 8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82" name="Freeform: Shape 8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CaixaDeTexto 17">
            <a:extLst>
              <a:ext uri="{FF2B5EF4-FFF2-40B4-BE49-F238E27FC236}">
                <a16:creationId xmlns:a16="http://schemas.microsoft.com/office/drawing/2014/main" id="{44BFBDC6-26FD-411A-9A0C-92705BCDE307}"/>
              </a:ext>
            </a:extLst>
          </p:cNvPr>
          <p:cNvSpPr txBox="1"/>
          <p:nvPr/>
        </p:nvSpPr>
        <p:spPr>
          <a:xfrm>
            <a:off x="3957942" y="5236079"/>
            <a:ext cx="6093724" cy="1285737"/>
          </a:xfrm>
          <a:prstGeom prst="rect">
            <a:avLst/>
          </a:prstGeom>
          <a:noFill/>
        </p:spPr>
        <p:txBody>
          <a:bodyPr wrap="square">
            <a:spAutoFit/>
          </a:bodyPr>
          <a:lstStyle/>
          <a:p>
            <a:pPr marL="1143000" lvl="2" indent="-228600">
              <a:lnSpc>
                <a:spcPct val="115000"/>
              </a:lnSpc>
              <a:spcAft>
                <a:spcPts val="1000"/>
              </a:spcAft>
              <a:buFont typeface="Wingdings" panose="05000000000000000000" pitchFamily="2" charset="2"/>
              <a:buChar char=""/>
            </a:pPr>
            <a:r>
              <a:rPr lang="x-none" sz="1800" dirty="0">
                <a:effectLst/>
                <a:latin typeface="Calibri" panose="020F0502020204030204" pitchFamily="34" charset="0"/>
                <a:ea typeface="Calibri" panose="020F0502020204030204" pitchFamily="34" charset="0"/>
                <a:cs typeface="Times New Roman" panose="02020603050405020304" pitchFamily="18" charset="0"/>
              </a:rPr>
              <a:t>LINHAC          82.766661</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15000"/>
              </a:lnSpc>
              <a:spcAft>
                <a:spcPts val="1000"/>
              </a:spcAft>
              <a:buFont typeface="Wingdings" panose="05000000000000000000" pitchFamily="2" charset="2"/>
              <a:buChar char=""/>
            </a:pPr>
            <a:r>
              <a:rPr lang="x-none" sz="1800" dirty="0">
                <a:effectLst/>
                <a:latin typeface="Calibri" panose="020F0502020204030204" pitchFamily="34" charset="0"/>
                <a:ea typeface="Calibri" panose="020F0502020204030204" pitchFamily="34" charset="0"/>
                <a:cs typeface="Times New Roman" panose="02020603050405020304" pitchFamily="18" charset="0"/>
              </a:rPr>
              <a:t>LINHAD          93.698854</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15000"/>
              </a:lnSpc>
              <a:spcAft>
                <a:spcPts val="1000"/>
              </a:spcAft>
              <a:buFont typeface="Wingdings" panose="05000000000000000000" pitchFamily="2" charset="2"/>
              <a:buChar char=""/>
            </a:pPr>
            <a:r>
              <a:rPr lang="x-none" sz="1800" dirty="0">
                <a:effectLst/>
                <a:latin typeface="Calibri" panose="020F0502020204030204" pitchFamily="34" charset="0"/>
                <a:ea typeface="Calibri" panose="020F0502020204030204" pitchFamily="34" charset="0"/>
                <a:cs typeface="Times New Roman" panose="02020603050405020304" pitchFamily="18" charset="0"/>
              </a:rPr>
              <a:t>LINHAII         93.727012</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eta: para a Esquerda 4">
            <a:extLst>
              <a:ext uri="{FF2B5EF4-FFF2-40B4-BE49-F238E27FC236}">
                <a16:creationId xmlns:a16="http://schemas.microsoft.com/office/drawing/2014/main" id="{9051EF7D-CBE2-4905-A5F8-153F051BF6B1}"/>
              </a:ext>
            </a:extLst>
          </p:cNvPr>
          <p:cNvSpPr/>
          <p:nvPr/>
        </p:nvSpPr>
        <p:spPr>
          <a:xfrm>
            <a:off x="7792872" y="5688487"/>
            <a:ext cx="859809" cy="4530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8261F556-DCF8-4E72-9374-29EAA1990B47}"/>
              </a:ext>
            </a:extLst>
          </p:cNvPr>
          <p:cNvSpPr txBox="1"/>
          <p:nvPr/>
        </p:nvSpPr>
        <p:spPr>
          <a:xfrm>
            <a:off x="8739413" y="5699425"/>
            <a:ext cx="2306471" cy="369332"/>
          </a:xfrm>
          <a:prstGeom prst="rect">
            <a:avLst/>
          </a:prstGeom>
          <a:noFill/>
        </p:spPr>
        <p:txBody>
          <a:bodyPr wrap="square" rtlCol="0">
            <a:spAutoFit/>
          </a:bodyPr>
          <a:lstStyle/>
          <a:p>
            <a:r>
              <a:rPr lang="pt-BR" dirty="0"/>
              <a:t>Sem informação</a:t>
            </a:r>
          </a:p>
        </p:txBody>
      </p:sp>
    </p:spTree>
    <p:extLst>
      <p:ext uri="{BB962C8B-B14F-4D97-AF65-F5344CB8AC3E}">
        <p14:creationId xmlns:p14="http://schemas.microsoft.com/office/powerpoint/2010/main" val="187796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CCDD1A-E0BE-4DCE-BDB7-E1E541EE598C}"/>
              </a:ext>
            </a:extLst>
          </p:cNvPr>
          <p:cNvSpPr>
            <a:spLocks noGrp="1"/>
          </p:cNvSpPr>
          <p:nvPr>
            <p:ph type="title"/>
          </p:nvPr>
        </p:nvSpPr>
        <p:spPr>
          <a:xfrm>
            <a:off x="1043631" y="809898"/>
            <a:ext cx="10173010" cy="1554480"/>
          </a:xfrm>
        </p:spPr>
        <p:txBody>
          <a:bodyPr anchor="ctr">
            <a:normAutofit/>
          </a:bodyPr>
          <a:lstStyle/>
          <a:p>
            <a:r>
              <a:rPr lang="pt-BR" sz="4800"/>
              <a:t>Tratamento do campos </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Espaço Reservado para Conteúdo 2">
            <a:extLst>
              <a:ext uri="{FF2B5EF4-FFF2-40B4-BE49-F238E27FC236}">
                <a16:creationId xmlns:a16="http://schemas.microsoft.com/office/drawing/2014/main" id="{794E86A4-F810-43DC-B1F2-151883AF6ECA}"/>
              </a:ext>
            </a:extLst>
          </p:cNvPr>
          <p:cNvGraphicFramePr>
            <a:graphicFrameLocks noGrp="1"/>
          </p:cNvGraphicFramePr>
          <p:nvPr>
            <p:ph idx="1"/>
            <p:extLst>
              <p:ext uri="{D42A27DB-BD31-4B8C-83A1-F6EECF244321}">
                <p14:modId xmlns:p14="http://schemas.microsoft.com/office/powerpoint/2010/main" val="39396528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94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Agrupar 6">
            <a:extLst>
              <a:ext uri="{FF2B5EF4-FFF2-40B4-BE49-F238E27FC236}">
                <a16:creationId xmlns:a16="http://schemas.microsoft.com/office/drawing/2014/main" id="{FE10EAC6-005F-4E71-97FB-56FBF6C96F90}"/>
              </a:ext>
            </a:extLst>
          </p:cNvPr>
          <p:cNvGrpSpPr/>
          <p:nvPr/>
        </p:nvGrpSpPr>
        <p:grpSpPr>
          <a:xfrm>
            <a:off x="0" y="704056"/>
            <a:ext cx="4753111" cy="5989105"/>
            <a:chOff x="0" y="704056"/>
            <a:chExt cx="4753111" cy="5989105"/>
          </a:xfrm>
        </p:grpSpPr>
        <p:sp>
          <p:nvSpPr>
            <p:cNvPr id="6" name="Triângulo isósceles 5">
              <a:extLst>
                <a:ext uri="{FF2B5EF4-FFF2-40B4-BE49-F238E27FC236}">
                  <a16:creationId xmlns:a16="http://schemas.microsoft.com/office/drawing/2014/main" id="{F15872EE-1564-4DA4-AE6C-0886ED3FEC7B}"/>
                </a:ext>
              </a:extLst>
            </p:cNvPr>
            <p:cNvSpPr/>
            <p:nvPr/>
          </p:nvSpPr>
          <p:spPr>
            <a:xfrm rot="5400000">
              <a:off x="-576661" y="1280717"/>
              <a:ext cx="5650173" cy="4496851"/>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9" name="Triângulo isósceles 18">
              <a:extLst>
                <a:ext uri="{FF2B5EF4-FFF2-40B4-BE49-F238E27FC236}">
                  <a16:creationId xmlns:a16="http://schemas.microsoft.com/office/drawing/2014/main" id="{73DA3F35-D551-4DF8-8032-C0176363B67A}"/>
                </a:ext>
              </a:extLst>
            </p:cNvPr>
            <p:cNvSpPr/>
            <p:nvPr/>
          </p:nvSpPr>
          <p:spPr>
            <a:xfrm rot="5400000">
              <a:off x="-320401" y="1619649"/>
              <a:ext cx="5650173" cy="4496851"/>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sp>
        <p:nvSpPr>
          <p:cNvPr id="2" name="Título 1">
            <a:extLst>
              <a:ext uri="{FF2B5EF4-FFF2-40B4-BE49-F238E27FC236}">
                <a16:creationId xmlns:a16="http://schemas.microsoft.com/office/drawing/2014/main" id="{0E8C9C41-167D-4465-8512-2B5F4D630091}"/>
              </a:ext>
            </a:extLst>
          </p:cNvPr>
          <p:cNvSpPr>
            <a:spLocks noGrp="1"/>
          </p:cNvSpPr>
          <p:nvPr>
            <p:ph type="title"/>
          </p:nvPr>
        </p:nvSpPr>
        <p:spPr>
          <a:xfrm>
            <a:off x="641445" y="365125"/>
            <a:ext cx="4367283" cy="677863"/>
          </a:xfrm>
        </p:spPr>
        <p:txBody>
          <a:bodyPr>
            <a:noAutofit/>
          </a:bodyPr>
          <a:lstStyle/>
          <a:p>
            <a:r>
              <a:rPr lang="pt-BR" sz="2600" b="1" dirty="0">
                <a:solidFill>
                  <a:schemeClr val="accent4">
                    <a:lumMod val="75000"/>
                  </a:schemeClr>
                </a:solidFill>
              </a:rPr>
              <a:t>Análise e Exploração dos Dados</a:t>
            </a:r>
          </a:p>
        </p:txBody>
      </p:sp>
      <p:pic>
        <p:nvPicPr>
          <p:cNvPr id="4098" name="Picture 2">
            <a:extLst>
              <a:ext uri="{FF2B5EF4-FFF2-40B4-BE49-F238E27FC236}">
                <a16:creationId xmlns:a16="http://schemas.microsoft.com/office/drawing/2014/main" id="{B5BEBEE4-AD61-4221-AD8F-837C03B085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15004"/>
            <a:ext cx="5986133" cy="329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id="{A7486412-36CE-4D72-88A1-847EFE462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3913" y="552605"/>
            <a:ext cx="6798087" cy="3241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237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grupar 4">
            <a:extLst>
              <a:ext uri="{FF2B5EF4-FFF2-40B4-BE49-F238E27FC236}">
                <a16:creationId xmlns:a16="http://schemas.microsoft.com/office/drawing/2014/main" id="{1D11E2B5-9499-426A-AD80-35F20D97085A}"/>
              </a:ext>
            </a:extLst>
          </p:cNvPr>
          <p:cNvGrpSpPr/>
          <p:nvPr/>
        </p:nvGrpSpPr>
        <p:grpSpPr>
          <a:xfrm>
            <a:off x="0" y="704056"/>
            <a:ext cx="4753111" cy="5989105"/>
            <a:chOff x="0" y="704056"/>
            <a:chExt cx="4753111" cy="5989105"/>
          </a:xfrm>
        </p:grpSpPr>
        <p:sp>
          <p:nvSpPr>
            <p:cNvPr id="6" name="Triângulo isósceles 5">
              <a:extLst>
                <a:ext uri="{FF2B5EF4-FFF2-40B4-BE49-F238E27FC236}">
                  <a16:creationId xmlns:a16="http://schemas.microsoft.com/office/drawing/2014/main" id="{2B59C0DF-4F4B-4367-8B81-EDD377A03654}"/>
                </a:ext>
              </a:extLst>
            </p:cNvPr>
            <p:cNvSpPr/>
            <p:nvPr/>
          </p:nvSpPr>
          <p:spPr>
            <a:xfrm rot="5400000">
              <a:off x="-576661" y="1280717"/>
              <a:ext cx="5650173" cy="4496851"/>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riângulo isósceles 6">
              <a:extLst>
                <a:ext uri="{FF2B5EF4-FFF2-40B4-BE49-F238E27FC236}">
                  <a16:creationId xmlns:a16="http://schemas.microsoft.com/office/drawing/2014/main" id="{6BCF6364-6554-4B32-9320-57384068C257}"/>
                </a:ext>
              </a:extLst>
            </p:cNvPr>
            <p:cNvSpPr/>
            <p:nvPr/>
          </p:nvSpPr>
          <p:spPr>
            <a:xfrm rot="5400000">
              <a:off x="-320401" y="1619649"/>
              <a:ext cx="5650173" cy="4496851"/>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pic>
        <p:nvPicPr>
          <p:cNvPr id="5122" name="Picture 2">
            <a:extLst>
              <a:ext uri="{FF2B5EF4-FFF2-40B4-BE49-F238E27FC236}">
                <a16:creationId xmlns:a16="http://schemas.microsoft.com/office/drawing/2014/main" id="{81D93B0B-0F52-4D75-9115-D15231ABC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74240"/>
            <a:ext cx="10084927" cy="3849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ítulo 1">
            <a:extLst>
              <a:ext uri="{FF2B5EF4-FFF2-40B4-BE49-F238E27FC236}">
                <a16:creationId xmlns:a16="http://schemas.microsoft.com/office/drawing/2014/main" id="{790456D8-BB10-47F9-A60D-458736A0B8EF}"/>
              </a:ext>
            </a:extLst>
          </p:cNvPr>
          <p:cNvSpPr>
            <a:spLocks noGrp="1"/>
          </p:cNvSpPr>
          <p:nvPr>
            <p:ph type="title"/>
          </p:nvPr>
        </p:nvSpPr>
        <p:spPr>
          <a:xfrm>
            <a:off x="641445" y="365125"/>
            <a:ext cx="4367283" cy="677863"/>
          </a:xfrm>
        </p:spPr>
        <p:txBody>
          <a:bodyPr>
            <a:noAutofit/>
          </a:bodyPr>
          <a:lstStyle/>
          <a:p>
            <a:r>
              <a:rPr lang="pt-BR" sz="2600" b="1" dirty="0">
                <a:solidFill>
                  <a:schemeClr val="accent4">
                    <a:lumMod val="75000"/>
                  </a:schemeClr>
                </a:solidFill>
              </a:rPr>
              <a:t>Análise e Exploração dos Dados</a:t>
            </a:r>
          </a:p>
        </p:txBody>
      </p:sp>
    </p:spTree>
    <p:extLst>
      <p:ext uri="{BB962C8B-B14F-4D97-AF65-F5344CB8AC3E}">
        <p14:creationId xmlns:p14="http://schemas.microsoft.com/office/powerpoint/2010/main" val="230694204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672</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Calibri</vt:lpstr>
      <vt:lpstr>Calibri Light</vt:lpstr>
      <vt:lpstr>Wingdings</vt:lpstr>
      <vt:lpstr>Tema do Office</vt:lpstr>
      <vt:lpstr>Apresentação do PowerPoint</vt:lpstr>
      <vt:lpstr>Objetivo </vt:lpstr>
      <vt:lpstr>Apresentação do PowerPoint</vt:lpstr>
      <vt:lpstr>Coleta dados </vt:lpstr>
      <vt:lpstr>Processamento dos Dados</vt:lpstr>
      <vt:lpstr>Declaração de Óbito</vt:lpstr>
      <vt:lpstr>Tratamento do campos </vt:lpstr>
      <vt:lpstr>Análise e Exploração dos Dados</vt:lpstr>
      <vt:lpstr>Análise e Exploração dos Dados</vt:lpstr>
      <vt:lpstr>Análise e Exploração dos Dados</vt:lpstr>
      <vt:lpstr>Análise e Exploração dos Dados</vt:lpstr>
      <vt:lpstr>Análise e Exploração dos Dados</vt:lpstr>
      <vt:lpstr>Análise e Exploração dos Dados</vt:lpstr>
      <vt:lpstr>Criação de modelo Machine Learning</vt:lpstr>
      <vt:lpstr>Resultados</vt:lpstr>
    </vt:vector>
  </TitlesOfParts>
  <Company>Secretaria do Estado da Fazenda de Minas Gerais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Funções por Classificação</dc:title>
  <dc:creator>Adriana Cardoso</dc:creator>
  <cp:lastModifiedBy>Adriana Cardoso</cp:lastModifiedBy>
  <cp:revision>13</cp:revision>
  <dcterms:created xsi:type="dcterms:W3CDTF">2018-10-01T15:41:00Z</dcterms:created>
  <dcterms:modified xsi:type="dcterms:W3CDTF">2022-01-17T19:28:43Z</dcterms:modified>
</cp:coreProperties>
</file>