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Slab Light"/>
      <p:regular r:id="rId22"/>
      <p:bold r:id="rId23"/>
    </p:embeddedFont>
    <p:embeddedFont>
      <p:font typeface="Bebas Neue"/>
      <p:regular r:id="rId24"/>
    </p:embeddedFont>
    <p:embeddedFont>
      <p:font typeface="Overpass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Overpass ExtraLight"/>
      <p:regular r:id="rId33"/>
      <p:bold r:id="rId34"/>
      <p:italic r:id="rId35"/>
      <p:boldItalic r:id="rId36"/>
    </p:embeddedFont>
    <p:embeddedFont>
      <p:font typeface="Overpas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HNNVZgqqzhSsbdxkoC4a0gWT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Light-boldItalic.fntdata"/><Relationship Id="rId4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33" Type="http://schemas.openxmlformats.org/officeDocument/2006/relationships/font" Target="fonts/OverpassExtraLight-regular.fntdata"/><Relationship Id="rId32" Type="http://schemas.openxmlformats.org/officeDocument/2006/relationships/font" Target="fonts/FiraSansExtraCondensedMedium-boldItalic.fntdata"/><Relationship Id="rId35" Type="http://schemas.openxmlformats.org/officeDocument/2006/relationships/font" Target="fonts/OverpassExtraLight-italic.fntdata"/><Relationship Id="rId34" Type="http://schemas.openxmlformats.org/officeDocument/2006/relationships/font" Target="fonts/OverpassExtraLight-bold.fntdata"/><Relationship Id="rId37" Type="http://schemas.openxmlformats.org/officeDocument/2006/relationships/font" Target="fonts/OverpassLight-regular.fntdata"/><Relationship Id="rId36" Type="http://schemas.openxmlformats.org/officeDocument/2006/relationships/font" Target="fonts/OverpassExtraLight-boldItalic.fntdata"/><Relationship Id="rId39" Type="http://schemas.openxmlformats.org/officeDocument/2006/relationships/font" Target="fonts/OverpassLight-italic.fntdata"/><Relationship Id="rId38" Type="http://schemas.openxmlformats.org/officeDocument/2006/relationships/font" Target="fonts/OverpassLight-bold.fntdata"/><Relationship Id="rId20" Type="http://schemas.openxmlformats.org/officeDocument/2006/relationships/slide" Target="slides/slide16.xml"/><Relationship Id="rId22" Type="http://schemas.openxmlformats.org/officeDocument/2006/relationships/font" Target="fonts/RobotoSlabLight-regular.fntdata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font" Target="fonts/RobotoSlabLight-bold.fntdata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29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9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19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9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9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" name="Google Shape;15;p19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19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19"/>
          <p:cNvSpPr txBox="1"/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/>
          <p:nvPr>
            <p:ph type="title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2" type="title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0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30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 txBox="1"/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title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2" name="Google Shape;72;p30"/>
          <p:cNvSpPr txBox="1"/>
          <p:nvPr>
            <p:ph idx="1" type="subTitle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3" type="subTitle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74" name="Google Shape;74;p30"/>
          <p:cNvSpPr txBox="1"/>
          <p:nvPr>
            <p:ph idx="4" type="title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5" name="Google Shape;75;p30"/>
          <p:cNvSpPr txBox="1"/>
          <p:nvPr>
            <p:ph idx="5" type="subTitle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6" type="subTitle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77" name="Google Shape;77;p30"/>
          <p:cNvSpPr txBox="1"/>
          <p:nvPr>
            <p:ph idx="7" type="title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8" name="Google Shape;78;p30"/>
          <p:cNvSpPr txBox="1"/>
          <p:nvPr>
            <p:ph idx="8" type="subTitle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9" type="subTitle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80" name="Google Shape;80;p30"/>
          <p:cNvSpPr txBox="1"/>
          <p:nvPr>
            <p:ph idx="13" type="title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1" name="Google Shape;81;p30"/>
          <p:cNvSpPr txBox="1"/>
          <p:nvPr>
            <p:ph idx="14" type="subTitle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15" type="subTitle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83" name="Google Shape;83;p30"/>
          <p:cNvSpPr txBox="1"/>
          <p:nvPr>
            <p:ph idx="16" type="title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4" name="Google Shape;84;p30"/>
          <p:cNvSpPr txBox="1"/>
          <p:nvPr>
            <p:ph idx="17" type="subTitle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30"/>
          <p:cNvSpPr txBox="1"/>
          <p:nvPr>
            <p:ph idx="18" type="subTitle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86" name="Google Shape;86;p30"/>
          <p:cNvSpPr txBox="1"/>
          <p:nvPr>
            <p:ph idx="19" type="title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7" name="Google Shape;87;p30"/>
          <p:cNvSpPr txBox="1"/>
          <p:nvPr>
            <p:ph idx="20" type="subTitle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idx="21" type="subTitle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1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1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2" type="title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31"/>
          <p:cNvSpPr txBox="1"/>
          <p:nvPr>
            <p:ph idx="3" type="subTitle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98" name="Google Shape;98;p31"/>
          <p:cNvSpPr txBox="1"/>
          <p:nvPr>
            <p:ph idx="4" type="title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99" name="Google Shape;99;p31"/>
          <p:cNvSpPr txBox="1"/>
          <p:nvPr>
            <p:ph idx="5" type="subTitle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6" type="subTitle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7" type="title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2" name="Google Shape;102;p31"/>
          <p:cNvSpPr txBox="1"/>
          <p:nvPr>
            <p:ph idx="8" type="subTitle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9" type="subTitle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104" name="Google Shape;104;p31"/>
          <p:cNvSpPr txBox="1"/>
          <p:nvPr>
            <p:ph idx="13" type="title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5" name="Google Shape;105;p31"/>
          <p:cNvSpPr txBox="1"/>
          <p:nvPr>
            <p:ph idx="14" type="subTitle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31"/>
          <p:cNvSpPr txBox="1"/>
          <p:nvPr>
            <p:ph idx="15" type="subTitle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 txBox="1"/>
          <p:nvPr>
            <p:ph type="title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12" name="Google Shape;112;p32"/>
          <p:cNvSpPr txBox="1"/>
          <p:nvPr>
            <p:ph idx="2" type="title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32"/>
          <p:cNvSpPr txBox="1"/>
          <p:nvPr>
            <p:ph idx="1" type="subTitle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32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2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 txBox="1"/>
          <p:nvPr>
            <p:ph type="title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19" name="Google Shape;119;p33"/>
          <p:cNvSpPr txBox="1"/>
          <p:nvPr>
            <p:ph idx="2" type="title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1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idx="1" type="subTitle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 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6"/>
          <p:cNvSpPr txBox="1"/>
          <p:nvPr>
            <p:ph type="title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6"/>
          <p:cNvSpPr txBox="1"/>
          <p:nvPr>
            <p:ph idx="2" type="title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idx="1" type="subTitle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2" type="subTitle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/>
          <p:nvPr/>
        </p:nvSpPr>
        <p:spPr>
          <a:xfrm>
            <a:off x="4240800" y="-75500"/>
            <a:ext cx="37104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8"/>
          <p:cNvSpPr txBox="1"/>
          <p:nvPr>
            <p:ph type="title"/>
          </p:nvPr>
        </p:nvSpPr>
        <p:spPr>
          <a:xfrm>
            <a:off x="4240800" y="393053"/>
            <a:ext cx="3710400" cy="20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subTitle"/>
          </p:nvPr>
        </p:nvSpPr>
        <p:spPr>
          <a:xfrm>
            <a:off x="1260539" y="3796301"/>
            <a:ext cx="2450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38"/>
          <p:cNvSpPr txBox="1"/>
          <p:nvPr>
            <p:ph idx="2" type="subTitle"/>
          </p:nvPr>
        </p:nvSpPr>
        <p:spPr>
          <a:xfrm>
            <a:off x="931339" y="4211715"/>
            <a:ext cx="2779600" cy="1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42" name="Google Shape;142;p38"/>
          <p:cNvSpPr txBox="1"/>
          <p:nvPr>
            <p:ph idx="3" type="subTitle"/>
          </p:nvPr>
        </p:nvSpPr>
        <p:spPr>
          <a:xfrm>
            <a:off x="8420456" y="3796292"/>
            <a:ext cx="25600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38"/>
          <p:cNvSpPr txBox="1"/>
          <p:nvPr>
            <p:ph idx="4" type="subTitle"/>
          </p:nvPr>
        </p:nvSpPr>
        <p:spPr>
          <a:xfrm>
            <a:off x="8420456" y="4200388"/>
            <a:ext cx="2776400" cy="1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 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idx="1" type="subTitle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47" name="Google Shape;147;p39"/>
          <p:cNvSpPr txBox="1"/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2" type="subTitle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marR="677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 txBox="1"/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 only 5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/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3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3"/>
          <p:cNvSpPr txBox="1"/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43"/>
          <p:cNvSpPr txBox="1"/>
          <p:nvPr>
            <p:ph idx="1" type="subTitle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43"/>
          <p:cNvSpPr txBox="1"/>
          <p:nvPr>
            <p:ph idx="2" type="subTitle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43"/>
          <p:cNvSpPr txBox="1"/>
          <p:nvPr>
            <p:ph idx="3" type="subTitle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43"/>
          <p:cNvSpPr txBox="1"/>
          <p:nvPr>
            <p:ph idx="4" type="subTitle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 and two columns 3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4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44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44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44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44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4"/>
          <p:cNvSpPr txBox="1"/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" type="subTitle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idx="2" type="subTitle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7" name="Google Shape;177;p44"/>
          <p:cNvSpPr txBox="1"/>
          <p:nvPr>
            <p:ph idx="3" type="subTitle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44"/>
          <p:cNvSpPr txBox="1"/>
          <p:nvPr>
            <p:ph idx="4" type="subTitle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9" name="Google Shape;179;p44"/>
          <p:cNvSpPr txBox="1"/>
          <p:nvPr>
            <p:ph idx="5" type="subTitle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44"/>
          <p:cNvSpPr txBox="1"/>
          <p:nvPr>
            <p:ph idx="6" type="subTitle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 and two columns 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5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5"/>
          <p:cNvSpPr txBox="1"/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45"/>
          <p:cNvSpPr txBox="1"/>
          <p:nvPr>
            <p:ph idx="1" type="subTitle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45"/>
          <p:cNvSpPr txBox="1"/>
          <p:nvPr>
            <p:ph idx="2" type="subTitle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45"/>
          <p:cNvSpPr txBox="1"/>
          <p:nvPr>
            <p:ph idx="3" type="subTitle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45"/>
          <p:cNvSpPr txBox="1"/>
          <p:nvPr>
            <p:ph idx="4" type="subTitle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 and two columns 5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6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6"/>
          <p:cNvSpPr txBox="1"/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1" type="subTitle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46"/>
          <p:cNvSpPr txBox="1"/>
          <p:nvPr>
            <p:ph idx="2" type="subTitle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5" name="Google Shape;195;p46"/>
          <p:cNvSpPr txBox="1"/>
          <p:nvPr>
            <p:ph idx="3" type="subTitle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46"/>
          <p:cNvSpPr txBox="1"/>
          <p:nvPr>
            <p:ph idx="4" type="subTitle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7" name="Google Shape;197;p46"/>
          <p:cNvSpPr txBox="1"/>
          <p:nvPr>
            <p:ph idx="5" type="subTitle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46"/>
          <p:cNvSpPr txBox="1"/>
          <p:nvPr>
            <p:ph idx="6" type="subTitle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 only 6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7"/>
          <p:cNvSpPr txBox="1"/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/>
          <p:nvPr/>
        </p:nvSpPr>
        <p:spPr>
          <a:xfrm>
            <a:off x="4987333" y="2487517"/>
            <a:ext cx="72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>
            <a:off x="12056833" y="2503733"/>
            <a:ext cx="3200" cy="14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1"/>
          <p:cNvSpPr txBox="1"/>
          <p:nvPr>
            <p:ph type="title"/>
          </p:nvPr>
        </p:nvSpPr>
        <p:spPr>
          <a:xfrm>
            <a:off x="2736267" y="2668567"/>
            <a:ext cx="2217600" cy="1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28" name="Google Shape;28;p21"/>
          <p:cNvSpPr txBox="1"/>
          <p:nvPr>
            <p:ph idx="2" type="title"/>
          </p:nvPr>
        </p:nvSpPr>
        <p:spPr>
          <a:xfrm>
            <a:off x="5939067" y="2337731"/>
            <a:ext cx="5762000" cy="1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1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5957607" y="4175527"/>
            <a:ext cx="51120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 only 7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8"/>
          <p:cNvSpPr txBox="1"/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 only 8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9"/>
          <p:cNvSpPr txBox="1"/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 only 9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0"/>
          <p:cNvSpPr txBox="1"/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 only 10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1"/>
          <p:cNvSpPr txBox="1"/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 only 1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2"/>
          <p:cNvSpPr txBox="1"/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 only 12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3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53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53"/>
          <p:cNvSpPr txBox="1"/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 only 1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/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 only 14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/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 only 15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6"/>
          <p:cNvSpPr txBox="1"/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 only 16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7"/>
          <p:cNvSpPr txBox="1"/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/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subTitle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2" type="subTitle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3" type="subTitle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4" type="subTitle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 only 1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8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8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58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8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58"/>
          <p:cNvSpPr txBox="1"/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 only 18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9"/>
          <p:cNvSpPr txBox="1"/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 and six columns 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1" type="subTitle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60"/>
          <p:cNvSpPr txBox="1"/>
          <p:nvPr>
            <p:ph idx="2" type="subTitle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48" name="Google Shape;248;p60"/>
          <p:cNvSpPr txBox="1"/>
          <p:nvPr>
            <p:ph idx="3" type="subTitle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60"/>
          <p:cNvSpPr txBox="1"/>
          <p:nvPr>
            <p:ph idx="4" type="subTitle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50" name="Google Shape;250;p60"/>
          <p:cNvSpPr txBox="1"/>
          <p:nvPr>
            <p:ph idx="5" type="subTitle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60"/>
          <p:cNvSpPr txBox="1"/>
          <p:nvPr>
            <p:ph idx="6" type="subTitle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52" name="Google Shape;252;p60"/>
          <p:cNvSpPr txBox="1"/>
          <p:nvPr>
            <p:ph idx="7" type="subTitle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60"/>
          <p:cNvSpPr txBox="1"/>
          <p:nvPr>
            <p:ph idx="8" type="subTitle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54" name="Google Shape;254;p60"/>
          <p:cNvSpPr txBox="1"/>
          <p:nvPr>
            <p:ph idx="9" type="subTitle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60"/>
          <p:cNvSpPr txBox="1"/>
          <p:nvPr>
            <p:ph idx="13" type="subTitle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56" name="Google Shape;256;p60"/>
          <p:cNvSpPr txBox="1"/>
          <p:nvPr>
            <p:ph idx="14" type="subTitle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60"/>
          <p:cNvSpPr txBox="1"/>
          <p:nvPr>
            <p:ph idx="15" type="subTitle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 and six columns 2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" type="subTitle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61"/>
          <p:cNvSpPr txBox="1"/>
          <p:nvPr>
            <p:ph idx="2" type="subTitle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61"/>
          <p:cNvSpPr txBox="1"/>
          <p:nvPr>
            <p:ph idx="3" type="subTitle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61"/>
          <p:cNvSpPr txBox="1"/>
          <p:nvPr>
            <p:ph idx="4" type="subTitle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61"/>
          <p:cNvSpPr txBox="1"/>
          <p:nvPr>
            <p:ph idx="5" type="subTitle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61"/>
          <p:cNvSpPr txBox="1"/>
          <p:nvPr>
            <p:ph idx="6" type="subTitle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61"/>
          <p:cNvSpPr txBox="1"/>
          <p:nvPr>
            <p:ph idx="7" type="subTitle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61"/>
          <p:cNvSpPr txBox="1"/>
          <p:nvPr>
            <p:ph idx="8" type="subTitle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61"/>
          <p:cNvSpPr txBox="1"/>
          <p:nvPr>
            <p:ph idx="9" type="subTitle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61"/>
          <p:cNvSpPr txBox="1"/>
          <p:nvPr>
            <p:ph idx="13" type="subTitle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61"/>
          <p:cNvSpPr txBox="1"/>
          <p:nvPr>
            <p:ph idx="14" type="subTitle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61"/>
          <p:cNvSpPr txBox="1"/>
          <p:nvPr>
            <p:ph idx="15" type="subTitle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 and four columns 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2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2"/>
          <p:cNvSpPr txBox="1"/>
          <p:nvPr>
            <p:ph idx="1" type="subTitle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62"/>
          <p:cNvSpPr txBox="1"/>
          <p:nvPr>
            <p:ph idx="2" type="subTitle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62"/>
          <p:cNvSpPr txBox="1"/>
          <p:nvPr>
            <p:ph idx="3" type="subTitle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62"/>
          <p:cNvSpPr txBox="1"/>
          <p:nvPr>
            <p:ph idx="4" type="subTitle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62"/>
          <p:cNvSpPr txBox="1"/>
          <p:nvPr>
            <p:ph idx="5" type="subTitle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62"/>
          <p:cNvSpPr txBox="1"/>
          <p:nvPr>
            <p:ph idx="6" type="subTitle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62"/>
          <p:cNvSpPr txBox="1"/>
          <p:nvPr>
            <p:ph idx="7" type="subTitle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62"/>
          <p:cNvSpPr txBox="1"/>
          <p:nvPr>
            <p:ph idx="8" type="subTitle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62"/>
          <p:cNvSpPr txBox="1"/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6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3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3"/>
          <p:cNvSpPr txBox="1"/>
          <p:nvPr>
            <p:ph idx="1" type="subTitle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63"/>
          <p:cNvSpPr txBox="1"/>
          <p:nvPr>
            <p:ph idx="2" type="subTitle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63"/>
          <p:cNvSpPr txBox="1"/>
          <p:nvPr>
            <p:ph idx="3" type="subTitle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63"/>
          <p:cNvSpPr txBox="1"/>
          <p:nvPr>
            <p:ph idx="4" type="subTitle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63"/>
          <p:cNvSpPr txBox="1"/>
          <p:nvPr>
            <p:ph idx="5" type="subTitle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63"/>
          <p:cNvSpPr txBox="1"/>
          <p:nvPr>
            <p:ph idx="6" type="subTitle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63"/>
          <p:cNvSpPr txBox="1"/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 and four columns 3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4"/>
          <p:cNvSpPr txBox="1"/>
          <p:nvPr>
            <p:ph idx="1" type="subTitle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64"/>
          <p:cNvSpPr txBox="1"/>
          <p:nvPr>
            <p:ph idx="2" type="subTitle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64"/>
          <p:cNvSpPr txBox="1"/>
          <p:nvPr>
            <p:ph idx="3" type="subTitle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64"/>
          <p:cNvSpPr txBox="1"/>
          <p:nvPr>
            <p:ph idx="4" type="subTitle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64"/>
          <p:cNvSpPr txBox="1"/>
          <p:nvPr>
            <p:ph idx="5" type="subTitle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64"/>
          <p:cNvSpPr txBox="1"/>
          <p:nvPr>
            <p:ph idx="6" type="subTitle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64"/>
          <p:cNvSpPr txBox="1"/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64"/>
          <p:cNvSpPr txBox="1"/>
          <p:nvPr>
            <p:ph idx="7" type="subTitle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64"/>
          <p:cNvSpPr txBox="1"/>
          <p:nvPr>
            <p:ph idx="8" type="subTitle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Title and four columns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5"/>
          <p:cNvSpPr txBox="1"/>
          <p:nvPr>
            <p:ph idx="1" type="subTitle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65"/>
          <p:cNvSpPr txBox="1"/>
          <p:nvPr>
            <p:ph idx="2" type="subTitle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65"/>
          <p:cNvSpPr txBox="1"/>
          <p:nvPr>
            <p:ph idx="3" type="subTitle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65"/>
          <p:cNvSpPr txBox="1"/>
          <p:nvPr>
            <p:ph idx="4" type="subTitle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65"/>
          <p:cNvSpPr txBox="1"/>
          <p:nvPr>
            <p:ph idx="5" type="subTitle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65"/>
          <p:cNvSpPr txBox="1"/>
          <p:nvPr>
            <p:ph idx="6" type="subTitle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65"/>
          <p:cNvSpPr txBox="1"/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65"/>
          <p:cNvSpPr txBox="1"/>
          <p:nvPr>
            <p:ph idx="7" type="subTitle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65"/>
          <p:cNvSpPr txBox="1"/>
          <p:nvPr>
            <p:ph idx="8" type="subTitle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Title and three columns  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6"/>
          <p:cNvSpPr txBox="1"/>
          <p:nvPr>
            <p:ph idx="1" type="subTitle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66"/>
          <p:cNvSpPr txBox="1"/>
          <p:nvPr>
            <p:ph idx="2" type="subTitle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66"/>
          <p:cNvSpPr txBox="1"/>
          <p:nvPr>
            <p:ph idx="3" type="subTitle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66"/>
          <p:cNvSpPr txBox="1"/>
          <p:nvPr>
            <p:ph idx="4" type="subTitle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66"/>
          <p:cNvSpPr txBox="1"/>
          <p:nvPr>
            <p:ph idx="5" type="subTitle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66"/>
          <p:cNvSpPr txBox="1"/>
          <p:nvPr>
            <p:ph idx="6" type="subTitle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6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6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66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66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66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3">
  <p:cSld name="Title and three columns  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7"/>
          <p:cNvSpPr txBox="1"/>
          <p:nvPr>
            <p:ph idx="1" type="subTitle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67"/>
          <p:cNvSpPr txBox="1"/>
          <p:nvPr>
            <p:ph idx="2" type="subTitle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67"/>
          <p:cNvSpPr txBox="1"/>
          <p:nvPr>
            <p:ph idx="3" type="subTitle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67"/>
          <p:cNvSpPr txBox="1"/>
          <p:nvPr>
            <p:ph idx="4" type="subTitle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7"/>
          <p:cNvSpPr txBox="1"/>
          <p:nvPr>
            <p:ph idx="5" type="subTitle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67"/>
          <p:cNvSpPr txBox="1"/>
          <p:nvPr>
            <p:ph idx="6" type="subTitle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67"/>
          <p:cNvSpPr txBox="1"/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6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Title and four column 5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8"/>
          <p:cNvSpPr txBox="1"/>
          <p:nvPr>
            <p:ph idx="1" type="subTitle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68"/>
          <p:cNvSpPr txBox="1"/>
          <p:nvPr>
            <p:ph idx="2" type="subTitle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68"/>
          <p:cNvSpPr txBox="1"/>
          <p:nvPr>
            <p:ph idx="3" type="subTitle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68"/>
          <p:cNvSpPr txBox="1"/>
          <p:nvPr>
            <p:ph idx="4" type="subTitle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68"/>
          <p:cNvSpPr txBox="1"/>
          <p:nvPr>
            <p:ph idx="5" type="subTitle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68"/>
          <p:cNvSpPr txBox="1"/>
          <p:nvPr>
            <p:ph idx="6" type="subTitle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8"/>
          <p:cNvSpPr txBox="1"/>
          <p:nvPr>
            <p:ph idx="7" type="subTitle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68"/>
          <p:cNvSpPr txBox="1"/>
          <p:nvPr>
            <p:ph idx="8" type="subTitle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68"/>
          <p:cNvSpPr txBox="1"/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6">
  <p:cSld name="Title and four column 6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9"/>
          <p:cNvSpPr txBox="1"/>
          <p:nvPr>
            <p:ph idx="1" type="subTitle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69"/>
          <p:cNvSpPr txBox="1"/>
          <p:nvPr>
            <p:ph idx="2" type="subTitle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69"/>
          <p:cNvSpPr txBox="1"/>
          <p:nvPr>
            <p:ph idx="3" type="subTitle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69"/>
          <p:cNvSpPr txBox="1"/>
          <p:nvPr>
            <p:ph idx="4" type="subTitle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69"/>
          <p:cNvSpPr txBox="1"/>
          <p:nvPr>
            <p:ph idx="5" type="subTitle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69"/>
          <p:cNvSpPr txBox="1"/>
          <p:nvPr>
            <p:ph idx="6" type="subTitle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69"/>
          <p:cNvSpPr txBox="1"/>
          <p:nvPr>
            <p:ph idx="7" type="subTitle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69"/>
          <p:cNvSpPr txBox="1"/>
          <p:nvPr>
            <p:ph idx="8" type="subTitle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69"/>
          <p:cNvSpPr txBox="1"/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6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69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7">
  <p:cSld name="Title and four column 7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0"/>
          <p:cNvSpPr txBox="1"/>
          <p:nvPr>
            <p:ph idx="1" type="subTitle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70"/>
          <p:cNvSpPr txBox="1"/>
          <p:nvPr>
            <p:ph idx="2" type="subTitle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70"/>
          <p:cNvSpPr txBox="1"/>
          <p:nvPr>
            <p:ph idx="3" type="subTitle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70"/>
          <p:cNvSpPr txBox="1"/>
          <p:nvPr>
            <p:ph idx="4" type="subTitle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70"/>
          <p:cNvSpPr txBox="1"/>
          <p:nvPr>
            <p:ph idx="5" type="subTitle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70"/>
          <p:cNvSpPr txBox="1"/>
          <p:nvPr>
            <p:ph idx="6" type="subTitle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70"/>
          <p:cNvSpPr txBox="1"/>
          <p:nvPr>
            <p:ph idx="7" type="subTitle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70"/>
          <p:cNvSpPr txBox="1"/>
          <p:nvPr>
            <p:ph idx="8" type="subTitle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70"/>
          <p:cNvSpPr txBox="1"/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7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8">
  <p:cSld name="Title and four column 8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"/>
          <p:cNvSpPr txBox="1"/>
          <p:nvPr>
            <p:ph idx="1" type="subTitle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71"/>
          <p:cNvSpPr txBox="1"/>
          <p:nvPr>
            <p:ph idx="2" type="subTitle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71"/>
          <p:cNvSpPr txBox="1"/>
          <p:nvPr>
            <p:ph idx="3" type="subTitle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71"/>
          <p:cNvSpPr txBox="1"/>
          <p:nvPr>
            <p:ph idx="4" type="subTitle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71"/>
          <p:cNvSpPr txBox="1"/>
          <p:nvPr>
            <p:ph idx="5" type="subTitle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71"/>
          <p:cNvSpPr txBox="1"/>
          <p:nvPr>
            <p:ph idx="6" type="subTitle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71"/>
          <p:cNvSpPr txBox="1"/>
          <p:nvPr>
            <p:ph idx="7" type="subTitle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71"/>
          <p:cNvSpPr txBox="1"/>
          <p:nvPr>
            <p:ph idx="8" type="subTitle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71"/>
          <p:cNvSpPr txBox="1"/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7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9">
  <p:cSld name="Title and four column 9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2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72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72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72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72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4" name="Google Shape;394;p72"/>
          <p:cNvSpPr txBox="1"/>
          <p:nvPr>
            <p:ph idx="1" type="subTitle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72"/>
          <p:cNvSpPr txBox="1"/>
          <p:nvPr>
            <p:ph idx="2" type="subTitle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72"/>
          <p:cNvSpPr txBox="1"/>
          <p:nvPr>
            <p:ph idx="3" type="subTitle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72"/>
          <p:cNvSpPr txBox="1"/>
          <p:nvPr>
            <p:ph idx="4" type="subTitle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72"/>
          <p:cNvSpPr txBox="1"/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0">
  <p:cSld name="Title and four column 10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3"/>
          <p:cNvSpPr txBox="1"/>
          <p:nvPr>
            <p:ph idx="1" type="subTitle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73"/>
          <p:cNvSpPr txBox="1"/>
          <p:nvPr>
            <p:ph idx="2" type="subTitle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73"/>
          <p:cNvSpPr txBox="1"/>
          <p:nvPr>
            <p:ph idx="3" type="subTitle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73"/>
          <p:cNvSpPr txBox="1"/>
          <p:nvPr>
            <p:ph idx="4" type="subTitle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73"/>
          <p:cNvSpPr txBox="1"/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1">
  <p:cSld name="Title and four column 1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4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4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74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74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74"/>
          <p:cNvSpPr txBox="1"/>
          <p:nvPr>
            <p:ph idx="1" type="subTitle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74"/>
          <p:cNvSpPr txBox="1"/>
          <p:nvPr>
            <p:ph idx="2" type="subTitle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74"/>
          <p:cNvSpPr txBox="1"/>
          <p:nvPr>
            <p:ph idx="3" type="subTitle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74"/>
          <p:cNvSpPr txBox="1"/>
          <p:nvPr>
            <p:ph idx="4" type="subTitle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74"/>
          <p:cNvSpPr txBox="1"/>
          <p:nvPr>
            <p:ph idx="5" type="subTitle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74"/>
          <p:cNvSpPr txBox="1"/>
          <p:nvPr>
            <p:ph idx="6" type="subTitle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74"/>
          <p:cNvSpPr txBox="1"/>
          <p:nvPr>
            <p:ph idx="7" type="subTitle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74"/>
          <p:cNvSpPr txBox="1"/>
          <p:nvPr>
            <p:ph idx="8" type="subTitle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74"/>
          <p:cNvSpPr txBox="1"/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2">
  <p:cSld name="Title and four column 1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5"/>
          <p:cNvSpPr txBox="1"/>
          <p:nvPr>
            <p:ph idx="1" type="subTitle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75"/>
          <p:cNvSpPr txBox="1"/>
          <p:nvPr>
            <p:ph idx="2" type="subTitle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75"/>
          <p:cNvSpPr txBox="1"/>
          <p:nvPr>
            <p:ph idx="3" type="subTitle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75"/>
          <p:cNvSpPr txBox="1"/>
          <p:nvPr>
            <p:ph idx="4" type="subTitle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75"/>
          <p:cNvSpPr txBox="1"/>
          <p:nvPr>
            <p:ph idx="5" type="subTitle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75"/>
          <p:cNvSpPr txBox="1"/>
          <p:nvPr>
            <p:ph idx="6" type="subTitle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75"/>
          <p:cNvSpPr txBox="1"/>
          <p:nvPr>
            <p:ph idx="7" type="subTitle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75"/>
          <p:cNvSpPr txBox="1"/>
          <p:nvPr>
            <p:ph idx="8" type="subTitle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75"/>
          <p:cNvSpPr txBox="1"/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6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6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6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b="0" i="0" lang="pt-BR" sz="1467" u="none" cap="none" strike="noStrike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i="0" lang="pt-BR" sz="1467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b="0" i="0" lang="pt-BR" sz="1467" u="none" cap="none" strike="noStrike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i="0" lang="pt-BR" sz="1467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b="0" i="0" lang="pt-BR" sz="1467" u="none" cap="none" strike="noStrike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i="0" lang="pt-BR" sz="1467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i="0" sz="1467" u="none" cap="none" strike="noStrike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76"/>
          <p:cNvSpPr txBox="1"/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76"/>
          <p:cNvSpPr txBox="1"/>
          <p:nvPr>
            <p:ph idx="1" type="subTitle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8" name="Google Shape;438;p76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24"/>
          <p:cNvSpPr txBox="1"/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8"/>
          <p:cNvSpPr txBox="1"/>
          <p:nvPr>
            <p:ph idx="1" type="subTitle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78"/>
          <p:cNvSpPr txBox="1"/>
          <p:nvPr>
            <p:ph idx="2" type="subTitle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78"/>
          <p:cNvSpPr txBox="1"/>
          <p:nvPr>
            <p:ph idx="3" type="subTitle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78"/>
          <p:cNvSpPr txBox="1"/>
          <p:nvPr>
            <p:ph idx="4" type="subTitle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78"/>
          <p:cNvSpPr txBox="1"/>
          <p:nvPr>
            <p:ph idx="5" type="subTitle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78"/>
          <p:cNvSpPr txBox="1"/>
          <p:nvPr>
            <p:ph idx="6" type="subTitle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78"/>
          <p:cNvSpPr txBox="1"/>
          <p:nvPr>
            <p:ph idx="7" type="subTitle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78"/>
          <p:cNvSpPr txBox="1"/>
          <p:nvPr>
            <p:ph idx="8" type="subTitle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25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5"/>
          <p:cNvSpPr txBox="1"/>
          <p:nvPr>
            <p:ph idx="1" type="subTitle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2" type="subTitle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33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6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6"/>
          <p:cNvSpPr txBox="1"/>
          <p:nvPr>
            <p:ph idx="1" type="subTitle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i="0" sz="4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b="0" i="0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867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"/>
          <p:cNvSpPr txBox="1"/>
          <p:nvPr>
            <p:ph type="ctrTitle"/>
          </p:nvPr>
        </p:nvSpPr>
        <p:spPr>
          <a:xfrm>
            <a:off x="212912" y="0"/>
            <a:ext cx="11766176" cy="330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6600"/>
              <a:t>Confiabilidade:</a:t>
            </a:r>
            <a:br>
              <a:rPr lang="pt-BR" sz="6600"/>
            </a:br>
            <a:r>
              <a:rPr lang="pt-BR" sz="3200"/>
              <a:t>Disponibilidade,</a:t>
            </a:r>
            <a:br>
              <a:rPr lang="pt-BR" sz="3200"/>
            </a:br>
            <a:r>
              <a:rPr lang="pt-BR" sz="3200"/>
              <a:t>Tolerância a falhas,</a:t>
            </a:r>
            <a:br>
              <a:rPr lang="pt-BR" sz="3200"/>
            </a:br>
            <a:r>
              <a:rPr lang="pt-BR" sz="3200"/>
              <a:t>Recuperabilidade</a:t>
            </a:r>
            <a:endParaRPr sz="6600"/>
          </a:p>
        </p:txBody>
      </p:sp>
      <p:sp>
        <p:nvSpPr>
          <p:cNvPr id="456" name="Google Shape;456;p1"/>
          <p:cNvSpPr txBox="1"/>
          <p:nvPr>
            <p:ph idx="1" type="subTitle"/>
          </p:nvPr>
        </p:nvSpPr>
        <p:spPr>
          <a:xfrm>
            <a:off x="212900" y="3796925"/>
            <a:ext cx="54975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Equipe: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Mateus Araújo – 500924  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Rayan Victor –  476676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Kellen Raizy –  548328	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Levi de Castro –  511097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Juvenal Lavres – 485170 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Adriano Mendes – 508201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Char char="●"/>
            </a:pPr>
            <a:r>
              <a:rPr lang="pt-BR">
                <a:latin typeface="Bebas Neue"/>
                <a:ea typeface="Bebas Neue"/>
                <a:cs typeface="Bebas Neue"/>
                <a:sym typeface="Bebas Neue"/>
              </a:rPr>
              <a:t>JÂnio cayo B Lima- 519325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57" name="Google Shape;4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38" y="3628650"/>
            <a:ext cx="8303761" cy="2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"/>
          <p:cNvSpPr txBox="1"/>
          <p:nvPr>
            <p:ph idx="1" type="subTitle"/>
          </p:nvPr>
        </p:nvSpPr>
        <p:spPr>
          <a:xfrm>
            <a:off x="843800" y="2581516"/>
            <a:ext cx="10504400" cy="2084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MTTF (Mean Time To Failure): mede o tempo médio que leva para o software falhar.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MTTR (Mean Time To Repair): mede o tempo médio que leva para reparar uma falha.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Taxa de falhas: mede a frequência com que o software falha em um determinado período de tempo.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Taxa de sucesso: mede a proporção de vezes que o software executa corretamente em relação ao número total de tentativas.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Testes de carga: simula a quantidade máxima de usuários que o software pode suportar antes de falhar.</a:t>
            </a:r>
            <a:endParaRPr/>
          </a:p>
        </p:txBody>
      </p:sp>
      <p:sp>
        <p:nvSpPr>
          <p:cNvPr id="516" name="Google Shape;516;p10"/>
          <p:cNvSpPr txBox="1"/>
          <p:nvPr>
            <p:ph type="title"/>
          </p:nvPr>
        </p:nvSpPr>
        <p:spPr>
          <a:xfrm>
            <a:off x="843800" y="1039648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Métricas de confiabilidade: como medir a tolerância a falhas do software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"/>
          <p:cNvSpPr txBox="1"/>
          <p:nvPr>
            <p:ph idx="1" type="subTitle"/>
          </p:nvPr>
        </p:nvSpPr>
        <p:spPr>
          <a:xfrm>
            <a:off x="833733" y="2581516"/>
            <a:ext cx="10504400" cy="33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Inspeção: revisores experientes analisam o código-fonte em busca de erros, vulnerabilidades e outras falhas de design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Revisão: profissionais de qualidade avaliam a qualidade do software, observando características como usabilidade, confiabilidade e segurança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Teste de software: técnica de avaliação que verifica se o software está funcionando conforme o esperado, pode ser manual ou automatizada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Auditoria: processo formal de avaliação de software que envolve revisão detalhada da documentação, código-fonte e processos de desenvolvimento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Análise de risco: técnica que avalia os riscos associados ao uso do software e como esses riscos podem afetar o usuário final</a:t>
            </a:r>
            <a:endParaRPr/>
          </a:p>
        </p:txBody>
      </p:sp>
      <p:sp>
        <p:nvSpPr>
          <p:cNvPr id="522" name="Google Shape;522;p11"/>
          <p:cNvSpPr txBox="1"/>
          <p:nvPr>
            <p:ph type="title"/>
          </p:nvPr>
        </p:nvSpPr>
        <p:spPr>
          <a:xfrm>
            <a:off x="833733" y="1039648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Métodos de avaliação: inspeção, revisão, teste e auditoria para avaliar a tolerância a falhas do software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"/>
          <p:cNvSpPr txBox="1"/>
          <p:nvPr>
            <p:ph idx="1" type="subTitle"/>
          </p:nvPr>
        </p:nvSpPr>
        <p:spPr>
          <a:xfrm>
            <a:off x="1716273" y="2358646"/>
            <a:ext cx="6849504" cy="2140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Mecanismos de backup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Detecção de falhas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de recuperação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Verificação de integridade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Tolerância a falhas</a:t>
            </a:r>
            <a:endParaRPr/>
          </a:p>
        </p:txBody>
      </p:sp>
      <p:sp>
        <p:nvSpPr>
          <p:cNvPr id="528" name="Google Shape;528;p12"/>
          <p:cNvSpPr txBox="1"/>
          <p:nvPr>
            <p:ph type="title"/>
          </p:nvPr>
        </p:nvSpPr>
        <p:spPr>
          <a:xfrm>
            <a:off x="1716273" y="1114952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Subcaracterística: Recuperabilidade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"/>
          <p:cNvSpPr txBox="1"/>
          <p:nvPr>
            <p:ph idx="1" type="subTitle"/>
          </p:nvPr>
        </p:nvSpPr>
        <p:spPr>
          <a:xfrm>
            <a:off x="833731" y="2581515"/>
            <a:ext cx="10892103" cy="3267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Sistemas de gerenciamento de banco de dados que possuem recursos de backup e recuperação de dados.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Sistemas operacionais que possuem mecanismos de proteção contra falhas, como reinicialização automática após uma falha.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Um software que não faz backup de dados automaticamente e não permite a recuperação dos mesmos em caso de falha.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Um software que não detecta falhas e erros, deixando o usuário sem informação sobre o que pode ter ocorrido.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Um software que demora muito tempo para se recuperar após uma falha, impactando significativamente o usuário e o negócio</a:t>
            </a:r>
            <a:endParaRPr/>
          </a:p>
        </p:txBody>
      </p:sp>
      <p:sp>
        <p:nvSpPr>
          <p:cNvPr id="534" name="Google Shape;534;p13"/>
          <p:cNvSpPr txBox="1"/>
          <p:nvPr>
            <p:ph type="title"/>
          </p:nvPr>
        </p:nvSpPr>
        <p:spPr>
          <a:xfrm>
            <a:off x="833733" y="122022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softwares que atendem (ou não) à subcaracterística de Recuperabilidade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idx="1" type="subTitle"/>
          </p:nvPr>
        </p:nvSpPr>
        <p:spPr>
          <a:xfrm>
            <a:off x="1326308" y="2814727"/>
            <a:ext cx="5267233" cy="1791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médio de recuperação (MTTR)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máximo de inatividade (MTDU)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Frequência de falhas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Taxa de sucesso de recuperação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Testes de recuperação</a:t>
            </a:r>
            <a:endParaRPr/>
          </a:p>
        </p:txBody>
      </p:sp>
      <p:sp>
        <p:nvSpPr>
          <p:cNvPr id="540" name="Google Shape;540;p14"/>
          <p:cNvSpPr txBox="1"/>
          <p:nvPr>
            <p:ph type="title"/>
          </p:nvPr>
        </p:nvSpPr>
        <p:spPr>
          <a:xfrm>
            <a:off x="1326308" y="1308590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Métricas de confiabilidade: como medir a recuperabilidade do software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"/>
          <p:cNvSpPr txBox="1"/>
          <p:nvPr>
            <p:ph idx="1" type="subTitle"/>
          </p:nvPr>
        </p:nvSpPr>
        <p:spPr>
          <a:xfrm>
            <a:off x="833733" y="2848151"/>
            <a:ext cx="10628127" cy="2839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Inspeção: análise visual do código para identificar pontos de falha e melhorias na estrutura do sistema.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Revisão: análise detalhada da arquitetura do software para identificar problemas na recuperação de falhas.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Testes de recuperação: simulação de falhas para verificar a capacidade de recuperação do software.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Auditoria: análise profunda da estrutura e funcionamento do sistema para verificar conformidade com normas e padrões.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Esses métodos ajudam a identificar problemas na recuperação de falhas e oportunidades de melhoria.</a:t>
            </a:r>
            <a:endParaRPr/>
          </a:p>
        </p:txBody>
      </p:sp>
      <p:sp>
        <p:nvSpPr>
          <p:cNvPr id="546" name="Google Shape;546;p15"/>
          <p:cNvSpPr txBox="1"/>
          <p:nvPr>
            <p:ph type="title"/>
          </p:nvPr>
        </p:nvSpPr>
        <p:spPr>
          <a:xfrm>
            <a:off x="833733" y="116989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Métodos de avaliação: inspeção, revisão, teste e auditoria para avaliar a recuperabilidade do software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/>
          <p:nvPr>
            <p:ph idx="1" type="subTitle"/>
          </p:nvPr>
        </p:nvSpPr>
        <p:spPr>
          <a:xfrm>
            <a:off x="833733" y="2686787"/>
            <a:ext cx="10520551" cy="3001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 confiabilidade do software é uma das características mais importantes para garantir a satisfação do usuário e o sucesso do produto.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 Norma ISO/IEC 25010 define a confiabilidade como a capacidade do software de manter seu desempenho sob condições específicas por um período de tempo determinado.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As subcaracterísticas da confiabilidade incluem maturidade, tolerância a falhas e recuperabilidade.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Métricas como MTBF (Mean Time Between Failures) e MTTR (Mean Time To Recover) podem ser usadas para medir a confiabilidade e a recuperabilidade do software.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Métodos de avaliação, como inspeção, revisão, teste e auditoria, são essenciais para garantir que o software atenda aos requisitos de confiabilidade.</a:t>
            </a:r>
            <a:endParaRPr/>
          </a:p>
        </p:txBody>
      </p:sp>
      <p:sp>
        <p:nvSpPr>
          <p:cNvPr id="552" name="Google Shape;552;p16"/>
          <p:cNvSpPr txBox="1"/>
          <p:nvPr>
            <p:ph type="title"/>
          </p:nvPr>
        </p:nvSpPr>
        <p:spPr>
          <a:xfrm>
            <a:off x="833733" y="116989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Conclusão: Importância da confiabilidade do software e resumo dos principais pontos.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"/>
          <p:cNvSpPr txBox="1"/>
          <p:nvPr>
            <p:ph idx="1" type="subTitle"/>
          </p:nvPr>
        </p:nvSpPr>
        <p:spPr>
          <a:xfrm>
            <a:off x="601333" y="1431985"/>
            <a:ext cx="10504400" cy="5004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ISO/IEC 25010:2011 Systems and software engineering -- Systems and software Quality Requirements and Evaluation (SQuaRE) -- System and software quality models.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ISO/IEC 9126-1:2001 Software engineering -- Product quality -- Part 1: Quality model.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ISO/IEC TR 9126-3:2003 Software engineering -- Product quality -- Part 3: Internal metrics.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M. Freire, A. Amaral, and R. Abreu, “An empirical study of ISO/IEC 25010 usability criteria,” Empirical Software Engineering, vol. 23, no. 2, pp. 1129–1168, Apr. 2018.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17"/>
          <p:cNvSpPr txBox="1"/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"/>
          <p:cNvSpPr txBox="1"/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Introdução: Norma ISO/IEC 25010 e a importância da qualidade do software </a:t>
            </a:r>
            <a:endParaRPr/>
          </a:p>
        </p:txBody>
      </p:sp>
      <p:pic>
        <p:nvPicPr>
          <p:cNvPr id="463" name="Google Shape;4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75" y="1918025"/>
            <a:ext cx="10672124" cy="41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"/>
          <p:cNvSpPr txBox="1"/>
          <p:nvPr>
            <p:ph type="title"/>
          </p:nvPr>
        </p:nvSpPr>
        <p:spPr>
          <a:xfrm>
            <a:off x="833733" y="824496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Característica de qualidade: Confiabilidade </a:t>
            </a:r>
            <a:endParaRPr/>
          </a:p>
        </p:txBody>
      </p:sp>
      <p:pic>
        <p:nvPicPr>
          <p:cNvPr id="469" name="Google Shape;4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25" y="2103099"/>
            <a:ext cx="10746252" cy="2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"/>
          <p:cNvSpPr txBox="1"/>
          <p:nvPr>
            <p:ph idx="1" type="subTitle"/>
          </p:nvPr>
        </p:nvSpPr>
        <p:spPr>
          <a:xfrm>
            <a:off x="843750" y="2478575"/>
            <a:ext cx="105045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000"/>
              <a:t>A maturidade é a capacidade do software de evitar erros e falhas durante o uso normal.</a:t>
            </a:r>
            <a:endParaRPr sz="2000"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000"/>
              <a:t>Um software imaturo pode levar a problemas como( </a:t>
            </a:r>
            <a:r>
              <a:rPr b="1" lang="pt-BR" sz="2000"/>
              <a:t>perda de dados e tempo de inatividade do sistema</a:t>
            </a:r>
            <a:r>
              <a:rPr lang="pt-BR" sz="2000"/>
              <a:t>.)</a:t>
            </a:r>
            <a:endParaRPr sz="2000"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000"/>
              <a:t>A maturidade pode ser medida por meio de métricas como (</a:t>
            </a:r>
            <a:r>
              <a:rPr b="1" lang="pt-BR" sz="2000"/>
              <a:t>taxa de falhas e correção de defeitos</a:t>
            </a:r>
            <a:r>
              <a:rPr lang="pt-BR" sz="2000"/>
              <a:t>).</a:t>
            </a:r>
            <a:endParaRPr sz="2000"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000"/>
              <a:t>Os testes de maturidade avaliam a capacidade do software de </a:t>
            </a:r>
            <a:r>
              <a:rPr b="1" lang="pt-BR" sz="2000"/>
              <a:t>evitar erros e falhas em condições normais de uso</a:t>
            </a:r>
            <a:r>
              <a:rPr lang="pt-BR" sz="2000"/>
              <a:t>.</a:t>
            </a:r>
            <a:endParaRPr sz="2000"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000"/>
              <a:t>A maturidade pode ser melhorada com técnicas como (</a:t>
            </a:r>
            <a:r>
              <a:rPr b="1" lang="pt-BR" sz="2000"/>
              <a:t>testes de unidade, boas práticas de codificação e revisão de código</a:t>
            </a:r>
            <a:r>
              <a:rPr lang="pt-BR" sz="2000"/>
              <a:t>).</a:t>
            </a:r>
            <a:endParaRPr sz="1800"/>
          </a:p>
        </p:txBody>
      </p:sp>
      <p:sp>
        <p:nvSpPr>
          <p:cNvPr id="475" name="Google Shape;475;p4"/>
          <p:cNvSpPr txBox="1"/>
          <p:nvPr>
            <p:ph type="title"/>
          </p:nvPr>
        </p:nvSpPr>
        <p:spPr>
          <a:xfrm>
            <a:off x="843800" y="1308590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Subcaracterística: Maturidade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"/>
          <p:cNvSpPr txBox="1"/>
          <p:nvPr>
            <p:ph idx="1" type="subTitle"/>
          </p:nvPr>
        </p:nvSpPr>
        <p:spPr>
          <a:xfrm>
            <a:off x="407900" y="1938125"/>
            <a:ext cx="113763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2"/>
          </a:p>
          <a:p>
            <a:pPr indent="-38368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ebas Neue"/>
              <a:buChar char="●"/>
            </a:pPr>
            <a:r>
              <a:rPr b="1" lang="pt-BR" sz="2640">
                <a:latin typeface="Bebas Neue"/>
                <a:ea typeface="Bebas Neue"/>
                <a:cs typeface="Bebas Neue"/>
                <a:sym typeface="Bebas Neue"/>
              </a:rPr>
              <a:t>Exemplos de softwares que atendem</a:t>
            </a:r>
            <a:endParaRPr sz="2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2680" lvl="0" marL="457200" rtl="0" algn="l">
              <a:spcBef>
                <a:spcPts val="0"/>
              </a:spcBef>
              <a:spcAft>
                <a:spcPts val="0"/>
              </a:spcAft>
              <a:buSzPct val="105934"/>
              <a:buFont typeface="Arial"/>
              <a:buChar char="•"/>
            </a:pPr>
            <a:r>
              <a:rPr lang="pt-BR" sz="2407"/>
              <a:t>Sistema operacional Windows</a:t>
            </a:r>
            <a:r>
              <a:rPr lang="pt-BR" sz="2550"/>
              <a:t>.</a:t>
            </a:r>
            <a:endParaRPr sz="2550"/>
          </a:p>
          <a:p>
            <a:pPr indent="-492680" lvl="0" marL="457200" rtl="0" algn="l">
              <a:spcBef>
                <a:spcPts val="0"/>
              </a:spcBef>
              <a:spcAft>
                <a:spcPts val="0"/>
              </a:spcAft>
              <a:buSzPct val="105934"/>
              <a:buFont typeface="Arial"/>
              <a:buChar char="•"/>
            </a:pPr>
            <a:r>
              <a:rPr lang="pt-BR" sz="2407"/>
              <a:t>Navegador Google Chrome.</a:t>
            </a:r>
            <a:endParaRPr sz="2550"/>
          </a:p>
          <a:p>
            <a:pPr indent="-492680" lvl="0" marL="457200" rtl="0" algn="l">
              <a:spcBef>
                <a:spcPts val="0"/>
              </a:spcBef>
              <a:spcAft>
                <a:spcPts val="0"/>
              </a:spcAft>
              <a:buSzPct val="105934"/>
              <a:buFont typeface="Arial"/>
              <a:buChar char="•"/>
            </a:pPr>
            <a:r>
              <a:rPr lang="pt-BR" sz="2407"/>
              <a:t>Microsoft Word (Software de processamento de texto).</a:t>
            </a:r>
            <a:endParaRPr sz="240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3220" lvl="0" marL="457200" rtl="0" algn="l">
              <a:spcBef>
                <a:spcPts val="0"/>
              </a:spcBef>
              <a:spcAft>
                <a:spcPts val="0"/>
              </a:spcAft>
              <a:buSzPct val="105154"/>
              <a:buFont typeface="Bebas Neue"/>
              <a:buChar char="●"/>
            </a:pPr>
            <a:r>
              <a:rPr b="1" lang="pt-BR" sz="2503">
                <a:latin typeface="Bebas Neue"/>
                <a:ea typeface="Bebas Neue"/>
                <a:cs typeface="Bebas Neue"/>
                <a:sym typeface="Bebas Neue"/>
              </a:rPr>
              <a:t>exemplo de softwares que não atendem</a:t>
            </a:r>
            <a:endParaRPr sz="250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0583" lvl="0" marL="457200" rtl="0" algn="l">
              <a:spcBef>
                <a:spcPts val="0"/>
              </a:spcBef>
              <a:spcAft>
                <a:spcPts val="0"/>
              </a:spcAft>
              <a:buSzPct val="101111"/>
              <a:buFont typeface="Arial"/>
              <a:buChar char="•"/>
            </a:pPr>
            <a:r>
              <a:rPr lang="pt-BR" sz="2486"/>
              <a:t>O sistema operacional Windows Vista.</a:t>
            </a:r>
            <a:r>
              <a:rPr lang="pt-BR" sz="2228"/>
              <a:t> </a:t>
            </a:r>
            <a:endParaRPr sz="2228"/>
          </a:p>
          <a:p>
            <a:pPr indent="-48895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2486"/>
              <a:t> navegador Internet Explorer 6 .</a:t>
            </a:r>
            <a:endParaRPr sz="24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2237" lvl="0" marL="457200" rtl="0" algn="l">
              <a:spcBef>
                <a:spcPts val="0"/>
              </a:spcBef>
              <a:spcAft>
                <a:spcPts val="0"/>
              </a:spcAft>
              <a:buSzPct val="111600"/>
              <a:buChar char="●"/>
            </a:pPr>
            <a:r>
              <a:rPr lang="pt-BR" sz="2343"/>
              <a:t>Um software maduro: é confiável e estável</a:t>
            </a:r>
            <a:endParaRPr sz="2343"/>
          </a:p>
          <a:p>
            <a:pPr indent="-382237" lvl="0" marL="457200" rtl="0" algn="l">
              <a:spcBef>
                <a:spcPts val="0"/>
              </a:spcBef>
              <a:spcAft>
                <a:spcPts val="0"/>
              </a:spcAft>
              <a:buSzPct val="111600"/>
              <a:buChar char="●"/>
            </a:pPr>
            <a:r>
              <a:rPr lang="pt-BR" sz="2343"/>
              <a:t>Um Software imaturo pode ter: bugs,problemas de segurança e desempenho.</a:t>
            </a:r>
            <a:endParaRPr sz="23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5"/>
          <p:cNvSpPr txBox="1"/>
          <p:nvPr>
            <p:ph type="title"/>
          </p:nvPr>
        </p:nvSpPr>
        <p:spPr>
          <a:xfrm>
            <a:off x="407900" y="559072"/>
            <a:ext cx="113763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softwares que atendem (ou não) à subcaracterística de Maturidade </a:t>
            </a:r>
            <a:endParaRPr/>
          </a:p>
        </p:txBody>
      </p:sp>
      <p:pic>
        <p:nvPicPr>
          <p:cNvPr id="482" name="Google Shape;4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300" y="1673375"/>
            <a:ext cx="1468575" cy="13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175" y="1916750"/>
            <a:ext cx="1468575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950" y="1878675"/>
            <a:ext cx="1133780" cy="1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7725" y="3877800"/>
            <a:ext cx="1811467" cy="12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8863" y="3877799"/>
            <a:ext cx="1211450" cy="12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"/>
          <p:cNvSpPr txBox="1"/>
          <p:nvPr>
            <p:ph idx="1" type="subTitle"/>
          </p:nvPr>
        </p:nvSpPr>
        <p:spPr>
          <a:xfrm>
            <a:off x="843800" y="2431293"/>
            <a:ext cx="10504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Taxa de falhas: mede a frequência de falhas no software durante o uso normal.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médio entre falhas (MTBF): mede o tempo médio que o software funciona corretamente antes de ocorrer uma falha.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médio para reparo (MTTR): mede o tempo médio que é necessário para corrigir uma falha de software.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Taxa de sucesso: mede a proporção de transações de software bem-sucedidas em relação ao total de transações.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Nível de severidade das falhas: mede o impacto das falhas no software, que pode variar de levemente irritante a catastrófico.</a:t>
            </a:r>
            <a:endParaRPr/>
          </a:p>
        </p:txBody>
      </p:sp>
      <p:sp>
        <p:nvSpPr>
          <p:cNvPr id="492" name="Google Shape;492;p6"/>
          <p:cNvSpPr txBox="1"/>
          <p:nvPr>
            <p:ph type="title"/>
          </p:nvPr>
        </p:nvSpPr>
        <p:spPr>
          <a:xfrm>
            <a:off x="843800" y="864837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Métricas de confiabilidade: como medir a maturidade do software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"/>
          <p:cNvSpPr txBox="1"/>
          <p:nvPr>
            <p:ph idx="1" type="subTitle"/>
          </p:nvPr>
        </p:nvSpPr>
        <p:spPr>
          <a:xfrm>
            <a:off x="843800" y="2390950"/>
            <a:ext cx="10504400" cy="3714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Inspeção: revisão detalhada do código fonte e documentação do software para identificar problemas e melhorias necessárias.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Revisão: análise crítica do software e seus componentes para identificar problemas e melhorias necessárias.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Teste: execução do software com diferentes entradas e condições para identificar problemas e melhorias necessárias.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Auditoria: revisão completa do software e seus processos para garantir a conformidade com padrões, regulamentações e requisitos específicos.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Combinação de métodos: uso de uma combinação de métodos para obter uma avaliação mais abrangente e precisa da maturidade do software.</a:t>
            </a:r>
            <a:endParaRPr/>
          </a:p>
        </p:txBody>
      </p:sp>
      <p:sp>
        <p:nvSpPr>
          <p:cNvPr id="498" name="Google Shape;498;p7"/>
          <p:cNvSpPr txBox="1"/>
          <p:nvPr>
            <p:ph type="title"/>
          </p:nvPr>
        </p:nvSpPr>
        <p:spPr>
          <a:xfrm>
            <a:off x="843800" y="753035"/>
            <a:ext cx="10272000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Métodos de avaliação: inspeção, revisão, teste e auditoria para avaliar a maturidade do software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"/>
          <p:cNvSpPr txBox="1"/>
          <p:nvPr>
            <p:ph idx="1" type="subTitle"/>
          </p:nvPr>
        </p:nvSpPr>
        <p:spPr>
          <a:xfrm>
            <a:off x="896236" y="2495676"/>
            <a:ext cx="10399527" cy="2799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Resiliência: capacidade do software de lidar com falhas e se recuperar sem interrupções significativas.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Redundância: recursos redundantes para garantir a continuidade do sistema mesmo em caso de falha.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Segurança: proteção de dados e sistema contra ameaças externas.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Prevenção de falhas: detecção precoce de erros e implementação de medidas para corrigi-los antes que se tornem críticos.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Tempo de recuperação: tempo necessário para o software se recuperar de uma falha e voltar a funcionar normalmente.</a:t>
            </a:r>
            <a:endParaRPr/>
          </a:p>
        </p:txBody>
      </p:sp>
      <p:sp>
        <p:nvSpPr>
          <p:cNvPr id="504" name="Google Shape;504;p8"/>
          <p:cNvSpPr txBox="1"/>
          <p:nvPr>
            <p:ph type="title"/>
          </p:nvPr>
        </p:nvSpPr>
        <p:spPr>
          <a:xfrm>
            <a:off x="1011275" y="1174119"/>
            <a:ext cx="10169447" cy="542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/>
              <a:t>Subcaracterística: Tolerância a falhas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"/>
          <p:cNvSpPr txBox="1"/>
          <p:nvPr>
            <p:ph idx="1" type="subTitle"/>
          </p:nvPr>
        </p:nvSpPr>
        <p:spPr>
          <a:xfrm>
            <a:off x="833733" y="2581516"/>
            <a:ext cx="10504400" cy="2167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Google Docs: altamente tolerante a falhas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Netflix: altamente tolerante a falhas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Twitter: historicamente não era muito tolerante a falhas, mas melhorou nos últimos anos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Microsoft Windows: historicamente propenso a falhas, mas tem melhorado a tolerância a falhas em versões mais recentes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/>
              <a:t>Adobe Photoshop: não é particularmente tolerante a falhas, mas inclui recursos como salvamento automático para minimizar o risco de perda de trabalho.</a:t>
            </a:r>
            <a:endParaRPr/>
          </a:p>
        </p:txBody>
      </p:sp>
      <p:sp>
        <p:nvSpPr>
          <p:cNvPr id="510" name="Google Shape;510;p9"/>
          <p:cNvSpPr txBox="1"/>
          <p:nvPr>
            <p:ph type="title"/>
          </p:nvPr>
        </p:nvSpPr>
        <p:spPr>
          <a:xfrm>
            <a:off x="525582" y="932072"/>
            <a:ext cx="11120702" cy="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softwares que atendem (ou não) à subcaracterística de Tolerância a falhas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2023-04-25T02:12:08Z</dcterms:created>
  <dc:creator>Mateus Araujo</dc:creator>
</cp:coreProperties>
</file>