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6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2" r:id="rId30"/>
    <p:sldId id="284" r:id="rId3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panda.ime.usp.br/aulasPython/static/aulasPython/aula01.html" TargetMode="External"/><Relationship Id="rId4" Type="http://schemas.openxmlformats.org/officeDocument/2006/relationships/hyperlink" Target="https://github.com/iviarcio/mc102/blob/master/02.Computa&#231;&#227;o%20e%20Computadores.ipynb" TargetMode="External"/><Relationship Id="rId3" Type="http://schemas.openxmlformats.org/officeDocument/2006/relationships/hyperlink" Target="https://github.com/iviarcio/mc102/blob/master/01.Introdu&#231;&#227;o%20MC102.ipynb" TargetMode="External"/><Relationship Id="rId2" Type="http://schemas.openxmlformats.org/officeDocument/2006/relationships/hyperlink" Target="https://panda.ime.usp.br/pensepy/static/pensepy/01-Introducao/introducao.html" TargetMode="External"/><Relationship Id="rId1" Type="http://schemas.openxmlformats.org/officeDocument/2006/relationships/hyperlink" Target="https://docs.python.org/pt-br/3/tutorial/introduction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pt-PT" altLang="en-US"/>
              <a:t>Aula 01</a:t>
            </a:r>
            <a:endParaRPr lang="pt-PT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r>
              <a:rPr lang="pt-PT" altLang="en-US"/>
              <a:t>O que é programação e python.</a:t>
            </a:r>
            <a:endParaRPr lang="pt-PT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O que é programar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Linguagem compilada:</a:t>
            </a:r>
            <a:endParaRPr lang="pt-PT" altLang="en-US"/>
          </a:p>
          <a:p>
            <a:pPr lvl="1"/>
            <a:r>
              <a:rPr lang="pt-PT" altLang="en-US"/>
              <a:t>Todas as instruções do programa são traduzidas da linguagem de alto nível para baixo nível e só depois o programa pode ser executado.</a:t>
            </a:r>
            <a:endParaRPr lang="pt-PT" altLang="en-US"/>
          </a:p>
          <a:p>
            <a:pPr lvl="1"/>
            <a:r>
              <a:rPr lang="pt-PT" altLang="en-US"/>
              <a:t>Ex: C.</a:t>
            </a:r>
            <a:endParaRPr lang="pt-PT" alt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81430" y="3317875"/>
            <a:ext cx="9248140" cy="16275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O que é programar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Linguagens interpretadas e compiladas:</a:t>
            </a:r>
            <a:endParaRPr lang="pt-PT" altLang="en-US"/>
          </a:p>
          <a:p>
            <a:pPr lvl="1"/>
            <a:r>
              <a:rPr lang="pt-PT" altLang="en-US"/>
              <a:t>Antes de iniciar a execução de um programa, um compilador traduz a linguagem de alto nível para uma linguagem intermediária (código em bytes).</a:t>
            </a:r>
            <a:endParaRPr lang="pt-PT" altLang="en-US"/>
          </a:p>
          <a:p>
            <a:pPr lvl="1"/>
            <a:r>
              <a:rPr lang="pt-PT" altLang="en-US"/>
              <a:t>Ao iniciar a execução do programa um interpretador lê e executa os códigos em bytes um a um.</a:t>
            </a:r>
            <a:endParaRPr lang="pt-PT" altLang="en-US"/>
          </a:p>
          <a:p>
            <a:pPr lvl="1"/>
            <a:r>
              <a:rPr lang="pt-PT" altLang="en-US"/>
              <a:t>Ex: Python e Java.</a:t>
            </a:r>
            <a:endParaRPr lang="pt-PT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Instalação do ambiente de programação.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Python:</a:t>
            </a:r>
            <a:endParaRPr lang="pt-PT" altLang="en-US"/>
          </a:p>
          <a:p>
            <a:pPr lvl="1"/>
            <a:r>
              <a:rPr lang="pt-PT" altLang="en-US"/>
              <a:t>Windows: https://python.org.br/instalacao-windows/</a:t>
            </a:r>
            <a:endParaRPr lang="pt-PT" altLang="en-US"/>
          </a:p>
          <a:p>
            <a:pPr lvl="1"/>
            <a:r>
              <a:rPr lang="pt-PT" altLang="en-US"/>
              <a:t>Linux: https://python.org.br/instalacao-linux/</a:t>
            </a:r>
            <a:endParaRPr lang="pt-PT" altLang="en-US"/>
          </a:p>
          <a:p>
            <a:pPr lvl="1"/>
            <a:r>
              <a:rPr lang="pt-PT" altLang="en-US"/>
              <a:t>Mac: https://python.org.br/instalacao-mac/</a:t>
            </a:r>
            <a:endParaRPr lang="pt-PT" altLang="en-US"/>
          </a:p>
          <a:p>
            <a:pPr lvl="0"/>
            <a:r>
              <a:rPr lang="pt-PT" altLang="en-US"/>
              <a:t>IDE (Ambiente de desenvolvimento integrado):</a:t>
            </a:r>
            <a:endParaRPr lang="pt-PT" altLang="en-US"/>
          </a:p>
          <a:p>
            <a:pPr lvl="1"/>
            <a:r>
              <a:rPr lang="pt-PT" altLang="en-US"/>
              <a:t>Pycharm: https://www.jetbrains.com/pt-br/pycharm/download/#section=windows</a:t>
            </a:r>
            <a:endParaRPr lang="pt-PT" altLang="en-US"/>
          </a:p>
          <a:p>
            <a:pPr lvl="2"/>
            <a:r>
              <a:rPr lang="pt-PT" altLang="en-US"/>
              <a:t>Pode baixar a community, é livre. Porém, com email @alu.ufc.br você pode usar a profissional de graça.</a:t>
            </a:r>
            <a:endParaRPr lang="pt-PT" altLang="en-US"/>
          </a:p>
          <a:p>
            <a:pPr lvl="2"/>
            <a:r>
              <a:rPr lang="pt-PT" altLang="en-US"/>
              <a:t>Que adotarei no curso.</a:t>
            </a:r>
            <a:endParaRPr lang="pt-PT" altLang="en-US"/>
          </a:p>
          <a:p>
            <a:pPr lvl="1"/>
            <a:r>
              <a:rPr lang="pt-PT" altLang="en-US"/>
              <a:t>VsCode: https://docs.microsoft.com/pt-br/learn/modules/python-install-vscode/</a:t>
            </a:r>
            <a:endParaRPr lang="pt-PT" altLang="en-US"/>
          </a:p>
          <a:p>
            <a:pPr lvl="2"/>
            <a:r>
              <a:rPr lang="pt-PT" altLang="en-US"/>
              <a:t>Outra boa IDE para python.</a:t>
            </a:r>
            <a:endParaRPr lang="pt-PT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Usando Python como calculadora.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Aritmética padrão:</a:t>
            </a:r>
            <a:endParaRPr lang="pt-PT" altLang="en-US"/>
          </a:p>
          <a:p>
            <a:pPr lvl="1"/>
            <a:r>
              <a:rPr lang="pt-PT" altLang="en-US"/>
              <a:t>+	(soma)	- (subtração)     * (multiplicação)   / (divisão)</a:t>
            </a:r>
            <a:endParaRPr lang="pt-PT" altLang="en-US"/>
          </a:p>
          <a:p>
            <a:r>
              <a:rPr lang="pt-PT" altLang="en-US"/>
              <a:t>Outros operadores:</a:t>
            </a:r>
            <a:endParaRPr lang="pt-PT" altLang="en-US"/>
          </a:p>
          <a:p>
            <a:pPr lvl="1"/>
            <a:r>
              <a:rPr lang="pt-PT" altLang="en-US"/>
              <a:t>//	(divisão inteira)	** (exponenciação)		% (módulo/resto)</a:t>
            </a:r>
            <a:endParaRPr lang="pt-PT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Usando Python como calculadora.</a:t>
            </a:r>
            <a:endParaRPr lang="en-US"/>
          </a:p>
        </p:txBody>
      </p:sp>
      <p:sp>
        <p:nvSpPr>
          <p:cNvPr id="5" name="Content Placeholder 4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77583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pt-PT" altLang="en-US" sz="1600"/>
              <a:t> </a:t>
            </a:r>
            <a:r>
              <a:rPr lang="en-US" sz="1600"/>
              <a:t>&gt;&gt;&gt; 2 + 2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___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&gt;&gt;&gt; 2 - 3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___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&gt;&gt;&gt; 2 * 3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___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&gt;&gt;&gt; 2 + 3 * 2 - 1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___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&gt;&gt;&gt; (2 + 3) * 2 - 1</a:t>
            </a:r>
            <a:endParaRPr lang="en-US" sz="1600"/>
          </a:p>
          <a:p>
            <a:pPr marL="0" indent="0">
              <a:buNone/>
            </a:pPr>
            <a:r>
              <a:rPr lang="pt-PT" altLang="en-US" sz="1600"/>
              <a:t> </a:t>
            </a:r>
            <a:r>
              <a:rPr lang="en-US" sz="1600"/>
              <a:t>___</a:t>
            </a:r>
            <a:endParaRPr lang="en-US" sz="1600"/>
          </a:p>
        </p:txBody>
      </p:sp>
      <p:sp>
        <p:nvSpPr>
          <p:cNvPr id="6" name="Content Placeholder 5"/>
          <p:cNvSpPr>
            <a:spLocks noGrp="true"/>
          </p:cNvSpPr>
          <p:nvPr>
            <p:ph sz="half" idx="2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sz="1600"/>
              <a:t> &gt;&gt;&gt; 4 / 2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___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&gt;&gt;&gt; type(2)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___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&gt;&gt;&gt; type(2.0)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___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&gt;&gt;&gt; 6 / 2 * (1 + 2)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___</a:t>
            </a:r>
            <a:endParaRPr lang="en-US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Usando Python como calculadora.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&gt;&gt;&gt; 1 / 3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___</a:t>
            </a:r>
            <a:endParaRPr lang="en-US"/>
          </a:p>
          <a:p>
            <a:pPr marL="0" indent="0">
              <a:buNone/>
            </a:pPr>
            <a:r>
              <a:rPr lang="en-US"/>
              <a:t>&gt;&gt;&gt; 1 / 0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___</a:t>
            </a:r>
            <a:endParaRPr lang="en-US"/>
          </a:p>
          <a:p>
            <a:pPr marL="0" indent="0">
              <a:buNone/>
            </a:pPr>
            <a:r>
              <a:rPr lang="en-US"/>
              <a:t>&gt;&gt;&gt; 1 / float(</a:t>
            </a:r>
            <a:r>
              <a:rPr lang="pt-PT" altLang="en-US"/>
              <a:t>‘</a:t>
            </a:r>
            <a:r>
              <a:rPr lang="en-US"/>
              <a:t>inf</a:t>
            </a:r>
            <a:r>
              <a:rPr lang="pt-PT" altLang="en-US"/>
              <a:t>’</a:t>
            </a:r>
            <a:r>
              <a:rPr lang="en-US"/>
              <a:t>)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___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en-US"/>
              <a:t> &gt;&gt;&gt; 2 ** 3</a:t>
            </a:r>
            <a:endParaRPr lang="en-US"/>
          </a:p>
          <a:p>
            <a:pPr marL="0" indent="0">
              <a:buNone/>
            </a:pPr>
            <a:r>
              <a:rPr lang="en-US"/>
              <a:t> ___</a:t>
            </a:r>
            <a:endParaRPr lang="en-US"/>
          </a:p>
          <a:p>
            <a:pPr marL="0" indent="0">
              <a:buNone/>
            </a:pPr>
            <a:r>
              <a:rPr lang="en-US"/>
              <a:t> &gt;&gt;&gt; 2 ** 3.0</a:t>
            </a:r>
            <a:endParaRPr lang="en-US"/>
          </a:p>
          <a:p>
            <a:pPr marL="0" indent="0">
              <a:buNone/>
            </a:pPr>
            <a:r>
              <a:rPr lang="en-US"/>
              <a:t> ___</a:t>
            </a:r>
            <a:endParaRPr lang="en-US"/>
          </a:p>
          <a:p>
            <a:pPr marL="0" indent="0">
              <a:buNone/>
            </a:pPr>
            <a:r>
              <a:rPr lang="en-US"/>
              <a:t> &gt;&gt;&gt; 2 ** -1</a:t>
            </a:r>
            <a:endParaRPr lang="en-US"/>
          </a:p>
          <a:p>
            <a:pPr marL="0" indent="0">
              <a:buNone/>
            </a:pPr>
            <a:r>
              <a:rPr lang="en-US"/>
              <a:t> ___</a:t>
            </a:r>
            <a:endParaRPr lang="en-US"/>
          </a:p>
          <a:p>
            <a:pPr marL="0" indent="0">
              <a:buNone/>
            </a:pPr>
            <a:r>
              <a:rPr lang="en-US"/>
              <a:t> &gt;&gt;&gt; 2 ** 0</a:t>
            </a:r>
            <a:endParaRPr lang="en-US"/>
          </a:p>
          <a:p>
            <a:pPr marL="0" indent="0">
              <a:buNone/>
            </a:pPr>
            <a:r>
              <a:rPr lang="en-US"/>
              <a:t> ___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Usando Python como calculadora.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Exemplo:</a:t>
            </a:r>
            <a:endParaRPr lang="pt-PT" altLang="en-US"/>
          </a:p>
          <a:p>
            <a:pPr lvl="1"/>
            <a:r>
              <a:rPr lang="pt-PT" altLang="en-US"/>
              <a:t>Quando x = 17 e y = 3, temos 17 </a:t>
            </a:r>
            <a:r>
              <a:rPr lang="pt-PT" altLang="en-US">
                <a:latin typeface="汉仪细圆B5" charset="0"/>
              </a:rPr>
              <a:t>÷ 3 é 5 com resto 2.</a:t>
            </a:r>
            <a:endParaRPr lang="pt-PT" altLang="en-US">
              <a:latin typeface="汉仪细圆B5" charset="0"/>
            </a:endParaRPr>
          </a:p>
          <a:p>
            <a:pPr lvl="1"/>
            <a:r>
              <a:rPr lang="pt-PT" altLang="en-US">
                <a:latin typeface="汉仪细圆B5" charset="0"/>
              </a:rPr>
              <a:t>Note que 17 = 5 × 3 + 2.</a:t>
            </a:r>
            <a:endParaRPr lang="pt-PT" altLang="en-US">
              <a:latin typeface="汉仪细圆B5" charset="0"/>
            </a:endParaRPr>
          </a:p>
        </p:txBody>
      </p:sp>
      <p:sp>
        <p:nvSpPr>
          <p:cNvPr id="5" name="Content Placeholder 4"/>
          <p:cNvSpPr>
            <a:spLocks noGrp="true"/>
          </p:cNvSpPr>
          <p:nvPr>
            <p:ph sz="half" idx="2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 &gt;&gt;&gt; 17 // 3</a:t>
            </a:r>
            <a:endParaRPr lang="en-US"/>
          </a:p>
          <a:p>
            <a:pPr marL="0" indent="0">
              <a:buNone/>
            </a:pPr>
            <a:r>
              <a:rPr lang="en-US"/>
              <a:t> </a:t>
            </a:r>
            <a:r>
              <a:rPr lang="pt-PT" altLang="en-US"/>
              <a:t>___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&gt;&gt;&gt; 17 % 3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</a:t>
            </a:r>
            <a:r>
              <a:rPr lang="pt-PT" altLang="en-US">
                <a:sym typeface="+mn-ea"/>
              </a:rPr>
              <a:t>___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&gt;&gt;&gt; 3 * (17 // 3) + (17 % 3)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</a:t>
            </a:r>
            <a:r>
              <a:rPr lang="pt-PT" altLang="en-US">
                <a:sym typeface="+mn-ea"/>
              </a:rPr>
              <a:t>___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Algoritmo da divisão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Sejam a e b números inteiros positivos. Há um </a:t>
            </a:r>
            <a:r>
              <a:rPr lang="pt-PT" altLang="en-US" b="1"/>
              <a:t>único</a:t>
            </a:r>
            <a:r>
              <a:rPr lang="pt-PT" altLang="en-US"/>
              <a:t> </a:t>
            </a:r>
            <a:r>
              <a:rPr lang="pt-PT" altLang="en-US">
                <a:solidFill>
                  <a:srgbClr val="FF0000"/>
                </a:solidFill>
              </a:rPr>
              <a:t>quociente</a:t>
            </a:r>
            <a:r>
              <a:rPr lang="pt-PT" altLang="en-US"/>
              <a:t> q e um </a:t>
            </a:r>
            <a:r>
              <a:rPr lang="pt-PT" altLang="en-US" b="1"/>
              <a:t>único</a:t>
            </a:r>
            <a:r>
              <a:rPr lang="pt-PT" altLang="en-US"/>
              <a:t> </a:t>
            </a:r>
            <a:r>
              <a:rPr lang="pt-PT" altLang="en-US">
                <a:solidFill>
                  <a:srgbClr val="FF0000"/>
                </a:solidFill>
              </a:rPr>
              <a:t>resto</a:t>
            </a:r>
            <a:r>
              <a:rPr lang="pt-PT" altLang="en-US"/>
              <a:t> r com 0 </a:t>
            </a:r>
            <a:r>
              <a:rPr lang="pt-PT" altLang="en-US">
                <a:latin typeface="东文宋体" charset="0"/>
                <a:cs typeface="东文宋体" charset="0"/>
              </a:rPr>
              <a:t>≤ r &lt; b satisfazendo:</a:t>
            </a:r>
            <a:endParaRPr lang="pt-PT" altLang="en-US">
              <a:latin typeface="东文宋体" charset="0"/>
              <a:cs typeface="东文宋体" charset="0"/>
            </a:endParaRPr>
          </a:p>
          <a:p>
            <a:pPr lvl="1"/>
            <a:r>
              <a:rPr lang="pt-PT" altLang="en-US">
                <a:latin typeface="东文宋体" charset="0"/>
                <a:cs typeface="东文宋体" charset="0"/>
              </a:rPr>
              <a:t>a = q </a:t>
            </a:r>
            <a:r>
              <a:rPr lang="pt-PT" altLang="en-US">
                <a:latin typeface="汉仪细圆B5" charset="0"/>
                <a:cs typeface="东文宋体" charset="0"/>
              </a:rPr>
              <a:t>× b + r.</a:t>
            </a:r>
            <a:endParaRPr lang="pt-PT" altLang="en-US">
              <a:latin typeface="汉仪细圆B5" charset="0"/>
              <a:cs typeface="东文宋体" charset="0"/>
            </a:endParaRPr>
          </a:p>
          <a:p>
            <a:pPr lvl="0"/>
            <a:r>
              <a:rPr lang="pt-PT" altLang="en-US">
                <a:latin typeface="汉仪细圆B5" charset="0"/>
                <a:cs typeface="汉仪大黑简" charset="0"/>
                <a:sym typeface="+mn-ea"/>
              </a:rPr>
              <a:t>Em python isso significa que temos:</a:t>
            </a:r>
            <a:endParaRPr lang="pt-PT" altLang="en-US">
              <a:latin typeface="汉仪细圆B5" charset="0"/>
              <a:cs typeface="汉仪大黑简" charset="0"/>
              <a:sym typeface="+mn-ea"/>
            </a:endParaRPr>
          </a:p>
          <a:p>
            <a:pPr lvl="1"/>
            <a:r>
              <a:rPr lang="pt-PT" altLang="en-US">
                <a:latin typeface="汉仪细圆B5" charset="0"/>
                <a:cs typeface="汉仪大黑简" charset="0"/>
                <a:sym typeface="+mn-ea"/>
              </a:rPr>
              <a:t>a == (a//b)*b + (a%b).</a:t>
            </a:r>
            <a:endParaRPr lang="pt-PT" altLang="en-US">
              <a:latin typeface="汉仪细圆B5" charset="0"/>
              <a:cs typeface="汉仪大黑简" charset="0"/>
              <a:sym typeface="+mn-ea"/>
            </a:endParaRPr>
          </a:p>
          <a:p>
            <a:pPr lvl="2"/>
            <a:r>
              <a:rPr lang="pt-PT" altLang="en-US">
                <a:latin typeface="汉仪细圆B5" charset="0"/>
                <a:cs typeface="汉仪大黑简" charset="0"/>
                <a:sym typeface="+mn-ea"/>
              </a:rPr>
              <a:t>== é o operador de igualdade em python.</a:t>
            </a:r>
            <a:endParaRPr lang="pt-PT" altLang="en-US">
              <a:latin typeface="汉仪细圆B5" charset="0"/>
              <a:cs typeface="汉仪大黑简" charset="0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Tarefa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Preveja a saída seguinte sem usar o seu computador.</a:t>
            </a:r>
            <a:endParaRPr lang="pt-PT" altLang="en-US"/>
          </a:p>
          <a:p>
            <a:endParaRPr lang="pt-PT" alt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828800" y="2667000"/>
          <a:ext cx="8534400" cy="15240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844800"/>
                <a:gridCol w="2844800"/>
                <a:gridCol w="2844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Expressão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Resultado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Tipo do resultado</a:t>
                      </a:r>
                      <a:endParaRPr lang="pt-PT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9/3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3.0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float</a:t>
                      </a:r>
                      <a:endParaRPr lang="pt-PT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9//3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9%3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Tarefa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>
                <a:sym typeface="+mn-ea"/>
              </a:rPr>
              <a:t>Preveja a saída seguinte sem usar o seu computador.</a:t>
            </a:r>
            <a:endParaRPr lang="pt-PT" altLang="en-US">
              <a:sym typeface="+mn-ea"/>
            </a:endParaRPr>
          </a:p>
          <a:p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828800" y="2476500"/>
          <a:ext cx="8534400" cy="19050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Expressão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Resultado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Expressão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Resultado</a:t>
                      </a:r>
                      <a:endParaRPr lang="pt-PT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9//2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9%2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-9//2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-9%2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9//-2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9%-2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-9//-2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-9%-2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Agenda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457200" indent="-457200">
              <a:buAutoNum type="arabicPeriod"/>
            </a:pPr>
            <a:r>
              <a:rPr lang="pt-PT" altLang="en-US"/>
              <a:t>Apresentação da disciplina.</a:t>
            </a:r>
            <a:endParaRPr lang="pt-PT" altLang="en-US"/>
          </a:p>
          <a:p>
            <a:pPr marL="457200" indent="-457200">
              <a:buAutoNum type="arabicPeriod"/>
            </a:pPr>
            <a:r>
              <a:rPr lang="pt-PT" altLang="en-US"/>
              <a:t>O que é programar?</a:t>
            </a:r>
            <a:endParaRPr lang="pt-PT" altLang="en-US"/>
          </a:p>
          <a:p>
            <a:pPr marL="457200" indent="-457200">
              <a:buAutoNum type="arabicPeriod"/>
            </a:pPr>
            <a:r>
              <a:rPr lang="pt-PT" altLang="en-US"/>
              <a:t>Instalação do ambiente de programação.</a:t>
            </a:r>
            <a:endParaRPr lang="pt-PT" altLang="en-US"/>
          </a:p>
          <a:p>
            <a:pPr marL="457200" indent="-457200">
              <a:buAutoNum type="arabicPeriod"/>
            </a:pPr>
            <a:r>
              <a:rPr lang="pt-PT" altLang="en-US"/>
              <a:t>Usando Python como calculadora.</a:t>
            </a:r>
            <a:endParaRPr lang="pt-PT" altLang="en-US"/>
          </a:p>
          <a:p>
            <a:pPr marL="457200" indent="-457200">
              <a:buAutoNum type="arabicPeriod"/>
            </a:pPr>
            <a:r>
              <a:rPr lang="pt-PT" altLang="en-US"/>
              <a:t>Algoritmo da divisão.</a:t>
            </a:r>
            <a:endParaRPr lang="pt-PT" altLang="en-US"/>
          </a:p>
          <a:p>
            <a:pPr marL="457200" indent="-457200">
              <a:buAutoNum type="arabicPeriod"/>
            </a:pPr>
            <a:r>
              <a:rPr lang="pt-PT" altLang="en-US"/>
              <a:t>Tarefas.</a:t>
            </a:r>
            <a:endParaRPr lang="pt-PT" altLang="en-US"/>
          </a:p>
          <a:p>
            <a:pPr marL="457200" indent="-457200">
              <a:buAutoNum type="arabicPeriod"/>
            </a:pPr>
            <a:r>
              <a:rPr lang="pt-PT" altLang="en-US"/>
              <a:t>Precedência dos operadores.</a:t>
            </a:r>
            <a:endParaRPr lang="pt-PT" altLang="en-US"/>
          </a:p>
          <a:p>
            <a:pPr marL="457200" indent="-457200">
              <a:buAutoNum type="arabicPeriod"/>
            </a:pPr>
            <a:r>
              <a:rPr lang="pt-PT" altLang="en-US"/>
              <a:t>Arquitetura de um computador.</a:t>
            </a:r>
            <a:endParaRPr lang="pt-PT" altLang="en-US"/>
          </a:p>
          <a:p>
            <a:pPr marL="457200" indent="-457200">
              <a:buAutoNum type="arabicPeriod"/>
            </a:pPr>
            <a:r>
              <a:rPr lang="pt-PT" altLang="en-US"/>
              <a:t>Variável.</a:t>
            </a:r>
            <a:endParaRPr lang="pt-PT" altLang="en-US"/>
          </a:p>
          <a:p>
            <a:pPr marL="457200" indent="-457200">
              <a:buAutoNum type="arabicPeriod"/>
            </a:pPr>
            <a:r>
              <a:rPr lang="pt-PT" altLang="en-US"/>
              <a:t>Tarefas.</a:t>
            </a:r>
            <a:endParaRPr lang="pt-PT" altLang="en-US"/>
          </a:p>
          <a:p>
            <a:endParaRPr lang="pt-PT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Módulo em python</a:t>
            </a:r>
            <a:endParaRPr lang="pt-PT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true"/>
              </p:cNvSpPr>
              <p:nvPr>
                <p:ph sz="half" idx="1"/>
              </p:nvPr>
            </p:nvSpPr>
            <p:spPr/>
            <p:txBody>
              <a:bodyPr>
                <a:normAutofit fontScale="90000" lnSpcReduction="20000"/>
              </a:bodyPr>
              <a:p>
                <a:r>
                  <a:rPr lang="pt-PT" altLang="en-US"/>
                  <a:t>O resultado do módulo em python é governado por esta fórmula:</a:t>
                </a:r>
                <a:endParaRPr lang="pt-PT" altLang="en-US"/>
              </a:p>
              <a:p>
                <a:pPr lvl="1"/>
                <a14:m>
                  <m:oMath xmlns:m="http://schemas.openxmlformats.org/officeDocument/2006/math"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𝑟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𝑎−𝑏</m:t>
                    </m:r>
                    <m:d>
                      <m:dPr>
                        <m:begChr m:val="⌊"/>
                        <m:endChr m:val="⌋"/>
                        <m:ctrlPr>
                          <a:rPr lang="en-US" altLang="pt-PT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pt-PT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fPr>
                          <m:num>
                            <m:r>
                              <a:rPr lang="en-US" altLang="pt-PT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pt-PT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endParaRPr lang="en-US" altLang="pt-PT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lvl="2"/>
                <a:r>
                  <a:rPr lang="pt-PT" altLang="en-US"/>
                  <a:t>Isso quer dizer: subtraia do numerador o produto do denominador pelo piso da divisão entre o numerador e o denominador.</a:t>
                </a:r>
                <a:endParaRPr lang="pt-PT" altLang="en-US"/>
              </a:p>
              <a:p>
                <a:pPr marL="0" lvl="0" indent="0">
                  <a:buNone/>
                </a:pPr>
                <a:r>
                  <a:rPr lang="pt-PT" altLang="en-US"/>
                  <a:t>&gt;&gt;&gt; 9%-2</a:t>
                </a:r>
                <a:endParaRPr lang="pt-PT" altLang="en-US"/>
              </a:p>
              <a:p>
                <a:pPr marL="0" lvl="0" indent="0">
                  <a:buNone/>
                </a:pPr>
                <a:r>
                  <a:rPr lang="pt-PT" altLang="en-US"/>
                  <a:t>-1</a:t>
                </a:r>
                <a:endParaRPr lang="pt-PT" altLang="en-US"/>
              </a:p>
              <a:p>
                <a:pPr marL="0" lvl="0" indent="0">
                  <a:buNone/>
                </a:pPr>
                <a:r>
                  <a:rPr lang="pt-PT" altLang="en-US">
                    <a:sym typeface="+mn-ea"/>
                  </a:rPr>
                  <a:t>&gt;&gt;&gt; </a:t>
                </a:r>
                <a:r>
                  <a:rPr lang="pt-PT" altLang="en-US"/>
                  <a:t>9 - (-2 * math.floor(9/-2))</a:t>
                </a:r>
                <a:endParaRPr lang="pt-PT" altLang="en-US"/>
              </a:p>
              <a:p>
                <a:pPr marL="0" lvl="0" indent="0">
                  <a:buNone/>
                </a:pPr>
                <a:r>
                  <a:rPr lang="pt-PT" altLang="en-US"/>
                  <a:t>-1</a:t>
                </a:r>
                <a:endParaRPr lang="pt-PT" alt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sz="half" idx="1"/>
              </p:nvPr>
            </p:nvSpPr>
            <p:spPr>
              <a:blipFill rotWithShape="true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>
            <a:normAutofit lnSpcReduction="20000"/>
          </a:bodyPr>
          <a:p>
            <a:pPr marL="0" lvl="0" indent="0">
              <a:buNone/>
            </a:pPr>
            <a:r>
              <a:rPr lang="pt-PT" altLang="en-US">
                <a:sym typeface="+mn-ea"/>
              </a:rPr>
              <a:t>&gt;&gt;&gt; -9%-2</a:t>
            </a:r>
            <a:endParaRPr lang="pt-PT" altLang="en-US"/>
          </a:p>
          <a:p>
            <a:pPr marL="0" lvl="0" indent="0">
              <a:buNone/>
            </a:pPr>
            <a:r>
              <a:rPr lang="pt-PT" altLang="en-US">
                <a:sym typeface="+mn-ea"/>
              </a:rPr>
              <a:t>-1</a:t>
            </a:r>
            <a:endParaRPr lang="pt-PT" altLang="en-US"/>
          </a:p>
          <a:p>
            <a:pPr marL="0" lvl="0" indent="0">
              <a:buNone/>
            </a:pPr>
            <a:r>
              <a:rPr lang="pt-PT" altLang="en-US">
                <a:sym typeface="+mn-ea"/>
              </a:rPr>
              <a:t>&gt;&gt;&gt; -9 - (-2 * math.floor(-9/-2))</a:t>
            </a:r>
            <a:endParaRPr lang="pt-PT" altLang="en-US"/>
          </a:p>
          <a:p>
            <a:pPr marL="0" lvl="0" indent="0">
              <a:buNone/>
            </a:pPr>
            <a:r>
              <a:rPr lang="pt-PT" altLang="en-US">
                <a:sym typeface="+mn-ea"/>
              </a:rPr>
              <a:t>-1</a:t>
            </a:r>
            <a:endParaRPr lang="pt-PT" altLang="en-US"/>
          </a:p>
          <a:p>
            <a:pPr marL="0" lvl="0" indent="0">
              <a:buNone/>
            </a:pPr>
            <a:r>
              <a:rPr lang="pt-PT" altLang="en-US">
                <a:sym typeface="+mn-ea"/>
              </a:rPr>
              <a:t>&gt;&gt;&gt; -9%2</a:t>
            </a:r>
            <a:endParaRPr lang="pt-PT" altLang="en-US"/>
          </a:p>
          <a:p>
            <a:pPr marL="0" lvl="0" indent="0">
              <a:buNone/>
            </a:pPr>
            <a:r>
              <a:rPr lang="pt-PT" altLang="en-US">
                <a:sym typeface="+mn-ea"/>
              </a:rPr>
              <a:t>1</a:t>
            </a:r>
            <a:endParaRPr lang="pt-PT" altLang="en-US"/>
          </a:p>
          <a:p>
            <a:pPr marL="0" lvl="0" indent="0">
              <a:buNone/>
            </a:pPr>
            <a:r>
              <a:rPr lang="pt-PT" altLang="en-US">
                <a:sym typeface="+mn-ea"/>
              </a:rPr>
              <a:t>&gt;&gt;&gt; -9 - (2 * math.floor(-9/2))</a:t>
            </a:r>
            <a:endParaRPr lang="pt-PT" altLang="en-US"/>
          </a:p>
          <a:p>
            <a:pPr marL="0" lvl="0" indent="0">
              <a:buNone/>
            </a:pPr>
            <a:r>
              <a:rPr lang="pt-PT" altLang="en-US">
                <a:sym typeface="+mn-ea"/>
              </a:rPr>
              <a:t>1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Tarefa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Dada a operação seguinte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&gt;&gt;&gt; 1 + 2 * 3 + 4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___</a:t>
            </a:r>
            <a:endParaRPr lang="pt-PT" altLang="en-US"/>
          </a:p>
          <a:p>
            <a:r>
              <a:rPr lang="pt-PT" altLang="en-US"/>
              <a:t>O que você pode concluir sobre a ordem de * vs +?</a:t>
            </a:r>
            <a:endParaRPr lang="pt-PT" altLang="en-US"/>
          </a:p>
          <a:p>
            <a:r>
              <a:rPr lang="pt-PT" altLang="en-US"/>
              <a:t>Escreva comandos similares para descobrir a ordem das operações para:</a:t>
            </a:r>
            <a:endParaRPr lang="pt-PT" altLang="en-US"/>
          </a:p>
          <a:p>
            <a:r>
              <a:rPr lang="pt-PT" altLang="en-US"/>
              <a:t>+, -, *, **, /, // e %.</a:t>
            </a:r>
            <a:endParaRPr lang="pt-PT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Precedência dos operadores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/>
              <a:t>Quando múltiplos operadores são combinados em uma única expressão, as operações são avaliadas segundo uma ordem de precedência.</a:t>
            </a:r>
            <a:endParaRPr 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557905" y="2739390"/>
            <a:ext cx="5076825" cy="25241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Arquitetura de um computador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en-US"/>
              <a:t>Programa lido de um dispositivo de E/S: hd.</a:t>
            </a:r>
            <a:endParaRPr lang="en-US"/>
          </a:p>
          <a:p>
            <a:r>
              <a:rPr lang="en-US"/>
              <a:t>Programa (instruções + dados) carregado em memória.</a:t>
            </a:r>
            <a:endParaRPr lang="en-US"/>
          </a:p>
          <a:p>
            <a:r>
              <a:rPr lang="en-US"/>
              <a:t>Processador executa as instruções e manipula os dados.</a:t>
            </a:r>
            <a:endParaRPr lang="en-US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499350" y="1825625"/>
            <a:ext cx="3971925" cy="3238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Arquitetura de um computador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Memória:</a:t>
            </a:r>
            <a:endParaRPr lang="pt-PT" altLang="en-US"/>
          </a:p>
          <a:p>
            <a:pPr lvl="1"/>
            <a:r>
              <a:rPr lang="pt-PT" altLang="en-US"/>
              <a:t>Definição: sequência de células.</a:t>
            </a:r>
            <a:endParaRPr lang="pt-PT" altLang="en-US"/>
          </a:p>
          <a:p>
            <a:pPr lvl="2"/>
            <a:r>
              <a:rPr lang="pt-PT" altLang="en-US"/>
              <a:t>Célula: onde os dados e instruções ficam armazenados em um computador. </a:t>
            </a:r>
            <a:endParaRPr lang="pt-PT" altLang="en-US"/>
          </a:p>
          <a:p>
            <a:pPr lvl="2"/>
            <a:r>
              <a:rPr lang="pt-PT" altLang="en-US"/>
              <a:t>Elas tem endereço: posição da célula da memória.</a:t>
            </a:r>
            <a:endParaRPr lang="pt-PT" altLang="en-US"/>
          </a:p>
          <a:p>
            <a:pPr lvl="1"/>
            <a:r>
              <a:rPr lang="pt-PT" altLang="en-US"/>
              <a:t>Tamanho dos dados:</a:t>
            </a:r>
            <a:endParaRPr lang="pt-PT" altLang="en-US"/>
          </a:p>
          <a:p>
            <a:pPr lvl="2"/>
            <a:r>
              <a:rPr lang="pt-PT" altLang="en-US"/>
              <a:t>Menor = uma célula.</a:t>
            </a:r>
            <a:endParaRPr lang="pt-PT" altLang="en-US"/>
          </a:p>
          <a:p>
            <a:pPr lvl="2"/>
            <a:r>
              <a:rPr lang="pt-PT" altLang="en-US"/>
              <a:t>Maior = duas ou mais células.</a:t>
            </a:r>
            <a:endParaRPr lang="pt-PT" altLang="en-US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450965" y="2201545"/>
            <a:ext cx="4914900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Variável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en-US"/>
              <a:t>Definição: abstração dos endereços de memória.</a:t>
            </a:r>
            <a:endParaRPr lang="en-US"/>
          </a:p>
          <a:p>
            <a:r>
              <a:rPr lang="en-US"/>
              <a:t>Rótulo simbólico para cada endereço.</a:t>
            </a:r>
            <a:endParaRPr lang="en-US"/>
          </a:p>
          <a:p>
            <a:pPr lvl="1"/>
            <a:r>
              <a:rPr lang="en-US"/>
              <a:t>O valor de a é 7.</a:t>
            </a:r>
            <a:endParaRPr lang="en-US"/>
          </a:p>
          <a:p>
            <a:pPr lvl="1"/>
            <a:r>
              <a:rPr lang="en-US"/>
              <a:t>O valor de b é 5000.</a:t>
            </a:r>
            <a:endParaRPr lang="en-US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189345" y="1825625"/>
            <a:ext cx="5276850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Variável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>
            <a:normAutofit fontScale="90000"/>
          </a:bodyPr>
          <a:p>
            <a:r>
              <a:rPr lang="pt-PT" altLang="en-US"/>
              <a:t>Em python o operador = está atribuindo um valor a uma varíavel. Por exemplo: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 &gt;&gt;&gt; x = -2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 &gt;&gt;&gt; y = 3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 &gt;&gt;&gt; q = x // y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 &gt;&gt;&gt; r = x % y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 &gt;&gt;&gt; x - (q * y + r)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 0</a:t>
            </a:r>
            <a:endParaRPr lang="pt-PT" altLang="en-US"/>
          </a:p>
        </p:txBody>
      </p:sp>
      <p:sp>
        <p:nvSpPr>
          <p:cNvPr id="5" name="Content Placeholder 4"/>
          <p:cNvSpPr>
            <a:spLocks noGrp="true"/>
          </p:cNvSpPr>
          <p:nvPr>
            <p:ph sz="half" idx="2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/>
              <a:t> &gt;&gt;&gt; 1 = 1</a:t>
            </a:r>
            <a:endParaRPr lang="en-US"/>
          </a:p>
          <a:p>
            <a:pPr marL="0" indent="0">
              <a:buNone/>
            </a:pPr>
            <a:r>
              <a:rPr lang="pt-PT" altLang="en-US"/>
              <a:t> ___</a:t>
            </a:r>
            <a:endParaRPr lang="en-US"/>
          </a:p>
          <a:p>
            <a:pPr marL="0" indent="0">
              <a:buNone/>
            </a:pPr>
            <a:r>
              <a:rPr lang="en-US"/>
              <a:t> &gt;&gt;&gt; 1 == 1</a:t>
            </a:r>
            <a:endParaRPr lang="en-US"/>
          </a:p>
          <a:p>
            <a:pPr marL="0" indent="0">
              <a:buNone/>
            </a:pPr>
            <a:r>
              <a:rPr lang="pt-PT" altLang="en-US">
                <a:sym typeface="+mn-ea"/>
              </a:rPr>
              <a:t> ___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 </a:t>
            </a:r>
            <a:r>
              <a:rPr lang="en-US"/>
              <a:t>&gt;&gt;&gt; </a:t>
            </a:r>
            <a:r>
              <a:rPr lang="pt-PT" altLang="en-US"/>
              <a:t>m</a:t>
            </a:r>
            <a:r>
              <a:rPr lang="en-US"/>
              <a:t> = </a:t>
            </a:r>
            <a:r>
              <a:rPr lang="pt-PT" altLang="en-US"/>
              <a:t>n</a:t>
            </a:r>
            <a:endParaRPr lang="en-US"/>
          </a:p>
          <a:p>
            <a:pPr marL="0" indent="0">
              <a:buNone/>
            </a:pPr>
            <a:r>
              <a:rPr lang="pt-PT" altLang="en-US">
                <a:sym typeface="+mn-ea"/>
              </a:rPr>
              <a:t> ___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Variável</a:t>
            </a:r>
            <a:endParaRPr lang="pt-PT" altLang="en-US"/>
          </a:p>
        </p:txBody>
      </p:sp>
      <p:sp>
        <p:nvSpPr>
          <p:cNvPr id="6" name="Content Placeholder 5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/>
              <a:t>Nomes devem começar com letra ou _.</a:t>
            </a:r>
            <a:endParaRPr lang="en-US"/>
          </a:p>
          <a:p>
            <a:r>
              <a:rPr lang="en-US"/>
              <a:t>Nomes devem conter somente letras, dígitos ou _.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Qual o valor de y após os comandos seguintes serem executados?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 &gt;&gt;&gt; x = 2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 &gt;&gt;&gt; y = 4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 &gt;&gt;&gt; x = 1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Resposta: ?</a:t>
            </a:r>
            <a:endParaRPr lang="pt-PT" altLang="en-US"/>
          </a:p>
          <a:p>
            <a:pPr marL="0" indent="0">
              <a:buNone/>
            </a:pP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>
            <a:normAutofit fontScale="70000"/>
          </a:bodyPr>
          <a:p>
            <a:r>
              <a:rPr lang="pt-PT" altLang="en-US"/>
              <a:t>Qual valor de x, y e z após a execução dos comandos seguintes?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 &gt;&gt;&gt; x = 1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 &gt;&gt;&gt; y = x + x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 &gt;&gt;&gt; z = y + y + 1.0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 &gt;&gt;&gt; y = y // x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 &gt;&gt;&gt; x = z // x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 &gt;&gt;&gt; z = x + x / 4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 &gt;&gt;&gt; y = y ** ((y * y) % 3)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Resposta: ?</a:t>
            </a:r>
            <a:endParaRPr lang="pt-PT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Referências</a:t>
            </a:r>
            <a:endParaRPr lang="pt-PT" altLang="en-US"/>
          </a:p>
        </p:txBody>
      </p:sp>
      <p:sp>
        <p:nvSpPr>
          <p:cNvPr id="6" name="Content Placeholder 5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>
                <a:hlinkClick r:id="rId1" action="ppaction://hlinkfile"/>
              </a:rPr>
              <a:t>Uma introdução informal ao Python</a:t>
            </a:r>
            <a:endParaRPr lang="en-US">
              <a:hlinkClick r:id="rId1" action="ppaction://hlinkfile"/>
            </a:endParaRPr>
          </a:p>
          <a:p>
            <a:r>
              <a:rPr lang="pt-PT" altLang="en-US">
                <a:hlinkClick r:id="rId2" action="ppaction://hlinkfile"/>
              </a:rPr>
              <a:t>O Caminho do Programa</a:t>
            </a:r>
            <a:endParaRPr lang="pt-PT" altLang="en-US">
              <a:hlinkClick r:id="rId2" action="ppaction://hlinkfile"/>
            </a:endParaRPr>
          </a:p>
          <a:p>
            <a:r>
              <a:rPr lang="pt-PT" altLang="en-US">
                <a:hlinkClick r:id="rId3" action="ppaction://hlinkfile"/>
              </a:rPr>
              <a:t>Introdução a algoritmos e programação de computadores</a:t>
            </a:r>
            <a:endParaRPr lang="pt-PT" altLang="en-US"/>
          </a:p>
          <a:p>
            <a:r>
              <a:rPr lang="pt-PT" altLang="en-US">
                <a:hlinkClick r:id="rId4" action="ppaction://hlinkfile"/>
              </a:rPr>
              <a:t>Computação e Computadores</a:t>
            </a:r>
            <a:endParaRPr lang="pt-PT" altLang="en-US">
              <a:hlinkClick r:id="rId4" action="ppaction://hlinkfile"/>
            </a:endParaRPr>
          </a:p>
          <a:p>
            <a:r>
              <a:rPr lang="pt-PT" altLang="en-US">
                <a:hlinkClick r:id="rId5" action="ppaction://hlinkfile"/>
              </a:rPr>
              <a:t>Introdução à computação com python</a:t>
            </a:r>
            <a:endParaRPr lang="pt-PT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Apresentação da disciplina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Como funciona?</a:t>
            </a:r>
            <a:endParaRPr lang="pt-PT" altLang="en-US"/>
          </a:p>
          <a:p>
            <a:pPr lvl="1"/>
            <a:r>
              <a:rPr lang="pt-PT" altLang="en-US" sz="1800"/>
              <a:t>Aluno é o principal responsável pelo aprendizado:</a:t>
            </a:r>
            <a:endParaRPr lang="pt-PT" altLang="en-US"/>
          </a:p>
          <a:p>
            <a:pPr lvl="2"/>
            <a:r>
              <a:rPr lang="pt-PT" altLang="en-US"/>
              <a:t>Vídeos sobre um tema serão disponibilizados para aprendizado.</a:t>
            </a:r>
            <a:endParaRPr lang="pt-PT" altLang="en-US"/>
          </a:p>
          <a:p>
            <a:pPr lvl="2"/>
            <a:r>
              <a:rPr lang="pt-PT" altLang="en-US"/>
              <a:t>Exercícios sobre o mesmo tema para fixação do conteúdo.</a:t>
            </a:r>
            <a:endParaRPr lang="pt-PT" altLang="en-US"/>
          </a:p>
          <a:p>
            <a:pPr lvl="1"/>
            <a:r>
              <a:rPr lang="pt-PT" altLang="en-US"/>
              <a:t>Professor dá suporte:</a:t>
            </a:r>
            <a:endParaRPr lang="pt-PT" altLang="en-US"/>
          </a:p>
          <a:p>
            <a:pPr lvl="2"/>
            <a:r>
              <a:rPr lang="pt-PT" altLang="en-US"/>
              <a:t>Estará online, durante o período das aulas, no link disponibilizado para tirar dúvidas.</a:t>
            </a:r>
            <a:endParaRPr lang="pt-PT" altLang="en-US"/>
          </a:p>
          <a:p>
            <a:pPr lvl="0"/>
            <a:r>
              <a:rPr lang="pt-PT" altLang="en-US"/>
              <a:t>O que aprenderá?</a:t>
            </a:r>
            <a:endParaRPr lang="pt-PT" altLang="en-US"/>
          </a:p>
          <a:p>
            <a:pPr lvl="1"/>
            <a:r>
              <a:rPr lang="pt-PT" altLang="en-US"/>
              <a:t>O básico de programação. Assumimos que você não tem conhecimento prévio.</a:t>
            </a:r>
            <a:endParaRPr lang="pt-PT" altLang="en-US"/>
          </a:p>
          <a:p>
            <a:pPr lvl="1"/>
            <a:r>
              <a:rPr lang="pt-PT" altLang="en-US"/>
              <a:t>Conceitos:</a:t>
            </a:r>
            <a:endParaRPr lang="pt-PT" altLang="en-US"/>
          </a:p>
          <a:p>
            <a:pPr lvl="2"/>
            <a:r>
              <a:rPr lang="pt-PT" altLang="en-US"/>
              <a:t>Variáveis, Lógica booleana, Funções, Strings, Condicionais, Laços, Listas, Tuplas, Dicionários, Projeto de um programa maior, Tratamento de exceções, Expressões regulares e Orientação a objeto.</a:t>
            </a:r>
            <a:endParaRPr lang="pt-PT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Apresentação da disciplina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true"/>
              </p:cNvSpPr>
              <p:nvPr>
                <p:ph idx="1"/>
              </p:nvPr>
            </p:nvSpPr>
            <p:spPr/>
            <p:txBody>
              <a:bodyPr>
                <a:normAutofit fontScale="70000"/>
              </a:bodyPr>
              <a:p>
                <a:r>
                  <a:rPr lang="pt-PT" altLang="en-US"/>
                  <a:t>Como será a pontuação?</a:t>
                </a:r>
                <a:endParaRPr lang="pt-PT" altLang="en-US"/>
              </a:p>
              <a:p>
                <a:pPr lvl="1"/>
                <a:r>
                  <a:rPr lang="pt-PT" altLang="en-US"/>
                  <a:t>10 listas com exercícios de programação. Ao total, elas correspondem a 2,5 pontos. Portanto, cada lista equivale a 0,25 ponto.</a:t>
                </a:r>
                <a:endParaRPr lang="pt-PT" altLang="en-US"/>
              </a:p>
              <a:p>
                <a:pPr lvl="1"/>
                <a:r>
                  <a:rPr lang="pt-PT" altLang="en-US"/>
                  <a:t>3 trabalhos de programação. O total de pontos dos trabalhos são 5. 1,5 ponto para o primeiro trabalho, 1,5 ponto para o segundo e 2 pontos para o terceiro.</a:t>
                </a:r>
                <a:endParaRPr lang="pt-PT" altLang="en-US"/>
              </a:p>
              <a:p>
                <a:pPr lvl="1"/>
                <a:r>
                  <a:rPr lang="pt-PT" altLang="en-US"/>
                  <a:t>2 provas, cada uma valendo 1,25 ponto. Portanto, 2,5 pontos ao total.</a:t>
                </a:r>
                <a:endParaRPr lang="pt-PT" altLang="en-US"/>
              </a:p>
              <a:p>
                <a:pPr lvl="1"/>
                <a:r>
                  <a:rPr lang="pt-PT" altLang="en-US"/>
                  <a:t>Todas individuais.</a:t>
                </a:r>
                <a:endParaRPr lang="pt-PT" altLang="en-US"/>
              </a:p>
              <a:p>
                <a:pPr lvl="0"/>
                <a:r>
                  <a:rPr lang="pt-PT" altLang="en-US"/>
                  <a:t>Será aprovado(a) se:</a:t>
                </a:r>
                <a:endParaRPr lang="pt-PT" altLang="en-US"/>
              </a:p>
              <a:p>
                <a:pPr lvl="1"/>
                <a:r>
                  <a:rPr lang="pt-PT" altLang="en-US"/>
                  <a:t>Pontos &gt;= 7 (Maior ou igual a 7).</a:t>
                </a:r>
                <a:endParaRPr lang="pt-PT" altLang="en-US"/>
              </a:p>
              <a:p>
                <a:pPr lvl="0"/>
                <a:r>
                  <a:rPr lang="pt-PT" altLang="en-US"/>
                  <a:t>Irá fazer uma prova final se:</a:t>
                </a:r>
                <a:endParaRPr lang="pt-PT" altLang="en-US"/>
              </a:p>
              <a:p>
                <a:pPr lvl="1"/>
                <a:r>
                  <a:rPr lang="pt-PT" altLang="en-US">
                    <a:sym typeface="+mn-ea"/>
                  </a:rPr>
                  <a:t>Pontos </a:t>
                </a:r>
                <a:r>
                  <a:rPr lang="pt-PT" altLang="en-US"/>
                  <a:t>&gt;= 4 || </a:t>
                </a:r>
                <a:r>
                  <a:rPr lang="pt-PT" altLang="en-US">
                    <a:sym typeface="+mn-ea"/>
                  </a:rPr>
                  <a:t>Pontos </a:t>
                </a:r>
                <a:r>
                  <a:rPr lang="pt-PT" altLang="en-US"/>
                  <a:t>&lt; 7 (Maior ou igual a 4, mas menor que 7).</a:t>
                </a:r>
                <a:endParaRPr lang="pt-PT" altLang="en-US"/>
              </a:p>
              <a:p>
                <a:pPr lvl="1"/>
                <a:r>
                  <a:rPr lang="pt-PT" altLang="en-US"/>
                  <a:t>Com ela, você deve alcançar o objetivo seguinte:</a:t>
                </a:r>
                <a:endParaRPr lang="pt-PT" altLang="en-US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pt-PT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pt-PT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lang="en-US" altLang="pt-PT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𝐹𝐼𝑁𝐴𝐿</m:t>
                        </m:r>
                        <m:r>
                          <a:rPr lang="en-US" altLang="pt-PT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 + </m:t>
                        </m:r>
                        <m:r>
                          <a:rPr lang="en-US" altLang="pt-PT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𝑃𝑂𝑁𝑇𝑂𝑆</m:t>
                        </m:r>
                        <m:r>
                          <a:rPr lang="en-US" altLang="pt-PT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)</m:t>
                        </m:r>
                      </m:num>
                      <m:den>
                        <m:r>
                          <a:rPr lang="en-US" altLang="pt-PT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den>
                    </m:f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≥ 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5</m:t>
                    </m:r>
                  </m:oMath>
                </a14:m>
                <a:r>
                  <a:rPr lang="pt-PT" altLang="en-US" i="1"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:r>
                  <a:rPr lang="pt-PT" altLang="en-US">
                    <a:latin typeface="DejaVu Math TeX Gyre" panose="02000503000000000000" charset="0"/>
                    <a:cs typeface="DejaVu Math TeX Gyre" panose="02000503000000000000" charset="0"/>
                  </a:rPr>
                  <a:t>(Média final for maior ou igual a 5)</a:t>
                </a:r>
                <a:endParaRPr lang="en-US" altLang="pt-PT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lvl="0"/>
                <a:r>
                  <a:rPr lang="pt-PT" altLang="en-US"/>
                  <a:t>Será reprovado se:</a:t>
                </a:r>
                <a:endParaRPr lang="pt-PT" altLang="en-US"/>
              </a:p>
              <a:p>
                <a:pPr lvl="1"/>
                <a:r>
                  <a:rPr lang="pt-PT" altLang="en-US"/>
                  <a:t>Pontos &lt; 4 ||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pt-PT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pt-PT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lang="en-US" altLang="pt-PT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𝐹𝐼𝑁𝐴𝐿</m:t>
                        </m:r>
                        <m:r>
                          <a:rPr lang="en-US" altLang="pt-PT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 + </m:t>
                        </m:r>
                        <m:r>
                          <a:rPr lang="en-US" altLang="pt-PT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𝑃𝑂𝑁𝑇𝑂𝑆</m:t>
                        </m:r>
                        <m:r>
                          <a:rPr lang="en-US" altLang="pt-PT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)</m:t>
                        </m:r>
                      </m:num>
                      <m:den>
                        <m:r>
                          <a:rPr lang="en-US" altLang="pt-PT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den>
                    </m:f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&lt; 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5</m:t>
                    </m:r>
                  </m:oMath>
                </a14:m>
                <a:r>
                  <a:rPr lang="pt-PT" altLang="en-US"/>
                  <a:t> (Pontuação inicial for menor que 4 ou média final for menor que 5)</a:t>
                </a:r>
                <a:endParaRPr lang="pt-PT" altLang="en-US"/>
              </a:p>
              <a:p>
                <a:pPr lvl="1"/>
                <a:r>
                  <a:rPr lang="pt-PT" altLang="en-US"/>
                  <a:t>Se pescar por duas vezes em qualquer atividade.</a:t>
                </a:r>
                <a:endParaRPr lang="pt-PT" altLang="en-US"/>
              </a:p>
              <a:p>
                <a:pPr marL="914400" lvl="2" indent="0">
                  <a:buNone/>
                </a:pPr>
                <a:r>
                  <a:rPr lang="pt-PT" altLang="en-US"/>
                  <a:t>* A primeira pesca zerará a atividade</a:t>
                </a:r>
                <a:endParaRPr lang="pt-PT" alt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O que é programar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pt-PT" altLang="en-US"/>
              <a:t>Algoritmo:</a:t>
            </a:r>
            <a:endParaRPr lang="pt-PT" altLang="en-US"/>
          </a:p>
          <a:p>
            <a:pPr lvl="1"/>
            <a:r>
              <a:rPr lang="pt-PT" altLang="en-US"/>
              <a:t>Uma lista de instruções, passo-a-passo, que resolvem um problema.</a:t>
            </a:r>
            <a:endParaRPr lang="pt-PT" altLang="en-US"/>
          </a:p>
          <a:p>
            <a:pPr lvl="2"/>
            <a:r>
              <a:rPr lang="pt-PT" altLang="en-US"/>
              <a:t>Pense em uma receita de bolo...</a:t>
            </a:r>
            <a:endParaRPr lang="pt-PT" altLang="en-US"/>
          </a:p>
          <a:p>
            <a:pPr lvl="1"/>
            <a:r>
              <a:rPr lang="pt-PT" altLang="en-US"/>
              <a:t>Um algoritmo inclui uma descrição completa do</a:t>
            </a:r>
            <a:endParaRPr lang="pt-PT" altLang="en-US"/>
          </a:p>
          <a:p>
            <a:pPr lvl="2"/>
            <a:r>
              <a:rPr lang="pt-PT" altLang="en-US"/>
              <a:t>conjunto de insumos ou condições iniciais</a:t>
            </a:r>
            <a:endParaRPr lang="pt-PT" altLang="en-US"/>
          </a:p>
          <a:p>
            <a:pPr lvl="3"/>
            <a:r>
              <a:rPr lang="pt-PT" altLang="en-US"/>
              <a:t>uma especificação completa do problema a ser resolvido</a:t>
            </a:r>
            <a:endParaRPr lang="pt-PT" altLang="en-US"/>
          </a:p>
          <a:p>
            <a:pPr lvl="2"/>
            <a:r>
              <a:rPr lang="pt-PT" altLang="en-US"/>
              <a:t>conjunto de saídas</a:t>
            </a:r>
            <a:endParaRPr lang="pt-PT" altLang="en-US"/>
          </a:p>
          <a:p>
            <a:pPr lvl="3"/>
            <a:r>
              <a:rPr lang="pt-PT" altLang="en-US"/>
              <a:t>descrições de soluções válidas para o problema</a:t>
            </a:r>
            <a:endParaRPr lang="pt-PT" altLang="en-US"/>
          </a:p>
          <a:p>
            <a:pPr lvl="2"/>
            <a:r>
              <a:rPr lang="pt-PT" altLang="en-US"/>
              <a:t>seqüência de operações que acabará por produzir o resultado</a:t>
            </a:r>
            <a:endParaRPr lang="pt-PT" altLang="en-US"/>
          </a:p>
          <a:p>
            <a:pPr lvl="3"/>
            <a:r>
              <a:rPr lang="pt-PT" altLang="en-US"/>
              <a:t>as etapas devem ser simples e precisas</a:t>
            </a:r>
            <a:endParaRPr lang="pt-PT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O que é programar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Características de um algoritmo:</a:t>
            </a:r>
            <a:endParaRPr lang="pt-PT" altLang="en-US"/>
          </a:p>
          <a:p>
            <a:pPr marL="800100" lvl="1" indent="-342900">
              <a:buAutoNum type="arabicPeriod"/>
            </a:pPr>
            <a:r>
              <a:rPr lang="pt-PT" altLang="en-US"/>
              <a:t>Número finito de instruções.</a:t>
            </a:r>
            <a:endParaRPr lang="pt-PT" altLang="en-US"/>
          </a:p>
          <a:p>
            <a:pPr marL="1257300" lvl="2" indent="-342900">
              <a:buAutoNum type="arabicPeriod"/>
            </a:pPr>
            <a:r>
              <a:rPr lang="pt-PT" altLang="en-US" sz="1600"/>
              <a:t>A representação da solução para o problema deve ser limitada a um número finito de instruções.</a:t>
            </a:r>
            <a:endParaRPr lang="pt-PT" altLang="en-US"/>
          </a:p>
          <a:p>
            <a:pPr marL="800100" lvl="1" indent="-342900">
              <a:buAutoNum type="arabicPeriod"/>
            </a:pPr>
            <a:r>
              <a:rPr lang="pt-PT" altLang="en-US"/>
              <a:t>Cada instrução individual bem definida.</a:t>
            </a:r>
            <a:endParaRPr lang="pt-PT" altLang="en-US"/>
          </a:p>
          <a:p>
            <a:pPr marL="1257300" lvl="2" indent="-342900">
              <a:buAutoNum type="arabicPeriod"/>
            </a:pPr>
            <a:r>
              <a:rPr lang="pt-PT" altLang="en-US"/>
              <a:t>A instrução deve ser executável no agente de computação.</a:t>
            </a:r>
            <a:endParaRPr lang="pt-PT" altLang="en-US"/>
          </a:p>
          <a:p>
            <a:pPr marL="800100" lvl="1" indent="-342900">
              <a:buAutoNum type="arabicPeriod"/>
            </a:pPr>
            <a:r>
              <a:rPr lang="pt-PT" altLang="en-US"/>
              <a:t>Pára em algum momento, chegando a um resultado.</a:t>
            </a:r>
            <a:endParaRPr lang="pt-PT" altLang="en-US"/>
          </a:p>
          <a:p>
            <a:pPr marL="1257300" lvl="2" indent="-342900">
              <a:buAutoNum type="arabicPeriod"/>
            </a:pPr>
            <a:r>
              <a:rPr lang="pt-PT" altLang="en-US"/>
              <a:t>Não executa indifinidamente, por tempo indeterminado e nem consumindo recursos indeterminados.</a:t>
            </a:r>
            <a:endParaRPr lang="pt-PT" altLang="en-US"/>
          </a:p>
          <a:p>
            <a:pPr marL="800100" lvl="1" indent="-342900">
              <a:buAutoNum type="arabicPeriod"/>
            </a:pPr>
            <a:r>
              <a:rPr lang="pt-PT" altLang="en-US"/>
              <a:t>Resolve uma classe geral do problema.</a:t>
            </a:r>
            <a:endParaRPr lang="pt-PT" altLang="en-US"/>
          </a:p>
          <a:p>
            <a:pPr marL="1257300" lvl="2" indent="-342900">
              <a:buAutoNum type="arabicPeriod"/>
            </a:pPr>
            <a:r>
              <a:rPr lang="pt-PT" altLang="en-US"/>
              <a:t>Mudando os valores de entrada, o algoritmo continua a funcionar gerando, possivelmente, saídas diferentes.</a:t>
            </a:r>
            <a:endParaRPr lang="pt-PT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O que é programar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pPr lvl="0"/>
            <a:r>
              <a:rPr lang="pt-PT" altLang="en-US" sz="2500">
                <a:sym typeface="+mn-ea"/>
              </a:rPr>
              <a:t>Simplificadamente, em computação fazemos:</a:t>
            </a:r>
            <a:endParaRPr lang="pt-PT" altLang="en-US" sz="2220">
              <a:sym typeface="+mn-ea"/>
            </a:endParaRPr>
          </a:p>
          <a:p>
            <a:pPr lvl="1"/>
            <a:r>
              <a:rPr lang="pt-PT" altLang="en-US" sz="2250">
                <a:sym typeface="+mn-ea"/>
              </a:rPr>
              <a:t>Análise de um problema;</a:t>
            </a:r>
            <a:endParaRPr lang="pt-PT" altLang="en-US" sz="2025"/>
          </a:p>
          <a:p>
            <a:pPr lvl="1"/>
            <a:r>
              <a:rPr lang="pt-PT" altLang="en-US" sz="2250">
                <a:sym typeface="+mn-ea"/>
              </a:rPr>
              <a:t>Projeto de um algoritmo que resolve esse problema;</a:t>
            </a:r>
            <a:endParaRPr lang="pt-PT" altLang="en-US" sz="2250"/>
          </a:p>
          <a:p>
            <a:pPr lvl="1"/>
            <a:r>
              <a:rPr lang="pt-PT" altLang="en-US" sz="2250">
                <a:sym typeface="+mn-ea"/>
              </a:rPr>
              <a:t>Escrever um programa que implementa a solução que será executada em um computador.</a:t>
            </a:r>
            <a:endParaRPr lang="pt-PT" altLang="en-US" sz="2250">
              <a:sym typeface="+mn-ea"/>
            </a:endParaRPr>
          </a:p>
          <a:p>
            <a:pPr lvl="0"/>
            <a:r>
              <a:rPr lang="pt-PT" altLang="en-US" sz="2500">
                <a:sym typeface="+mn-ea"/>
              </a:rPr>
              <a:t>Modelo de Computação de Turing:</a:t>
            </a:r>
            <a:endParaRPr 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495675" y="4560570"/>
            <a:ext cx="5572760" cy="22440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O que é programar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Linguagens de programação</a:t>
            </a:r>
            <a:endParaRPr lang="pt-PT" altLang="en-US"/>
          </a:p>
          <a:p>
            <a:pPr lvl="1"/>
            <a:r>
              <a:rPr lang="pt-PT" altLang="en-US"/>
              <a:t>Linguagens formais, precisas e cujas instruções podem ser executadas por um computador.</a:t>
            </a:r>
            <a:endParaRPr lang="pt-PT" altLang="en-US"/>
          </a:p>
          <a:p>
            <a:pPr lvl="1"/>
            <a:r>
              <a:rPr lang="pt-PT" altLang="en-US"/>
              <a:t>Linguagens de baixo nível:</a:t>
            </a:r>
            <a:endParaRPr lang="pt-PT" altLang="en-US"/>
          </a:p>
          <a:p>
            <a:pPr lvl="2"/>
            <a:r>
              <a:rPr lang="pt-PT" altLang="en-US"/>
              <a:t>Linguagem de máquina;</a:t>
            </a:r>
            <a:endParaRPr lang="pt-PT" altLang="en-US"/>
          </a:p>
          <a:p>
            <a:pPr lvl="2"/>
            <a:r>
              <a:rPr lang="pt-PT" altLang="en-US"/>
              <a:t>Linguagem de montagem (Assembly).</a:t>
            </a:r>
            <a:endParaRPr lang="pt-PT" altLang="en-US"/>
          </a:p>
          <a:p>
            <a:pPr lvl="1"/>
            <a:r>
              <a:rPr lang="pt-PT" altLang="en-US"/>
              <a:t>Linguagens de alto nível:</a:t>
            </a:r>
            <a:endParaRPr lang="pt-PT" altLang="en-US"/>
          </a:p>
          <a:p>
            <a:pPr lvl="2"/>
            <a:r>
              <a:rPr lang="pt-PT" altLang="en-US"/>
              <a:t>Python;</a:t>
            </a:r>
            <a:endParaRPr lang="pt-PT" altLang="en-US"/>
          </a:p>
          <a:p>
            <a:pPr lvl="2"/>
            <a:r>
              <a:rPr lang="pt-PT" altLang="en-US"/>
              <a:t>Kotlin;</a:t>
            </a:r>
            <a:endParaRPr lang="pt-PT" altLang="en-US"/>
          </a:p>
          <a:p>
            <a:pPr lvl="2"/>
            <a:r>
              <a:rPr lang="pt-PT" altLang="en-US"/>
              <a:t>JavaScript;</a:t>
            </a:r>
            <a:endParaRPr lang="pt-PT" altLang="en-US"/>
          </a:p>
          <a:p>
            <a:pPr lvl="2"/>
            <a:r>
              <a:rPr lang="pt-PT" altLang="en-US"/>
              <a:t>GO;</a:t>
            </a:r>
            <a:endParaRPr lang="pt-PT" altLang="en-US"/>
          </a:p>
          <a:p>
            <a:pPr lvl="2"/>
            <a:r>
              <a:rPr lang="pt-PT" altLang="en-US"/>
              <a:t>C/C++;</a:t>
            </a:r>
            <a:endParaRPr lang="pt-PT" altLang="en-US"/>
          </a:p>
          <a:p>
            <a:pPr lvl="2"/>
            <a:r>
              <a:rPr lang="pt-PT" altLang="en-US"/>
              <a:t>...</a:t>
            </a:r>
            <a:endParaRPr lang="pt-PT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O que é programar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Linguagem interpretada:</a:t>
            </a:r>
            <a:endParaRPr lang="pt-PT" altLang="en-US"/>
          </a:p>
          <a:p>
            <a:pPr lvl="1"/>
            <a:r>
              <a:rPr lang="pt-PT" altLang="en-US"/>
              <a:t>Cada instrução em alto nível é traduzida para uma instrução em baixo nível e, logo após, executada no computador.</a:t>
            </a:r>
            <a:endParaRPr lang="pt-PT" altLang="en-US"/>
          </a:p>
          <a:p>
            <a:pPr lvl="1"/>
            <a:r>
              <a:rPr lang="pt-PT" altLang="en-US"/>
              <a:t>Ex: Lisp.</a:t>
            </a:r>
            <a:endParaRPr lang="pt-PT" alt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788285" y="3013075"/>
            <a:ext cx="6233795" cy="19767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7612</Words>
  <Application>WPS Presentation</Application>
  <PresentationFormat>宽屏</PresentationFormat>
  <Paragraphs>353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6" baseType="lpstr">
      <vt:lpstr>Arial</vt:lpstr>
      <vt:lpstr>SimSun</vt:lpstr>
      <vt:lpstr>Wingdings</vt:lpstr>
      <vt:lpstr>Nimbus Roman No9 L</vt:lpstr>
      <vt:lpstr>DejaVu Math TeX Gyre</vt:lpstr>
      <vt:lpstr>汉仪细圆B5</vt:lpstr>
      <vt:lpstr>Gubbi</vt:lpstr>
      <vt:lpstr>东文宋体</vt:lpstr>
      <vt:lpstr>Droid Sans Fallback</vt:lpstr>
      <vt:lpstr>汉仪大黑简</vt:lpstr>
      <vt:lpstr>Arial Black</vt:lpstr>
      <vt:lpstr>微软雅黑</vt:lpstr>
      <vt:lpstr>Arial Unicode MS</vt:lpstr>
      <vt:lpstr>SimSun</vt:lpstr>
      <vt:lpstr>Noto Sans Symbols2</vt:lpstr>
      <vt:lpstr>Standard Symbols PS</vt:lpstr>
      <vt:lpstr>Office Theme</vt:lpstr>
      <vt:lpstr>Aula 01</vt:lpstr>
      <vt:lpstr>Agenda</vt:lpstr>
      <vt:lpstr>Apresentação da disciplina</vt:lpstr>
      <vt:lpstr>Apresentação da disciplina</vt:lpstr>
      <vt:lpstr>O que é programar</vt:lpstr>
      <vt:lpstr>O que é programar</vt:lpstr>
      <vt:lpstr>O que é programar</vt:lpstr>
      <vt:lpstr>O que é programar</vt:lpstr>
      <vt:lpstr>O que é programar</vt:lpstr>
      <vt:lpstr>O que é programar</vt:lpstr>
      <vt:lpstr>O que é programar</vt:lpstr>
      <vt:lpstr>Instalação do ambiente de programação.</vt:lpstr>
      <vt:lpstr>Usando Python como calculadora.</vt:lpstr>
      <vt:lpstr>Usando Python como calculadora.</vt:lpstr>
      <vt:lpstr>Usando Python como calculadora.</vt:lpstr>
      <vt:lpstr>Usando Python como calculadora.</vt:lpstr>
      <vt:lpstr>Algoritmo da divisão</vt:lpstr>
      <vt:lpstr>Tarefa</vt:lpstr>
      <vt:lpstr>Tarefa</vt:lpstr>
      <vt:lpstr>PowerPoint 演示文稿</vt:lpstr>
      <vt:lpstr>Tarefa</vt:lpstr>
      <vt:lpstr>Precedência dos operadores</vt:lpstr>
      <vt:lpstr>Arquitetura de um computador</vt:lpstr>
      <vt:lpstr>Arquitetura de um computador</vt:lpstr>
      <vt:lpstr>Variável</vt:lpstr>
      <vt:lpstr>Variável</vt:lpstr>
      <vt:lpstr>Variável</vt:lpstr>
      <vt:lpstr>Tarefa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filipe</dc:creator>
  <cp:lastModifiedBy>filipe</cp:lastModifiedBy>
  <cp:revision>58</cp:revision>
  <dcterms:created xsi:type="dcterms:W3CDTF">2021-05-11T17:44:06Z</dcterms:created>
  <dcterms:modified xsi:type="dcterms:W3CDTF">2021-05-11T17:44:06Z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