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panda.ime.usp.br/pensepy/static/pensepy/05-Funcoes/funcoes.html" TargetMode="External"/><Relationship Id="rId2" Type="http://schemas.openxmlformats.org/officeDocument/2006/relationships/hyperlink" Target="https://docs.python.org/pt-br/3/tutorial/controlflow.html#defining-functions" TargetMode="External"/><Relationship Id="rId3" Type="http://schemas.openxmlformats.org/officeDocument/2006/relationships/hyperlink" Target="https://github.com/iviarcio/mc102/blob/master/07.Introdu&#231;&#227;o%20&#224;%20Fun&#231;&#245;es.ipynb" TargetMode="External"/><Relationship Id="rId4" Type="http://schemas.openxmlformats.org/officeDocument/2006/relationships/hyperlink" Target="https://panda.ime.usp.br/aulasPython/static/aulasPython/aula06.html" TargetMode="External"/><Relationship Id="rId5" Type="http://schemas.openxmlformats.org/officeDocument/2006/relationships/hyperlink" Target="https://docs.python.org/pt-br/3.9/library/functions.html" TargetMode="External"/><Relationship Id="rId6" Type="http://schemas.openxmlformats.org/officeDocument/2006/relationships/hyperlink" Target="http://www.pythontutor.com/" TargetMode="External"/><Relationship Id="rId7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323000"/>
            <a:ext cx="9143280" cy="218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30000"/>
              </a:lnSpc>
            </a:pPr>
            <a:r>
              <a:rPr b="0" lang="pt-PT" sz="6000" spc="-1" strike="noStrike">
                <a:solidFill>
                  <a:srgbClr val="000000"/>
                </a:solidFill>
                <a:latin typeface="Arial Black"/>
              </a:rPr>
              <a:t>Aula 02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Arial Black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Arial Black"/>
              </a:rPr>
              <a:t>Funções e procedimentos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Tarefa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4764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O que é impresso pelo código abaixo?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&gt;&gt;&gt; def example(x):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...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	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     return 2*x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...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	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     return 3*x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...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	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     print(1*x)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&gt;&gt;&gt; a = example(1)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&gt;&gt;&gt; 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98176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O que é impresso pelo código abaixo?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&gt;&gt;&gt; def example(x):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...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	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     print(2*x)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...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	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     return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&gt;&gt;&gt; a = example(1)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&gt;&gt;&gt; a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&gt;&gt;&gt; type(a)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Tarefa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4764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A área do triângulo </a:t>
            </a:r>
            <a:r>
              <a:rPr b="0" lang="pt-PT" sz="2000" spc="-1" strike="noStrike">
                <a:solidFill>
                  <a:srgbClr val="404040"/>
                </a:solidFill>
                <a:latin typeface="东文宋体"/>
              </a:rPr>
              <a:t>▲ABC dado na figura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东文宋体"/>
              </a:rPr>
              <a:t>é  onde </a:t>
            </a:r>
            <a:r>
              <a:rPr b="0" lang="pt-PT" sz="2000" spc="-1" strike="noStrike">
                <a:solidFill>
                  <a:srgbClr val="404040"/>
                </a:solidFill>
                <a:latin typeface="DejaVu Math TeX Gyre"/>
              </a:rPr>
              <a:t>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49" name="Picture 5" descr=""/>
          <p:cNvPicPr/>
          <p:nvPr/>
        </p:nvPicPr>
        <p:blipFill>
          <a:blip r:embed="rId1"/>
          <a:stretch/>
        </p:blipFill>
        <p:spPr>
          <a:xfrm>
            <a:off x="3976920" y="2503800"/>
            <a:ext cx="4237200" cy="256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Definindo suas próprias funções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47640" y="1825560"/>
            <a:ext cx="11123280" cy="21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Uma forma de melhorar a documentação para quem lê ou executa seu código é usar anotações:</a:t>
            </a:r>
            <a:endParaRPr b="0" lang="pt-BR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Uma forma simples de associar expressões aos argumentos e retorno da função.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Como anotar?</a:t>
            </a:r>
            <a:endParaRPr b="0" lang="pt-BR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Para argumentos você faz:</a:t>
            </a:r>
            <a:endParaRPr b="0" lang="pt-B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argumento: anotação</a:t>
            </a:r>
            <a:endParaRPr b="0" lang="pt-BR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Para o retorno você faz:</a:t>
            </a:r>
            <a:endParaRPr b="0" lang="pt-B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-&gt; anotação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Quando executar um código, você pode ver que anotações ele tem através do atributo .__annotations__.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52" name="Picture 4" descr=""/>
          <p:cNvPicPr/>
          <p:nvPr/>
        </p:nvPicPr>
        <p:blipFill>
          <a:blip r:embed="rId1"/>
          <a:stretch/>
        </p:blipFill>
        <p:spPr>
          <a:xfrm>
            <a:off x="5000760" y="4896000"/>
            <a:ext cx="6159240" cy="188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Definindo suas próprias funções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4764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DocString:</a:t>
            </a:r>
            <a:endParaRPr b="0" lang="pt-BR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Um texto que fornece documentação sobre a função.</a:t>
            </a:r>
            <a:endParaRPr b="0" lang="pt-BR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Definida através do uso de “““ texto ”””.</a:t>
            </a: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Exemplo: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Agora, quando passarmos nossa função como argumento da chamada a help(), teremos uma descrição mais detalhada.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2256840" y="3000240"/>
            <a:ext cx="5489640" cy="857160"/>
          </a:xfrm>
          <a:prstGeom prst="rect">
            <a:avLst/>
          </a:prstGeom>
          <a:ln>
            <a:noFill/>
          </a:ln>
        </p:spPr>
      </p:pic>
      <p:pic>
        <p:nvPicPr>
          <p:cNvPr id="156" name="Picture 4" descr=""/>
          <p:cNvPicPr/>
          <p:nvPr/>
        </p:nvPicPr>
        <p:blipFill>
          <a:blip r:embed="rId2"/>
          <a:stretch/>
        </p:blipFill>
        <p:spPr>
          <a:xfrm>
            <a:off x="2256840" y="4767480"/>
            <a:ext cx="5489640" cy="168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Tarefa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4764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AutoNum type="arabicPeriod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Escreva uma função celsius_to_fahrenheit.</a:t>
            </a:r>
            <a:endParaRPr b="0" lang="pt-BR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Fórmula:</a:t>
            </a:r>
            <a:endParaRPr b="0" lang="pt-BR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404040"/>
                </a:solidFill>
                <a:latin typeface="Arial"/>
              </a:rPr>
              <a:t>°F = (°C × 9/5) + 32</a:t>
            </a:r>
            <a:endParaRPr b="0" lang="pt-BR" sz="16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AutoNum type="arabicPeriod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Anote e Documente a função que calcula a área do triângulo que você implementou anteriormente.</a:t>
            </a:r>
            <a:endParaRPr b="0" lang="pt-BR" sz="20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AutoNum type="arabicPeriod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Escreva uma função, com anotação e docstring, que tem como argumentos três números inteiros e retorna sua média.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Referências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4764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Funções:</a:t>
            </a:r>
            <a:endParaRPr b="0" lang="pt-BR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18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Pense Python</a:t>
            </a:r>
            <a:endParaRPr b="0" lang="pt-BR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1800" spc="-1" strike="noStrike" u="sng">
                <a:solidFill>
                  <a:srgbClr val="0563c1"/>
                </a:solidFill>
                <a:uFillTx/>
                <a:latin typeface="Arial"/>
                <a:hlinkClick r:id="rId2"/>
              </a:rPr>
              <a:t>Tutorial python</a:t>
            </a:r>
            <a:endParaRPr b="0" lang="pt-BR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1800" spc="-1" strike="noStrike" u="sng">
                <a:solidFill>
                  <a:srgbClr val="0563c1"/>
                </a:solidFill>
                <a:uFillTx/>
                <a:latin typeface="Arial"/>
                <a:hlinkClick r:id="rId3"/>
              </a:rPr>
              <a:t>Introdução às Funções</a:t>
            </a:r>
            <a:endParaRPr b="0" lang="pt-BR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1800" spc="-1" strike="noStrike" u="sng">
                <a:solidFill>
                  <a:srgbClr val="0563c1"/>
                </a:solidFill>
                <a:uFillTx/>
                <a:latin typeface="Arial"/>
                <a:hlinkClick r:id="rId4"/>
              </a:rPr>
              <a:t>Funções</a:t>
            </a: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 u="sng">
                <a:solidFill>
                  <a:srgbClr val="0563c1"/>
                </a:solidFill>
                <a:uFillTx/>
                <a:latin typeface="Arial"/>
                <a:hlinkClick r:id="rId5"/>
              </a:rPr>
              <a:t>Lista de funções embutidas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.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Visualização de execução de códigos:</a:t>
            </a:r>
            <a:endParaRPr b="0" lang="pt-BR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pt-PT" sz="1800" spc="-1" strike="noStrike" u="sng">
                <a:solidFill>
                  <a:srgbClr val="0563c1"/>
                </a:solidFill>
                <a:uFillTx/>
                <a:latin typeface="Arial"/>
                <a:hlinkClick r:id="rId6"/>
              </a:rPr>
              <a:t>PythonTutor</a:t>
            </a: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Agenda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4764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Funções que o python fornece.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Como python manipula a memória.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Definindo suas próprias funções.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Funções que o python fornece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4764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Funções: forma de organização do código fonte que torna possível reutilizar comandos que trabalham em conjunto para a produção de um cálculo/operação específico. 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Forma de uma função: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nome (parâmetros)</a:t>
            </a:r>
            <a:endParaRPr b="0" lang="pt-BR" sz="1800" spc="-1" strike="noStrike">
              <a:latin typeface="Arial"/>
            </a:endParaRPr>
          </a:p>
          <a:p>
            <a:pPr marL="9144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Corpo de instruções</a:t>
            </a: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Funções embutidas:</a:t>
            </a:r>
            <a:endParaRPr b="0" lang="pt-BR" sz="2000" spc="-1" strike="noStrike">
              <a:latin typeface="Arial"/>
            </a:endParaRPr>
          </a:p>
          <a:p>
            <a:pPr lvl="1" marL="685800" indent="-227880">
              <a:lnSpc>
                <a:spcPct val="15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Operações comuns aos programas.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98176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Exemplos:</a:t>
            </a:r>
            <a:endParaRPr b="0" lang="pt-BR" sz="2000" spc="-1" strike="noStrike">
              <a:latin typeface="Arial"/>
            </a:endParaRPr>
          </a:p>
          <a:p>
            <a:pPr lvl="1" marL="685800" indent="-227880">
              <a:lnSpc>
                <a:spcPct val="15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Valor absoluto de um número:</a:t>
            </a:r>
            <a:endParaRPr b="0" lang="pt-BR" sz="1800" spc="-1" strike="noStrike">
              <a:latin typeface="Arial"/>
            </a:endParaRPr>
          </a:p>
          <a:p>
            <a:pPr marL="9144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600" spc="-1" strike="noStrike">
                <a:solidFill>
                  <a:srgbClr val="404040"/>
                </a:solidFill>
                <a:latin typeface="Arial"/>
              </a:rPr>
              <a:t>&gt;&gt;&gt; abs(-9)</a:t>
            </a:r>
            <a:endParaRPr b="0" lang="pt-BR" sz="1600" spc="-1" strike="noStrike">
              <a:latin typeface="Arial"/>
            </a:endParaRPr>
          </a:p>
          <a:p>
            <a:pPr marL="9144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600" spc="-1" strike="noStrike">
                <a:solidFill>
                  <a:srgbClr val="404040"/>
                </a:solidFill>
                <a:latin typeface="Arial"/>
              </a:rPr>
              <a:t>9</a:t>
            </a:r>
            <a:endParaRPr b="0" lang="pt-BR" sz="1600" spc="-1" strike="noStrike">
              <a:latin typeface="Arial"/>
            </a:endParaRPr>
          </a:p>
          <a:p>
            <a:pPr marL="9144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600" spc="-1" strike="noStrike">
                <a:solidFill>
                  <a:srgbClr val="404040"/>
                </a:solidFill>
                <a:latin typeface="Arial"/>
              </a:rPr>
              <a:t>&gt;&gt;&gt; abs(3.3)</a:t>
            </a:r>
            <a:endParaRPr b="0" lang="pt-BR" sz="1600" spc="-1" strike="noStrike">
              <a:latin typeface="Arial"/>
            </a:endParaRPr>
          </a:p>
          <a:p>
            <a:pPr marL="9144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600" spc="-1" strike="noStrike">
                <a:solidFill>
                  <a:srgbClr val="404040"/>
                </a:solidFill>
                <a:latin typeface="Arial"/>
              </a:rPr>
              <a:t>3.3</a:t>
            </a:r>
            <a:endParaRPr b="0" lang="pt-BR" sz="1600" spc="-1" strike="noStrike">
              <a:latin typeface="Arial"/>
            </a:endParaRPr>
          </a:p>
          <a:p>
            <a:pPr marL="9144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600" spc="-1" strike="noStrike">
                <a:solidFill>
                  <a:srgbClr val="404040"/>
                </a:solidFill>
                <a:latin typeface="Arial"/>
              </a:rPr>
              <a:t>&gt;&gt;&gt; temperatura_dia = 3</a:t>
            </a:r>
            <a:endParaRPr b="0" lang="pt-BR" sz="1600" spc="-1" strike="noStrike">
              <a:latin typeface="Arial"/>
            </a:endParaRPr>
          </a:p>
          <a:p>
            <a:pPr marL="9144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600" spc="-1" strike="noStrike">
                <a:solidFill>
                  <a:srgbClr val="404040"/>
                </a:solidFill>
                <a:latin typeface="Arial"/>
              </a:rPr>
              <a:t>&gt;&gt;&gt; temperatura_noite = 10</a:t>
            </a:r>
            <a:endParaRPr b="0" lang="pt-BR" sz="1600" spc="-1" strike="noStrike">
              <a:latin typeface="Arial"/>
            </a:endParaRPr>
          </a:p>
          <a:p>
            <a:pPr marL="9144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600" spc="-1" strike="noStrike">
                <a:solidFill>
                  <a:srgbClr val="404040"/>
                </a:solidFill>
                <a:latin typeface="Arial"/>
              </a:rPr>
              <a:t>&gt;&gt;&gt; abs(temperatura_dia - temperatura_noite)</a:t>
            </a:r>
            <a:endParaRPr b="0" lang="pt-BR" sz="1600" spc="-1" strike="noStrike">
              <a:latin typeface="Arial"/>
            </a:endParaRPr>
          </a:p>
          <a:p>
            <a:pPr marL="9144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600" spc="-1" strike="noStrike">
                <a:solidFill>
                  <a:srgbClr val="404040"/>
                </a:solidFill>
                <a:latin typeface="Arial"/>
              </a:rPr>
              <a:t>7</a:t>
            </a:r>
            <a:endParaRPr b="0" lang="pt-BR" sz="1600" spc="-1" strike="noStrike">
              <a:latin typeface="Arial"/>
            </a:endParaRPr>
          </a:p>
          <a:p>
            <a:pPr marL="9144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600" spc="-1" strike="noStrike">
                <a:solidFill>
                  <a:srgbClr val="404040"/>
                </a:solidFill>
                <a:latin typeface="Arial"/>
              </a:rPr>
              <a:t>&gt;&gt;&gt; abs(-7) + abs(3.3)</a:t>
            </a:r>
            <a:endParaRPr b="0" lang="pt-BR" sz="1600" spc="-1" strike="noStrike">
              <a:latin typeface="Arial"/>
            </a:endParaRPr>
          </a:p>
          <a:p>
            <a:pPr marL="9144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600" spc="-1" strike="noStrike">
                <a:solidFill>
                  <a:srgbClr val="404040"/>
                </a:solidFill>
                <a:latin typeface="Arial"/>
              </a:rPr>
              <a:t>10.3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Funções que o python fornece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4764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Funções podem ser passadas no argumento: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&gt;&gt;&gt; pow(abs(-2), round(4.3))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16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4" name="Content Placeholder 6" descr=""/>
          <p:cNvPicPr/>
          <p:nvPr/>
        </p:nvPicPr>
        <p:blipFill>
          <a:blip r:embed="rId1"/>
          <a:stretch/>
        </p:blipFill>
        <p:spPr>
          <a:xfrm>
            <a:off x="1133640" y="3630960"/>
            <a:ext cx="4213800" cy="198756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6383160" y="182052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  <a:ea typeface="DejaVu Sans"/>
              </a:rPr>
              <a:t>Conversão de tipos: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  <a:ea typeface="DejaVu Sans"/>
              </a:rPr>
              <a:t>&gt;&gt;&gt; int(34.6)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  <a:ea typeface="DejaVu Sans"/>
              </a:rPr>
              <a:t>34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  <a:ea typeface="DejaVu Sans"/>
              </a:rPr>
              <a:t>&gt;&gt;&gt; float(21)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  <a:ea typeface="DejaVu Sans"/>
              </a:rPr>
              <a:t>21.0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  <a:ea typeface="DejaVu Sans"/>
              </a:rPr>
              <a:t>Funções tem documentação: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6" name="Picture 8" descr=""/>
          <p:cNvPicPr/>
          <p:nvPr/>
        </p:nvPicPr>
        <p:blipFill>
          <a:blip r:embed="rId2"/>
          <a:stretch/>
        </p:blipFill>
        <p:spPr>
          <a:xfrm>
            <a:off x="6383160" y="5189400"/>
            <a:ext cx="5582880" cy="114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Tarefas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4764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O que a chamada à função a seguir faz?</a:t>
            </a:r>
            <a:endParaRPr b="0" lang="pt-BR" sz="2000" spc="-1" strike="noStrike">
              <a:latin typeface="Arial"/>
            </a:endParaRPr>
          </a:p>
          <a:p>
            <a:pPr lvl="1" marL="685800" indent="-227880">
              <a:lnSpc>
                <a:spcPct val="15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min(2, 3, 4)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98176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Em que ordem as subexpressões são avaliadas?</a:t>
            </a:r>
            <a:endParaRPr b="0" lang="pt-BR" sz="2000" spc="-1" strike="noStrike">
              <a:latin typeface="Arial"/>
            </a:endParaRPr>
          </a:p>
          <a:p>
            <a:pPr lvl="1" marL="685800" indent="-227880">
              <a:lnSpc>
                <a:spcPct val="15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min(max(3, 4), abs(-5))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Como python manipula a memória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4764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Vimos que um valor é armazenado em uma célula de memória e cada uma tem um endereço.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Função id():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598176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&gt;&gt;&gt; id(-9)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4301189552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&gt;&gt;&gt; celsius = 50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&gt;&gt;&gt; id(celsius)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4298223064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&gt;&gt;&gt; id(abs)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4297868712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33" name="Picture 5" descr=""/>
          <p:cNvPicPr/>
          <p:nvPr/>
        </p:nvPicPr>
        <p:blipFill>
          <a:blip r:embed="rId1"/>
          <a:stretch/>
        </p:blipFill>
        <p:spPr>
          <a:xfrm>
            <a:off x="582120" y="4033440"/>
            <a:ext cx="5311800" cy="116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Definindo suas próprias funções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4764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ff0000"/>
                </a:solidFill>
                <a:latin typeface="Arial"/>
              </a:rPr>
              <a:t>def 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nome_da_função(parâmetros):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bloco de comandos (Corpo)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Funções embutidas são bastante úteis, mas muito genéricas.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Funções definidas pelo usuário servem em cenários mais específicos, próximos do contexto do problema do usuário.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Palavras resevadas = palavras que já tem um significado para a linguagem, não podemos dar a elas um novo. Ex: def, return, ...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98176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Exemplo: conversão de Fahrenheit p/ Celsius.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Identação necessária ao corpo da função!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37" name="Picture 4" descr=""/>
          <p:cNvPicPr/>
          <p:nvPr/>
        </p:nvPicPr>
        <p:blipFill>
          <a:blip r:embed="rId1"/>
          <a:stretch/>
        </p:blipFill>
        <p:spPr>
          <a:xfrm>
            <a:off x="5981760" y="2580480"/>
            <a:ext cx="5330160" cy="856440"/>
          </a:xfrm>
          <a:prstGeom prst="rect">
            <a:avLst/>
          </a:prstGeom>
          <a:ln>
            <a:noFill/>
          </a:ln>
        </p:spPr>
      </p:pic>
      <p:pic>
        <p:nvPicPr>
          <p:cNvPr id="138" name="Picture 5" descr=""/>
          <p:cNvPicPr/>
          <p:nvPr/>
        </p:nvPicPr>
        <p:blipFill>
          <a:blip r:embed="rId2"/>
          <a:stretch/>
        </p:blipFill>
        <p:spPr>
          <a:xfrm>
            <a:off x="6120000" y="4694040"/>
            <a:ext cx="5330880" cy="164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Tarefa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4764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3200" spc="-1" strike="noStrike">
                <a:solidFill>
                  <a:srgbClr val="404040"/>
                </a:solidFill>
                <a:latin typeface="Arial"/>
              </a:rPr>
              <a:t>Qual o valor de x após a execução do código abaixo?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3200" spc="-1" strike="noStrike">
                <a:solidFill>
                  <a:srgbClr val="404040"/>
                </a:solidFill>
                <a:latin typeface="Arial"/>
              </a:rPr>
              <a:t>&gt;&gt;&gt; def f(x, y):</a:t>
            </a:r>
            <a:endParaRPr b="0" lang="pt-BR" sz="32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3200" spc="-1" strike="noStrike">
                <a:solidFill>
                  <a:srgbClr val="404040"/>
                </a:solidFill>
                <a:latin typeface="Arial"/>
              </a:rPr>
              <a:t>...      return x % y</a:t>
            </a:r>
            <a:endParaRPr b="0" lang="pt-BR" sz="32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3200" spc="-1" strike="noStrike">
                <a:solidFill>
                  <a:srgbClr val="404040"/>
                </a:solidFill>
                <a:latin typeface="Arial"/>
              </a:rPr>
              <a:t>&gt;&gt;&gt; x = f( -f(5, 2) - 2, f(20, 7) 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Tarefa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4764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O que é impresso pelo código abaixo?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&gt;&gt;&gt; def example(x):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...</a:t>
            </a: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     print(1*x)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...</a:t>
            </a: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     print(2*x)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...</a:t>
            </a: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     return 3*x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&gt;&gt;&gt; a = example(1)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&gt;&gt;&gt; 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98176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O que é impresso pelo código abaixo?</a:t>
            </a:r>
            <a:endParaRPr b="0" lang="pt-B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&gt;&gt;&gt; def example(x):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...</a:t>
            </a: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     print(1*x)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...</a:t>
            </a: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     return 3*x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...</a:t>
            </a: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     print(2*x)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&gt;&gt;&gt; a = example(1)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404040"/>
                </a:solidFill>
                <a:latin typeface="Arial"/>
              </a:rPr>
              <a:t>&gt;&gt;&gt; 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Application>LibreOffice/6.4.7.2$Linux_X86_64 LibreOffice_project/40$Build-2</Application>
  <Words>3402</Words>
  <Paragraphs>184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2021-05-14T14:17:02Z</dcterms:created>
  <dc:creator>filipe</dc:creator>
  <dc:description/>
  <dc:language>pt-BR</dc:language>
  <cp:lastModifiedBy/>
  <dcterms:modified xsi:type="dcterms:W3CDTF">2021-05-25T14:15:44Z</dcterms:modified>
  <cp:revision>43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