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69" r:id="rId16"/>
    <p:sldId id="268" r:id="rId17"/>
    <p:sldId id="272" r:id="rId18"/>
    <p:sldId id="271" r:id="rId19"/>
    <p:sldId id="273" r:id="rId20"/>
    <p:sldId id="276" r:id="rId2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hyperlink" Target="https://github.com/iviarcio/mc102/blob/master/03.Python%20B%C3%A1sico.ipynb" TargetMode="External"/><Relationship Id="rId5" Type="http://schemas.openxmlformats.org/officeDocument/2006/relationships/hyperlink" Target="https://algoritmosempython.com.br/cursos/programacao-python/operadores/" TargetMode="External"/><Relationship Id="rId4" Type="http://schemas.openxmlformats.org/officeDocument/2006/relationships/hyperlink" Target="https://panda.ime.usp.br/cc110/static/cc110/02-expressoes.html#expressoes-logicas" TargetMode="External"/><Relationship Id="rId3" Type="http://schemas.openxmlformats.org/officeDocument/2006/relationships/hyperlink" Target="https://algoritmosempython.com.br/cursos/programacao-python/tipos-basicos/" TargetMode="External"/><Relationship Id="rId2" Type="http://schemas.openxmlformats.org/officeDocument/2006/relationships/hyperlink" Target="https://panda.ime.usp.br/pensepy/static/pensepy/06-Selecao/selecao.html#valores-booleanos-e-expressoes-booleanas" TargetMode="External"/><Relationship Id="rId1" Type="http://schemas.openxmlformats.org/officeDocument/2006/relationships/hyperlink" Target="https://docs.python.org/3/reference/expressions.html#operator-precedenc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p>
            <a:r>
              <a:rPr lang="pt-PT" altLang="en-US"/>
              <a:t>Aula 03</a:t>
            </a:r>
            <a:endParaRPr lang="pt-PT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r>
              <a:rPr lang="en-US" sz="2800"/>
              <a:t>Lógica e booleanos</a:t>
            </a:r>
            <a:endParaRPr lang="en-US"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Tarefa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Informe o resultado das operações abaixo:</a:t>
            </a:r>
            <a:endParaRPr lang="pt-PT" altLang="en-US"/>
          </a:p>
          <a:p>
            <a:pPr marL="0" indent="0">
              <a:buNone/>
            </a:pPr>
            <a:r>
              <a:rPr lang="pt-PT" altLang="en-US"/>
              <a:t>&gt;&gt;&gt; 3&gt;7 or 7&gt;3</a:t>
            </a:r>
            <a:endParaRPr lang="pt-PT" altLang="en-US"/>
          </a:p>
          <a:p>
            <a:pPr marL="0" indent="0">
              <a:buNone/>
            </a:pPr>
            <a:r>
              <a:rPr lang="pt-PT" altLang="en-US"/>
              <a:t>___</a:t>
            </a:r>
            <a:endParaRPr lang="pt-PT" altLang="en-US"/>
          </a:p>
          <a:p>
            <a:pPr marL="0" indent="0">
              <a:buNone/>
            </a:pPr>
            <a:r>
              <a:rPr lang="pt-PT" altLang="en-US"/>
              <a:t>&gt;&gt;&gt; 3&gt;7 and 7&gt;3</a:t>
            </a:r>
            <a:endParaRPr lang="pt-PT" altLang="en-US"/>
          </a:p>
          <a:p>
            <a:pPr marL="0" indent="0">
              <a:buNone/>
            </a:pPr>
            <a:r>
              <a:rPr lang="pt-PT" altLang="en-US"/>
              <a:t>___</a:t>
            </a:r>
            <a:endParaRPr lang="pt-PT" altLang="en-US"/>
          </a:p>
          <a:p>
            <a:pPr marL="0" indent="0">
              <a:buNone/>
            </a:pPr>
            <a:r>
              <a:rPr lang="pt-PT" altLang="en-US"/>
              <a:t>&gt;&gt;&gt; 3&gt;=3 and 7&gt;=7</a:t>
            </a:r>
            <a:endParaRPr lang="pt-PT" altLang="en-US"/>
          </a:p>
          <a:p>
            <a:pPr marL="0" indent="0">
              <a:buNone/>
            </a:pPr>
            <a:r>
              <a:rPr lang="pt-PT" altLang="en-US"/>
              <a:t>___</a:t>
            </a:r>
            <a:endParaRPr lang="pt-PT" altLang="en-US"/>
          </a:p>
          <a:p>
            <a:pPr marL="0" indent="0">
              <a:buNone/>
            </a:pPr>
            <a:r>
              <a:rPr lang="pt-PT" altLang="en-US"/>
              <a:t>&gt;&gt;&gt; 3&gt;=3 and 7&gt;7</a:t>
            </a:r>
            <a:endParaRPr lang="pt-PT" altLang="en-US"/>
          </a:p>
          <a:p>
            <a:pPr marL="0" indent="0">
              <a:buNone/>
            </a:pPr>
            <a:r>
              <a:rPr lang="pt-PT" altLang="en-US"/>
              <a:t>___</a:t>
            </a:r>
            <a:endParaRPr lang="pt-PT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Tarefa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Deduz a ordem das operações para and e or.</a:t>
            </a:r>
            <a:endParaRPr lang="pt-PT" altLang="en-US"/>
          </a:p>
          <a:p>
            <a:r>
              <a:rPr lang="pt-PT" altLang="en-US"/>
              <a:t>Usando sua regras, avalie</a:t>
            </a:r>
            <a:endParaRPr lang="pt-PT" altLang="en-US"/>
          </a:p>
          <a:p>
            <a:pPr marL="0" indent="0" algn="ctr">
              <a:buNone/>
            </a:pPr>
            <a:r>
              <a:rPr lang="pt-PT" altLang="en-US"/>
              <a:t>False or False and True</a:t>
            </a:r>
            <a:endParaRPr lang="pt-PT" altLang="en-US"/>
          </a:p>
          <a:p>
            <a:pPr marL="0" indent="0" algn="ctr">
              <a:buNone/>
            </a:pPr>
            <a:r>
              <a:rPr lang="pt-PT" altLang="en-US"/>
              <a:t>False and False or True and False or False or True</a:t>
            </a:r>
            <a:endParaRPr lang="pt-PT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Tarefa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Coloque parênteses de forma que a expressão abaixo sempre seja avaliada para False.</a:t>
            </a:r>
            <a:endParaRPr lang="pt-PT" altLang="en-US"/>
          </a:p>
          <a:p>
            <a:pPr marL="0" indent="0" algn="ctr">
              <a:buNone/>
            </a:pPr>
            <a:r>
              <a:rPr lang="pt-PT" altLang="en-US"/>
              <a:t>False and False or True and False or False or True</a:t>
            </a:r>
            <a:endParaRPr lang="pt-PT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Tarefa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pt-PT" altLang="en-US"/>
              <a:t>Indique os resultados ausentes na execução a seguir:</a:t>
            </a:r>
            <a:endParaRPr lang="pt-PT" altLang="en-US"/>
          </a:p>
          <a:p>
            <a:pPr marL="0" indent="0">
              <a:buNone/>
            </a:pPr>
            <a:r>
              <a:rPr lang="pt-PT" altLang="en-US"/>
              <a:t>&gt;&gt;&gt; a = 6</a:t>
            </a:r>
            <a:endParaRPr lang="pt-PT" altLang="en-US"/>
          </a:p>
          <a:p>
            <a:pPr marL="0" indent="0">
              <a:buNone/>
            </a:pPr>
            <a:r>
              <a:rPr lang="pt-PT" altLang="en-US"/>
              <a:t>&gt;&gt;&gt; b = 7</a:t>
            </a:r>
            <a:endParaRPr lang="pt-PT" altLang="en-US"/>
          </a:p>
          <a:p>
            <a:pPr marL="0" indent="0">
              <a:buNone/>
            </a:pPr>
            <a:r>
              <a:rPr lang="pt-PT" altLang="en-US"/>
              <a:t>&gt;&gt;&gt; a == 6</a:t>
            </a:r>
            <a:endParaRPr lang="pt-PT" altLang="en-US"/>
          </a:p>
          <a:p>
            <a:pPr marL="0" indent="0">
              <a:buNone/>
            </a:pPr>
            <a:r>
              <a:rPr lang="pt-PT" altLang="en-US"/>
              <a:t>___</a:t>
            </a:r>
            <a:endParaRPr lang="pt-PT" altLang="en-US"/>
          </a:p>
          <a:p>
            <a:pPr marL="0" indent="0">
              <a:buNone/>
            </a:pPr>
            <a:r>
              <a:rPr lang="pt-PT" altLang="en-US"/>
              <a:t>&gt;&gt;&gt; a == 6 and b == 7</a:t>
            </a:r>
            <a:endParaRPr lang="pt-PT" altLang="en-US"/>
          </a:p>
          <a:p>
            <a:pPr marL="0" indent="0">
              <a:buNone/>
            </a:pPr>
            <a:r>
              <a:rPr lang="pt-PT" altLang="en-US"/>
              <a:t>___</a:t>
            </a:r>
            <a:endParaRPr lang="pt-PT" altLang="en-US"/>
          </a:p>
          <a:p>
            <a:pPr marL="0" indent="0">
              <a:buNone/>
            </a:pPr>
            <a:r>
              <a:rPr lang="pt-PT" altLang="en-US"/>
              <a:t>&gt;&gt;&gt; not(a == 7 and b == 6)</a:t>
            </a:r>
            <a:endParaRPr lang="pt-PT" altLang="en-US"/>
          </a:p>
          <a:p>
            <a:pPr marL="0" indent="0">
              <a:buNone/>
            </a:pPr>
            <a:r>
              <a:rPr lang="pt-PT" altLang="en-US"/>
              <a:t>___</a:t>
            </a:r>
            <a:endParaRPr lang="pt-PT" altLang="en-US"/>
          </a:p>
          <a:p>
            <a:pPr marL="0" indent="0">
              <a:buNone/>
            </a:pPr>
            <a:r>
              <a:rPr lang="pt-PT" altLang="en-US"/>
              <a:t>&gt;&gt;&gt; a != 7 and not b != 7</a:t>
            </a:r>
            <a:endParaRPr lang="pt-PT" altLang="en-US"/>
          </a:p>
          <a:p>
            <a:pPr marL="0" indent="0">
              <a:buNone/>
            </a:pPr>
            <a:r>
              <a:rPr lang="pt-PT" altLang="en-US"/>
              <a:t>___</a:t>
            </a:r>
            <a:endParaRPr lang="pt-PT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Tarefa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Adicione um </a:t>
            </a:r>
            <a:r>
              <a:rPr lang="pt-PT" altLang="en-US" b="1"/>
              <a:t>único</a:t>
            </a:r>
            <a:r>
              <a:rPr lang="pt-PT" altLang="en-US"/>
              <a:t> not para fazer com a expressão abaixo seja avaliada para False sempre.</a:t>
            </a:r>
            <a:endParaRPr lang="pt-PT" altLang="en-US"/>
          </a:p>
          <a:p>
            <a:pPr marL="0" indent="0" algn="ctr">
              <a:buNone/>
            </a:pPr>
            <a:r>
              <a:rPr lang="pt-PT" altLang="en-US"/>
              <a:t>False and False or True and False or False or True</a:t>
            </a:r>
            <a:endParaRPr lang="pt-PT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Tarefa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>
                <a:sym typeface="+mn-ea"/>
              </a:rPr>
              <a:t>Indique os resultados ausentes na execução a seguir:</a:t>
            </a:r>
            <a:endParaRPr lang="pt-PT" altLang="en-US">
              <a:sym typeface="+mn-ea"/>
            </a:endParaRPr>
          </a:p>
          <a:p>
            <a:pPr marL="0" indent="0">
              <a:buNone/>
            </a:pPr>
            <a:r>
              <a:rPr lang="en-US"/>
              <a:t>&gt;&gt;&gt; a = True + 2</a:t>
            </a:r>
            <a:endParaRPr lang="en-US"/>
          </a:p>
          <a:p>
            <a:pPr marL="0" indent="0">
              <a:buNone/>
            </a:pPr>
            <a:r>
              <a:rPr lang="en-US"/>
              <a:t>&gt;&gt;&gt; a</a:t>
            </a:r>
            <a:endParaRPr lang="en-US"/>
          </a:p>
          <a:p>
            <a:pPr marL="0" indent="0">
              <a:buNone/>
            </a:pPr>
            <a:r>
              <a:rPr lang="en-US"/>
              <a:t>___</a:t>
            </a:r>
            <a:endParaRPr lang="en-US"/>
          </a:p>
          <a:p>
            <a:pPr marL="0" indent="0">
              <a:buNone/>
            </a:pPr>
            <a:r>
              <a:rPr lang="en-US"/>
              <a:t>&gt;&gt;&gt; b = 7*False and 1/0</a:t>
            </a:r>
            <a:endParaRPr lang="en-US"/>
          </a:p>
          <a:p>
            <a:pPr marL="0" indent="0">
              <a:buNone/>
            </a:pPr>
            <a:r>
              <a:rPr lang="en-US"/>
              <a:t>&gt;&gt;&gt; b</a:t>
            </a:r>
            <a:endParaRPr lang="en-US"/>
          </a:p>
          <a:p>
            <a:pPr marL="0" indent="0">
              <a:buNone/>
            </a:pPr>
            <a:r>
              <a:rPr lang="en-US"/>
              <a:t>___</a:t>
            </a:r>
            <a:endParaRPr lang="en-US"/>
          </a:p>
          <a:p>
            <a:pPr marL="0" indent="0">
              <a:buNone/>
            </a:pPr>
            <a:r>
              <a:rPr lang="en-US"/>
              <a:t>&gt;&gt;&gt; c = not a != b</a:t>
            </a:r>
            <a:endParaRPr lang="en-US"/>
          </a:p>
          <a:p>
            <a:pPr marL="0" indent="0">
              <a:buNone/>
            </a:pPr>
            <a:r>
              <a:rPr lang="en-US"/>
              <a:t>&gt;&gt;&gt; c</a:t>
            </a:r>
            <a:endParaRPr lang="en-US"/>
          </a:p>
          <a:p>
            <a:pPr marL="0" indent="0">
              <a:buNone/>
            </a:pPr>
            <a:r>
              <a:rPr lang="en-US"/>
              <a:t>___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Tarefa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Simplifique:</a:t>
            </a:r>
            <a:endParaRPr lang="pt-PT" altLang="en-US"/>
          </a:p>
          <a:p>
            <a:pPr marL="0" indent="0" algn="ctr">
              <a:buNone/>
            </a:pPr>
            <a:r>
              <a:rPr lang="pt-PT" altLang="en-US"/>
              <a:t>not(b or not a or not b)</a:t>
            </a:r>
            <a:endParaRPr lang="pt-PT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Tarefa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Escreva uma função</a:t>
            </a:r>
            <a:endParaRPr lang="pt-PT" altLang="en-US"/>
          </a:p>
          <a:p>
            <a:pPr marL="457200" indent="-457200">
              <a:buAutoNum type="arabicPeriod"/>
            </a:pPr>
            <a:r>
              <a:rPr lang="pt-PT" altLang="en-US"/>
              <a:t>is_even(x: int) -&gt; bool que retorna True quando um número inteiro é par e Falso caso contrário.</a:t>
            </a:r>
            <a:endParaRPr lang="pt-PT" altLang="en-US"/>
          </a:p>
          <a:p>
            <a:pPr marL="457200" indent="-457200">
              <a:buAutoNum type="arabicPeriod"/>
            </a:pPr>
            <a:r>
              <a:rPr lang="pt-PT" altLang="en-US"/>
              <a:t>is_odd(x: int) -&gt; bool que retorna True somente quando o inteiro é ímpar.</a:t>
            </a:r>
            <a:endParaRPr lang="pt-PT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Tarefa</a:t>
            </a:r>
            <a:endParaRPr lang="pt-PT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true"/>
              </p:cNvSpPr>
              <p:nvPr>
                <p:ph idx="1"/>
              </p:nvPr>
            </p:nvSpPr>
            <p:spPr/>
            <p:txBody>
              <a:bodyPr/>
              <a:p>
                <a:r>
                  <a:rPr lang="pt-PT" altLang="en-US"/>
                  <a:t>Escreva uma função</a:t>
                </a:r>
                <a:endParaRPr lang="pt-PT" altLang="en-US"/>
              </a:p>
              <a:p>
                <a:pPr marL="0" indent="0" algn="ctr">
                  <a:buNone/>
                </a:pPr>
                <a:r>
                  <a:rPr lang="pt-PT" altLang="en-US"/>
                  <a:t>divides(x:int, y:int) -&gt; bool</a:t>
                </a:r>
                <a:endParaRPr lang="pt-PT" altLang="en-US"/>
              </a:p>
              <a:p>
                <a:pPr marL="0" indent="0">
                  <a:buNone/>
                </a:pPr>
                <a:r>
                  <a:rPr lang="pt-PT" altLang="en-US"/>
                  <a:t>que retorna True somente quando x divide y.</a:t>
                </a:r>
                <a:endParaRPr lang="pt-PT" altLang="en-US"/>
              </a:p>
              <a:p>
                <a:pPr marL="0" indent="0">
                  <a:buNone/>
                </a:pPr>
                <a:endParaRPr lang="pt-PT" altLang="en-US"/>
              </a:p>
              <a:p>
                <a:r>
                  <a:rPr lang="pt-PT" altLang="en-US"/>
                  <a:t>Isto é, há um inteiro </a:t>
                </a:r>
                <a14:m>
                  <m:oMath xmlns:m="http://schemas.openxmlformats.org/officeDocument/2006/math">
                    <m:r>
                      <a:rPr lang="en-US" altLang="pt-PT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𝑡</m:t>
                    </m:r>
                    <m:r>
                      <a:rPr lang="en-US" altLang="pt-PT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∈</m:t>
                    </m:r>
                    <m:r>
                      <a:rPr lang="en-US" altLang="pt-PT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𝑍</m:t>
                    </m:r>
                  </m:oMath>
                </a14:m>
                <a:r>
                  <a:rPr lang="pt-PT" altLang="en-US"/>
                  <a:t> tal que </a:t>
                </a:r>
                <a14:m>
                  <m:oMath xmlns:m="http://schemas.openxmlformats.org/officeDocument/2006/math">
                    <m:r>
                      <a:rPr lang="en-US" altLang="pt-PT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  <m:r>
                      <a:rPr lang="en-US" altLang="pt-PT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altLang="pt-PT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𝑡𝑥</m:t>
                    </m:r>
                  </m:oMath>
                </a14:m>
                <a:r>
                  <a:rPr lang="pt-PT" altLang="en-US">
                    <a:latin typeface="DejaVu Math TeX Gyre" panose="02000503000000000000" charset="0"/>
                    <a:cs typeface="DejaVu Math TeX Gyre" panose="02000503000000000000" charset="0"/>
                  </a:rPr>
                  <a:t>.</a:t>
                </a:r>
                <a:endParaRPr lang="pt-PT" altLang="en-US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r>
                  <a:rPr lang="pt-PT" altLang="en-US">
                    <a:latin typeface="DejaVu Math TeX Gyre" panose="02000503000000000000" charset="0"/>
                    <a:cs typeface="DejaVu Math TeX Gyre" panose="02000503000000000000" charset="0"/>
                  </a:rPr>
                  <a:t>Por exemplo, 3 divide 6 porque </a:t>
                </a:r>
                <a14:m>
                  <m:oMath xmlns:m="http://schemas.openxmlformats.org/officeDocument/2006/math">
                    <m:r>
                      <a:rPr lang="en-US" altLang="pt-PT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2</m:t>
                    </m:r>
                    <m:r>
                      <a:rPr lang="en-US" altLang="pt-PT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×</m:t>
                    </m:r>
                    <m:r>
                      <a:rPr lang="en-US" altLang="pt-PT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3</m:t>
                    </m:r>
                    <m:r>
                      <a:rPr lang="en-US" altLang="pt-PT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altLang="pt-PT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6</m:t>
                    </m:r>
                  </m:oMath>
                </a14:m>
                <a:r>
                  <a:rPr lang="pt-PT" altLang="en-US">
                    <a:latin typeface="DejaVu Math TeX Gyre" panose="02000503000000000000" charset="0"/>
                    <a:cs typeface="DejaVu Math TeX Gyre" panose="02000503000000000000" charset="0"/>
                  </a:rPr>
                  <a:t>. E 7 não divide 9 porque não há essa relação.</a:t>
                </a:r>
                <a:endParaRPr lang="pt-PT" altLang="en-US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>
                <p:ph idx="1"/>
              </p:nvPr>
            </p:nvSpPr>
            <p:spPr>
              <a:blipFill rotWithShape="true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Referências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>
                <a:hlinkClick r:id="rId1" tooltip="" action="ppaction://hlinkfile"/>
              </a:rPr>
              <a:t>Precedência de operadores</a:t>
            </a:r>
            <a:endParaRPr lang="pt-PT" altLang="en-US">
              <a:hlinkClick r:id="rId1" tooltip="" action="ppaction://hlinkfile"/>
            </a:endParaRPr>
          </a:p>
          <a:p>
            <a:r>
              <a:rPr lang="pt-PT" altLang="en-US">
                <a:hlinkClick r:id="rId2" tooltip="" action="ppaction://hlinkfile"/>
              </a:rPr>
              <a:t>Pense python</a:t>
            </a:r>
            <a:endParaRPr lang="pt-PT" altLang="en-US">
              <a:hlinkClick r:id="rId2" tooltip="" action="ppaction://hlinkfile"/>
            </a:endParaRPr>
          </a:p>
          <a:p>
            <a:r>
              <a:rPr lang="pt-PT" altLang="en-US">
                <a:hlinkClick r:id="rId3" tooltip="" action="ppaction://hlinkfile"/>
              </a:rPr>
              <a:t>Tipos básicos</a:t>
            </a:r>
            <a:endParaRPr lang="pt-PT" altLang="en-US">
              <a:hlinkClick r:id="rId3" tooltip="" action="ppaction://hlinkfile"/>
            </a:endParaRPr>
          </a:p>
          <a:p>
            <a:r>
              <a:rPr lang="pt-PT" altLang="en-US">
                <a:hlinkClick r:id="rId4" tooltip="" action="ppaction://hlinkfile"/>
              </a:rPr>
              <a:t>Expressões lógicas</a:t>
            </a:r>
            <a:endParaRPr lang="pt-PT" altLang="en-US">
              <a:hlinkClick r:id="rId4" tooltip="" action="ppaction://hlinkfile"/>
            </a:endParaRPr>
          </a:p>
          <a:p>
            <a:r>
              <a:rPr lang="pt-PT" altLang="en-US">
                <a:hlinkClick r:id="rId5" tooltip="" action="ppaction://hlinkfile"/>
              </a:rPr>
              <a:t>Operadores básicos</a:t>
            </a:r>
            <a:endParaRPr lang="pt-PT" altLang="en-US">
              <a:hlinkClick r:id="rId5" tooltip="" action="ppaction://hlinkfile"/>
            </a:endParaRPr>
          </a:p>
          <a:p>
            <a:r>
              <a:rPr lang="pt-PT" altLang="en-US">
                <a:hlinkClick r:id="rId6" tooltip="" action="ppaction://hlinkfile"/>
              </a:rPr>
              <a:t>Python básico</a:t>
            </a:r>
            <a:endParaRPr lang="pt-PT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Operações lógicas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/>
              <a:t>A seguir estão os operandos básicos da lógica.</a:t>
            </a:r>
            <a:endParaRPr lang="en-US"/>
          </a:p>
          <a:p>
            <a:pPr marL="800100" lvl="1" indent="-342900">
              <a:buAutoNum type="arabicPeriod"/>
            </a:pPr>
            <a:r>
              <a:rPr lang="pt-PT" altLang="en-US"/>
              <a:t>True</a:t>
            </a:r>
            <a:endParaRPr lang="pt-PT" altLang="en-US"/>
          </a:p>
          <a:p>
            <a:pPr marL="800100" lvl="1" indent="-342900">
              <a:buAutoNum type="arabicPeriod"/>
            </a:pPr>
            <a:r>
              <a:rPr lang="pt-PT" altLang="en-US"/>
              <a:t>False</a:t>
            </a:r>
            <a:endParaRPr lang="pt-PT" altLang="en-US"/>
          </a:p>
          <a:p>
            <a:pPr marL="800100" lvl="1" indent="-342900">
              <a:buAutoNum type="arabicPeriod"/>
            </a:pPr>
            <a:r>
              <a:rPr lang="pt-PT" altLang="en-US"/>
              <a:t>or</a:t>
            </a:r>
            <a:endParaRPr lang="pt-PT" altLang="en-US"/>
          </a:p>
          <a:p>
            <a:pPr marL="800100" lvl="1" indent="-342900">
              <a:buAutoNum type="arabicPeriod"/>
            </a:pPr>
            <a:r>
              <a:rPr lang="pt-PT" altLang="en-US"/>
              <a:t>and</a:t>
            </a:r>
            <a:endParaRPr lang="pt-PT" altLang="en-US"/>
          </a:p>
          <a:p>
            <a:pPr marL="800100" lvl="1" indent="-342900">
              <a:buAutoNum type="arabicPeriod"/>
            </a:pPr>
            <a:r>
              <a:rPr lang="pt-PT" altLang="en-US"/>
              <a:t>not</a:t>
            </a:r>
            <a:endParaRPr lang="pt-PT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Lógica booleana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pt-PT" altLang="en-US"/>
              <a:t>Domínio booleano:</a:t>
            </a:r>
            <a:endParaRPr lang="pt-PT" altLang="en-US"/>
          </a:p>
          <a:p>
            <a:pPr lvl="1"/>
            <a:r>
              <a:rPr lang="pt-PT" altLang="en-US"/>
              <a:t>Seja B o domínio booleano onde:</a:t>
            </a:r>
            <a:endParaRPr lang="pt-PT" altLang="en-US"/>
          </a:p>
          <a:p>
            <a:pPr lvl="2"/>
            <a:r>
              <a:rPr lang="pt-PT" altLang="en-US"/>
              <a:t>B = {True, False}</a:t>
            </a:r>
            <a:endParaRPr lang="pt-PT" altLang="en-US"/>
          </a:p>
          <a:p>
            <a:pPr lvl="0"/>
            <a:r>
              <a:rPr lang="pt-PT" altLang="en-US"/>
              <a:t>Predicado:</a:t>
            </a:r>
            <a:endParaRPr lang="pt-PT" altLang="en-US"/>
          </a:p>
          <a:p>
            <a:pPr lvl="1"/>
            <a:r>
              <a:rPr lang="pt-PT" altLang="en-US"/>
              <a:t>Qualquer função que mapeie em B é chamada de predicado.</a:t>
            </a:r>
            <a:endParaRPr lang="pt-PT" altLang="en-US"/>
          </a:p>
          <a:p>
            <a:pPr lvl="2"/>
            <a:r>
              <a:rPr lang="pt-PT" altLang="en-US"/>
              <a:t>Qualquer função que retorne um valor True ou False.</a:t>
            </a:r>
            <a:endParaRPr lang="pt-PT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true"/>
              </p:cNvSpPr>
              <p:nvPr>
                <p:ph sz="half" idx="2"/>
              </p:nvPr>
            </p:nvSpPr>
            <p:spPr/>
            <p:txBody>
              <a:bodyPr>
                <a:normAutofit fontScale="90000" lnSpcReduction="20000"/>
              </a:bodyPr>
              <a:p>
                <a:r>
                  <a:rPr lang="pt-PT" altLang="en-US"/>
                  <a:t>Ex: A função booleana maior que</a:t>
                </a:r>
                <a:endParaRPr lang="pt-PT" altLang="en-US"/>
              </a:p>
              <a:p>
                <a:pPr lvl="1"/>
                <a14:m>
                  <m:oMath xmlns:m="http://schemas.openxmlformats.org/officeDocument/2006/math">
                    <m:r>
                      <a:rPr lang="en-US" altLang="pt-PT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&gt;:</m:t>
                    </m:r>
                    <m:r>
                      <a:rPr lang="en-US" altLang="pt-PT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𝑍</m:t>
                    </m:r>
                    <m:r>
                      <a:rPr lang="en-US" altLang="pt-PT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×</m:t>
                    </m:r>
                    <m:r>
                      <a:rPr lang="en-US" altLang="pt-PT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𝑍</m:t>
                    </m:r>
                    <m:r>
                      <a:rPr lang="en-US" altLang="pt-PT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→</m:t>
                    </m:r>
                    <m:r>
                      <a:rPr lang="en-US" altLang="pt-PT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𝐵</m:t>
                    </m:r>
                  </m:oMath>
                </a14:m>
                <a:endParaRPr lang="en-US" altLang="pt-PT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lvl="0" indent="0">
                  <a:buNone/>
                </a:pPr>
                <a:r>
                  <a:rPr lang="pt-PT" altLang="en-US"/>
                  <a:t>é um predicado.</a:t>
                </a:r>
                <a:endParaRPr lang="pt-PT" altLang="en-US"/>
              </a:p>
              <a:p>
                <a:pPr marL="0" lvl="0" indent="0">
                  <a:buNone/>
                </a:pPr>
                <a:r>
                  <a:rPr lang="pt-PT" altLang="en-US"/>
                  <a:t>&gt;&gt;&gt; 7 &gt; 3</a:t>
                </a:r>
                <a:endParaRPr lang="pt-PT" altLang="en-US"/>
              </a:p>
              <a:p>
                <a:pPr marL="0" lvl="0" indent="0">
                  <a:buNone/>
                </a:pPr>
                <a:r>
                  <a:rPr lang="pt-PT" altLang="en-US"/>
                  <a:t>True</a:t>
                </a:r>
                <a:endParaRPr lang="pt-PT" altLang="en-US"/>
              </a:p>
              <a:p>
                <a:pPr marL="0" lvl="0" indent="0">
                  <a:buNone/>
                </a:pPr>
                <a:r>
                  <a:rPr lang="pt-PT" altLang="en-US"/>
                  <a:t>&gt;&gt;&gt; 7 &gt;= 7 + 1</a:t>
                </a:r>
                <a:endParaRPr lang="pt-PT" altLang="en-US"/>
              </a:p>
              <a:p>
                <a:pPr marL="0" lvl="0" indent="0">
                  <a:buNone/>
                </a:pPr>
                <a:r>
                  <a:rPr lang="pt-PT" altLang="en-US"/>
                  <a:t>False</a:t>
                </a:r>
                <a:endParaRPr lang="pt-PT" altLang="en-US"/>
              </a:p>
              <a:p>
                <a:pPr marL="0" lvl="0" indent="0">
                  <a:buNone/>
                </a:pPr>
                <a:r>
                  <a:rPr lang="pt-PT" altLang="en-US"/>
                  <a:t>&gt;&gt;&gt; (7 &gt;= 7) + 1</a:t>
                </a:r>
                <a:endParaRPr lang="pt-PT" altLang="en-US"/>
              </a:p>
              <a:p>
                <a:pPr marL="0" lvl="0" indent="0">
                  <a:buNone/>
                </a:pPr>
                <a:r>
                  <a:rPr lang="pt-PT" altLang="en-US"/>
                  <a:t>2</a:t>
                </a:r>
                <a:endParaRPr lang="pt-PT" altLang="en-US"/>
              </a:p>
            </p:txBody>
          </p:sp>
        </mc:Choice>
        <mc:Fallback>
          <p:sp>
            <p:nvSpPr>
              <p:cNvPr id="4" name="Content Placeholder 3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>
                <p:ph sz="half" idx="2"/>
              </p:nvPr>
            </p:nvSpPr>
            <p:spPr>
              <a:blipFill rotWithShape="true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And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en-US"/>
              <a:t>O predicado binário '</a:t>
            </a:r>
            <a:r>
              <a:rPr lang="pt-PT" altLang="en-US"/>
              <a:t>and</a:t>
            </a:r>
            <a:r>
              <a:rPr lang="en-US"/>
              <a:t>' é usado para expressar que ambas as declarações são verdadeiras e são falsas se qualquer uma delas for falsa.</a:t>
            </a:r>
            <a:endParaRPr lang="en-US"/>
          </a:p>
        </p:txBody>
      </p:sp>
      <p:pic>
        <p:nvPicPr>
          <p:cNvPr id="5" name="Content Placeholder 4"/>
          <p:cNvPicPr>
            <a:picLocks noChangeAspect="true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81700" y="2101215"/>
            <a:ext cx="5181600" cy="37998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Or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en-US"/>
              <a:t>O predicado binário '</a:t>
            </a:r>
            <a:r>
              <a:rPr lang="pt-PT" altLang="en-US"/>
              <a:t>or</a:t>
            </a:r>
            <a:r>
              <a:rPr lang="en-US"/>
              <a:t>' é usado para expressar que pelo menos uma das duas afirmações é verdadeira e é falsa apenas quando ambas são falsas.</a:t>
            </a:r>
            <a:endParaRPr lang="en-US"/>
          </a:p>
        </p:txBody>
      </p:sp>
      <p:pic>
        <p:nvPicPr>
          <p:cNvPr id="5" name="Content Placeholder 4"/>
          <p:cNvPicPr>
            <a:picLocks noChangeAspect="true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81700" y="2063115"/>
            <a:ext cx="5181600" cy="38754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Exemplos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&gt;&gt;&gt; 1 &gt; 0</a:t>
            </a:r>
            <a:endParaRPr lang="en-US"/>
          </a:p>
          <a:p>
            <a:pPr marL="0" indent="0">
              <a:buNone/>
            </a:pPr>
            <a:r>
              <a:rPr lang="en-US"/>
              <a:t>True</a:t>
            </a:r>
            <a:endParaRPr lang="en-US"/>
          </a:p>
          <a:p>
            <a:pPr marL="0" indent="0">
              <a:buNone/>
            </a:pPr>
            <a:r>
              <a:rPr lang="en-US"/>
              <a:t>&gt;&gt;&gt; type(True)</a:t>
            </a:r>
            <a:endParaRPr lang="en-US"/>
          </a:p>
          <a:p>
            <a:pPr marL="0" indent="0">
              <a:buNone/>
            </a:pPr>
            <a:r>
              <a:rPr lang="en-US"/>
              <a:t>&lt;class ‘bool’&gt;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/>
        <p:txBody>
          <a:bodyPr/>
          <a:p>
            <a:pPr marL="0" indent="0">
              <a:buNone/>
            </a:pPr>
            <a:r>
              <a:rPr lang="en-US"/>
              <a:t>&gt;&gt;&gt; True or False</a:t>
            </a:r>
            <a:endParaRPr lang="en-US"/>
          </a:p>
          <a:p>
            <a:pPr marL="0" indent="0">
              <a:buNone/>
            </a:pPr>
            <a:r>
              <a:rPr lang="en-US"/>
              <a:t>True</a:t>
            </a:r>
            <a:endParaRPr lang="en-US"/>
          </a:p>
          <a:p>
            <a:pPr marL="0" indent="0">
              <a:buNone/>
            </a:pPr>
            <a:r>
              <a:rPr lang="en-US"/>
              <a:t>&gt;&gt;&gt; False or False</a:t>
            </a:r>
            <a:endParaRPr lang="en-US"/>
          </a:p>
          <a:p>
            <a:pPr marL="0" indent="0">
              <a:buNone/>
            </a:pPr>
            <a:r>
              <a:rPr lang="en-US"/>
              <a:t>False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Not</a:t>
            </a:r>
            <a:endParaRPr lang="pt-PT" altLang="en-US"/>
          </a:p>
        </p:txBody>
      </p:sp>
      <p:sp>
        <p:nvSpPr>
          <p:cNvPr id="5" name="Content Placeholder 4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en-US"/>
              <a:t>A afirmação lógica "não" é a negação da afirmação lógica::</a:t>
            </a:r>
            <a:endParaRPr lang="en-US"/>
          </a:p>
          <a:p>
            <a:pPr marL="0" indent="0">
              <a:buNone/>
            </a:pPr>
            <a:r>
              <a:rPr lang="pt-PT" altLang="en-US"/>
              <a:t>		</a:t>
            </a:r>
            <a:r>
              <a:rPr lang="en-US"/>
              <a:t>not True == False</a:t>
            </a:r>
            <a:endParaRPr lang="en-US"/>
          </a:p>
          <a:p>
            <a:r>
              <a:rPr lang="pt-PT" altLang="en-US"/>
              <a:t>e</a:t>
            </a:r>
            <a:endParaRPr lang="en-US"/>
          </a:p>
          <a:p>
            <a:pPr marL="0" indent="0">
              <a:buNone/>
            </a:pPr>
            <a:r>
              <a:rPr lang="pt-PT" altLang="en-US"/>
              <a:t>		</a:t>
            </a:r>
            <a:r>
              <a:rPr lang="en-US"/>
              <a:t>not False == True .</a:t>
            </a:r>
            <a:endParaRPr lang="en-US"/>
          </a:p>
        </p:txBody>
      </p:sp>
      <p:sp>
        <p:nvSpPr>
          <p:cNvPr id="6" name="Content Placeholder 5"/>
          <p:cNvSpPr>
            <a:spLocks noGrp="true"/>
          </p:cNvSpPr>
          <p:nvPr>
            <p:ph sz="half" idx="2"/>
          </p:nvPr>
        </p:nvSpPr>
        <p:spPr/>
        <p:txBody>
          <a:bodyPr/>
          <a:p>
            <a:r>
              <a:rPr lang="pt-PT" altLang="en-US"/>
              <a:t>Distribuição do not:</a:t>
            </a:r>
            <a:endParaRPr lang="pt-PT" altLang="en-US"/>
          </a:p>
          <a:p>
            <a:pPr marL="457200" indent="-457200">
              <a:buFont typeface="+mj-lt"/>
              <a:buAutoNum type="arabicPeriod"/>
            </a:pPr>
            <a:r>
              <a:rPr lang="en-US">
                <a:sym typeface="+mn-ea"/>
              </a:rPr>
              <a:t>not(a and b) == not a or not b</a:t>
            </a:r>
            <a:endParaRPr lang="en-US"/>
          </a:p>
          <a:p>
            <a:pPr marL="457200" indent="-457200">
              <a:buFont typeface="+mj-lt"/>
              <a:buAutoNum type="arabicPeriod"/>
            </a:pPr>
            <a:r>
              <a:rPr lang="en-US">
                <a:sym typeface="+mn-ea"/>
              </a:rPr>
              <a:t>not(a or b) == not a and not b</a:t>
            </a:r>
            <a:endParaRPr lang="en-US"/>
          </a:p>
          <a:p>
            <a:endParaRPr lang="pt-PT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Circuito curto ou computação preguiçosa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Font typeface="+mj-lt"/>
              <a:buNone/>
            </a:pPr>
            <a:r>
              <a:rPr lang="en-US"/>
              <a:t>&gt;&gt;&gt; True or 1/0</a:t>
            </a:r>
            <a:endParaRPr lang="en-US"/>
          </a:p>
          <a:p>
            <a:pPr marL="0" indent="0">
              <a:buFont typeface="+mj-lt"/>
              <a:buNone/>
            </a:pPr>
            <a:r>
              <a:rPr lang="en-US"/>
              <a:t>True</a:t>
            </a:r>
            <a:endParaRPr lang="en-US"/>
          </a:p>
          <a:p>
            <a:pPr marL="0" indent="0">
              <a:buFont typeface="+mj-lt"/>
              <a:buNone/>
            </a:pPr>
            <a:r>
              <a:rPr lang="en-US"/>
              <a:t>&gt;&gt;&gt; False or 1/0</a:t>
            </a:r>
            <a:endParaRPr lang="en-US"/>
          </a:p>
          <a:p>
            <a:pPr marL="0" indent="0">
              <a:buFont typeface="+mj-lt"/>
              <a:buNone/>
            </a:pPr>
            <a:r>
              <a:rPr lang="en-US"/>
              <a:t>ZeroDivisionError: division by zero</a:t>
            </a:r>
            <a:endParaRPr lang="en-US"/>
          </a:p>
          <a:p>
            <a:pPr marL="0" indent="0">
              <a:buFont typeface="+mj-lt"/>
              <a:buNone/>
            </a:pPr>
            <a:r>
              <a:rPr lang="en-US"/>
              <a:t>&gt;&gt;&gt; True or laksdhalshd</a:t>
            </a:r>
            <a:endParaRPr lang="en-US"/>
          </a:p>
          <a:p>
            <a:pPr marL="0" indent="0">
              <a:buFont typeface="+mj-lt"/>
              <a:buNone/>
            </a:pPr>
            <a:r>
              <a:rPr lang="en-US"/>
              <a:t>True Python does not bother looking for laksdhalshd</a:t>
            </a:r>
            <a:endParaRPr lang="en-US"/>
          </a:p>
          <a:p>
            <a:pPr marL="0" indent="0">
              <a:buFont typeface="+mj-lt"/>
              <a:buNone/>
            </a:pPr>
            <a:r>
              <a:rPr lang="en-US"/>
              <a:t>&gt;&gt;&gt; True or !</a:t>
            </a:r>
            <a:endParaRPr lang="en-US"/>
          </a:p>
          <a:p>
            <a:pPr marL="0" indent="0">
              <a:buFont typeface="+mj-lt"/>
              <a:buNone/>
            </a:pPr>
            <a:r>
              <a:rPr lang="pt-PT" altLang="en-US"/>
              <a:t>    </a:t>
            </a:r>
            <a:r>
              <a:rPr lang="en-US"/>
              <a:t>True or !</a:t>
            </a:r>
            <a:endParaRPr lang="en-US"/>
          </a:p>
          <a:p>
            <a:pPr marL="0" indent="0">
              <a:buFont typeface="+mj-lt"/>
              <a:buNone/>
            </a:pPr>
            <a:r>
              <a:rPr lang="pt-PT" altLang="en-US"/>
              <a:t>	  </a:t>
            </a:r>
            <a:r>
              <a:rPr lang="en-US"/>
              <a:t>^</a:t>
            </a:r>
            <a:endParaRPr lang="en-US"/>
          </a:p>
          <a:p>
            <a:pPr marL="0" indent="0">
              <a:buFont typeface="+mj-lt"/>
              <a:buNone/>
            </a:pPr>
            <a:endParaRPr lang="en-US"/>
          </a:p>
          <a:p>
            <a:pPr marL="0" indent="0">
              <a:buFont typeface="+mj-lt"/>
              <a:buNone/>
            </a:pPr>
            <a:r>
              <a:rPr lang="en-US"/>
              <a:t>SyntaxError: invalid syntax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Exemplo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pt-PT" altLang="en-US"/>
              <a:t>Considere que</a:t>
            </a:r>
            <a:endParaRPr lang="pt-PT" altLang="en-US"/>
          </a:p>
          <a:p>
            <a:pPr marL="0" indent="0" algn="ctr">
              <a:buNone/>
            </a:pPr>
            <a:r>
              <a:rPr lang="pt-PT" altLang="en-US"/>
              <a:t>True or False and False</a:t>
            </a:r>
            <a:endParaRPr lang="pt-PT" altLang="en-US"/>
          </a:p>
          <a:p>
            <a:r>
              <a:rPr lang="pt-PT" altLang="en-US"/>
              <a:t>é ambíguo porque</a:t>
            </a:r>
            <a:endParaRPr lang="pt-PT" altLang="en-US"/>
          </a:p>
          <a:p>
            <a:pPr marL="0" indent="0" algn="ctr">
              <a:buNone/>
            </a:pPr>
            <a:r>
              <a:rPr lang="pt-PT" altLang="en-US"/>
              <a:t>(True or False) and False == False</a:t>
            </a:r>
            <a:endParaRPr lang="pt-PT" altLang="en-US"/>
          </a:p>
          <a:p>
            <a:pPr marL="0" indent="0" algn="ctr">
              <a:buNone/>
            </a:pPr>
            <a:r>
              <a:rPr lang="pt-PT" altLang="en-US"/>
              <a:t>True or (False and False) == True</a:t>
            </a:r>
            <a:endParaRPr lang="pt-PT" altLang="en-US"/>
          </a:p>
          <a:p>
            <a:r>
              <a:rPr lang="pt-PT" altLang="en-US"/>
              <a:t>Assim, é necessário definir uma ordem entre as operações para resolver essas ambiguidades.</a:t>
            </a:r>
            <a:endParaRPr lang="pt-PT" altLang="en-US"/>
          </a:p>
          <a:p>
            <a:r>
              <a:rPr lang="pt-PT" altLang="en-US"/>
              <a:t>Os parênteses são usados nesse caso.</a:t>
            </a:r>
            <a:endParaRPr lang="pt-PT" altLang="en-US"/>
          </a:p>
          <a:p>
            <a:pPr marL="0" indent="0" algn="ctr">
              <a:buNone/>
            </a:pPr>
            <a:r>
              <a:rPr lang="pt-PT" altLang="en-US"/>
              <a:t>not(a and b or c)</a:t>
            </a:r>
            <a:endParaRPr lang="pt-PT" altLang="en-US"/>
          </a:p>
          <a:p>
            <a:pPr marL="0" indent="0" algn="ctr">
              <a:buNone/>
            </a:pPr>
            <a:r>
              <a:rPr lang="pt-PT" altLang="en-US"/>
              <a:t>== not( (a and b) or c)</a:t>
            </a:r>
            <a:endParaRPr lang="pt-PT" altLang="en-US"/>
          </a:p>
          <a:p>
            <a:pPr marL="0" indent="0" algn="ctr">
              <a:buNone/>
            </a:pPr>
            <a:r>
              <a:rPr lang="pt-PT" altLang="en-US"/>
              <a:t>== not(a and b) and not c</a:t>
            </a:r>
            <a:endParaRPr lang="pt-PT" altLang="en-US"/>
          </a:p>
          <a:p>
            <a:pPr marL="0" indent="0" algn="ctr">
              <a:buNone/>
            </a:pPr>
            <a:r>
              <a:rPr lang="pt-PT" altLang="en-US"/>
              <a:t>== not a or not b and not c</a:t>
            </a:r>
            <a:endParaRPr lang="pt-PT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2971</Words>
  <Application>WPS Presentation</Application>
  <PresentationFormat>宽屏</PresentationFormat>
  <Paragraphs>177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Arial</vt:lpstr>
      <vt:lpstr>SimSun</vt:lpstr>
      <vt:lpstr>Wingdings</vt:lpstr>
      <vt:lpstr>Nimbus Roman No9 L</vt:lpstr>
      <vt:lpstr>DejaVu Math TeX Gyre</vt:lpstr>
      <vt:lpstr>Arial Black</vt:lpstr>
      <vt:lpstr>微软雅黑</vt:lpstr>
      <vt:lpstr>Droid Sans Fallback</vt:lpstr>
      <vt:lpstr>Arial Unicode MS</vt:lpstr>
      <vt:lpstr>SimSun</vt:lpstr>
      <vt:lpstr>Noto Sans Symbols2</vt:lpstr>
      <vt:lpstr>Standard Symbols PS</vt:lpstr>
      <vt:lpstr>Office Theme</vt:lpstr>
      <vt:lpstr>Aula 03</vt:lpstr>
      <vt:lpstr>Operações lógicas</vt:lpstr>
      <vt:lpstr>Lógica booleana</vt:lpstr>
      <vt:lpstr>And</vt:lpstr>
      <vt:lpstr>Or</vt:lpstr>
      <vt:lpstr>Exemplos</vt:lpstr>
      <vt:lpstr>Not</vt:lpstr>
      <vt:lpstr>Circuito curto ou computação preguiçosa</vt:lpstr>
      <vt:lpstr>Exemplo</vt:lpstr>
      <vt:lpstr>Tarefa</vt:lpstr>
      <vt:lpstr>Tarefa</vt:lpstr>
      <vt:lpstr>Tarefa</vt:lpstr>
      <vt:lpstr>Tarefa</vt:lpstr>
      <vt:lpstr>Tarefa</vt:lpstr>
      <vt:lpstr>Tarefa</vt:lpstr>
      <vt:lpstr>Tarefa</vt:lpstr>
      <vt:lpstr>Tarefa</vt:lpstr>
      <vt:lpstr>Tarefa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filipe</dc:creator>
  <cp:lastModifiedBy>filipe</cp:lastModifiedBy>
  <cp:revision>31</cp:revision>
  <dcterms:created xsi:type="dcterms:W3CDTF">2021-05-19T19:33:13Z</dcterms:created>
  <dcterms:modified xsi:type="dcterms:W3CDTF">2021-05-19T19:33:13Z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