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translate.google.com/translate?sl=en&amp;tl=pt&amp;u=https://realpython.com/inner-functions-what-are-they-good-for/" TargetMode="External"/><Relationship Id="rId1" Type="http://schemas.openxmlformats.org/officeDocument/2006/relationships/hyperlink" Target="https://translate.google.com/translate?sl=en&amp;tl=pt&amp;u=https://www.datacamp.com/community/tutorials/scope-of-variables-python?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04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 sz="2400"/>
              <a:t>Escopo, constantes, funções internas</a:t>
            </a:r>
            <a:endParaRPr lang="pt-PT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971415"/>
          </a:xfrm>
        </p:spPr>
        <p:txBody>
          <a:bodyPr>
            <a:normAutofit fontScale="90000" lnSpcReduction="10000"/>
          </a:bodyPr>
          <a:p>
            <a:r>
              <a:rPr lang="pt-PT" altLang="en-US"/>
              <a:t>Complete a execução.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 = 2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def foo():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... 	global x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... 	x = x + 2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... 	return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foo()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 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___ 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foo()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___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p>
            <a:r>
              <a:rPr lang="pt-PT" altLang="en-US"/>
              <a:t>Complete a execução: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 = 5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def foo(x):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... 	return x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foo(7)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___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___</a:t>
            </a:r>
            <a:endParaRPr lang="pt-P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Tarefa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pt-PT" altLang="en-US"/>
              <a:t>Complete a execução: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 = 5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def foo(y):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...	return x*y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foo(7)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___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foo(x)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___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en-US"/>
              <a:t>Escreva uma função foo que retorna o número de vezes que </a:t>
            </a:r>
            <a:r>
              <a:rPr lang="pt-PT" altLang="en-US"/>
              <a:t>a </a:t>
            </a:r>
            <a:r>
              <a:rPr lang="en-US"/>
              <a:t>função foi chamada/invocada.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foo()</a:t>
            </a:r>
            <a:endParaRPr lang="en-US"/>
          </a:p>
          <a:p>
            <a:pPr marL="457200" lvl="1" indent="0">
              <a:buNone/>
            </a:pPr>
            <a:r>
              <a:rPr lang="en-US"/>
              <a:t>1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foo()</a:t>
            </a:r>
            <a:endParaRPr lang="en-US"/>
          </a:p>
          <a:p>
            <a:pPr marL="457200" lvl="1" indent="0">
              <a:buNone/>
            </a:pPr>
            <a:r>
              <a:rPr lang="en-US"/>
              <a:t>2</a:t>
            </a:r>
            <a:endParaRPr lang="en-US"/>
          </a:p>
          <a:p>
            <a:pPr marL="457200" lvl="1" indent="0">
              <a:buNone/>
            </a:pPr>
            <a:r>
              <a:rPr lang="en-US"/>
              <a:t>&gt;&gt;&gt; foo()</a:t>
            </a:r>
            <a:endParaRPr lang="en-US"/>
          </a:p>
          <a:p>
            <a:pPr marL="457200" lvl="1" indent="0">
              <a:buNone/>
            </a:pPr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Quebrando as regras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Cenário 1: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greeting = "Hello"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def change_greeting(new_greeting):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greeting = new_greeting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def greeting_world():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world = "World"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print(greeting, world)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if __name__ == '__main__':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change_greeting("Hi")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greeting_world()</a:t>
            </a:r>
            <a:endParaRPr lang="pt-PT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Quebrando as regras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Use a palavra chave global p/ dizer ao python para usar a variável definida globalmente, ao invés de tentar criar uma local.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greeting = "Hello"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def change_greeting(new_greeting):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global greeting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greeting = new_greeting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def greeting_world():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world = "World"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print(greeting, world)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if __name__ == '__main__':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change_greeting("Hi")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greeting_world()</a:t>
            </a:r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Quebrando as regras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Cenário 2: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def outer():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first_num = 1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def inner():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    first_num = 0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    second_num = 1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    print("inner - second_num is: ", second_num)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inner()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print("outer - first_num is: ", first_num)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if __name__ == '__main__':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outer()</a:t>
            </a:r>
            <a:endParaRPr lang="pt-PT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Quebrando as regras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pt-PT" altLang="en-US">
                <a:sym typeface="+mn-ea"/>
              </a:rPr>
              <a:t>Use a palavra chave nonlocal p/ dizer ao python para usar a variável definida no escopo envolvente, ao invés de tentar criar uma local.</a:t>
            </a:r>
            <a:endParaRPr lang="pt-PT" altLang="en-US">
              <a:sym typeface="+mn-ea"/>
            </a:endParaRPr>
          </a:p>
          <a:p>
            <a:pPr marL="457200" lvl="1" indent="0">
              <a:buNone/>
            </a:pPr>
            <a:r>
              <a:rPr lang="en-US"/>
              <a:t>def outer():</a:t>
            </a:r>
            <a:endParaRPr lang="en-US"/>
          </a:p>
          <a:p>
            <a:pPr marL="457200" lvl="1" indent="0">
              <a:buNone/>
            </a:pPr>
            <a:r>
              <a:rPr lang="en-US"/>
              <a:t>    first_num = 1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    def inner():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nonlocal first_num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first_num = 0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second_num = 1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print("inner - second_num is: ", second_num)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    inner()</a:t>
            </a:r>
            <a:endParaRPr lang="en-US"/>
          </a:p>
          <a:p>
            <a:pPr marL="457200" lvl="1" indent="0">
              <a:buNone/>
            </a:pPr>
            <a:r>
              <a:rPr lang="en-US"/>
              <a:t>    print("outer - first_num is: ", first_num)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if __name__ == '__main__':</a:t>
            </a:r>
            <a:endParaRPr lang="en-US"/>
          </a:p>
          <a:p>
            <a:pPr marL="457200" lvl="1" indent="0">
              <a:buNone/>
            </a:pPr>
            <a:r>
              <a:rPr lang="en-US"/>
              <a:t>    outer()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Constantes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Em outras linguagens você pode referenciar um valor por um nome e não permitir que esse valor seja modificado quando o nome é acessado no programa.</a:t>
            </a:r>
            <a:endParaRPr lang="pt-PT" altLang="en-US"/>
          </a:p>
          <a:p>
            <a:pPr lvl="1"/>
            <a:r>
              <a:rPr lang="pt-PT" altLang="en-US"/>
              <a:t>Isso que chamamos de constante.</a:t>
            </a:r>
            <a:endParaRPr lang="pt-PT" altLang="en-US"/>
          </a:p>
          <a:p>
            <a:pPr lvl="0"/>
            <a:r>
              <a:rPr lang="pt-PT" altLang="en-US"/>
              <a:t>Python não suporta esse comportamento.</a:t>
            </a:r>
            <a:endParaRPr lang="pt-PT" altLang="en-US"/>
          </a:p>
          <a:p>
            <a:pPr lvl="0"/>
            <a:r>
              <a:rPr lang="pt-PT" altLang="en-US"/>
              <a:t>Você tem que assumir que ao ver um nome em maiúsculas, ele refere-se a uma “constante”. Ou seja, você assume que não vai modificar o valor.</a:t>
            </a:r>
            <a:endParaRPr lang="pt-PT" altLang="en-US"/>
          </a:p>
          <a:p>
            <a:pPr lvl="1"/>
            <a:r>
              <a:rPr lang="pt-PT" altLang="en-US"/>
              <a:t>CONSTANTE = 100</a:t>
            </a:r>
            <a:endParaRPr lang="pt-PT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Funções internas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Funções internas/aninhadas são definidas dentro de outras funções.</a:t>
            </a:r>
            <a:endParaRPr lang="pt-PT" altLang="en-US"/>
          </a:p>
          <a:p>
            <a:r>
              <a:rPr lang="pt-PT" altLang="en-US"/>
              <a:t>Tem acesso aos nomes definidos na função envolvente.</a:t>
            </a:r>
            <a:endParaRPr lang="pt-PT" altLang="en-US"/>
          </a:p>
          <a:p>
            <a:r>
              <a:rPr lang="pt-PT" altLang="en-US"/>
              <a:t>Uso:</a:t>
            </a:r>
            <a:endParaRPr lang="pt-PT" altLang="en-US"/>
          </a:p>
          <a:p>
            <a:pPr lvl="1"/>
            <a:r>
              <a:rPr lang="pt-PT" altLang="en-US" sz="1800"/>
              <a:t>Reutilização de código interno da função.</a:t>
            </a:r>
            <a:endParaRPr lang="pt-PT" altLang="en-US"/>
          </a:p>
          <a:p>
            <a:pPr lvl="1"/>
            <a:r>
              <a:rPr lang="pt-PT" altLang="en-US"/>
              <a:t>Fábricas de fechamento.</a:t>
            </a:r>
            <a:endParaRPr lang="pt-PT" altLang="en-US"/>
          </a:p>
          <a:p>
            <a:pPr lvl="1"/>
            <a:r>
              <a:rPr lang="pt-PT" altLang="en-US"/>
              <a:t>Decoradores.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6040120" cy="5003800"/>
          </a:xfrm>
        </p:spPr>
        <p:txBody>
          <a:bodyPr>
            <a:normAutofit fontScale="80000"/>
          </a:bodyPr>
          <a:p>
            <a:r>
              <a:rPr lang="pt-PT" altLang="en-US">
                <a:sym typeface="+mn-ea"/>
              </a:rPr>
              <a:t>Reutilização de código interno da função:</a:t>
            </a:r>
            <a:endParaRPr lang="pt-PT" altLang="en-US">
              <a:sym typeface="+mn-ea"/>
            </a:endParaRPr>
          </a:p>
          <a:p>
            <a:pPr marL="457200" lvl="1" indent="0">
              <a:buNone/>
            </a:pPr>
            <a:r>
              <a:rPr lang="pt-PT" altLang="en-US" sz="1500"/>
              <a:t>def t1_maior_que_t2(L1_T1, L2_T1, L3_T1, L1_T2, L2_T2, L3_T2):</a:t>
            </a:r>
            <a:endParaRPr lang="pt-PT" altLang="en-US" sz="1500"/>
          </a:p>
          <a:p>
            <a:pPr marL="457200" lvl="1" indent="0">
              <a:buNone/>
            </a:pPr>
            <a:r>
              <a:rPr lang="pt-PT" altLang="en-US" sz="1500"/>
              <a:t>    def area_triangulo(l1, l2, l3):</a:t>
            </a:r>
            <a:endParaRPr lang="pt-PT" altLang="en-US" sz="1500"/>
          </a:p>
          <a:p>
            <a:pPr marL="457200" lvl="1" indent="0">
              <a:buNone/>
            </a:pPr>
            <a:r>
              <a:rPr lang="pt-PT" altLang="en-US" sz="1500"/>
              <a:t>        s = (l1 + l2 + l3)/2</a:t>
            </a:r>
            <a:endParaRPr lang="pt-PT" altLang="en-US" sz="1500"/>
          </a:p>
          <a:p>
            <a:pPr marL="457200" lvl="1" indent="0">
              <a:buNone/>
            </a:pPr>
            <a:r>
              <a:rPr lang="pt-PT" altLang="en-US" sz="1500"/>
              <a:t>        return (s*(s-l1)*(s-l2)*(s-l3))**(1/2)</a:t>
            </a:r>
            <a:endParaRPr lang="pt-PT" altLang="en-US" sz="1500"/>
          </a:p>
          <a:p>
            <a:pPr marL="457200" lvl="1" indent="0">
              <a:buNone/>
            </a:pPr>
            <a:endParaRPr lang="pt-PT" altLang="en-US" sz="1500"/>
          </a:p>
          <a:p>
            <a:pPr marL="457200" lvl="1" indent="0">
              <a:buNone/>
            </a:pPr>
            <a:r>
              <a:rPr lang="pt-PT" altLang="en-US" sz="1500"/>
              <a:t>    area_T1 = area_triangulo(L1_T1, L2_T1, L3_T1)</a:t>
            </a:r>
            <a:endParaRPr lang="pt-PT" altLang="en-US" sz="1500"/>
          </a:p>
          <a:p>
            <a:pPr marL="457200" lvl="1" indent="0">
              <a:buNone/>
            </a:pPr>
            <a:r>
              <a:rPr lang="pt-PT" altLang="en-US" sz="1500"/>
              <a:t>    area_T2= area_triangulo(L1_T2, L2_T2, L3_T2)</a:t>
            </a:r>
            <a:endParaRPr lang="pt-PT" altLang="en-US" sz="1500"/>
          </a:p>
          <a:p>
            <a:pPr marL="457200" lvl="1" indent="0">
              <a:buNone/>
            </a:pPr>
            <a:endParaRPr lang="pt-PT" altLang="en-US" sz="1500"/>
          </a:p>
          <a:p>
            <a:pPr marL="457200" lvl="1" indent="0">
              <a:buNone/>
            </a:pPr>
            <a:r>
              <a:rPr lang="pt-PT" altLang="en-US" sz="1500"/>
              <a:t>    return area_T1 &gt; area_T2</a:t>
            </a:r>
            <a:endParaRPr lang="pt-PT" altLang="en-US" sz="1500"/>
          </a:p>
          <a:p>
            <a:pPr marL="457200" lvl="1" indent="0">
              <a:buNone/>
            </a:pPr>
            <a:endParaRPr lang="pt-PT" altLang="en-US" sz="1500"/>
          </a:p>
          <a:p>
            <a:pPr marL="457200" lvl="1" indent="0">
              <a:buNone/>
            </a:pPr>
            <a:r>
              <a:rPr lang="pt-PT" altLang="en-US" sz="1500"/>
              <a:t>if __name__ == '__main__':</a:t>
            </a:r>
            <a:endParaRPr lang="pt-PT" altLang="en-US" sz="1500"/>
          </a:p>
          <a:p>
            <a:pPr marL="457200" lvl="1" indent="0">
              <a:buNone/>
            </a:pPr>
            <a:r>
              <a:rPr lang="pt-PT" altLang="en-US" sz="1500"/>
              <a:t>    print(t1_maior_que_t2(5,6,7,10,15,20))</a:t>
            </a:r>
            <a:endParaRPr lang="pt-PT" altLang="en-US" sz="1500"/>
          </a:p>
          <a:p>
            <a:pPr marL="457200" lvl="1" indent="0">
              <a:buNone/>
            </a:pPr>
            <a:r>
              <a:rPr lang="pt-PT" altLang="en-US" sz="1500"/>
              <a:t>    print(t1_maior_que_t2(10, 15, 20, 5, 6, 7))</a:t>
            </a:r>
            <a:endParaRPr lang="pt-PT" altLang="en-US"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Funções internas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pt-PT" altLang="en-US"/>
              <a:t>Fábricas de fechamento:</a:t>
            </a:r>
            <a:endParaRPr lang="pt-PT" altLang="en-US"/>
          </a:p>
          <a:p>
            <a:pPr lvl="1"/>
            <a:r>
              <a:rPr lang="pt-PT" altLang="en-US"/>
              <a:t>Fechamento é uma função criada dinâmicamente e retornada por outra função.</a:t>
            </a:r>
            <a:endParaRPr lang="pt-PT" altLang="en-US"/>
          </a:p>
          <a:p>
            <a:pPr lvl="0"/>
            <a:r>
              <a:rPr lang="pt-PT" altLang="en-US"/>
              <a:t>Ex: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def generate_power(exponent):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def power(base):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    return base ** exponent</a:t>
            </a:r>
            <a:endParaRPr lang="pt-PT" altLang="en-US"/>
          </a:p>
          <a:p>
            <a:pPr marL="457200" lvl="1" indent="0">
              <a:buNone/>
            </a:pP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return power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122285" y="1825625"/>
            <a:ext cx="2693035" cy="43516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raise_two = generate_power(2)</a:t>
            </a:r>
            <a:endParaRPr lang="en-US"/>
          </a:p>
          <a:p>
            <a:pPr marL="0" indent="0">
              <a:buNone/>
            </a:pPr>
            <a:r>
              <a:rPr lang="en-US"/>
              <a:t>&gt;&gt;&gt; raise_three = generate_power(3)</a:t>
            </a:r>
            <a:endParaRPr lang="en-US"/>
          </a:p>
          <a:p>
            <a:pPr marL="0" indent="0">
              <a:buNone/>
            </a:pPr>
            <a:r>
              <a:rPr lang="en-US"/>
              <a:t>&gt;&gt;&gt; raise_two(4)</a:t>
            </a:r>
            <a:endParaRPr lang="en-US"/>
          </a:p>
          <a:p>
            <a:pPr marL="0" indent="0">
              <a:buNone/>
            </a:pPr>
            <a:r>
              <a:rPr lang="en-US"/>
              <a:t>16</a:t>
            </a:r>
            <a:endParaRPr lang="en-US"/>
          </a:p>
          <a:p>
            <a:pPr marL="0" indent="0">
              <a:buNone/>
            </a:pPr>
            <a:r>
              <a:rPr lang="en-US"/>
              <a:t>&gt;&gt;&gt; raise_two(5)</a:t>
            </a:r>
            <a:endParaRPr lang="en-US"/>
          </a:p>
          <a:p>
            <a:pPr marL="0" indent="0">
              <a:buNone/>
            </a:pPr>
            <a:r>
              <a:rPr lang="en-US"/>
              <a:t>25</a:t>
            </a:r>
            <a:endParaRPr lang="en-US"/>
          </a:p>
          <a:p>
            <a:pPr marL="0" indent="0">
              <a:buNone/>
            </a:pPr>
            <a:r>
              <a:rPr lang="en-US"/>
              <a:t>&gt;&gt;&gt; raise_three(4)</a:t>
            </a:r>
            <a:endParaRPr lang="en-US"/>
          </a:p>
          <a:p>
            <a:pPr marL="0" indent="0">
              <a:buNone/>
            </a:pPr>
            <a:r>
              <a:rPr lang="en-US"/>
              <a:t>64</a:t>
            </a:r>
            <a:endParaRPr lang="en-US"/>
          </a:p>
          <a:p>
            <a:pPr marL="0" indent="0">
              <a:buNone/>
            </a:pPr>
            <a:r>
              <a:rPr lang="en-US"/>
              <a:t>&gt;&gt;&gt; raise_three(5)</a:t>
            </a:r>
            <a:endParaRPr lang="en-US"/>
          </a:p>
          <a:p>
            <a:pPr marL="0" indent="0">
              <a:buNone/>
            </a:pPr>
            <a:r>
              <a:rPr lang="en-US"/>
              <a:t>125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Funções internas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5003800"/>
          </a:xfrm>
        </p:spPr>
        <p:txBody>
          <a:bodyPr>
            <a:normAutofit fontScale="50000"/>
          </a:bodyPr>
          <a:p>
            <a:r>
              <a:rPr lang="pt-PT" altLang="en-US" sz="3000"/>
              <a:t>Decoradores:</a:t>
            </a:r>
            <a:endParaRPr lang="pt-PT" altLang="en-US" sz="3000"/>
          </a:p>
          <a:p>
            <a:pPr lvl="1"/>
            <a:r>
              <a:rPr lang="pt-PT" altLang="en-US" sz="3000"/>
              <a:t>Funções que recebem funções como argumento e retornam outra função.</a:t>
            </a:r>
            <a:endParaRPr lang="pt-PT" altLang="en-US" sz="3000"/>
          </a:p>
          <a:p>
            <a:pPr lvl="1"/>
            <a:r>
              <a:rPr lang="pt-PT" altLang="en-US" sz="3000"/>
              <a:t>Usado basicamente para adicionar comportamentos que não fazem parte do problema resolvido pela função.</a:t>
            </a:r>
            <a:endParaRPr lang="pt-PT" altLang="en-US" sz="3000"/>
          </a:p>
          <a:p>
            <a:pPr lvl="0"/>
            <a:r>
              <a:rPr lang="pt-PT" altLang="en-US" sz="3000"/>
              <a:t>Ex:</a:t>
            </a:r>
            <a:endParaRPr lang="pt-PT" altLang="en-US" sz="3000"/>
          </a:p>
          <a:p>
            <a:pPr marL="457200" lvl="1" indent="0">
              <a:buNone/>
            </a:pPr>
            <a:r>
              <a:rPr lang="pt-PT" altLang="en-US" sz="3000"/>
              <a:t>&gt;&gt;&gt; def add_messages(func):</a:t>
            </a:r>
            <a:endParaRPr lang="pt-PT" altLang="en-US" sz="3000"/>
          </a:p>
          <a:p>
            <a:pPr marL="457200" lvl="1" indent="0">
              <a:buNone/>
            </a:pPr>
            <a:r>
              <a:rPr lang="pt-PT" altLang="en-US" sz="3000"/>
              <a:t>...     def _add_messages():</a:t>
            </a:r>
            <a:endParaRPr lang="pt-PT" altLang="en-US" sz="3000"/>
          </a:p>
          <a:p>
            <a:pPr marL="457200" lvl="1" indent="0">
              <a:buNone/>
            </a:pPr>
            <a:r>
              <a:rPr lang="pt-PT" altLang="en-US" sz="3000"/>
              <a:t>...         print("This is my first decorator")</a:t>
            </a:r>
            <a:endParaRPr lang="pt-PT" altLang="en-US" sz="3000"/>
          </a:p>
          <a:p>
            <a:pPr marL="457200" lvl="1" indent="0">
              <a:buNone/>
            </a:pPr>
            <a:r>
              <a:rPr lang="pt-PT" altLang="en-US" sz="3000"/>
              <a:t>...         func()</a:t>
            </a:r>
            <a:endParaRPr lang="pt-PT" altLang="en-US" sz="3000"/>
          </a:p>
          <a:p>
            <a:pPr marL="457200" lvl="1" indent="0">
              <a:buNone/>
            </a:pPr>
            <a:r>
              <a:rPr lang="pt-PT" altLang="en-US" sz="3000"/>
              <a:t>...         print("Bye!")</a:t>
            </a:r>
            <a:endParaRPr lang="pt-PT" altLang="en-US" sz="3000"/>
          </a:p>
          <a:p>
            <a:pPr marL="457200" lvl="1" indent="0">
              <a:buNone/>
            </a:pPr>
            <a:r>
              <a:rPr lang="pt-PT" altLang="en-US" sz="3000"/>
              <a:t>...     return _add_messages</a:t>
            </a:r>
            <a:endParaRPr lang="pt-PT" altLang="en-US" sz="300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&gt;&gt;&gt; @add_messages</a:t>
            </a:r>
            <a:endParaRPr lang="en-US"/>
          </a:p>
          <a:p>
            <a:pPr marL="0" indent="0">
              <a:buNone/>
            </a:pPr>
            <a:r>
              <a:rPr lang="en-US"/>
              <a:t>... </a:t>
            </a:r>
            <a:r>
              <a:rPr lang="pt-PT" altLang="en-US"/>
              <a:t>    </a:t>
            </a:r>
            <a:r>
              <a:rPr lang="en-US"/>
              <a:t>def greet():</a:t>
            </a:r>
            <a:endParaRPr lang="en-US"/>
          </a:p>
          <a:p>
            <a:pPr marL="0" indent="0">
              <a:buNone/>
            </a:pPr>
            <a:r>
              <a:rPr lang="en-US"/>
              <a:t>...     </a:t>
            </a:r>
            <a:r>
              <a:rPr lang="pt-PT" altLang="en-US"/>
              <a:t>	</a:t>
            </a:r>
            <a:r>
              <a:rPr lang="en-US"/>
              <a:t>print("Hello, World!")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greet()</a:t>
            </a:r>
            <a:endParaRPr lang="en-US"/>
          </a:p>
          <a:p>
            <a:pPr marL="0" indent="0">
              <a:buNone/>
            </a:pPr>
            <a:r>
              <a:rPr lang="en-US"/>
              <a:t>This is my first decorator</a:t>
            </a:r>
            <a:endParaRPr lang="en-US"/>
          </a:p>
          <a:p>
            <a:pPr marL="0" indent="0">
              <a:buNone/>
            </a:pPr>
            <a:r>
              <a:rPr lang="en-US"/>
              <a:t>Hello, World!</a:t>
            </a:r>
            <a:endParaRPr lang="en-US"/>
          </a:p>
          <a:p>
            <a:pPr marL="0" indent="0">
              <a:buNone/>
            </a:pPr>
            <a:r>
              <a:rPr lang="en-US"/>
              <a:t>Bye!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O que é escopo.</a:t>
            </a:r>
            <a:endParaRPr lang="pt-PT" altLang="en-US"/>
          </a:p>
          <a:p>
            <a:r>
              <a:rPr lang="pt-PT" altLang="en-US"/>
              <a:t>Tipos de escopo.</a:t>
            </a:r>
            <a:endParaRPr lang="pt-PT" altLang="en-US"/>
          </a:p>
          <a:p>
            <a:r>
              <a:rPr lang="pt-PT" altLang="en-US"/>
              <a:t>Resolução de escopo.</a:t>
            </a:r>
            <a:endParaRPr lang="pt-PT" altLang="en-US"/>
          </a:p>
          <a:p>
            <a:r>
              <a:rPr lang="pt-PT" altLang="en-US"/>
              <a:t>Tarefas.</a:t>
            </a:r>
            <a:endParaRPr lang="pt-PT" altLang="en-US"/>
          </a:p>
          <a:p>
            <a:r>
              <a:rPr lang="pt-PT" altLang="en-US"/>
              <a:t>Quebrando as regras.</a:t>
            </a:r>
            <a:endParaRPr lang="pt-PT" altLang="en-US"/>
          </a:p>
          <a:p>
            <a:r>
              <a:rPr lang="pt-PT" altLang="en-US"/>
              <a:t>Constantes.</a:t>
            </a:r>
            <a:endParaRPr lang="pt-PT" altLang="en-US"/>
          </a:p>
          <a:p>
            <a:r>
              <a:rPr lang="pt-PT" altLang="en-US"/>
              <a:t>Funções internas/aninhadas.</a:t>
            </a:r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Escopo de variáveis ​​em Python</a:t>
            </a:r>
            <a:endParaRPr lang="en-US">
              <a:hlinkClick r:id="rId1" tooltip="" action="ppaction://hlinkfile"/>
            </a:endParaRPr>
          </a:p>
          <a:p>
            <a:r>
              <a:rPr lang="en-US">
                <a:hlinkClick r:id="rId2" tooltip="" action="ppaction://hlinkfile"/>
              </a:rPr>
              <a:t>Funções internas do Python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 que é escopo?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pt-PT" altLang="en-US"/>
              <a:t>Impossível atribuir valores diferentes à mesma variável.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 = 2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2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 = 3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&gt;&gt;&gt; x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3</a:t>
            </a:r>
            <a:endParaRPr lang="pt-PT" altLang="en-US"/>
          </a:p>
          <a:p>
            <a:r>
              <a:rPr lang="pt-PT" altLang="en-US"/>
              <a:t>O que aconteceria se x tivesse o valor dois e três ao mesmo tempo? x + 2 seria 4 ou 5?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pt-PT" altLang="en-US"/>
              <a:t>Mas é possível tem o mesmo </a:t>
            </a:r>
            <a:r>
              <a:rPr lang="pt-PT" altLang="en-US">
                <a:solidFill>
                  <a:srgbClr val="FF0000"/>
                </a:solidFill>
              </a:rPr>
              <a:t>nome</a:t>
            </a:r>
            <a:r>
              <a:rPr lang="pt-PT" altLang="en-US"/>
              <a:t> de variável atribuído a valores diferentes.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x = "Hello World!"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def func():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x = 2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print(f"Dentro de 'func', x tem valor {x}")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if __name__ == '__main__':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func()</a:t>
            </a:r>
            <a:endParaRPr lang="pt-PT" altLang="en-US"/>
          </a:p>
          <a:p>
            <a:pPr marL="457200" lvl="1" indent="0">
              <a:buNone/>
            </a:pPr>
            <a:r>
              <a:rPr lang="pt-PT" altLang="en-US"/>
              <a:t>    print(f"Fora de 'func', x tem valor {x}")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O que é escopo?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O escopo se refere a um contexto de execução delimitante da visibilidade das variáveis. Em outras palavras, quais partes do seu programa podem vê-la ou usá-la. 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Quando você usa um nome, o python verificará qual objeto está associado a ele no contexto, para determinar a execução correta.</a:t>
            </a:r>
            <a:endParaRPr lang="pt-PT" altLang="en-US"/>
          </a:p>
          <a:p>
            <a:pPr lvl="0"/>
            <a:r>
              <a:rPr lang="pt-PT" altLang="en-US"/>
              <a:t>Caso não haja algum, um erro será gerado se o acesso via nome for forçado.</a:t>
            </a:r>
            <a:endParaRPr lang="pt-PT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Escopo local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O escopo local ou atual. Pode ser o corpo de uma função ou o escopo de nível superior de um script. Ele sempre representa o escopo em que o interpretador Python está trabalhando atualmente.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def print_number():</a:t>
            </a:r>
            <a:endParaRPr lang="en-US"/>
          </a:p>
          <a:p>
            <a:pPr marL="0" indent="0">
              <a:buNone/>
            </a:pPr>
            <a:r>
              <a:rPr lang="en-US"/>
              <a:t>    first_num = 1</a:t>
            </a:r>
            <a:endParaRPr lang="en-US"/>
          </a:p>
          <a:p>
            <a:pPr marL="0" indent="0">
              <a:buNone/>
            </a:pPr>
            <a:r>
              <a:rPr lang="en-US"/>
              <a:t>    print("</a:t>
            </a:r>
            <a:r>
              <a:rPr lang="pt-PT" altLang="en-US"/>
              <a:t>O primeiro numero definido é</a:t>
            </a:r>
            <a:r>
              <a:rPr lang="en-US"/>
              <a:t>: ", first_num)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__name__ == '__main__':</a:t>
            </a:r>
            <a:endParaRPr lang="en-US"/>
          </a:p>
          <a:p>
            <a:pPr marL="0" indent="0">
              <a:buNone/>
            </a:pPr>
            <a:r>
              <a:rPr lang="en-US"/>
              <a:t>    print_number()</a:t>
            </a:r>
            <a:endParaRPr lang="en-US"/>
          </a:p>
          <a:p>
            <a:pPr marL="0" indent="0">
              <a:buNone/>
            </a:pPr>
            <a:r>
              <a:rPr lang="en-US"/>
              <a:t>    print("</a:t>
            </a:r>
            <a:r>
              <a:rPr lang="pt-PT" altLang="en-US">
                <a:sym typeface="+mn-ea"/>
              </a:rPr>
              <a:t>O primeiro numero definido é</a:t>
            </a:r>
            <a:r>
              <a:rPr lang="en-US"/>
              <a:t>: ", first_num)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Escopo </a:t>
            </a:r>
            <a:r>
              <a:rPr lang="en-US">
                <a:sym typeface="+mn-ea"/>
              </a:rPr>
              <a:t>envolvente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O escopo envolvente. Este é o escopo um nível acima do escopo local. Se o escopo local for uma função interna, o escopo envolvente será o escopo da função externa. Se o escopo for uma função de nível superior, o escopo delimitador será igual ao escopo global.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078980" y="1825625"/>
            <a:ext cx="4062095" cy="484695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def outer():</a:t>
            </a:r>
            <a:endParaRPr lang="en-US"/>
          </a:p>
          <a:p>
            <a:pPr marL="0" indent="0">
              <a:buNone/>
            </a:pPr>
            <a:r>
              <a:rPr lang="en-US"/>
              <a:t>    first_num = 1</a:t>
            </a:r>
            <a:endParaRPr lang="en-US"/>
          </a:p>
          <a:p>
            <a:pPr marL="0" indent="0">
              <a:buNone/>
            </a:pPr>
            <a:r>
              <a:rPr lang="en-US"/>
              <a:t>    def inner():</a:t>
            </a:r>
            <a:endParaRPr lang="en-US"/>
          </a:p>
          <a:p>
            <a:pPr marL="0" indent="0">
              <a:buNone/>
            </a:pPr>
            <a:r>
              <a:rPr lang="en-US"/>
              <a:t>        second_num = 2</a:t>
            </a:r>
            <a:endParaRPr lang="en-US"/>
          </a:p>
          <a:p>
            <a:pPr marL="0" indent="0">
              <a:buNone/>
            </a:pPr>
            <a:r>
              <a:rPr lang="en-US"/>
              <a:t>        print("first_num de outer: ", first_num)</a:t>
            </a:r>
            <a:endParaRPr lang="en-US"/>
          </a:p>
          <a:p>
            <a:pPr marL="0" indent="0">
              <a:buNone/>
            </a:pPr>
            <a:r>
              <a:rPr lang="en-US"/>
              <a:t>        print("second_num de inner: ", second_num)</a:t>
            </a:r>
            <a:endParaRPr lang="en-US"/>
          </a:p>
          <a:p>
            <a:pPr marL="0" indent="0">
              <a:buNone/>
            </a:pPr>
            <a:r>
              <a:rPr lang="en-US"/>
              <a:t>    inner()</a:t>
            </a:r>
            <a:endParaRPr lang="en-US"/>
          </a:p>
          <a:p>
            <a:pPr marL="0" indent="0">
              <a:buNone/>
            </a:pPr>
            <a:r>
              <a:rPr lang="en-US"/>
              <a:t>    print("second_num de inner: ", second_num)</a:t>
            </a:r>
            <a:endParaRPr lang="en-US"/>
          </a:p>
          <a:p>
            <a:pPr marL="0" indent="0">
              <a:buNone/>
            </a:pPr>
            <a:r>
              <a:rPr lang="en-US"/>
              <a:t>if __name__ == '__main__':</a:t>
            </a:r>
            <a:endParaRPr lang="en-US"/>
          </a:p>
          <a:p>
            <a:pPr marL="0" indent="0">
              <a:buNone/>
            </a:pPr>
            <a:r>
              <a:rPr lang="en-US"/>
              <a:t>    outer()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Escopo global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O escopo global, que é o escopo mais </a:t>
            </a:r>
            <a:r>
              <a:rPr lang="pt-PT" altLang="en-US"/>
              <a:t>externo</a:t>
            </a:r>
            <a:r>
              <a:rPr lang="en-US"/>
              <a:t> do script. Ele contém todos os nomes definidos no script que não estão contidos no corpo de uma função.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385050" y="1825625"/>
            <a:ext cx="2987040" cy="490537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greeting = "Hello"</a:t>
            </a:r>
            <a:endParaRPr lang="en-US"/>
          </a:p>
          <a:p>
            <a:pPr marL="0" indent="0">
              <a:buNone/>
            </a:pPr>
            <a:r>
              <a:rPr lang="en-US"/>
              <a:t>def greeting_world():</a:t>
            </a:r>
            <a:endParaRPr lang="en-US"/>
          </a:p>
          <a:p>
            <a:pPr marL="0" indent="0">
              <a:buNone/>
            </a:pPr>
            <a:r>
              <a:rPr lang="en-US"/>
              <a:t>    world = "World"</a:t>
            </a:r>
            <a:endParaRPr lang="en-US"/>
          </a:p>
          <a:p>
            <a:pPr marL="0" indent="0">
              <a:buNone/>
            </a:pPr>
            <a:r>
              <a:rPr lang="en-US"/>
              <a:t>    print(greeting, world)</a:t>
            </a:r>
            <a:endParaRPr lang="en-US"/>
          </a:p>
          <a:p>
            <a:pPr marL="0" indent="0">
              <a:buNone/>
            </a:pPr>
            <a:r>
              <a:rPr lang="en-US"/>
              <a:t>def greeting_name(name):</a:t>
            </a:r>
            <a:endParaRPr lang="en-US"/>
          </a:p>
          <a:p>
            <a:pPr marL="0" indent="0">
              <a:buNone/>
            </a:pPr>
            <a:r>
              <a:rPr lang="en-US"/>
              <a:t>    print(greeting, name)</a:t>
            </a:r>
            <a:endParaRPr lang="en-US"/>
          </a:p>
          <a:p>
            <a:pPr marL="0" indent="0">
              <a:buNone/>
            </a:pPr>
            <a:r>
              <a:rPr lang="en-US"/>
              <a:t>if __name__ == '__main__':</a:t>
            </a:r>
            <a:endParaRPr lang="en-US"/>
          </a:p>
          <a:p>
            <a:pPr marL="0" indent="0">
              <a:buNone/>
            </a:pPr>
            <a:r>
              <a:rPr lang="en-US"/>
              <a:t>    greeting_world()</a:t>
            </a:r>
            <a:endParaRPr lang="en-US"/>
          </a:p>
          <a:p>
            <a:pPr marL="0" indent="0">
              <a:buNone/>
            </a:pPr>
            <a:r>
              <a:rPr lang="en-US"/>
              <a:t>    greeting_name("Samuel")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Escopo embutido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O escopo </a:t>
            </a:r>
            <a:r>
              <a:rPr lang="pt-PT" altLang="en-US"/>
              <a:t>embutido</a:t>
            </a:r>
            <a:r>
              <a:rPr lang="en-US"/>
              <a:t> contém todos os nomes, como palavras-chave, que são integrados ao Python. Funções como round() e abs() estão no escopo integrado. Qualquer coisa que você possa usar sem primeiro se definir está contida no escopo </a:t>
            </a:r>
            <a:r>
              <a:rPr lang="pt-PT" altLang="en-US"/>
              <a:t>embutido</a:t>
            </a:r>
            <a:r>
              <a:rPr lang="en-US"/>
              <a:t>.</a:t>
            </a:r>
            <a:endParaRPr 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170" y="3317875"/>
            <a:ext cx="8963660" cy="2601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Resolução de escopo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3649980" cy="3209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20" y="1584325"/>
            <a:ext cx="4450080" cy="4382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6210</Words>
  <Application>WPS Presentation</Application>
  <PresentationFormat>宽屏</PresentationFormat>
  <Paragraphs>289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Droid Sans Fallback</vt:lpstr>
      <vt:lpstr>SimSun</vt:lpstr>
      <vt:lpstr>Standard Symbols PS</vt:lpstr>
      <vt:lpstr>Noto Sans Symbols2</vt:lpstr>
      <vt:lpstr>Cantarell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Quebrando as regras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</dc:creator>
  <cp:lastModifiedBy>filipe</cp:lastModifiedBy>
  <cp:revision>65</cp:revision>
  <dcterms:created xsi:type="dcterms:W3CDTF">2021-05-23T20:07:13Z</dcterms:created>
  <dcterms:modified xsi:type="dcterms:W3CDTF">2021-05-23T20:07:13Z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